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94" r:id="rId3"/>
    <p:sldId id="750" r:id="rId4"/>
    <p:sldId id="444" r:id="rId5"/>
    <p:sldId id="751" r:id="rId6"/>
    <p:sldId id="752" r:id="rId7"/>
    <p:sldId id="753" r:id="rId8"/>
    <p:sldId id="754" r:id="rId9"/>
    <p:sldId id="755" r:id="rId10"/>
    <p:sldId id="756" r:id="rId11"/>
    <p:sldId id="757" r:id="rId12"/>
    <p:sldId id="758" r:id="rId13"/>
    <p:sldId id="759" r:id="rId14"/>
    <p:sldId id="760" r:id="rId15"/>
    <p:sldId id="761" r:id="rId16"/>
    <p:sldId id="276"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9C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907" autoAdjust="0"/>
  </p:normalViewPr>
  <p:slideViewPr>
    <p:cSldViewPr snapToGrid="0">
      <p:cViewPr varScale="1">
        <p:scale>
          <a:sx n="68" d="100"/>
          <a:sy n="68" d="100"/>
        </p:scale>
        <p:origin x="5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B545EB-8A20-4E20-A589-A9EC2BFA8ED9}" type="datetimeFigureOut">
              <a:rPr lang="cs-CZ" smtClean="0"/>
              <a:t>11.08.2023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9E001C-4F57-48BB-AE11-A41E49E496FC}" type="slidenum">
              <a:rPr lang="cs-CZ" smtClean="0"/>
              <a:t>‹#›</a:t>
            </a:fld>
            <a:endParaRPr lang="cs-CZ"/>
          </a:p>
        </p:txBody>
      </p:sp>
    </p:spTree>
    <p:extLst>
      <p:ext uri="{BB962C8B-B14F-4D97-AF65-F5344CB8AC3E}">
        <p14:creationId xmlns:p14="http://schemas.microsoft.com/office/powerpoint/2010/main" val="1166553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4D50CB-ECA9-4083-BF69-F4CB7D403D7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B70D652-EC5D-48A1-B1AF-E15DEF5EBB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D2E1063-4F2C-4D1E-86A1-1E17FF8B44BE}"/>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5" name="Zástupný symbol pro zápatí 4">
            <a:extLst>
              <a:ext uri="{FF2B5EF4-FFF2-40B4-BE49-F238E27FC236}">
                <a16:creationId xmlns:a16="http://schemas.microsoft.com/office/drawing/2014/main" id="{BBD1E713-3569-42BF-9BA0-EA8F3B5A4D2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9484853-1626-4872-9ACB-A2926E2B4EA6}"/>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113306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6FF47F-9BC6-4FEE-957E-4709865CB01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34603F9-B439-45FC-9DE0-9DE0DF355CC8}"/>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D472B65-4BE2-4355-8C57-8A8C170D4D87}"/>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5" name="Zástupný symbol pro zápatí 4">
            <a:extLst>
              <a:ext uri="{FF2B5EF4-FFF2-40B4-BE49-F238E27FC236}">
                <a16:creationId xmlns:a16="http://schemas.microsoft.com/office/drawing/2014/main" id="{5609AA42-EF96-49DE-9A33-FCBDAFAFE88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4DC519F-094B-44BE-B3D6-C353B6C0B8FF}"/>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4068595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135FEBF-A212-40A4-84C3-9649D056032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21C412D-5AA6-4170-A5FE-1F2C7802A45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BF2860D-EB00-43FA-8A5B-A6C22F31CDC5}"/>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5" name="Zástupný symbol pro zápatí 4">
            <a:extLst>
              <a:ext uri="{FF2B5EF4-FFF2-40B4-BE49-F238E27FC236}">
                <a16:creationId xmlns:a16="http://schemas.microsoft.com/office/drawing/2014/main" id="{E161CAA3-DDB7-4DC3-8BE7-4B63FFC928B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FE80C0A-BE58-443D-ADE8-F3CE8004F0F1}"/>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143686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742838-3AC6-4435-8A9F-CF0389C31E0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B8C3830-809A-4FA9-A9C7-B3222236373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A03EF7B-B236-4C38-B689-288A0AD559F4}"/>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5" name="Zástupný symbol pro zápatí 4">
            <a:extLst>
              <a:ext uri="{FF2B5EF4-FFF2-40B4-BE49-F238E27FC236}">
                <a16:creationId xmlns:a16="http://schemas.microsoft.com/office/drawing/2014/main" id="{9FABA588-F1E0-47FF-B0C0-6E66E93EEC6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F714CB8-FABD-4711-B8FC-F7565606499D}"/>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33334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507036-3F99-464B-B8AC-F118B0B4A0A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FF8260B-76E8-40F1-A757-4357511EA7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C1CAC12-1535-451C-805F-3D4768A19A1C}"/>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5" name="Zástupný symbol pro zápatí 4">
            <a:extLst>
              <a:ext uri="{FF2B5EF4-FFF2-40B4-BE49-F238E27FC236}">
                <a16:creationId xmlns:a16="http://schemas.microsoft.com/office/drawing/2014/main" id="{03982F66-407A-4DCA-82D9-AA31E794CA8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EBA9A0E-2404-4AB4-BF57-D8E301E05D63}"/>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1788344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E8BB99-759C-4C48-BA1D-0B69C6261E7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82C3DBE-1141-4805-A825-1977195993D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CBD92E4-0ED9-4748-9EB0-3BE40489820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1C43090-CD88-482B-9E7B-B070983954CE}"/>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6" name="Zástupný symbol pro zápatí 5">
            <a:extLst>
              <a:ext uri="{FF2B5EF4-FFF2-40B4-BE49-F238E27FC236}">
                <a16:creationId xmlns:a16="http://schemas.microsoft.com/office/drawing/2014/main" id="{12EFD80C-D84C-49E3-BC38-BCD6F9A498B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CBB80F5-E504-4F89-8C32-6D6A5304A4C1}"/>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808643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B9CF9B-71DB-4FC6-86F6-94BBE670F04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4184003-C434-4DCE-B252-740FDC4D3C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DB08835-5A3D-4C02-BCC7-E490EB825D0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6E2939E0-D022-4A9C-9590-DB7D45326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6C3EA80-E5B2-4727-89F8-4811EECBFC0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EE3375C-B169-4440-9D7F-A73C106954EE}"/>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8" name="Zástupný symbol pro zápatí 7">
            <a:extLst>
              <a:ext uri="{FF2B5EF4-FFF2-40B4-BE49-F238E27FC236}">
                <a16:creationId xmlns:a16="http://schemas.microsoft.com/office/drawing/2014/main" id="{C6FC4382-F7ED-4911-9D78-773459569AB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11BA616-15AD-46E3-94A3-27DC2AA6E2FE}"/>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95427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F97895-1A15-4F9E-AF00-D08D6976F9B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339483C-5715-41B8-9BFC-D8DB24158A77}"/>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4" name="Zástupný symbol pro zápatí 3">
            <a:extLst>
              <a:ext uri="{FF2B5EF4-FFF2-40B4-BE49-F238E27FC236}">
                <a16:creationId xmlns:a16="http://schemas.microsoft.com/office/drawing/2014/main" id="{3FC5C36B-33BA-4F12-95F8-AD3F5121810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E5C7414-69C2-4775-BCD1-761AC1FAA465}"/>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91588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299039E-C35A-4539-ADC4-FAADCC00246D}"/>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3" name="Zástupný symbol pro zápatí 2">
            <a:extLst>
              <a:ext uri="{FF2B5EF4-FFF2-40B4-BE49-F238E27FC236}">
                <a16:creationId xmlns:a16="http://schemas.microsoft.com/office/drawing/2014/main" id="{0A2F4E39-2145-427C-94FB-B7C8B0ED396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DE9F581-DD8B-4E62-BD39-345D2F91380E}"/>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01139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7D0E3E-7B6D-45F0-A236-7B4B67D5E45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CD6E8D5B-D596-4652-9928-812612E525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027383F-2A14-4511-BAAC-BF0C18C2E3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3A3FF67-71F2-4EA0-9A21-9A406A520D5A}"/>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6" name="Zástupný symbol pro zápatí 5">
            <a:extLst>
              <a:ext uri="{FF2B5EF4-FFF2-40B4-BE49-F238E27FC236}">
                <a16:creationId xmlns:a16="http://schemas.microsoft.com/office/drawing/2014/main" id="{BF48B103-9FFE-4FF6-AFAD-32BE6087187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1E169BA-8F3D-4EE5-BE91-2084FCE2F9B7}"/>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2792736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E6195B-C512-41CF-BCB6-5A25F077EEE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D4A67C0-3874-481C-AD5C-B88CAAF935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7C0D67F-2D4E-478E-A7B6-B08FF9EE9E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7B63BD1-4E0C-4334-9737-6F31EA49BAC2}"/>
              </a:ext>
            </a:extLst>
          </p:cNvPr>
          <p:cNvSpPr>
            <a:spLocks noGrp="1"/>
          </p:cNvSpPr>
          <p:nvPr>
            <p:ph type="dt" sz="half" idx="10"/>
          </p:nvPr>
        </p:nvSpPr>
        <p:spPr/>
        <p:txBody>
          <a:bodyPr/>
          <a:lstStyle/>
          <a:p>
            <a:fld id="{3D58A440-1B6D-43E4-9C02-07F167C45F13}" type="datetimeFigureOut">
              <a:rPr lang="cs-CZ" smtClean="0"/>
              <a:t>11.08.2023</a:t>
            </a:fld>
            <a:endParaRPr lang="cs-CZ"/>
          </a:p>
        </p:txBody>
      </p:sp>
      <p:sp>
        <p:nvSpPr>
          <p:cNvPr id="6" name="Zástupný symbol pro zápatí 5">
            <a:extLst>
              <a:ext uri="{FF2B5EF4-FFF2-40B4-BE49-F238E27FC236}">
                <a16:creationId xmlns:a16="http://schemas.microsoft.com/office/drawing/2014/main" id="{BAD335B7-878F-4075-8444-99911A6424B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1AD60EE-910C-430D-AE93-7DD5C5C52554}"/>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614790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46D131A-0C78-4001-8AF8-B8C47E45AB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583CC6C-C7A8-4761-93C5-8109401CF3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203C234-18EE-4BB9-AB06-8817A0D730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8A440-1B6D-43E4-9C02-07F167C45F13}" type="datetimeFigureOut">
              <a:rPr lang="cs-CZ" smtClean="0"/>
              <a:t>11.08.2023</a:t>
            </a:fld>
            <a:endParaRPr lang="cs-CZ"/>
          </a:p>
        </p:txBody>
      </p:sp>
      <p:sp>
        <p:nvSpPr>
          <p:cNvPr id="5" name="Zástupný symbol pro zápatí 4">
            <a:extLst>
              <a:ext uri="{FF2B5EF4-FFF2-40B4-BE49-F238E27FC236}">
                <a16:creationId xmlns:a16="http://schemas.microsoft.com/office/drawing/2014/main" id="{38DA832B-4B82-4902-84DF-4AAFC322BE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FBB8316-7C01-47F4-921F-1B49069284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A4E30-26DE-4FF2-849A-8BE99DE41496}" type="slidenum">
              <a:rPr lang="cs-CZ" smtClean="0"/>
              <a:t>‹#›</a:t>
            </a:fld>
            <a:endParaRPr lang="cs-CZ"/>
          </a:p>
        </p:txBody>
      </p:sp>
    </p:spTree>
    <p:extLst>
      <p:ext uri="{BB962C8B-B14F-4D97-AF65-F5344CB8AC3E}">
        <p14:creationId xmlns:p14="http://schemas.microsoft.com/office/powerpoint/2010/main" val="3027810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535570" y="2362257"/>
            <a:ext cx="10115960" cy="2387600"/>
          </a:xfrm>
        </p:spPr>
        <p:txBody>
          <a:bodyPr>
            <a:normAutofit/>
          </a:bodyPr>
          <a:lstStyle/>
          <a:p>
            <a:pPr algn="l"/>
            <a:r>
              <a:rPr lang="pl-PL" b="1" dirty="0">
                <a:solidFill>
                  <a:srgbClr val="249CDC"/>
                </a:solidFill>
                <a:latin typeface="Arial" panose="020B0604020202020204" pitchFamily="34" charset="0"/>
                <a:cs typeface="Arial" panose="020B0604020202020204" pitchFamily="34" charset="0"/>
              </a:rPr>
              <a:t>MITIGATION</a:t>
            </a:r>
            <a:br>
              <a:rPr lang="pl-PL" b="1" dirty="0">
                <a:solidFill>
                  <a:srgbClr val="249CDC"/>
                </a:solidFill>
                <a:latin typeface="Arial" panose="020B0604020202020204" pitchFamily="34" charset="0"/>
                <a:cs typeface="Arial" panose="020B0604020202020204" pitchFamily="34" charset="0"/>
              </a:rPr>
            </a:br>
            <a:r>
              <a:rPr lang="pl-PL" b="1" dirty="0">
                <a:solidFill>
                  <a:srgbClr val="249CDC"/>
                </a:solidFill>
                <a:latin typeface="Arial" panose="020B0604020202020204" pitchFamily="34" charset="0"/>
                <a:cs typeface="Arial" panose="020B0604020202020204" pitchFamily="34" charset="0"/>
              </a:rPr>
              <a:t>OF BUSINESS RISK</a:t>
            </a:r>
            <a:endParaRPr lang="cs-CZ"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535570" y="5158589"/>
            <a:ext cx="9144000" cy="1655762"/>
          </a:xfrm>
        </p:spPr>
        <p:txBody>
          <a:bodyPr/>
          <a:lstStyle/>
          <a:p>
            <a:pPr algn="l" rtl="0" fontAlgn="base"/>
            <a:r>
              <a:rPr lang="sk-SK" sz="2400" b="1" i="0" u="none" strike="noStrike" dirty="0">
                <a:solidFill>
                  <a:srgbClr val="000000"/>
                </a:solidFill>
                <a:effectLst/>
                <a:latin typeface="Arial" panose="020B0604020202020204" pitchFamily="34" charset="0"/>
                <a:cs typeface="Arial" panose="020B0604020202020204" pitchFamily="34" charset="0"/>
              </a:rPr>
              <a:t>Dr. Leoš Šafár, </a:t>
            </a:r>
            <a:r>
              <a:rPr lang="sk-SK" sz="2400" b="1" i="0" u="none" strike="noStrike" dirty="0" err="1">
                <a:solidFill>
                  <a:srgbClr val="000000"/>
                </a:solidFill>
                <a:effectLst/>
                <a:latin typeface="Arial" panose="020B0604020202020204" pitchFamily="34" charset="0"/>
                <a:cs typeface="Arial" panose="020B0604020202020204" pitchFamily="34" charset="0"/>
              </a:rPr>
              <a:t>MSc</a:t>
            </a:r>
            <a:endParaRPr lang="sk-SK" sz="2400" b="1" i="0" u="none" strike="noStrike" dirty="0">
              <a:solidFill>
                <a:srgbClr val="000000"/>
              </a:solidFill>
              <a:effectLst/>
              <a:latin typeface="Arial" panose="020B0604020202020204" pitchFamily="34" charset="0"/>
              <a:cs typeface="Arial" panose="020B0604020202020204" pitchFamily="34" charset="0"/>
            </a:endParaRPr>
          </a:p>
          <a:p>
            <a:pPr algn="l" rtl="0" fontAlgn="base"/>
            <a:r>
              <a:rPr lang="sk-SK" sz="2400" b="0" i="0" u="none" strike="noStrike" dirty="0">
                <a:solidFill>
                  <a:srgbClr val="000000"/>
                </a:solidFill>
                <a:effectLst/>
                <a:latin typeface="Arial" panose="020B0604020202020204" pitchFamily="34" charset="0"/>
                <a:cs typeface="Arial" panose="020B0604020202020204" pitchFamily="34" charset="0"/>
              </a:rPr>
              <a:t>TUKE, Košice 2021</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7990" y="3962080"/>
            <a:ext cx="3754010" cy="2957219"/>
          </a:xfrm>
          <a:prstGeom prst="rect">
            <a:avLst/>
          </a:prstGeom>
        </p:spPr>
      </p:pic>
      <p:pic>
        <p:nvPicPr>
          <p:cNvPr id="6" name="Obrázek 5">
            <a:extLst>
              <a:ext uri="{FF2B5EF4-FFF2-40B4-BE49-F238E27FC236}">
                <a16:creationId xmlns:a16="http://schemas.microsoft.com/office/drawing/2014/main" id="{EF16CD5C-F4DE-48FF-88EB-B28378F8EB24}"/>
              </a:ext>
            </a:extLst>
          </p:cNvPr>
          <p:cNvPicPr/>
          <p:nvPr/>
        </p:nvPicPr>
        <p:blipFill>
          <a:blip r:embed="rId4">
            <a:extLst>
              <a:ext uri="{28A0092B-C50C-407E-A947-70E740481C1C}">
                <a14:useLocalDpi xmlns:a14="http://schemas.microsoft.com/office/drawing/2010/main" val="0"/>
              </a:ext>
            </a:extLst>
          </a:blip>
          <a:stretch>
            <a:fillRect/>
          </a:stretch>
        </p:blipFill>
        <p:spPr>
          <a:xfrm>
            <a:off x="6920378" y="273384"/>
            <a:ext cx="4731152" cy="863594"/>
          </a:xfrm>
          <a:prstGeom prst="rect">
            <a:avLst/>
          </a:prstGeom>
        </p:spPr>
      </p:pic>
      <p:sp>
        <p:nvSpPr>
          <p:cNvPr id="7" name="Nadpis 1">
            <a:extLst>
              <a:ext uri="{FF2B5EF4-FFF2-40B4-BE49-F238E27FC236}">
                <a16:creationId xmlns:a16="http://schemas.microsoft.com/office/drawing/2014/main" id="{B50B3BFF-6644-4094-9F46-CC53106BE1AF}"/>
              </a:ext>
            </a:extLst>
          </p:cNvPr>
          <p:cNvSpPr txBox="1">
            <a:spLocks/>
          </p:cNvSpPr>
          <p:nvPr/>
        </p:nvSpPr>
        <p:spPr>
          <a:xfrm>
            <a:off x="1524000" y="2573008"/>
            <a:ext cx="9703324"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cs-CZ" sz="3600" b="1" dirty="0">
              <a:solidFill>
                <a:srgbClr val="249CD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0262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928CB4EB-50AC-413E-8058-23CF5920ACE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966" y="6162418"/>
            <a:ext cx="488950" cy="375285"/>
          </a:xfrm>
          <a:prstGeom prst="rect">
            <a:avLst/>
          </a:prstGeom>
          <a:noFill/>
          <a:ln>
            <a:noFill/>
          </a:ln>
        </p:spPr>
      </p:pic>
      <p:sp>
        <p:nvSpPr>
          <p:cNvPr id="11" name="TextovéPole 10">
            <a:extLst>
              <a:ext uri="{FF2B5EF4-FFF2-40B4-BE49-F238E27FC236}">
                <a16:creationId xmlns:a16="http://schemas.microsoft.com/office/drawing/2014/main" id="{9F4F3165-D3A9-4FDD-936E-B14A62136E8A}"/>
              </a:ext>
            </a:extLst>
          </p:cNvPr>
          <p:cNvSpPr txBox="1"/>
          <p:nvPr/>
        </p:nvSpPr>
        <p:spPr>
          <a:xfrm>
            <a:off x="3070782" y="3270257"/>
            <a:ext cx="6141562" cy="369332"/>
          </a:xfrm>
          <a:prstGeom prst="rect">
            <a:avLst/>
          </a:prstGeom>
          <a:noFill/>
        </p:spPr>
        <p:txBody>
          <a:bodyPr wrap="square">
            <a:spAutoFit/>
          </a:bodyPr>
          <a:lstStyle/>
          <a:p>
            <a:r>
              <a:rPr lang="cs-CZ" b="0" i="0" dirty="0">
                <a:solidFill>
                  <a:srgbClr val="000000"/>
                </a:solidFill>
                <a:effectLst/>
                <a:latin typeface="Times New Roman" panose="02020603050405020304" pitchFamily="18" charset="0"/>
              </a:rPr>
              <a:t> </a:t>
            </a:r>
            <a:endParaRPr lang="cs-CZ" dirty="0"/>
          </a:p>
        </p:txBody>
      </p:sp>
      <p:pic>
        <p:nvPicPr>
          <p:cNvPr id="6146" name="Picture 2" descr="Obrázok, na ktorom je text, elektronika, zobraziť, snímka obrazovky&#10;&#10;Automaticky generovaný popis">
            <a:extLst>
              <a:ext uri="{FF2B5EF4-FFF2-40B4-BE49-F238E27FC236}">
                <a16:creationId xmlns:a16="http://schemas.microsoft.com/office/drawing/2014/main" id="{94FD25FA-BB35-424B-A493-18E66CA32B9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4731" y="135126"/>
            <a:ext cx="10056654" cy="5695804"/>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a:extLst>
              <a:ext uri="{FF2B5EF4-FFF2-40B4-BE49-F238E27FC236}">
                <a16:creationId xmlns:a16="http://schemas.microsoft.com/office/drawing/2014/main" id="{C4A8AB57-B289-4094-B00A-BA8E5CE833F6}"/>
              </a:ext>
            </a:extLst>
          </p:cNvPr>
          <p:cNvSpPr txBox="1"/>
          <p:nvPr/>
        </p:nvSpPr>
        <p:spPr>
          <a:xfrm>
            <a:off x="6919274" y="4027373"/>
            <a:ext cx="2479249" cy="707886"/>
          </a:xfrm>
          <a:prstGeom prst="rect">
            <a:avLst/>
          </a:prstGeom>
          <a:noFill/>
        </p:spPr>
        <p:txBody>
          <a:bodyPr wrap="square" rtlCol="0">
            <a:spAutoFit/>
          </a:bodyPr>
          <a:lstStyle/>
          <a:p>
            <a:r>
              <a:rPr lang="cs-CZ" sz="4000" dirty="0">
                <a:solidFill>
                  <a:srgbClr val="FF0000"/>
                </a:solidFill>
                <a:latin typeface="Arial" panose="020B0604020202020204" pitchFamily="34" charset="0"/>
                <a:cs typeface="Arial" panose="020B0604020202020204" pitchFamily="34" charset="0"/>
              </a:rPr>
              <a:t>FX risk !!!</a:t>
            </a:r>
          </a:p>
        </p:txBody>
      </p:sp>
    </p:spTree>
    <p:extLst>
      <p:ext uri="{BB962C8B-B14F-4D97-AF65-F5344CB8AC3E}">
        <p14:creationId xmlns:p14="http://schemas.microsoft.com/office/powerpoint/2010/main" val="4015989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59966" y="635706"/>
            <a:ext cx="9144000" cy="1160959"/>
          </a:xfrm>
        </p:spPr>
        <p:txBody>
          <a:bodyPr>
            <a:normAutofit/>
          </a:bodyPr>
          <a:lstStyle/>
          <a:p>
            <a:pPr algn="l"/>
            <a:r>
              <a:rPr lang="cs-CZ" sz="4400" b="1" dirty="0" err="1">
                <a:solidFill>
                  <a:srgbClr val="249CDC"/>
                </a:solidFill>
                <a:latin typeface="Arial" panose="020B0604020202020204" pitchFamily="34" charset="0"/>
                <a:cs typeface="Arial" panose="020B0604020202020204" pitchFamily="34" charset="0"/>
              </a:rPr>
              <a:t>Tail</a:t>
            </a:r>
            <a:r>
              <a:rPr lang="cs-CZ" sz="4400" b="1" dirty="0">
                <a:solidFill>
                  <a:srgbClr val="249CDC"/>
                </a:solidFill>
                <a:latin typeface="Arial" panose="020B0604020202020204" pitchFamily="34" charset="0"/>
                <a:cs typeface="Arial" panose="020B0604020202020204" pitchFamily="34" charset="0"/>
              </a:rPr>
              <a:t> risk​</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928CB4EB-50AC-413E-8058-23CF5920ACE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966" y="6162418"/>
            <a:ext cx="488950" cy="375285"/>
          </a:xfrm>
          <a:prstGeom prst="rect">
            <a:avLst/>
          </a:prstGeom>
          <a:noFill/>
          <a:ln>
            <a:noFill/>
          </a:ln>
        </p:spPr>
      </p:pic>
      <p:sp>
        <p:nvSpPr>
          <p:cNvPr id="11" name="TextovéPole 10">
            <a:extLst>
              <a:ext uri="{FF2B5EF4-FFF2-40B4-BE49-F238E27FC236}">
                <a16:creationId xmlns:a16="http://schemas.microsoft.com/office/drawing/2014/main" id="{9F4F3165-D3A9-4FDD-936E-B14A62136E8A}"/>
              </a:ext>
            </a:extLst>
          </p:cNvPr>
          <p:cNvSpPr txBox="1"/>
          <p:nvPr/>
        </p:nvSpPr>
        <p:spPr>
          <a:xfrm>
            <a:off x="3070782" y="3270257"/>
            <a:ext cx="6141562" cy="369332"/>
          </a:xfrm>
          <a:prstGeom prst="rect">
            <a:avLst/>
          </a:prstGeom>
          <a:noFill/>
        </p:spPr>
        <p:txBody>
          <a:bodyPr wrap="square">
            <a:spAutoFit/>
          </a:bodyPr>
          <a:lstStyle/>
          <a:p>
            <a:r>
              <a:rPr lang="cs-CZ" b="0" i="0" dirty="0">
                <a:solidFill>
                  <a:srgbClr val="000000"/>
                </a:solidFill>
                <a:effectLst/>
                <a:latin typeface="Times New Roman" panose="02020603050405020304" pitchFamily="18" charset="0"/>
              </a:rPr>
              <a:t> </a:t>
            </a:r>
            <a:endParaRPr lang="cs-CZ" dirty="0"/>
          </a:p>
        </p:txBody>
      </p:sp>
      <p:pic>
        <p:nvPicPr>
          <p:cNvPr id="7170" name="Picture 2">
            <a:extLst>
              <a:ext uri="{FF2B5EF4-FFF2-40B4-BE49-F238E27FC236}">
                <a16:creationId xmlns:a16="http://schemas.microsoft.com/office/drawing/2014/main" id="{EE855B41-079B-48CB-9A4A-22C6EF5D954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966" y="1936865"/>
            <a:ext cx="5671901" cy="3624718"/>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a:extLst>
              <a:ext uri="{FF2B5EF4-FFF2-40B4-BE49-F238E27FC236}">
                <a16:creationId xmlns:a16="http://schemas.microsoft.com/office/drawing/2014/main" id="{FEE67C55-F9A1-4B87-AA01-3E66C357D7F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31371" y="163700"/>
            <a:ext cx="5354806" cy="6166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05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2"/>
                                        </p:tgtEl>
                                        <p:attrNameLst>
                                          <p:attrName>style.visibility</p:attrName>
                                        </p:attrNameLst>
                                      </p:cBhvr>
                                      <p:to>
                                        <p:strVal val="visible"/>
                                      </p:to>
                                    </p:set>
                                    <p:anim calcmode="lin" valueType="num">
                                      <p:cBhvr additive="base">
                                        <p:cTn id="13" dur="500" fill="hold"/>
                                        <p:tgtEl>
                                          <p:spTgt spid="7172"/>
                                        </p:tgtEl>
                                        <p:attrNameLst>
                                          <p:attrName>ppt_x</p:attrName>
                                        </p:attrNameLst>
                                      </p:cBhvr>
                                      <p:tavLst>
                                        <p:tav tm="0">
                                          <p:val>
                                            <p:strVal val="#ppt_x"/>
                                          </p:val>
                                        </p:tav>
                                        <p:tav tm="100000">
                                          <p:val>
                                            <p:strVal val="#ppt_x"/>
                                          </p:val>
                                        </p:tav>
                                      </p:tavLst>
                                    </p:anim>
                                    <p:anim calcmode="lin" valueType="num">
                                      <p:cBhvr additive="base">
                                        <p:cTn id="14" dur="500" fill="hold"/>
                                        <p:tgtEl>
                                          <p:spTgt spid="71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59966" y="635706"/>
            <a:ext cx="9144000" cy="1160959"/>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Risk vs BETA 𝛽​</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2094730" y="2016633"/>
            <a:ext cx="7935389" cy="2523075"/>
          </a:xfrm>
        </p:spPr>
        <p:txBody>
          <a:bodyPr anchor="t">
            <a:noAutofit/>
          </a:bodyPr>
          <a:lstStyle/>
          <a:p>
            <a:pPr marL="457200" indent="-457200" algn="l" fontAlgn="base">
              <a:buFont typeface="Arial" panose="020B0604020202020204" pitchFamily="34" charset="0"/>
              <a:buChar char="•"/>
            </a:pPr>
            <a:r>
              <a:rPr lang="en-US" b="1" dirty="0">
                <a:solidFill>
                  <a:srgbClr val="000000"/>
                </a:solidFill>
                <a:latin typeface="Arial" panose="020B0604020202020204" pitchFamily="34" charset="0"/>
                <a:cs typeface="Arial" panose="020B0604020202020204" pitchFamily="34" charset="0"/>
              </a:rPr>
              <a:t>beta</a:t>
            </a:r>
            <a:r>
              <a:rPr lang="en-US" dirty="0">
                <a:solidFill>
                  <a:srgbClr val="000000"/>
                </a:solidFill>
                <a:latin typeface="Arial" panose="020B0604020202020204" pitchFamily="34" charset="0"/>
                <a:cs typeface="Arial" panose="020B0604020202020204" pitchFamily="34" charset="0"/>
              </a:rPr>
              <a:t> je </a:t>
            </a:r>
            <a:r>
              <a:rPr lang="en-US" dirty="0" err="1">
                <a:solidFill>
                  <a:srgbClr val="000000"/>
                </a:solidFill>
                <a:latin typeface="Arial" panose="020B0604020202020204" pitchFamily="34" charset="0"/>
                <a:cs typeface="Arial" panose="020B0604020202020204" pitchFamily="34" charset="0"/>
              </a:rPr>
              <a:t>miera</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citlivosti</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výnosnosti</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aktíva</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na</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trh</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ako</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celok</a:t>
            </a:r>
            <a:r>
              <a:rPr lang="en-US" dirty="0">
                <a:solidFill>
                  <a:srgbClr val="000000"/>
                </a:solidFill>
                <a:latin typeface="Arial" panose="020B0604020202020204" pitchFamily="34" charset="0"/>
                <a:cs typeface="Arial" panose="020B0604020202020204" pitchFamily="34" charset="0"/>
              </a:rPr>
              <a:t> a </a:t>
            </a:r>
            <a:r>
              <a:rPr lang="en-US" dirty="0" err="1">
                <a:solidFill>
                  <a:srgbClr val="000000"/>
                </a:solidFill>
                <a:latin typeface="Arial" panose="020B0604020202020204" pitchFamily="34" charset="0"/>
                <a:cs typeface="Arial" panose="020B0604020202020204" pitchFamily="34" charset="0"/>
              </a:rPr>
              <a:t>počíta</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sa</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ako</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kovariancia</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výnosnosti</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aktíva</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i</a:t>
            </a:r>
            <a:r>
              <a:rPr lang="en-US" dirty="0">
                <a:solidFill>
                  <a:srgbClr val="000000"/>
                </a:solidFill>
                <a:latin typeface="Arial" panose="020B0604020202020204" pitchFamily="34" charset="0"/>
                <a:cs typeface="Arial" panose="020B0604020202020204" pitchFamily="34" charset="0"/>
              </a:rPr>
              <a:t>“ a </a:t>
            </a:r>
            <a:r>
              <a:rPr lang="en-US" dirty="0" err="1">
                <a:solidFill>
                  <a:srgbClr val="000000"/>
                </a:solidFill>
                <a:latin typeface="Arial" panose="020B0604020202020204" pitchFamily="34" charset="0"/>
                <a:cs typeface="Arial" panose="020B0604020202020204" pitchFamily="34" charset="0"/>
              </a:rPr>
              <a:t>výnosnosti</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trhu</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ako</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celku</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vydelená</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rozptylom</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trhovej</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výnosnosti</a:t>
            </a:r>
            <a:r>
              <a:rPr lang="en-US" dirty="0">
                <a:solidFill>
                  <a:srgbClr val="000000"/>
                </a:solidFill>
                <a:latin typeface="Arial" panose="020B0604020202020204" pitchFamily="34" charset="0"/>
                <a:cs typeface="Arial" panose="020B0604020202020204" pitchFamily="34" charset="0"/>
              </a:rPr>
              <a:t>; ​</a:t>
            </a:r>
          </a:p>
          <a:p>
            <a:pPr lvl="2" algn="l" fontAlgn="base"/>
            <a:r>
              <a:rPr lang="en-US" dirty="0" err="1">
                <a:solidFill>
                  <a:srgbClr val="000000"/>
                </a:solidFill>
                <a:latin typeface="Arial" panose="020B0604020202020204" pitchFamily="34" charset="0"/>
                <a:cs typeface="Arial" panose="020B0604020202020204" pitchFamily="34" charset="0"/>
              </a:rPr>
              <a:t>tento</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výraz</a:t>
            </a:r>
            <a:r>
              <a:rPr lang="en-US" dirty="0">
                <a:solidFill>
                  <a:srgbClr val="000000"/>
                </a:solidFill>
                <a:latin typeface="Arial" panose="020B0604020202020204" pitchFamily="34" charset="0"/>
                <a:cs typeface="Arial" panose="020B0604020202020204" pitchFamily="34" charset="0"/>
              </a:rPr>
              <a:t> je </a:t>
            </a:r>
            <a:r>
              <a:rPr lang="en-US" dirty="0" err="1">
                <a:solidFill>
                  <a:srgbClr val="000000"/>
                </a:solidFill>
                <a:latin typeface="Arial" panose="020B0604020202020204" pitchFamily="34" charset="0"/>
                <a:cs typeface="Arial" panose="020B0604020202020204" pitchFamily="34" charset="0"/>
              </a:rPr>
              <a:t>ekvivalentom</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produktu</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korelácie</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aktíva</a:t>
            </a:r>
            <a:r>
              <a:rPr lang="en-US" dirty="0">
                <a:solidFill>
                  <a:srgbClr val="000000"/>
                </a:solidFill>
                <a:latin typeface="Arial" panose="020B0604020202020204" pitchFamily="34" charset="0"/>
                <a:cs typeface="Arial" panose="020B0604020202020204" pitchFamily="34" charset="0"/>
              </a:rPr>
              <a:t> s </a:t>
            </a:r>
            <a:r>
              <a:rPr lang="en-US" dirty="0" err="1">
                <a:solidFill>
                  <a:srgbClr val="000000"/>
                </a:solidFill>
                <a:latin typeface="Arial" panose="020B0604020202020204" pitchFamily="34" charset="0"/>
                <a:cs typeface="Arial" panose="020B0604020202020204" pitchFamily="34" charset="0"/>
              </a:rPr>
              <a:t>trhom</a:t>
            </a:r>
            <a:r>
              <a:rPr lang="en-US" dirty="0">
                <a:solidFill>
                  <a:srgbClr val="000000"/>
                </a:solidFill>
                <a:latin typeface="Arial" panose="020B0604020202020204" pitchFamily="34" charset="0"/>
                <a:cs typeface="Arial" panose="020B0604020202020204" pitchFamily="34" charset="0"/>
              </a:rPr>
              <a:t> s </a:t>
            </a:r>
            <a:r>
              <a:rPr lang="en-US" dirty="0" err="1">
                <a:solidFill>
                  <a:srgbClr val="000000"/>
                </a:solidFill>
                <a:latin typeface="Arial" panose="020B0604020202020204" pitchFamily="34" charset="0"/>
                <a:cs typeface="Arial" panose="020B0604020202020204" pitchFamily="34" charset="0"/>
              </a:rPr>
              <a:t>pomerom</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štandardných</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odchýlok</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návratnosti</a:t>
            </a:r>
            <a:r>
              <a:rPr lang="en-US" dirty="0">
                <a:solidFill>
                  <a:srgbClr val="000000"/>
                </a:solidFill>
                <a:latin typeface="Arial" panose="020B0604020202020204" pitchFamily="34" charset="0"/>
                <a:cs typeface="Arial" panose="020B0604020202020204" pitchFamily="34" charset="0"/>
              </a:rPr>
              <a:t> (t. j. </a:t>
            </a:r>
            <a:r>
              <a:rPr lang="en-US" dirty="0" err="1">
                <a:solidFill>
                  <a:srgbClr val="000000"/>
                </a:solidFill>
                <a:latin typeface="Arial" panose="020B0604020202020204" pitchFamily="34" charset="0"/>
                <a:cs typeface="Arial" panose="020B0604020202020204" pitchFamily="34" charset="0"/>
              </a:rPr>
              <a:t>pomer</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štandardnej</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odchýlky</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aktíva</a:t>
            </a:r>
            <a:r>
              <a:rPr lang="en-US" dirty="0">
                <a:solidFill>
                  <a:srgbClr val="000000"/>
                </a:solidFill>
                <a:latin typeface="Arial" panose="020B0604020202020204" pitchFamily="34" charset="0"/>
                <a:cs typeface="Arial" panose="020B0604020202020204" pitchFamily="34" charset="0"/>
              </a:rPr>
              <a:t> k </a:t>
            </a:r>
            <a:r>
              <a:rPr lang="en-US" dirty="0" err="1">
                <a:solidFill>
                  <a:srgbClr val="000000"/>
                </a:solidFill>
                <a:latin typeface="Arial" panose="020B0604020202020204" pitchFamily="34" charset="0"/>
                <a:cs typeface="Arial" panose="020B0604020202020204" pitchFamily="34" charset="0"/>
              </a:rPr>
              <a:t>trhovému</a:t>
            </a:r>
            <a:r>
              <a:rPr lang="en-US" dirty="0">
                <a:solidFill>
                  <a:srgbClr val="000000"/>
                </a:solidFill>
                <a:latin typeface="Arial" panose="020B0604020202020204" pitchFamily="34" charset="0"/>
                <a:cs typeface="Arial" panose="020B0604020202020204" pitchFamily="34" charset="0"/>
              </a:rPr>
              <a:t>)​</a:t>
            </a:r>
          </a:p>
          <a:p>
            <a:pPr marL="457200" indent="-457200" algn="l" fontAlgn="base">
              <a:buFont typeface="Arial" panose="020B0604020202020204" pitchFamily="34" charset="0"/>
              <a:buChar char="•"/>
            </a:pPr>
            <a:endParaRPr lang="en-US" dirty="0">
              <a:solidFill>
                <a:srgbClr val="000000"/>
              </a:solidFill>
              <a:latin typeface="Arial" panose="020B0604020202020204" pitchFamily="34" charset="0"/>
              <a:cs typeface="Arial" panose="020B0604020202020204" pitchFamily="34" charset="0"/>
            </a:endParaRPr>
          </a:p>
          <a:p>
            <a:pPr marL="457200" indent="-457200" algn="l" fontAlgn="base">
              <a:buFont typeface="Arial" panose="020B0604020202020204" pitchFamily="34" charset="0"/>
              <a:buChar char="•"/>
            </a:pPr>
            <a:r>
              <a:rPr lang="en-US" b="1" dirty="0">
                <a:solidFill>
                  <a:srgbClr val="000000"/>
                </a:solidFill>
                <a:latin typeface="Arial" panose="020B0604020202020204" pitchFamily="34" charset="0"/>
                <a:cs typeface="Arial" panose="020B0604020202020204" pitchFamily="34" charset="0"/>
              </a:rPr>
              <a:t>​beta </a:t>
            </a:r>
            <a:r>
              <a:rPr lang="en-US" dirty="0" err="1">
                <a:solidFill>
                  <a:srgbClr val="000000"/>
                </a:solidFill>
                <a:latin typeface="Arial" panose="020B0604020202020204" pitchFamily="34" charset="0"/>
                <a:cs typeface="Arial" panose="020B0604020202020204" pitchFamily="34" charset="0"/>
              </a:rPr>
              <a:t>zachytáva</a:t>
            </a:r>
            <a:r>
              <a:rPr lang="en-US" dirty="0">
                <a:solidFill>
                  <a:srgbClr val="000000"/>
                </a:solidFill>
                <a:latin typeface="Arial" panose="020B0604020202020204" pitchFamily="34" charset="0"/>
                <a:cs typeface="Arial" panose="020B0604020202020204" pitchFamily="34" charset="0"/>
              </a:rPr>
              <a:t> </a:t>
            </a:r>
            <a:r>
              <a:rPr lang="en-US" b="1" dirty="0" err="1">
                <a:solidFill>
                  <a:srgbClr val="000000"/>
                </a:solidFill>
                <a:latin typeface="Arial" panose="020B0604020202020204" pitchFamily="34" charset="0"/>
                <a:cs typeface="Arial" panose="020B0604020202020204" pitchFamily="34" charset="0"/>
              </a:rPr>
              <a:t>systematické</a:t>
            </a:r>
            <a:r>
              <a:rPr lang="en-US" b="1" dirty="0">
                <a:solidFill>
                  <a:srgbClr val="000000"/>
                </a:solidFill>
                <a:latin typeface="Arial" panose="020B0604020202020204" pitchFamily="34" charset="0"/>
                <a:cs typeface="Arial" panose="020B0604020202020204" pitchFamily="34" charset="0"/>
              </a:rPr>
              <a:t> </a:t>
            </a:r>
            <a:r>
              <a:rPr lang="en-US" b="1" dirty="0" err="1">
                <a:solidFill>
                  <a:srgbClr val="000000"/>
                </a:solidFill>
                <a:latin typeface="Arial" panose="020B0604020202020204" pitchFamily="34" charset="0"/>
                <a:cs typeface="Arial" panose="020B0604020202020204" pitchFamily="34" charset="0"/>
              </a:rPr>
              <a:t>riziko</a:t>
            </a:r>
            <a:r>
              <a:rPr lang="en-US" b="1" dirty="0">
                <a:solidFill>
                  <a:srgbClr val="000000"/>
                </a:solidFill>
                <a:latin typeface="Arial" panose="020B0604020202020204" pitchFamily="34" charset="0"/>
                <a:cs typeface="Arial" panose="020B0604020202020204" pitchFamily="34" charset="0"/>
              </a:rPr>
              <a:t> </a:t>
            </a:r>
            <a:r>
              <a:rPr lang="en-US" b="1" dirty="0" err="1">
                <a:solidFill>
                  <a:srgbClr val="000000"/>
                </a:solidFill>
                <a:latin typeface="Arial" panose="020B0604020202020204" pitchFamily="34" charset="0"/>
                <a:cs typeface="Arial" panose="020B0604020202020204" pitchFamily="34" charset="0"/>
              </a:rPr>
              <a:t>aktíva</a:t>
            </a:r>
            <a:r>
              <a:rPr lang="en-US" b="1"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alebo</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časť</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rizika</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aktíva</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ktorú</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nemožno</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diverzifikáciou</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vylúčiť</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Rozptyly</a:t>
            </a:r>
            <a:r>
              <a:rPr lang="en-US" dirty="0">
                <a:solidFill>
                  <a:srgbClr val="000000"/>
                </a:solidFill>
                <a:latin typeface="Arial" panose="020B0604020202020204" pitchFamily="34" charset="0"/>
                <a:cs typeface="Arial" panose="020B0604020202020204" pitchFamily="34" charset="0"/>
              </a:rPr>
              <a:t> a </a:t>
            </a:r>
            <a:r>
              <a:rPr lang="en-US" dirty="0" err="1">
                <a:solidFill>
                  <a:srgbClr val="000000"/>
                </a:solidFill>
                <a:latin typeface="Arial" panose="020B0604020202020204" pitchFamily="34" charset="0"/>
                <a:cs typeface="Arial" panose="020B0604020202020204" pitchFamily="34" charset="0"/>
              </a:rPr>
              <a:t>korelácie</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požadované</a:t>
            </a:r>
            <a:r>
              <a:rPr lang="en-US" dirty="0">
                <a:solidFill>
                  <a:srgbClr val="000000"/>
                </a:solidFill>
                <a:latin typeface="Arial" panose="020B0604020202020204" pitchFamily="34" charset="0"/>
                <a:cs typeface="Arial" panose="020B0604020202020204" pitchFamily="34" charset="0"/>
              </a:rPr>
              <a:t> pre </a:t>
            </a:r>
            <a:r>
              <a:rPr lang="en-US" dirty="0" err="1">
                <a:solidFill>
                  <a:srgbClr val="000000"/>
                </a:solidFill>
                <a:latin typeface="Arial" panose="020B0604020202020204" pitchFamily="34" charset="0"/>
                <a:cs typeface="Arial" panose="020B0604020202020204" pitchFamily="34" charset="0"/>
              </a:rPr>
              <a:t>výpočet</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bety</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sú</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zvyčajne</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získané</a:t>
            </a:r>
            <a:r>
              <a:rPr lang="en-US" dirty="0">
                <a:solidFill>
                  <a:srgbClr val="000000"/>
                </a:solidFill>
                <a:latin typeface="Arial" panose="020B0604020202020204" pitchFamily="34" charset="0"/>
                <a:cs typeface="Arial" panose="020B0604020202020204" pitchFamily="34" charset="0"/>
              </a:rPr>
              <a:t> z </a:t>
            </a:r>
            <a:r>
              <a:rPr lang="en-US" dirty="0" err="1">
                <a:solidFill>
                  <a:srgbClr val="000000"/>
                </a:solidFill>
                <a:latin typeface="Arial" panose="020B0604020202020204" pitchFamily="34" charset="0"/>
                <a:cs typeface="Arial" panose="020B0604020202020204" pitchFamily="34" charset="0"/>
              </a:rPr>
              <a:t>historických</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výnosností</a:t>
            </a:r>
            <a:r>
              <a:rPr lang="en-US" dirty="0">
                <a:solidFill>
                  <a:srgbClr val="000000"/>
                </a:solidFill>
                <a:latin typeface="Arial" panose="020B0604020202020204" pitchFamily="34" charset="0"/>
                <a:cs typeface="Arial" panose="020B0604020202020204" pitchFamily="34" charset="0"/>
              </a:rPr>
              <a:t>.​</a:t>
            </a:r>
            <a:endParaRPr lang="en-US"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928CB4EB-50AC-413E-8058-23CF5920ACE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966" y="6162418"/>
            <a:ext cx="488950" cy="375285"/>
          </a:xfrm>
          <a:prstGeom prst="rect">
            <a:avLst/>
          </a:prstGeom>
          <a:noFill/>
          <a:ln>
            <a:noFill/>
          </a:ln>
        </p:spPr>
      </p:pic>
      <p:sp>
        <p:nvSpPr>
          <p:cNvPr id="11" name="TextovéPole 10">
            <a:extLst>
              <a:ext uri="{FF2B5EF4-FFF2-40B4-BE49-F238E27FC236}">
                <a16:creationId xmlns:a16="http://schemas.microsoft.com/office/drawing/2014/main" id="{9F4F3165-D3A9-4FDD-936E-B14A62136E8A}"/>
              </a:ext>
            </a:extLst>
          </p:cNvPr>
          <p:cNvSpPr txBox="1"/>
          <p:nvPr/>
        </p:nvSpPr>
        <p:spPr>
          <a:xfrm>
            <a:off x="3070782" y="3270257"/>
            <a:ext cx="6141562" cy="369332"/>
          </a:xfrm>
          <a:prstGeom prst="rect">
            <a:avLst/>
          </a:prstGeom>
          <a:noFill/>
        </p:spPr>
        <p:txBody>
          <a:bodyPr wrap="square">
            <a:spAutoFit/>
          </a:bodyPr>
          <a:lstStyle/>
          <a:p>
            <a:r>
              <a:rPr lang="cs-CZ" b="0" i="0" dirty="0">
                <a:solidFill>
                  <a:srgbClr val="000000"/>
                </a:solidFill>
                <a:effectLst/>
                <a:latin typeface="Times New Roman" panose="02020603050405020304" pitchFamily="18" charset="0"/>
              </a:rPr>
              <a:t> </a:t>
            </a:r>
            <a:endParaRPr lang="cs-CZ" dirty="0"/>
          </a:p>
        </p:txBody>
      </p:sp>
      <p:pic>
        <p:nvPicPr>
          <p:cNvPr id="8194" name="Picture 2">
            <a:extLst>
              <a:ext uri="{FF2B5EF4-FFF2-40B4-BE49-F238E27FC236}">
                <a16:creationId xmlns:a16="http://schemas.microsoft.com/office/drawing/2014/main" id="{271373F8-20EA-44AD-80CB-86942F97A27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29475" y="415738"/>
            <a:ext cx="4924425"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5071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928CB4EB-50AC-413E-8058-23CF5920ACE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966" y="6162418"/>
            <a:ext cx="488950" cy="375285"/>
          </a:xfrm>
          <a:prstGeom prst="rect">
            <a:avLst/>
          </a:prstGeom>
          <a:noFill/>
          <a:ln>
            <a:noFill/>
          </a:ln>
        </p:spPr>
      </p:pic>
      <p:sp>
        <p:nvSpPr>
          <p:cNvPr id="11" name="TextovéPole 10">
            <a:extLst>
              <a:ext uri="{FF2B5EF4-FFF2-40B4-BE49-F238E27FC236}">
                <a16:creationId xmlns:a16="http://schemas.microsoft.com/office/drawing/2014/main" id="{9F4F3165-D3A9-4FDD-936E-B14A62136E8A}"/>
              </a:ext>
            </a:extLst>
          </p:cNvPr>
          <p:cNvSpPr txBox="1"/>
          <p:nvPr/>
        </p:nvSpPr>
        <p:spPr>
          <a:xfrm>
            <a:off x="3070782" y="3270257"/>
            <a:ext cx="6141562" cy="369332"/>
          </a:xfrm>
          <a:prstGeom prst="rect">
            <a:avLst/>
          </a:prstGeom>
          <a:noFill/>
        </p:spPr>
        <p:txBody>
          <a:bodyPr wrap="square">
            <a:spAutoFit/>
          </a:bodyPr>
          <a:lstStyle/>
          <a:p>
            <a:r>
              <a:rPr lang="cs-CZ" b="0" i="0" dirty="0">
                <a:solidFill>
                  <a:srgbClr val="000000"/>
                </a:solidFill>
                <a:effectLst/>
                <a:latin typeface="Times New Roman" panose="02020603050405020304" pitchFamily="18" charset="0"/>
              </a:rPr>
              <a:t> </a:t>
            </a:r>
            <a:endParaRPr lang="cs-CZ" dirty="0"/>
          </a:p>
        </p:txBody>
      </p:sp>
      <p:pic>
        <p:nvPicPr>
          <p:cNvPr id="9218" name="Picture 2" descr="Obrázok, na ktorom je text, snímka obrazovky, výsledková tabuľa&#10;&#10;Automaticky generovaný popis">
            <a:extLst>
              <a:ext uri="{FF2B5EF4-FFF2-40B4-BE49-F238E27FC236}">
                <a16:creationId xmlns:a16="http://schemas.microsoft.com/office/drawing/2014/main" id="{AA41AB11-5F72-460D-9977-E177128D25E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77592" y="83212"/>
            <a:ext cx="9973793" cy="5617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1357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59966" y="635706"/>
            <a:ext cx="9144000" cy="1160959"/>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Risk management​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2094731" y="2016633"/>
            <a:ext cx="7963669" cy="2523075"/>
          </a:xfrm>
        </p:spPr>
        <p:txBody>
          <a:bodyPr anchor="t">
            <a:noAutofit/>
          </a:bodyPr>
          <a:lstStyle/>
          <a:p>
            <a:pPr marL="457200" indent="-457200" algn="l" rtl="0" fontAlgn="base">
              <a:buFont typeface="Arial" panose="020B0604020202020204" pitchFamily="34" charset="0"/>
              <a:buChar char="•"/>
            </a:pPr>
            <a:r>
              <a:rPr lang="en-US" b="0" i="0" u="none" strike="noStrike" dirty="0" err="1">
                <a:solidFill>
                  <a:srgbClr val="000000"/>
                </a:solidFill>
                <a:effectLst/>
                <a:latin typeface="Arial" panose="020B0604020202020204" pitchFamily="34" charset="0"/>
                <a:cs typeface="Arial" panose="020B0604020202020204" pitchFamily="34" charset="0"/>
              </a:rPr>
              <a:t>Veľa</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výpočtov</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snaha</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obsiahnuť</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dostupné</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informácie</a:t>
            </a:r>
            <a:r>
              <a:rPr lang="en-US" b="0" i="0" u="none" strike="noStrike" dirty="0">
                <a:solidFill>
                  <a:srgbClr val="000000"/>
                </a:solidFill>
                <a:effectLst/>
                <a:latin typeface="Arial" panose="020B0604020202020204" pitchFamily="34" charset="0"/>
                <a:cs typeface="Arial" panose="020B0604020202020204" pitchFamily="34" charset="0"/>
              </a:rPr>
              <a:t>​</a:t>
            </a:r>
          </a:p>
          <a:p>
            <a:pPr marL="457200" indent="-457200" algn="l" rtl="0" fontAlgn="base">
              <a:buFont typeface="Arial" panose="020B0604020202020204" pitchFamily="34" charset="0"/>
              <a:buChar char="•"/>
            </a:pPr>
            <a:r>
              <a:rPr lang="en-US" b="0" i="0" u="none" strike="noStrike" dirty="0" err="1">
                <a:solidFill>
                  <a:srgbClr val="000000"/>
                </a:solidFill>
                <a:effectLst/>
                <a:latin typeface="Arial" panose="020B0604020202020204" pitchFamily="34" charset="0"/>
                <a:cs typeface="Arial" panose="020B0604020202020204" pitchFamily="34" charset="0"/>
              </a:rPr>
              <a:t>Analýza</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scenárov</a:t>
            </a:r>
            <a:r>
              <a:rPr lang="en-US" b="0" i="0" u="none" strike="noStrike" dirty="0">
                <a:solidFill>
                  <a:srgbClr val="000000"/>
                </a:solidFill>
                <a:effectLst/>
                <a:latin typeface="Arial" panose="020B0604020202020204" pitchFamily="34" charset="0"/>
                <a:cs typeface="Arial" panose="020B0604020202020204" pitchFamily="34" charset="0"/>
              </a:rPr>
              <a:t>​</a:t>
            </a:r>
          </a:p>
          <a:p>
            <a:pPr marL="457200" indent="-457200" algn="l" rtl="0" fontAlgn="base">
              <a:buFont typeface="Arial" panose="020B0604020202020204" pitchFamily="34" charset="0"/>
              <a:buChar char="•"/>
            </a:pPr>
            <a:r>
              <a:rPr lang="en-US" b="0" i="0" u="none" strike="noStrike" dirty="0">
                <a:solidFill>
                  <a:srgbClr val="000000"/>
                </a:solidFill>
                <a:effectLst/>
                <a:latin typeface="Arial" panose="020B0604020202020204" pitchFamily="34" charset="0"/>
                <a:cs typeface="Arial" panose="020B0604020202020204" pitchFamily="34" charset="0"/>
              </a:rPr>
              <a:t>Forward, Futures, </a:t>
            </a:r>
            <a:r>
              <a:rPr lang="en-US" b="0" i="0" u="none" strike="noStrike" dirty="0" err="1">
                <a:solidFill>
                  <a:srgbClr val="000000"/>
                </a:solidFill>
                <a:effectLst/>
                <a:latin typeface="Arial" panose="020B0604020202020204" pitchFamily="34" charset="0"/>
                <a:cs typeface="Arial" panose="020B0604020202020204" pitchFamily="34" charset="0"/>
              </a:rPr>
              <a:t>dobré</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zmluvy</a:t>
            </a:r>
            <a:r>
              <a:rPr lang="en-US" b="0" i="0" u="none" strike="noStrike" dirty="0">
                <a:solidFill>
                  <a:srgbClr val="000000"/>
                </a:solidFill>
                <a:effectLst/>
                <a:latin typeface="Arial" panose="020B0604020202020204" pitchFamily="34" charset="0"/>
                <a:cs typeface="Arial" panose="020B0604020202020204" pitchFamily="34" charset="0"/>
              </a:rPr>
              <a:t>​</a:t>
            </a:r>
          </a:p>
          <a:p>
            <a:pPr marL="457200" indent="-457200" algn="l" rtl="0" fontAlgn="base">
              <a:buFont typeface="Arial" panose="020B0604020202020204" pitchFamily="34" charset="0"/>
              <a:buChar char="•"/>
            </a:pPr>
            <a:r>
              <a:rPr lang="en-US" b="0" i="0" u="none" strike="noStrike" dirty="0" err="1">
                <a:solidFill>
                  <a:srgbClr val="000000"/>
                </a:solidFill>
                <a:effectLst/>
                <a:latin typeface="Arial" panose="020B0604020202020204" pitchFamily="34" charset="0"/>
                <a:cs typeface="Arial" panose="020B0604020202020204" pitchFamily="34" charset="0"/>
              </a:rPr>
              <a:t>Odhad</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budúceho</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vývoja</a:t>
            </a:r>
            <a:r>
              <a:rPr lang="en-US" b="0" i="0" u="none" strike="noStrike" dirty="0">
                <a:solidFill>
                  <a:srgbClr val="000000"/>
                </a:solidFill>
                <a:effectLst/>
                <a:latin typeface="Arial" panose="020B0604020202020204" pitchFamily="34" charset="0"/>
                <a:cs typeface="Arial" panose="020B0604020202020204" pitchFamily="34" charset="0"/>
              </a:rPr>
              <a:t>? = </a:t>
            </a:r>
            <a:r>
              <a:rPr lang="en-US" b="0" i="0" u="none" strike="noStrike" dirty="0" err="1">
                <a:solidFill>
                  <a:srgbClr val="000000"/>
                </a:solidFill>
                <a:effectLst/>
                <a:latin typeface="Arial" panose="020B0604020202020204" pitchFamily="34" charset="0"/>
                <a:cs typeface="Arial" panose="020B0604020202020204" pitchFamily="34" charset="0"/>
              </a:rPr>
              <a:t>alchýmia</a:t>
            </a:r>
            <a:r>
              <a:rPr lang="en-US" b="0" i="0" u="none" strike="noStrike" dirty="0">
                <a:solidFill>
                  <a:srgbClr val="000000"/>
                </a:solidFill>
                <a:effectLst/>
                <a:latin typeface="Arial" panose="020B0604020202020204" pitchFamily="34" charset="0"/>
                <a:cs typeface="Arial" panose="020B0604020202020204" pitchFamily="34" charset="0"/>
              </a:rPr>
              <a:t>​</a:t>
            </a:r>
          </a:p>
          <a:p>
            <a:pPr marL="457200" indent="-457200" algn="l" rtl="0" fontAlgn="base">
              <a:buFont typeface="Arial" panose="020B0604020202020204" pitchFamily="34" charset="0"/>
              <a:buChar char="•"/>
            </a:pPr>
            <a:r>
              <a:rPr lang="en-US" b="0" i="0" u="none" strike="noStrike" dirty="0">
                <a:solidFill>
                  <a:srgbClr val="000000"/>
                </a:solidFill>
                <a:effectLst/>
                <a:latin typeface="Arial" panose="020B0604020202020204" pitchFamily="34" charset="0"/>
                <a:cs typeface="Arial" panose="020B0604020202020204" pitchFamily="34" charset="0"/>
              </a:rPr>
              <a:t>All in? </a:t>
            </a:r>
            <a:r>
              <a:rPr lang="en-US" b="0" i="0" u="none" strike="noStrike" dirty="0" err="1">
                <a:solidFill>
                  <a:srgbClr val="000000"/>
                </a:solidFill>
                <a:effectLst/>
                <a:latin typeface="Arial" panose="020B0604020202020204" pitchFamily="34" charset="0"/>
                <a:cs typeface="Arial" panose="020B0604020202020204" pitchFamily="34" charset="0"/>
              </a:rPr>
              <a:t>Nie</a:t>
            </a:r>
            <a:r>
              <a:rPr lang="en-US" b="0" i="0" u="none" strike="noStrike" dirty="0">
                <a:solidFill>
                  <a:srgbClr val="000000"/>
                </a:solidFill>
                <a:effectLst/>
                <a:latin typeface="Arial" panose="020B0604020202020204" pitchFamily="34" charset="0"/>
                <a:cs typeface="Arial" panose="020B0604020202020204" pitchFamily="34" charset="0"/>
              </a:rPr>
              <a:t> u </a:t>
            </a:r>
            <a:r>
              <a:rPr lang="en-US" b="0" i="0" u="none" strike="noStrike" dirty="0" err="1">
                <a:solidFill>
                  <a:srgbClr val="000000"/>
                </a:solidFill>
                <a:effectLst/>
                <a:latin typeface="Arial" panose="020B0604020202020204" pitchFamily="34" charset="0"/>
                <a:cs typeface="Arial" panose="020B0604020202020204" pitchFamily="34" charset="0"/>
              </a:rPr>
              <a:t>veľkých</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hráčov</a:t>
            </a:r>
            <a:r>
              <a:rPr lang="en-US" b="0" i="0" u="none" strike="noStrike" dirty="0">
                <a:solidFill>
                  <a:srgbClr val="000000"/>
                </a:solidFill>
                <a:effectLst/>
                <a:latin typeface="Arial" panose="020B0604020202020204" pitchFamily="34" charset="0"/>
                <a:cs typeface="Arial" panose="020B0604020202020204" pitchFamily="34" charset="0"/>
              </a:rPr>
              <a:t>...​</a:t>
            </a:r>
            <a:endParaRPr lang="en-US"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928CB4EB-50AC-413E-8058-23CF5920ACE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966" y="6162418"/>
            <a:ext cx="488950" cy="375285"/>
          </a:xfrm>
          <a:prstGeom prst="rect">
            <a:avLst/>
          </a:prstGeom>
          <a:noFill/>
          <a:ln>
            <a:noFill/>
          </a:ln>
        </p:spPr>
      </p:pic>
    </p:spTree>
    <p:extLst>
      <p:ext uri="{BB962C8B-B14F-4D97-AF65-F5344CB8AC3E}">
        <p14:creationId xmlns:p14="http://schemas.microsoft.com/office/powerpoint/2010/main" val="789254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928CB4EB-50AC-413E-8058-23CF5920ACE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966" y="6162418"/>
            <a:ext cx="488950" cy="375285"/>
          </a:xfrm>
          <a:prstGeom prst="rect">
            <a:avLst/>
          </a:prstGeom>
          <a:noFill/>
          <a:ln>
            <a:noFill/>
          </a:ln>
        </p:spPr>
      </p:pic>
      <p:sp>
        <p:nvSpPr>
          <p:cNvPr id="11" name="TextovéPole 10">
            <a:extLst>
              <a:ext uri="{FF2B5EF4-FFF2-40B4-BE49-F238E27FC236}">
                <a16:creationId xmlns:a16="http://schemas.microsoft.com/office/drawing/2014/main" id="{9F4F3165-D3A9-4FDD-936E-B14A62136E8A}"/>
              </a:ext>
            </a:extLst>
          </p:cNvPr>
          <p:cNvSpPr txBox="1"/>
          <p:nvPr/>
        </p:nvSpPr>
        <p:spPr>
          <a:xfrm>
            <a:off x="3070782" y="3270257"/>
            <a:ext cx="6141562" cy="369332"/>
          </a:xfrm>
          <a:prstGeom prst="rect">
            <a:avLst/>
          </a:prstGeom>
          <a:noFill/>
        </p:spPr>
        <p:txBody>
          <a:bodyPr wrap="square">
            <a:spAutoFit/>
          </a:bodyPr>
          <a:lstStyle/>
          <a:p>
            <a:r>
              <a:rPr lang="cs-CZ" b="0" i="0" dirty="0">
                <a:solidFill>
                  <a:srgbClr val="000000"/>
                </a:solidFill>
                <a:effectLst/>
                <a:latin typeface="Times New Roman" panose="02020603050405020304" pitchFamily="18" charset="0"/>
              </a:rPr>
              <a:t> </a:t>
            </a:r>
            <a:endParaRPr lang="cs-CZ" dirty="0"/>
          </a:p>
        </p:txBody>
      </p:sp>
      <p:pic>
        <p:nvPicPr>
          <p:cNvPr id="10242" name="Picture 2">
            <a:extLst>
              <a:ext uri="{FF2B5EF4-FFF2-40B4-BE49-F238E27FC236}">
                <a16:creationId xmlns:a16="http://schemas.microsoft.com/office/drawing/2014/main" id="{13D9FE9E-7362-40CB-AA52-81E7A41E9FF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21308" y="83213"/>
            <a:ext cx="7812506" cy="6144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6982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8" name="Obrázek 7">
            <a:extLst>
              <a:ext uri="{FF2B5EF4-FFF2-40B4-BE49-F238E27FC236}">
                <a16:creationId xmlns:a16="http://schemas.microsoft.com/office/drawing/2014/main" id="{EA00236C-C9B9-46B7-A7EA-5569C104817F}"/>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528704" y="4182641"/>
            <a:ext cx="10746548" cy="575794"/>
          </a:xfrm>
        </p:spPr>
        <p:txBody>
          <a:bodyPr anchor="t">
            <a:noAutofit/>
          </a:bodyPr>
          <a:lstStyle/>
          <a:p>
            <a:pPr rtl="0" fontAlgn="base"/>
            <a:r>
              <a:rPr lang="sk-SK" sz="4000" b="0" i="0" u="none" strike="noStrike" dirty="0">
                <a:solidFill>
                  <a:srgbClr val="000000"/>
                </a:solidFill>
                <a:effectLst/>
                <a:latin typeface="Arial" panose="020B0604020202020204" pitchFamily="34" charset="0"/>
                <a:cs typeface="Arial" panose="020B0604020202020204" pitchFamily="34" charset="0"/>
              </a:rPr>
              <a:t>OTÁZKY?</a:t>
            </a:r>
          </a:p>
        </p:txBody>
      </p:sp>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634444" y="2789832"/>
            <a:ext cx="9144000" cy="839136"/>
          </a:xfrm>
        </p:spPr>
        <p:txBody>
          <a:bodyPr>
            <a:normAutofit/>
          </a:bodyPr>
          <a:lstStyle/>
          <a:p>
            <a:r>
              <a:rPr lang="cs-CZ" sz="4800" b="1" dirty="0">
                <a:solidFill>
                  <a:srgbClr val="249CDC"/>
                </a:solidFill>
                <a:latin typeface="Arial" panose="020B0604020202020204" pitchFamily="34" charset="0"/>
                <a:cs typeface="Arial" panose="020B0604020202020204" pitchFamily="34" charset="0"/>
              </a:rPr>
              <a:t>ĎAKUJEM ZA POZORNOSŤ!</a:t>
            </a:r>
            <a:r>
              <a:rPr lang="cs-CZ" sz="3200" b="1" dirty="0">
                <a:solidFill>
                  <a:srgbClr val="249CDC"/>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93844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59966" y="635706"/>
            <a:ext cx="9144000" cy="1160959"/>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Prečo to </a:t>
            </a:r>
            <a:r>
              <a:rPr lang="cs-CZ" sz="4400" b="1" dirty="0" err="1">
                <a:solidFill>
                  <a:srgbClr val="249CDC"/>
                </a:solidFill>
                <a:latin typeface="Arial" panose="020B0604020202020204" pitchFamily="34" charset="0"/>
                <a:cs typeface="Arial" panose="020B0604020202020204" pitchFamily="34" charset="0"/>
              </a:rPr>
              <a:t>riešime</a:t>
            </a:r>
            <a:r>
              <a:rPr lang="cs-CZ" sz="44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2094731" y="2016633"/>
            <a:ext cx="10183696" cy="2523075"/>
          </a:xfrm>
        </p:spPr>
        <p:txBody>
          <a:bodyPr anchor="t">
            <a:noAutofit/>
          </a:bodyPr>
          <a:lstStyle/>
          <a:p>
            <a:pPr marL="457200" indent="-4572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Všadeprítomné riziko​</a:t>
            </a:r>
          </a:p>
          <a:p>
            <a:pPr marL="457200" indent="-4572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Sme toho súčasťou​</a:t>
            </a:r>
          </a:p>
          <a:p>
            <a:pPr marL="457200" indent="-4572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Rôzne typy rizík​</a:t>
            </a:r>
          </a:p>
          <a:p>
            <a:pPr marL="457200" indent="-4572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Ako sa pripraviť?​</a:t>
            </a:r>
            <a:endParaRPr lang="en-US"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928CB4EB-50AC-413E-8058-23CF5920ACE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966" y="6162418"/>
            <a:ext cx="488950" cy="375285"/>
          </a:xfrm>
          <a:prstGeom prst="rect">
            <a:avLst/>
          </a:prstGeom>
          <a:noFill/>
          <a:ln>
            <a:noFill/>
          </a:ln>
        </p:spPr>
      </p:pic>
    </p:spTree>
    <p:extLst>
      <p:ext uri="{BB962C8B-B14F-4D97-AF65-F5344CB8AC3E}">
        <p14:creationId xmlns:p14="http://schemas.microsoft.com/office/powerpoint/2010/main" val="512633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59966" y="635706"/>
            <a:ext cx="9144000" cy="1160959"/>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Riziko vs </a:t>
            </a:r>
            <a:r>
              <a:rPr lang="cs-CZ" sz="4400" b="1" dirty="0" err="1">
                <a:solidFill>
                  <a:srgbClr val="249CDC"/>
                </a:solidFill>
                <a:latin typeface="Arial" panose="020B0604020202020204" pitchFamily="34" charset="0"/>
                <a:cs typeface="Arial" panose="020B0604020202020204" pitchFamily="34" charset="0"/>
              </a:rPr>
              <a:t>Neistota</a:t>
            </a:r>
            <a:r>
              <a:rPr lang="cs-CZ" sz="44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2094731" y="2016633"/>
            <a:ext cx="8683713" cy="2523075"/>
          </a:xfrm>
        </p:spPr>
        <p:txBody>
          <a:bodyPr anchor="t">
            <a:noAutofit/>
          </a:bodyPr>
          <a:lstStyle/>
          <a:p>
            <a:pPr marL="457200" indent="-457200" algn="l" rtl="0" fontAlgn="base">
              <a:buFont typeface="Arial" panose="020B0604020202020204" pitchFamily="34" charset="0"/>
              <a:buChar char="•"/>
            </a:pPr>
            <a:r>
              <a:rPr lang="sk-SK" b="1" i="0" u="none" strike="noStrike" dirty="0">
                <a:solidFill>
                  <a:srgbClr val="000000"/>
                </a:solidFill>
                <a:effectLst/>
                <a:latin typeface="Arial" panose="020B0604020202020204" pitchFamily="34" charset="0"/>
                <a:cs typeface="Arial" panose="020B0604020202020204" pitchFamily="34" charset="0"/>
              </a:rPr>
              <a:t>Risk</a:t>
            </a:r>
            <a:r>
              <a:rPr lang="sk-SK" b="0" i="0" u="none" strike="noStrike" dirty="0">
                <a:solidFill>
                  <a:srgbClr val="000000"/>
                </a:solidFill>
                <a:effectLst/>
                <a:latin typeface="Arial" panose="020B0604020202020204" pitchFamily="34" charset="0"/>
                <a:cs typeface="Arial" panose="020B0604020202020204" pitchFamily="34" charset="0"/>
              </a:rPr>
              <a:t>: ako sa rozhodovať ak </a:t>
            </a:r>
            <a:r>
              <a:rPr lang="sk-SK" b="1" i="0" u="none" strike="noStrike" dirty="0">
                <a:solidFill>
                  <a:srgbClr val="000000"/>
                </a:solidFill>
                <a:effectLst/>
                <a:latin typeface="Arial" panose="020B0604020202020204" pitchFamily="34" charset="0"/>
                <a:cs typeface="Arial" panose="020B0604020202020204" pitchFamily="34" charset="0"/>
              </a:rPr>
              <a:t>poznáme</a:t>
            </a:r>
            <a:r>
              <a:rPr lang="sk-SK" b="0" i="0" u="none" strike="noStrike" dirty="0">
                <a:solidFill>
                  <a:srgbClr val="000000"/>
                </a:solidFill>
                <a:effectLst/>
                <a:latin typeface="Arial" panose="020B0604020202020204" pitchFamily="34" charset="0"/>
                <a:cs typeface="Arial" panose="020B0604020202020204" pitchFamily="34" charset="0"/>
              </a:rPr>
              <a:t> všetky relevantné alternatívy, dôsledky a pravdepodobnosti – vyžaduje štatistický prístup </a:t>
            </a:r>
            <a:r>
              <a:rPr lang="sk-SK" sz="1600" b="0" i="0" u="none" strike="noStrike" dirty="0">
                <a:solidFill>
                  <a:srgbClr val="000000"/>
                </a:solidFill>
                <a:effectLst/>
                <a:latin typeface="Arial" panose="020B0604020202020204" pitchFamily="34" charset="0"/>
                <a:cs typeface="Arial" panose="020B0604020202020204" pitchFamily="34" charset="0"/>
              </a:rPr>
              <a:t>(štandardne kvantifikované pomocou rozptylu a smerodajnej odchýlky)</a:t>
            </a:r>
            <a:r>
              <a:rPr lang="sk-SK" b="0" i="0" u="none" strike="noStrike" dirty="0">
                <a:solidFill>
                  <a:srgbClr val="000000"/>
                </a:solidFill>
                <a:effectLst/>
                <a:latin typeface="Arial" panose="020B0604020202020204" pitchFamily="34" charset="0"/>
                <a:cs typeface="Arial" panose="020B0604020202020204" pitchFamily="34" charset="0"/>
              </a:rPr>
              <a:t>​</a:t>
            </a:r>
          </a:p>
          <a:p>
            <a:pPr marL="457200" indent="-457200" algn="l" rtl="0" fontAlgn="base">
              <a:buFont typeface="Arial" panose="020B0604020202020204" pitchFamily="34" charset="0"/>
              <a:buChar char="•"/>
            </a:pPr>
            <a:endParaRPr lang="sk-SK" b="0" i="0" u="none" strike="noStrike" dirty="0">
              <a:solidFill>
                <a:srgbClr val="000000"/>
              </a:solidFill>
              <a:effectLst/>
              <a:latin typeface="Arial" panose="020B0604020202020204" pitchFamily="34" charset="0"/>
              <a:cs typeface="Arial" panose="020B0604020202020204" pitchFamily="34" charset="0"/>
            </a:endParaRPr>
          </a:p>
          <a:p>
            <a:pPr marL="457200" indent="-457200" algn="l" rtl="0" fontAlgn="base">
              <a:buFont typeface="Arial" panose="020B0604020202020204" pitchFamily="34" charset="0"/>
              <a:buChar char="•"/>
            </a:pPr>
            <a:r>
              <a:rPr lang="sk-SK" b="1" i="0" u="none" strike="noStrike" dirty="0" err="1">
                <a:solidFill>
                  <a:srgbClr val="000000"/>
                </a:solidFill>
                <a:effectLst/>
                <a:latin typeface="Arial" panose="020B0604020202020204" pitchFamily="34" charset="0"/>
                <a:cs typeface="Arial" panose="020B0604020202020204" pitchFamily="34" charset="0"/>
              </a:rPr>
              <a:t>Uncertainty</a:t>
            </a:r>
            <a:r>
              <a:rPr lang="sk-SK" b="0" i="0" u="none" strike="noStrike" dirty="0">
                <a:solidFill>
                  <a:srgbClr val="000000"/>
                </a:solidFill>
                <a:effectLst/>
                <a:latin typeface="Arial" panose="020B0604020202020204" pitchFamily="34" charset="0"/>
                <a:cs typeface="Arial" panose="020B0604020202020204" pitchFamily="34" charset="0"/>
              </a:rPr>
              <a:t>: ako sa rozhodovať ak </a:t>
            </a:r>
            <a:r>
              <a:rPr lang="sk-SK" b="1" i="0" u="none" strike="noStrike" dirty="0">
                <a:solidFill>
                  <a:srgbClr val="000000"/>
                </a:solidFill>
                <a:effectLst/>
                <a:latin typeface="Arial" panose="020B0604020202020204" pitchFamily="34" charset="0"/>
                <a:cs typeface="Arial" panose="020B0604020202020204" pitchFamily="34" charset="0"/>
              </a:rPr>
              <a:t>nepoznáme</a:t>
            </a:r>
            <a:r>
              <a:rPr lang="sk-SK" b="0" i="0" u="none" strike="noStrike" dirty="0">
                <a:solidFill>
                  <a:srgbClr val="000000"/>
                </a:solidFill>
                <a:effectLst/>
                <a:latin typeface="Arial" panose="020B0604020202020204" pitchFamily="34" charset="0"/>
                <a:cs typeface="Arial" panose="020B0604020202020204" pitchFamily="34" charset="0"/>
              </a:rPr>
              <a:t> všetky relevantné alternatívy, dôsledky a pravdepodobnosti – vyžaduje intuíciu.​</a:t>
            </a:r>
            <a:endParaRPr lang="en-US"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928CB4EB-50AC-413E-8058-23CF5920ACE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966" y="6162418"/>
            <a:ext cx="488950" cy="375285"/>
          </a:xfrm>
          <a:prstGeom prst="rect">
            <a:avLst/>
          </a:prstGeom>
          <a:noFill/>
          <a:ln>
            <a:noFill/>
          </a:ln>
        </p:spPr>
      </p:pic>
    </p:spTree>
    <p:extLst>
      <p:ext uri="{BB962C8B-B14F-4D97-AF65-F5344CB8AC3E}">
        <p14:creationId xmlns:p14="http://schemas.microsoft.com/office/powerpoint/2010/main" val="594629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34551" y="2239358"/>
            <a:ext cx="9755171" cy="620307"/>
          </a:xfrm>
        </p:spPr>
        <p:txBody>
          <a:bodyPr>
            <a:normAutofit/>
          </a:bodyPr>
          <a:lstStyle/>
          <a:p>
            <a:pPr algn="l"/>
            <a:r>
              <a:rPr lang="pt-BR" sz="3600" b="1" dirty="0">
                <a:solidFill>
                  <a:srgbClr val="249CDC"/>
                </a:solidFill>
                <a:latin typeface="Arial" panose="020B0604020202020204" pitchFamily="34" charset="0"/>
                <a:cs typeface="Arial" panose="020B0604020202020204" pitchFamily="34" charset="0"/>
              </a:rPr>
              <a:t>Formy rizík</a:t>
            </a:r>
            <a:r>
              <a:rPr lang="pl-PL" sz="3600" b="1" dirty="0">
                <a:solidFill>
                  <a:srgbClr val="249CDC"/>
                </a:solidFill>
                <a:latin typeface="Arial" panose="020B0604020202020204" pitchFamily="34" charset="0"/>
                <a:cs typeface="Arial" panose="020B0604020202020204" pitchFamily="34" charset="0"/>
              </a:rPr>
              <a:t>​</a:t>
            </a:r>
            <a:endParaRPr lang="cs-CZ" sz="3600" b="1" dirty="0">
              <a:solidFill>
                <a:srgbClr val="249CDC"/>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DFFBD1EF-7D4D-4352-9CFA-C5B0565B089C}"/>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966" y="6162418"/>
            <a:ext cx="488950" cy="375285"/>
          </a:xfrm>
          <a:prstGeom prst="rect">
            <a:avLst/>
          </a:prstGeom>
          <a:noFill/>
          <a:ln>
            <a:noFill/>
          </a:ln>
        </p:spPr>
      </p:pic>
    </p:spTree>
    <p:extLst>
      <p:ext uri="{BB962C8B-B14F-4D97-AF65-F5344CB8AC3E}">
        <p14:creationId xmlns:p14="http://schemas.microsoft.com/office/powerpoint/2010/main" val="3955161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59966" y="635706"/>
            <a:ext cx="9144000" cy="1160959"/>
          </a:xfrm>
        </p:spPr>
        <p:txBody>
          <a:bodyPr>
            <a:normAutofit fontScale="90000"/>
          </a:bodyPr>
          <a:lstStyle/>
          <a:p>
            <a:pPr algn="l"/>
            <a:r>
              <a:rPr lang="cs-CZ" sz="4400" b="1" dirty="0">
                <a:solidFill>
                  <a:srgbClr val="249CDC"/>
                </a:solidFill>
                <a:latin typeface="Arial" panose="020B0604020202020204" pitchFamily="34" charset="0"/>
                <a:cs typeface="Arial" panose="020B0604020202020204" pitchFamily="34" charset="0"/>
              </a:rPr>
              <a:t>Typy rizika (z </a:t>
            </a:r>
            <a:r>
              <a:rPr lang="cs-CZ" sz="4400" b="1" dirty="0" err="1">
                <a:solidFill>
                  <a:srgbClr val="249CDC"/>
                </a:solidFill>
                <a:latin typeface="Arial" panose="020B0604020202020204" pitchFamily="34" charset="0"/>
                <a:cs typeface="Arial" panose="020B0604020202020204" pitchFamily="34" charset="0"/>
              </a:rPr>
              <a:t>investičného</a:t>
            </a:r>
            <a:r>
              <a:rPr lang="cs-CZ" sz="4400" b="1" dirty="0">
                <a:solidFill>
                  <a:srgbClr val="249CDC"/>
                </a:solidFill>
                <a:latin typeface="Arial" panose="020B0604020202020204" pitchFamily="34" charset="0"/>
                <a:cs typeface="Arial" panose="020B0604020202020204" pitchFamily="34" charset="0"/>
              </a:rPr>
              <a:t> </a:t>
            </a:r>
            <a:r>
              <a:rPr lang="cs-CZ" sz="4400" b="1" dirty="0" err="1">
                <a:solidFill>
                  <a:srgbClr val="249CDC"/>
                </a:solidFill>
                <a:latin typeface="Arial" panose="020B0604020202020204" pitchFamily="34" charset="0"/>
                <a:cs typeface="Arial" panose="020B0604020202020204" pitchFamily="34" charset="0"/>
              </a:rPr>
              <a:t>pohľadu</a:t>
            </a:r>
            <a:r>
              <a:rPr lang="cs-CZ" sz="44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938917" y="2016633"/>
            <a:ext cx="9839528" cy="2523075"/>
          </a:xfrm>
        </p:spPr>
        <p:txBody>
          <a:bodyPr anchor="t">
            <a:noAutofit/>
          </a:bodyPr>
          <a:lstStyle/>
          <a:p>
            <a:pPr marL="457200" indent="-457200" algn="l" rtl="0" fontAlgn="base">
              <a:buFont typeface="Arial" panose="020B0604020202020204" pitchFamily="34" charset="0"/>
              <a:buChar char="•"/>
            </a:pPr>
            <a:r>
              <a:rPr lang="sk-SK" sz="2000" i="0" u="none" strike="noStrike" dirty="0">
                <a:solidFill>
                  <a:srgbClr val="000000"/>
                </a:solidFill>
                <a:effectLst/>
                <a:latin typeface="Arial" panose="020B0604020202020204" pitchFamily="34" charset="0"/>
                <a:cs typeface="Arial" panose="020B0604020202020204" pitchFamily="34" charset="0"/>
              </a:rPr>
              <a:t>Systematické riziko, známe tiež ako </a:t>
            </a:r>
            <a:r>
              <a:rPr lang="sk-SK" sz="2000" i="0" u="none" strike="noStrike" dirty="0" err="1">
                <a:solidFill>
                  <a:srgbClr val="000000"/>
                </a:solidFill>
                <a:effectLst/>
                <a:latin typeface="Arial" panose="020B0604020202020204" pitchFamily="34" charset="0"/>
                <a:cs typeface="Arial" panose="020B0604020202020204" pitchFamily="34" charset="0"/>
              </a:rPr>
              <a:t>nediverzifikovateľné</a:t>
            </a:r>
            <a:r>
              <a:rPr lang="sk-SK" sz="2000" i="0" u="none" strike="noStrike" dirty="0">
                <a:solidFill>
                  <a:srgbClr val="000000"/>
                </a:solidFill>
                <a:effectLst/>
                <a:latin typeface="Arial" panose="020B0604020202020204" pitchFamily="34" charset="0"/>
                <a:cs typeface="Arial" panose="020B0604020202020204" pitchFamily="34" charset="0"/>
              </a:rPr>
              <a:t> alebo trhové riziko, je riziko, ktoré ovplyvňuje celý trh alebo ekonomiku</a:t>
            </a:r>
            <a:r>
              <a:rPr lang="sk-SK" sz="1600" i="0" u="none" strike="noStrike" dirty="0">
                <a:solidFill>
                  <a:srgbClr val="000000"/>
                </a:solidFill>
                <a:effectLst/>
                <a:latin typeface="Arial" panose="020B0604020202020204" pitchFamily="34" charset="0"/>
                <a:cs typeface="Arial" panose="020B0604020202020204" pitchFamily="34" charset="0"/>
              </a:rPr>
              <a:t>​</a:t>
            </a:r>
          </a:p>
          <a:p>
            <a:pPr marL="457200" indent="-457200" algn="l" rtl="0" fontAlgn="base">
              <a:buFont typeface="Arial" panose="020B0604020202020204" pitchFamily="34" charset="0"/>
              <a:buChar char="•"/>
            </a:pPr>
            <a:r>
              <a:rPr lang="sk-SK" sz="1400" i="0" u="none" strike="noStrike" dirty="0">
                <a:solidFill>
                  <a:srgbClr val="000000"/>
                </a:solidFill>
                <a:effectLst/>
                <a:latin typeface="Arial" panose="020B0604020202020204" pitchFamily="34" charset="0"/>
                <a:cs typeface="Arial" panose="020B0604020202020204" pitchFamily="34" charset="0"/>
              </a:rPr>
              <a:t>nedá sa mu vyhnúť a je neoddeliteľnou súčasťou celkového trhu. Je </a:t>
            </a:r>
            <a:r>
              <a:rPr lang="sk-SK" sz="1400" i="0" u="none" strike="noStrike" dirty="0" err="1">
                <a:solidFill>
                  <a:srgbClr val="000000"/>
                </a:solidFill>
                <a:effectLst/>
                <a:latin typeface="Arial" panose="020B0604020202020204" pitchFamily="34" charset="0"/>
                <a:cs typeface="Arial" panose="020B0604020202020204" pitchFamily="34" charset="0"/>
              </a:rPr>
              <a:t>nediverzifikovateľná</a:t>
            </a:r>
            <a:r>
              <a:rPr lang="sk-SK" sz="1400" i="0" u="none" strike="noStrike" dirty="0">
                <a:solidFill>
                  <a:srgbClr val="000000"/>
                </a:solidFill>
                <a:effectLst/>
                <a:latin typeface="Arial" panose="020B0604020202020204" pitchFamily="34" charset="0"/>
                <a:cs typeface="Arial" panose="020B0604020202020204" pitchFamily="34" charset="0"/>
              </a:rPr>
              <a:t>, pretože zahŕňa rizikové faktory, ktoré sú súčasťou trhu a ovplyvňujú trh ako celok. Medzi príklady faktorov, ktoré predstavujú systematické riziko, patria úrokové sadzby, inflácia, hospodárske cykly, politická neistota a rozsiahle prírodné katastrofy. Tieto udalosti ovplyvňujú celý trh a neexistuje žiadny spôsob, ako sa im vyhnúť. Systematické riziko možno zväčšiť výberom alebo použitím pákového efektu, alebo ho možno znížiť zahrnutím cenných papierov, ktoré majú nízku koreláciu s portfóliom, za predpokladu, že už nie sú súčasťou portfólia.​</a:t>
            </a:r>
          </a:p>
          <a:p>
            <a:pPr marL="457200" indent="-457200" algn="l" rtl="0" fontAlgn="base">
              <a:buFont typeface="Arial" panose="020B0604020202020204" pitchFamily="34" charset="0"/>
              <a:buChar char="•"/>
            </a:pPr>
            <a:endParaRPr lang="sk-SK" sz="800" i="0" u="none" strike="noStrike" dirty="0">
              <a:solidFill>
                <a:srgbClr val="000000"/>
              </a:solidFill>
              <a:effectLst/>
              <a:latin typeface="Arial" panose="020B0604020202020204" pitchFamily="34" charset="0"/>
              <a:cs typeface="Arial" panose="020B0604020202020204" pitchFamily="34" charset="0"/>
            </a:endParaRPr>
          </a:p>
          <a:p>
            <a:pPr marL="457200" indent="-457200" algn="l" rtl="0" fontAlgn="base">
              <a:buFont typeface="Arial" panose="020B0604020202020204" pitchFamily="34" charset="0"/>
              <a:buChar char="•"/>
            </a:pPr>
            <a:r>
              <a:rPr lang="sk-SK" sz="2000" i="0" u="none" strike="noStrike" dirty="0">
                <a:solidFill>
                  <a:srgbClr val="000000"/>
                </a:solidFill>
                <a:effectLst/>
                <a:latin typeface="Arial" panose="020B0604020202020204" pitchFamily="34" charset="0"/>
                <a:cs typeface="Arial" panose="020B0604020202020204" pitchFamily="34" charset="0"/>
              </a:rPr>
              <a:t>Nesystematické riziko je riziko, ktoré sa týka jednej spoločnosti alebo odvetvia a je známe aj ako špecifické pre spoločnosť, špecifické pre dané odvetvie, diverzifikované alebo </a:t>
            </a:r>
            <a:r>
              <a:rPr lang="sk-SK" sz="2000" i="0" u="none" strike="noStrike" dirty="0" err="1">
                <a:solidFill>
                  <a:srgbClr val="000000"/>
                </a:solidFill>
                <a:effectLst/>
                <a:latin typeface="Arial" panose="020B0604020202020204" pitchFamily="34" charset="0"/>
                <a:cs typeface="Arial" panose="020B0604020202020204" pitchFamily="34" charset="0"/>
              </a:rPr>
              <a:t>idiosynkratické</a:t>
            </a:r>
            <a:r>
              <a:rPr lang="sk-SK" sz="2000" i="0" u="none" strike="noStrike" dirty="0">
                <a:solidFill>
                  <a:srgbClr val="000000"/>
                </a:solidFill>
                <a:effectLst/>
                <a:latin typeface="Arial" panose="020B0604020202020204" pitchFamily="34" charset="0"/>
                <a:cs typeface="Arial" panose="020B0604020202020204" pitchFamily="34" charset="0"/>
              </a:rPr>
              <a:t> riziko.​</a:t>
            </a:r>
          </a:p>
          <a:p>
            <a:pPr marL="457200" indent="-457200" algn="l" rtl="0" fontAlgn="base">
              <a:buFont typeface="Arial" panose="020B0604020202020204" pitchFamily="34" charset="0"/>
              <a:buChar char="•"/>
            </a:pPr>
            <a:r>
              <a:rPr lang="sk-SK" sz="1400" i="0" u="none" strike="noStrike" dirty="0">
                <a:solidFill>
                  <a:srgbClr val="000000"/>
                </a:solidFill>
                <a:effectLst/>
                <a:latin typeface="Arial" panose="020B0604020202020204" pitchFamily="34" charset="0"/>
                <a:cs typeface="Arial" panose="020B0604020202020204" pitchFamily="34" charset="0"/>
              </a:rPr>
              <a:t>miestne alebo obmedzené na konkrétne aktívum alebo priemysel, ktoré nemusia ovplyvňovať aktíva mimo tejto triedy aktív. Medzi príklady nesystematického rizika môže patriť zlyhanie uvedenia lieku na trh alebo havária lietadla. Všetky tieto udalosti budú mať priamy vplyv na ich príslušné spoločnosti a možno aj na priemyselné odvetvia, ale nemajú žiadny vplyv na aktíva, ktoré sú od týchto priemyselných odvetví vzdialené. Investori sa môžu vyhnúť nesystematickému riziku diverzifikáciou vytvorením portfólia aktív, ktoré navzájom veľmi nesúvisia​</a:t>
            </a:r>
            <a:endParaRPr lang="en-US" sz="1400"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928CB4EB-50AC-413E-8058-23CF5920ACE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966" y="6162418"/>
            <a:ext cx="488950" cy="375285"/>
          </a:xfrm>
          <a:prstGeom prst="rect">
            <a:avLst/>
          </a:prstGeom>
          <a:noFill/>
          <a:ln>
            <a:noFill/>
          </a:ln>
        </p:spPr>
      </p:pic>
    </p:spTree>
    <p:extLst>
      <p:ext uri="{BB962C8B-B14F-4D97-AF65-F5344CB8AC3E}">
        <p14:creationId xmlns:p14="http://schemas.microsoft.com/office/powerpoint/2010/main" val="85134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59966" y="635706"/>
            <a:ext cx="9144000" cy="1160959"/>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Nefinančné </a:t>
            </a:r>
            <a:r>
              <a:rPr lang="cs-CZ" sz="4400" b="1" dirty="0" err="1">
                <a:solidFill>
                  <a:srgbClr val="249CDC"/>
                </a:solidFill>
                <a:latin typeface="Arial" panose="020B0604020202020204" pitchFamily="34" charset="0"/>
                <a:cs typeface="Arial" panose="020B0604020202020204" pitchFamily="34" charset="0"/>
              </a:rPr>
              <a:t>riziká</a:t>
            </a:r>
            <a:r>
              <a:rPr lang="cs-CZ" sz="44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2094731" y="2016633"/>
            <a:ext cx="10183696" cy="2523075"/>
          </a:xfrm>
        </p:spPr>
        <p:txBody>
          <a:bodyPr anchor="t">
            <a:noAutofit/>
          </a:bodyPr>
          <a:lstStyle/>
          <a:p>
            <a:pPr marL="457200" indent="-457200" algn="l" rtl="0" fontAlgn="base">
              <a:buFont typeface="Arial" panose="020B0604020202020204" pitchFamily="34" charset="0"/>
              <a:buChar char="•"/>
            </a:pPr>
            <a:r>
              <a:rPr lang="en-US" b="0" i="0" u="none" strike="noStrike" dirty="0">
                <a:solidFill>
                  <a:srgbClr val="000000"/>
                </a:solidFill>
                <a:effectLst/>
                <a:latin typeface="Arial" panose="020B0604020202020204" pitchFamily="34" charset="0"/>
                <a:cs typeface="Arial" panose="020B0604020202020204" pitchFamily="34" charset="0"/>
              </a:rPr>
              <a:t>Settlement risk​</a:t>
            </a:r>
          </a:p>
          <a:p>
            <a:pPr marL="457200" indent="-457200" algn="l" rtl="0" fontAlgn="base">
              <a:buFont typeface="Arial" panose="020B0604020202020204" pitchFamily="34" charset="0"/>
              <a:buChar char="•"/>
            </a:pPr>
            <a:r>
              <a:rPr lang="en-US" b="0" i="0" u="none" strike="noStrike" dirty="0">
                <a:solidFill>
                  <a:srgbClr val="000000"/>
                </a:solidFill>
                <a:effectLst/>
                <a:latin typeface="Arial" panose="020B0604020202020204" pitchFamily="34" charset="0"/>
                <a:cs typeface="Arial" panose="020B0604020202020204" pitchFamily="34" charset="0"/>
              </a:rPr>
              <a:t>Legal risk​</a:t>
            </a:r>
          </a:p>
          <a:p>
            <a:pPr marL="457200" indent="-457200" algn="l" rtl="0" fontAlgn="base">
              <a:buFont typeface="Arial" panose="020B0604020202020204" pitchFamily="34" charset="0"/>
              <a:buChar char="•"/>
            </a:pPr>
            <a:r>
              <a:rPr lang="en-US" b="0" i="0" u="none" strike="noStrike" dirty="0">
                <a:solidFill>
                  <a:srgbClr val="000000"/>
                </a:solidFill>
                <a:effectLst/>
                <a:latin typeface="Arial" panose="020B0604020202020204" pitchFamily="34" charset="0"/>
                <a:cs typeface="Arial" panose="020B0604020202020204" pitchFamily="34" charset="0"/>
              </a:rPr>
              <a:t>Compliance risk​</a:t>
            </a:r>
          </a:p>
          <a:p>
            <a:pPr marL="914400" lvl="1" indent="-457200" algn="l" fontAlgn="base">
              <a:buFont typeface="Arial" panose="020B0604020202020204" pitchFamily="34" charset="0"/>
              <a:buChar char="•"/>
            </a:pPr>
            <a:r>
              <a:rPr lang="en-US" b="0" i="0" u="none" strike="noStrike" dirty="0">
                <a:solidFill>
                  <a:srgbClr val="000000"/>
                </a:solidFill>
                <a:effectLst/>
                <a:latin typeface="Arial" panose="020B0604020202020204" pitchFamily="34" charset="0"/>
                <a:cs typeface="Arial" panose="020B0604020202020204" pitchFamily="34" charset="0"/>
              </a:rPr>
              <a:t>Regulatory risk, accounting risk, and tax risk​</a:t>
            </a:r>
          </a:p>
          <a:p>
            <a:pPr marL="457200" indent="-457200" algn="l" rtl="0" fontAlgn="base">
              <a:buFont typeface="Arial" panose="020B0604020202020204" pitchFamily="34" charset="0"/>
              <a:buChar char="•"/>
            </a:pPr>
            <a:r>
              <a:rPr lang="en-US" b="0" i="0" u="none" strike="noStrike" dirty="0">
                <a:solidFill>
                  <a:srgbClr val="000000"/>
                </a:solidFill>
                <a:effectLst/>
                <a:latin typeface="Arial" panose="020B0604020202020204" pitchFamily="34" charset="0"/>
                <a:cs typeface="Arial" panose="020B0604020202020204" pitchFamily="34" charset="0"/>
              </a:rPr>
              <a:t>Model risk​</a:t>
            </a:r>
          </a:p>
          <a:p>
            <a:pPr marL="457200" indent="-457200" algn="l" rtl="0" fontAlgn="base">
              <a:buFont typeface="Arial" panose="020B0604020202020204" pitchFamily="34" charset="0"/>
              <a:buChar char="•"/>
            </a:pPr>
            <a:r>
              <a:rPr lang="en-US" b="0" i="0" u="none" strike="noStrike" dirty="0">
                <a:solidFill>
                  <a:srgbClr val="000000"/>
                </a:solidFill>
                <a:effectLst/>
                <a:latin typeface="Arial" panose="020B0604020202020204" pitchFamily="34" charset="0"/>
                <a:cs typeface="Arial" panose="020B0604020202020204" pitchFamily="34" charset="0"/>
              </a:rPr>
              <a:t>Operational risk</a:t>
            </a:r>
            <a:r>
              <a:rPr lang="sk-SK" b="0" i="0" u="none" strike="noStrike" dirty="0">
                <a:solidFill>
                  <a:srgbClr val="000000"/>
                </a:solidFill>
                <a:effectLst/>
                <a:latin typeface="Arial" panose="020B0604020202020204" pitchFamily="34" charset="0"/>
                <a:cs typeface="Arial" panose="020B0604020202020204" pitchFamily="34" charset="0"/>
              </a:rPr>
              <a:t>​</a:t>
            </a:r>
            <a:endParaRPr lang="en-US"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928CB4EB-50AC-413E-8058-23CF5920ACE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966" y="6162418"/>
            <a:ext cx="488950" cy="375285"/>
          </a:xfrm>
          <a:prstGeom prst="rect">
            <a:avLst/>
          </a:prstGeom>
          <a:noFill/>
          <a:ln>
            <a:noFill/>
          </a:ln>
        </p:spPr>
      </p:pic>
    </p:spTree>
    <p:extLst>
      <p:ext uri="{BB962C8B-B14F-4D97-AF65-F5344CB8AC3E}">
        <p14:creationId xmlns:p14="http://schemas.microsoft.com/office/powerpoint/2010/main" val="3997801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59966" y="635706"/>
            <a:ext cx="9144000" cy="1160959"/>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Finančné </a:t>
            </a:r>
            <a:r>
              <a:rPr lang="cs-CZ" sz="4400" b="1" dirty="0" err="1">
                <a:solidFill>
                  <a:srgbClr val="249CDC"/>
                </a:solidFill>
                <a:latin typeface="Arial" panose="020B0604020202020204" pitchFamily="34" charset="0"/>
                <a:cs typeface="Arial" panose="020B0604020202020204" pitchFamily="34" charset="0"/>
              </a:rPr>
              <a:t>riziká</a:t>
            </a:r>
            <a:r>
              <a:rPr lang="cs-CZ" sz="44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2094731" y="2016633"/>
            <a:ext cx="7313220" cy="2523075"/>
          </a:xfrm>
        </p:spPr>
        <p:txBody>
          <a:bodyPr anchor="t">
            <a:noAutofit/>
          </a:bodyPr>
          <a:lstStyle/>
          <a:p>
            <a:pPr marL="457200" indent="-457200" algn="l" rtl="0" fontAlgn="base">
              <a:buFont typeface="Arial" panose="020B0604020202020204" pitchFamily="34" charset="0"/>
              <a:buChar char="•"/>
            </a:pPr>
            <a:r>
              <a:rPr lang="en-US" b="1" i="0" u="none" strike="noStrike" dirty="0">
                <a:solidFill>
                  <a:srgbClr val="000000"/>
                </a:solidFill>
                <a:effectLst/>
                <a:latin typeface="Arial" panose="020B0604020202020204" pitchFamily="34" charset="0"/>
                <a:cs typeface="Arial" panose="020B0604020202020204" pitchFamily="34" charset="0"/>
              </a:rPr>
              <a:t>Market risk </a:t>
            </a:r>
            <a:r>
              <a:rPr lang="en-US" b="0" i="0" u="none" strike="noStrike" dirty="0">
                <a:solidFill>
                  <a:srgbClr val="000000"/>
                </a:solidFill>
                <a:effectLst/>
                <a:latin typeface="Arial" panose="020B0604020202020204" pitchFamily="34" charset="0"/>
                <a:cs typeface="Arial" panose="020B0604020202020204" pitchFamily="34" charset="0"/>
              </a:rPr>
              <a:t>je </a:t>
            </a:r>
            <a:r>
              <a:rPr lang="en-US" b="0" i="0" u="none" strike="noStrike" dirty="0" err="1">
                <a:solidFill>
                  <a:srgbClr val="000000"/>
                </a:solidFill>
                <a:effectLst/>
                <a:latin typeface="Arial" panose="020B0604020202020204" pitchFamily="34" charset="0"/>
                <a:cs typeface="Arial" panose="020B0604020202020204" pitchFamily="34" charset="0"/>
              </a:rPr>
              <a:t>riziko</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ktoré</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vyplýva</a:t>
            </a:r>
            <a:r>
              <a:rPr lang="en-US" b="0" i="0" u="none" strike="noStrike" dirty="0">
                <a:solidFill>
                  <a:srgbClr val="000000"/>
                </a:solidFill>
                <a:effectLst/>
                <a:latin typeface="Arial" panose="020B0604020202020204" pitchFamily="34" charset="0"/>
                <a:cs typeface="Arial" panose="020B0604020202020204" pitchFamily="34" charset="0"/>
              </a:rPr>
              <a:t> z </a:t>
            </a:r>
            <a:r>
              <a:rPr lang="en-US" b="0" i="0" u="none" strike="noStrike" dirty="0" err="1">
                <a:solidFill>
                  <a:srgbClr val="000000"/>
                </a:solidFill>
                <a:effectLst/>
                <a:latin typeface="Arial" panose="020B0604020202020204" pitchFamily="34" charset="0"/>
                <a:cs typeface="Arial" panose="020B0604020202020204" pitchFamily="34" charset="0"/>
              </a:rPr>
              <a:t>pohybu</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úrokových</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sadzieb</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cien</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akcií</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výmenných</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kurzov</a:t>
            </a:r>
            <a:r>
              <a:rPr lang="en-US" b="0" i="0" u="none" strike="noStrike" dirty="0">
                <a:solidFill>
                  <a:srgbClr val="000000"/>
                </a:solidFill>
                <a:effectLst/>
                <a:latin typeface="Arial" panose="020B0604020202020204" pitchFamily="34" charset="0"/>
                <a:cs typeface="Arial" panose="020B0604020202020204" pitchFamily="34" charset="0"/>
              </a:rPr>
              <a:t> a </a:t>
            </a:r>
            <a:r>
              <a:rPr lang="en-US" b="0" i="0" u="none" strike="noStrike" dirty="0" err="1">
                <a:solidFill>
                  <a:srgbClr val="000000"/>
                </a:solidFill>
                <a:effectLst/>
                <a:latin typeface="Arial" panose="020B0604020202020204" pitchFamily="34" charset="0"/>
                <a:cs typeface="Arial" panose="020B0604020202020204" pitchFamily="34" charset="0"/>
              </a:rPr>
              <a:t>cien</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komodít</a:t>
            </a:r>
            <a:r>
              <a:rPr lang="en-US" b="0" i="0" u="none" strike="noStrike" dirty="0">
                <a:solidFill>
                  <a:srgbClr val="000000"/>
                </a:solidFill>
                <a:effectLst/>
                <a:latin typeface="Arial" panose="020B0604020202020204" pitchFamily="34" charset="0"/>
                <a:cs typeface="Arial" panose="020B0604020202020204" pitchFamily="34" charset="0"/>
              </a:rPr>
              <a:t>. ​</a:t>
            </a:r>
          </a:p>
          <a:p>
            <a:pPr marL="457200" indent="-457200" algn="l" rtl="0" fontAlgn="base">
              <a:buFont typeface="Arial" panose="020B0604020202020204" pitchFamily="34" charset="0"/>
              <a:buChar char="•"/>
            </a:pPr>
            <a:endParaRPr lang="en-US" b="0" i="0" u="none" strike="noStrike" dirty="0">
              <a:solidFill>
                <a:srgbClr val="000000"/>
              </a:solidFill>
              <a:effectLst/>
              <a:latin typeface="Arial" panose="020B0604020202020204" pitchFamily="34" charset="0"/>
              <a:cs typeface="Arial" panose="020B0604020202020204" pitchFamily="34" charset="0"/>
            </a:endParaRPr>
          </a:p>
          <a:p>
            <a:pPr marL="457200" indent="-457200" algn="l" rtl="0" fontAlgn="base">
              <a:buFont typeface="Arial" panose="020B0604020202020204" pitchFamily="34" charset="0"/>
              <a:buChar char="•"/>
            </a:pPr>
            <a:r>
              <a:rPr lang="en-US" b="1" i="0" u="none" strike="noStrike" dirty="0">
                <a:solidFill>
                  <a:srgbClr val="000000"/>
                </a:solidFill>
                <a:effectLst/>
                <a:latin typeface="Arial" panose="020B0604020202020204" pitchFamily="34" charset="0"/>
                <a:cs typeface="Arial" panose="020B0604020202020204" pitchFamily="34" charset="0"/>
              </a:rPr>
              <a:t>Credit risk </a:t>
            </a:r>
            <a:r>
              <a:rPr lang="en-US" b="0" i="0" u="none" strike="noStrike" dirty="0">
                <a:solidFill>
                  <a:srgbClr val="000000"/>
                </a:solidFill>
                <a:effectLst/>
                <a:latin typeface="Arial" panose="020B0604020202020204" pitchFamily="34" charset="0"/>
                <a:cs typeface="Arial" panose="020B0604020202020204" pitchFamily="34" charset="0"/>
              </a:rPr>
              <a:t>je </a:t>
            </a:r>
            <a:r>
              <a:rPr lang="en-US" b="0" i="0" u="none" strike="noStrike" dirty="0" err="1">
                <a:solidFill>
                  <a:srgbClr val="000000"/>
                </a:solidFill>
                <a:effectLst/>
                <a:latin typeface="Arial" panose="020B0604020202020204" pitchFamily="34" charset="0"/>
                <a:cs typeface="Arial" panose="020B0604020202020204" pitchFamily="34" charset="0"/>
              </a:rPr>
              <a:t>riziko</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straty</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ak</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jedna</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strana</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nezaplatí</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čiastku</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ktorú</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dlží</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voči</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inej</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strane</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napríklad</a:t>
            </a:r>
            <a:r>
              <a:rPr lang="en-US" b="0" i="0" u="none" strike="noStrike" dirty="0">
                <a:solidFill>
                  <a:srgbClr val="000000"/>
                </a:solidFill>
                <a:effectLst/>
                <a:latin typeface="Arial" panose="020B0604020202020204" pitchFamily="34" charset="0"/>
                <a:cs typeface="Arial" panose="020B0604020202020204" pitchFamily="34" charset="0"/>
              </a:rPr>
              <a:t> za </a:t>
            </a:r>
            <a:r>
              <a:rPr lang="en-US" b="0" i="0" u="none" strike="noStrike" dirty="0" err="1">
                <a:solidFill>
                  <a:srgbClr val="000000"/>
                </a:solidFill>
                <a:effectLst/>
                <a:latin typeface="Arial" panose="020B0604020202020204" pitchFamily="34" charset="0"/>
                <a:cs typeface="Arial" panose="020B0604020202020204" pitchFamily="34" charset="0"/>
              </a:rPr>
              <a:t>dlhopis</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pôžičku</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alebo</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derivát</a:t>
            </a:r>
            <a:r>
              <a:rPr lang="en-US" b="0" i="0" u="none" strike="noStrike" dirty="0">
                <a:solidFill>
                  <a:srgbClr val="000000"/>
                </a:solidFill>
                <a:effectLst/>
                <a:latin typeface="Arial" panose="020B0604020202020204" pitchFamily="34" charset="0"/>
                <a:cs typeface="Arial" panose="020B0604020202020204" pitchFamily="34" charset="0"/>
              </a:rPr>
              <a:t>. ​</a:t>
            </a:r>
          </a:p>
          <a:p>
            <a:pPr marL="457200" indent="-457200" algn="l" rtl="0" fontAlgn="base">
              <a:buFont typeface="Arial" panose="020B0604020202020204" pitchFamily="34" charset="0"/>
              <a:buChar char="•"/>
            </a:pPr>
            <a:endParaRPr lang="en-US" b="0" i="0" u="none" strike="noStrike" dirty="0">
              <a:solidFill>
                <a:srgbClr val="000000"/>
              </a:solidFill>
              <a:effectLst/>
              <a:latin typeface="Arial" panose="020B0604020202020204" pitchFamily="34" charset="0"/>
              <a:cs typeface="Arial" panose="020B0604020202020204" pitchFamily="34" charset="0"/>
            </a:endParaRPr>
          </a:p>
          <a:p>
            <a:pPr marL="457200" indent="-457200" algn="l" rtl="0" fontAlgn="base">
              <a:buFont typeface="Arial" panose="020B0604020202020204" pitchFamily="34" charset="0"/>
              <a:buChar char="•"/>
            </a:pPr>
            <a:r>
              <a:rPr lang="en-US" b="1" i="0" u="none" strike="noStrike" dirty="0">
                <a:solidFill>
                  <a:srgbClr val="000000"/>
                </a:solidFill>
                <a:effectLst/>
                <a:latin typeface="Arial" panose="020B0604020202020204" pitchFamily="34" charset="0"/>
                <a:cs typeface="Arial" panose="020B0604020202020204" pitchFamily="34" charset="0"/>
              </a:rPr>
              <a:t>Liquidity risk </a:t>
            </a:r>
            <a:r>
              <a:rPr lang="en-US" b="0" i="0" u="none" strike="noStrike" dirty="0">
                <a:solidFill>
                  <a:srgbClr val="000000"/>
                </a:solidFill>
                <a:effectLst/>
                <a:latin typeface="Arial" panose="020B0604020202020204" pitchFamily="34" charset="0"/>
                <a:cs typeface="Arial" panose="020B0604020202020204" pitchFamily="34" charset="0"/>
              </a:rPr>
              <a:t>je </a:t>
            </a:r>
            <a:r>
              <a:rPr lang="en-US" b="0" i="0" u="none" strike="noStrike" dirty="0" err="1">
                <a:solidFill>
                  <a:srgbClr val="000000"/>
                </a:solidFill>
                <a:effectLst/>
                <a:latin typeface="Arial" panose="020B0604020202020204" pitchFamily="34" charset="0"/>
                <a:cs typeface="Arial" panose="020B0604020202020204" pitchFamily="34" charset="0"/>
              </a:rPr>
              <a:t>riziko</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významnej</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úpravy</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ocenenia</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smerom</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nadol</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pri</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predaji</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finančného</a:t>
            </a:r>
            <a:r>
              <a:rPr lang="en-US" b="0" i="0" u="none" strike="noStrike" dirty="0">
                <a:solidFill>
                  <a:srgbClr val="000000"/>
                </a:solidFill>
                <a:effectLst/>
                <a:latin typeface="Arial" panose="020B0604020202020204" pitchFamily="34" charset="0"/>
                <a:cs typeface="Arial" panose="020B0604020202020204" pitchFamily="34" charset="0"/>
              </a:rPr>
              <a:t> </a:t>
            </a:r>
            <a:r>
              <a:rPr lang="en-US" b="0" i="0" u="none" strike="noStrike" dirty="0" err="1">
                <a:solidFill>
                  <a:srgbClr val="000000"/>
                </a:solidFill>
                <a:effectLst/>
                <a:latin typeface="Arial" panose="020B0604020202020204" pitchFamily="34" charset="0"/>
                <a:cs typeface="Arial" panose="020B0604020202020204" pitchFamily="34" charset="0"/>
              </a:rPr>
              <a:t>majetku</a:t>
            </a:r>
            <a:r>
              <a:rPr lang="en-US" b="0" i="0" u="none" strike="noStrike" dirty="0">
                <a:solidFill>
                  <a:srgbClr val="000000"/>
                </a:solidFill>
                <a:effectLst/>
                <a:latin typeface="Arial" panose="020B0604020202020204" pitchFamily="34" charset="0"/>
                <a:cs typeface="Arial" panose="020B0604020202020204" pitchFamily="34" charset="0"/>
              </a:rPr>
              <a:t>.​</a:t>
            </a:r>
            <a:r>
              <a:rPr lang="sk-SK" b="0" i="0" u="none" strike="noStrike" dirty="0">
                <a:solidFill>
                  <a:srgbClr val="000000"/>
                </a:solidFill>
                <a:effectLst/>
                <a:latin typeface="Arial" panose="020B0604020202020204" pitchFamily="34" charset="0"/>
                <a:cs typeface="Arial" panose="020B0604020202020204" pitchFamily="34" charset="0"/>
              </a:rPr>
              <a:t>​</a:t>
            </a:r>
            <a:endParaRPr lang="en-US"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928CB4EB-50AC-413E-8058-23CF5920ACE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966" y="6162418"/>
            <a:ext cx="488950" cy="375285"/>
          </a:xfrm>
          <a:prstGeom prst="rect">
            <a:avLst/>
          </a:prstGeom>
          <a:noFill/>
          <a:ln>
            <a:noFill/>
          </a:ln>
        </p:spPr>
      </p:pic>
      <p:sp>
        <p:nvSpPr>
          <p:cNvPr id="11" name="TextovéPole 10">
            <a:extLst>
              <a:ext uri="{FF2B5EF4-FFF2-40B4-BE49-F238E27FC236}">
                <a16:creationId xmlns:a16="http://schemas.microsoft.com/office/drawing/2014/main" id="{9F4F3165-D3A9-4FDD-936E-B14A62136E8A}"/>
              </a:ext>
            </a:extLst>
          </p:cNvPr>
          <p:cNvSpPr txBox="1"/>
          <p:nvPr/>
        </p:nvSpPr>
        <p:spPr>
          <a:xfrm>
            <a:off x="3070782" y="3270257"/>
            <a:ext cx="6141562" cy="369332"/>
          </a:xfrm>
          <a:prstGeom prst="rect">
            <a:avLst/>
          </a:prstGeom>
          <a:noFill/>
        </p:spPr>
        <p:txBody>
          <a:bodyPr wrap="square">
            <a:spAutoFit/>
          </a:bodyPr>
          <a:lstStyle/>
          <a:p>
            <a:r>
              <a:rPr lang="cs-CZ" b="0" i="0" dirty="0">
                <a:solidFill>
                  <a:srgbClr val="000000"/>
                </a:solidFill>
                <a:effectLst/>
                <a:latin typeface="Times New Roman" panose="02020603050405020304" pitchFamily="18" charset="0"/>
              </a:rPr>
              <a:t> </a:t>
            </a:r>
            <a:endParaRPr lang="cs-CZ" dirty="0"/>
          </a:p>
        </p:txBody>
      </p:sp>
      <p:sp>
        <p:nvSpPr>
          <p:cNvPr id="7" name="Obdélník 6">
            <a:extLst>
              <a:ext uri="{FF2B5EF4-FFF2-40B4-BE49-F238E27FC236}">
                <a16:creationId xmlns:a16="http://schemas.microsoft.com/office/drawing/2014/main" id="{9B0835E2-A475-4044-B980-B843B058B861}"/>
              </a:ext>
            </a:extLst>
          </p:cNvPr>
          <p:cNvSpPr/>
          <p:nvPr/>
        </p:nvSpPr>
        <p:spPr>
          <a:xfrm>
            <a:off x="2592372" y="2349610"/>
            <a:ext cx="2648932" cy="3693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délník 11">
            <a:extLst>
              <a:ext uri="{FF2B5EF4-FFF2-40B4-BE49-F238E27FC236}">
                <a16:creationId xmlns:a16="http://schemas.microsoft.com/office/drawing/2014/main" id="{0961D22B-CE56-47FA-B7D0-501EE76270E4}"/>
              </a:ext>
            </a:extLst>
          </p:cNvPr>
          <p:cNvSpPr/>
          <p:nvPr/>
        </p:nvSpPr>
        <p:spPr>
          <a:xfrm>
            <a:off x="6759019" y="2370138"/>
            <a:ext cx="2648932" cy="3693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71618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59966" y="635706"/>
            <a:ext cx="9144000" cy="1160959"/>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Market risk​</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2094730" y="2016633"/>
            <a:ext cx="7935389" cy="2523075"/>
          </a:xfrm>
        </p:spPr>
        <p:txBody>
          <a:bodyPr anchor="t">
            <a:noAutofit/>
          </a:bodyPr>
          <a:lstStyle/>
          <a:p>
            <a:pPr marL="457200" indent="-457200" algn="l" fontAlgn="base">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Interest rate risk​</a:t>
            </a:r>
          </a:p>
          <a:p>
            <a:pPr marL="914400" lvl="1" indent="-457200" algn="l" fontAlgn="base">
              <a:buFont typeface="Arial" panose="020B0604020202020204" pitchFamily="34" charset="0"/>
              <a:buChar char="•"/>
            </a:pPr>
            <a:r>
              <a:rPr lang="en-US" dirty="0" err="1">
                <a:solidFill>
                  <a:srgbClr val="000000"/>
                </a:solidFill>
                <a:latin typeface="Arial" panose="020B0604020202020204" pitchFamily="34" charset="0"/>
                <a:cs typeface="Arial" panose="020B0604020202020204" pitchFamily="34" charset="0"/>
              </a:rPr>
              <a:t>Rast</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úrokových</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sadzieb</a:t>
            </a:r>
            <a:r>
              <a:rPr lang="en-US" dirty="0">
                <a:solidFill>
                  <a:srgbClr val="000000"/>
                </a:solidFill>
                <a:latin typeface="Arial" panose="020B0604020202020204" pitchFamily="34" charset="0"/>
                <a:cs typeface="Arial" panose="020B0604020202020204" pitchFamily="34" charset="0"/>
              </a:rPr>
              <a:t> -&gt; </a:t>
            </a:r>
            <a:r>
              <a:rPr lang="en-US" dirty="0" err="1">
                <a:solidFill>
                  <a:srgbClr val="000000"/>
                </a:solidFill>
                <a:latin typeface="Arial" panose="020B0604020202020204" pitchFamily="34" charset="0"/>
                <a:cs typeface="Arial" panose="020B0604020202020204" pitchFamily="34" charset="0"/>
              </a:rPr>
              <a:t>pokles</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cien</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dlhopisov</a:t>
            </a:r>
            <a:r>
              <a:rPr lang="en-US" dirty="0">
                <a:solidFill>
                  <a:srgbClr val="000000"/>
                </a:solidFill>
                <a:latin typeface="Arial" panose="020B0604020202020204" pitchFamily="34" charset="0"/>
                <a:cs typeface="Arial" panose="020B0604020202020204" pitchFamily="34" charset="0"/>
              </a:rPr>
              <a:t> &amp; </a:t>
            </a:r>
            <a:r>
              <a:rPr lang="en-US" dirty="0" err="1">
                <a:solidFill>
                  <a:srgbClr val="000000"/>
                </a:solidFill>
                <a:latin typeface="Arial" panose="020B0604020202020204" pitchFamily="34" charset="0"/>
                <a:cs typeface="Arial" panose="020B0604020202020204" pitchFamily="34" charset="0"/>
              </a:rPr>
              <a:t>nižšie</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valuácie</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rizikových</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aktív</a:t>
            </a:r>
            <a:r>
              <a:rPr lang="en-US" dirty="0">
                <a:solidFill>
                  <a:srgbClr val="000000"/>
                </a:solidFill>
                <a:latin typeface="Arial" panose="020B0604020202020204" pitchFamily="34" charset="0"/>
                <a:cs typeface="Arial" panose="020B0604020202020204" pitchFamily="34" charset="0"/>
              </a:rPr>
              <a:t> &amp; vyššie </a:t>
            </a:r>
            <a:r>
              <a:rPr lang="en-US" dirty="0" err="1">
                <a:solidFill>
                  <a:srgbClr val="000000"/>
                </a:solidFill>
                <a:latin typeface="Arial" panose="020B0604020202020204" pitchFamily="34" charset="0"/>
                <a:cs typeface="Arial" panose="020B0604020202020204" pitchFamily="34" charset="0"/>
              </a:rPr>
              <a:t>náklady</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financovania</a:t>
            </a:r>
            <a:r>
              <a:rPr lang="en-US" dirty="0">
                <a:solidFill>
                  <a:srgbClr val="000000"/>
                </a:solidFill>
                <a:latin typeface="Arial" panose="020B0604020202020204" pitchFamily="34" charset="0"/>
                <a:cs typeface="Arial" panose="020B0604020202020204" pitchFamily="34" charset="0"/>
              </a:rPr>
              <a:t>​</a:t>
            </a:r>
          </a:p>
          <a:p>
            <a:pPr algn="l" fontAlgn="base"/>
            <a:endParaRPr lang="en-US" dirty="0">
              <a:solidFill>
                <a:srgbClr val="000000"/>
              </a:solidFill>
              <a:latin typeface="Arial" panose="020B0604020202020204" pitchFamily="34" charset="0"/>
              <a:cs typeface="Arial" panose="020B0604020202020204" pitchFamily="34" charset="0"/>
            </a:endParaRPr>
          </a:p>
          <a:p>
            <a:pPr marL="457200" indent="-457200" algn="l" fontAlgn="base">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FX risk</a:t>
            </a:r>
            <a:endParaRPr lang="en-US"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928CB4EB-50AC-413E-8058-23CF5920ACE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966" y="6162418"/>
            <a:ext cx="488950" cy="375285"/>
          </a:xfrm>
          <a:prstGeom prst="rect">
            <a:avLst/>
          </a:prstGeom>
          <a:noFill/>
          <a:ln>
            <a:noFill/>
          </a:ln>
        </p:spPr>
      </p:pic>
      <p:sp>
        <p:nvSpPr>
          <p:cNvPr id="11" name="TextovéPole 10">
            <a:extLst>
              <a:ext uri="{FF2B5EF4-FFF2-40B4-BE49-F238E27FC236}">
                <a16:creationId xmlns:a16="http://schemas.microsoft.com/office/drawing/2014/main" id="{9F4F3165-D3A9-4FDD-936E-B14A62136E8A}"/>
              </a:ext>
            </a:extLst>
          </p:cNvPr>
          <p:cNvSpPr txBox="1"/>
          <p:nvPr/>
        </p:nvSpPr>
        <p:spPr>
          <a:xfrm>
            <a:off x="3070782" y="3270257"/>
            <a:ext cx="6141562" cy="369332"/>
          </a:xfrm>
          <a:prstGeom prst="rect">
            <a:avLst/>
          </a:prstGeom>
          <a:noFill/>
        </p:spPr>
        <p:txBody>
          <a:bodyPr wrap="square">
            <a:spAutoFit/>
          </a:bodyPr>
          <a:lstStyle/>
          <a:p>
            <a:r>
              <a:rPr lang="cs-CZ" b="0" i="0" dirty="0">
                <a:solidFill>
                  <a:srgbClr val="000000"/>
                </a:solidFill>
                <a:effectLst/>
                <a:latin typeface="Times New Roman" panose="02020603050405020304" pitchFamily="18" charset="0"/>
              </a:rPr>
              <a:t> </a:t>
            </a:r>
            <a:endParaRPr lang="cs-CZ" dirty="0"/>
          </a:p>
        </p:txBody>
      </p:sp>
    </p:spTree>
    <p:extLst>
      <p:ext uri="{BB962C8B-B14F-4D97-AF65-F5344CB8AC3E}">
        <p14:creationId xmlns:p14="http://schemas.microsoft.com/office/powerpoint/2010/main" val="1757892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928CB4EB-50AC-413E-8058-23CF5920ACE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966" y="6162418"/>
            <a:ext cx="488950" cy="375285"/>
          </a:xfrm>
          <a:prstGeom prst="rect">
            <a:avLst/>
          </a:prstGeom>
          <a:noFill/>
          <a:ln>
            <a:noFill/>
          </a:ln>
        </p:spPr>
      </p:pic>
      <p:sp>
        <p:nvSpPr>
          <p:cNvPr id="11" name="TextovéPole 10">
            <a:extLst>
              <a:ext uri="{FF2B5EF4-FFF2-40B4-BE49-F238E27FC236}">
                <a16:creationId xmlns:a16="http://schemas.microsoft.com/office/drawing/2014/main" id="{9F4F3165-D3A9-4FDD-936E-B14A62136E8A}"/>
              </a:ext>
            </a:extLst>
          </p:cNvPr>
          <p:cNvSpPr txBox="1"/>
          <p:nvPr/>
        </p:nvSpPr>
        <p:spPr>
          <a:xfrm>
            <a:off x="3070782" y="3270257"/>
            <a:ext cx="6141562" cy="369332"/>
          </a:xfrm>
          <a:prstGeom prst="rect">
            <a:avLst/>
          </a:prstGeom>
          <a:noFill/>
        </p:spPr>
        <p:txBody>
          <a:bodyPr wrap="square">
            <a:spAutoFit/>
          </a:bodyPr>
          <a:lstStyle/>
          <a:p>
            <a:r>
              <a:rPr lang="cs-CZ" b="0" i="0" dirty="0">
                <a:solidFill>
                  <a:srgbClr val="000000"/>
                </a:solidFill>
                <a:effectLst/>
                <a:latin typeface="Times New Roman" panose="02020603050405020304" pitchFamily="18" charset="0"/>
              </a:rPr>
              <a:t> </a:t>
            </a:r>
            <a:endParaRPr lang="cs-CZ" dirty="0"/>
          </a:p>
        </p:txBody>
      </p:sp>
      <p:pic>
        <p:nvPicPr>
          <p:cNvPr id="5122" name="Picture 2">
            <a:extLst>
              <a:ext uri="{FF2B5EF4-FFF2-40B4-BE49-F238E27FC236}">
                <a16:creationId xmlns:a16="http://schemas.microsoft.com/office/drawing/2014/main" id="{27A84018-5AF3-4226-AD73-79731F41DA9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8165" y="83213"/>
            <a:ext cx="9983220" cy="5647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476303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2606</TotalTime>
  <Words>612</Words>
  <Application>Microsoft Office PowerPoint</Application>
  <PresentationFormat>Širokoúhlá obrazovka</PresentationFormat>
  <Paragraphs>60</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Calibri Light</vt:lpstr>
      <vt:lpstr>Times New Roman</vt:lpstr>
      <vt:lpstr>Motiv Office</vt:lpstr>
      <vt:lpstr>MITIGATION OF BUSINESS RISK</vt:lpstr>
      <vt:lpstr>Prečo to riešime?​</vt:lpstr>
      <vt:lpstr>Riziko vs Neistota​</vt:lpstr>
      <vt:lpstr>Formy rizík​</vt:lpstr>
      <vt:lpstr>Typy rizika (z investičného pohľadu)​​</vt:lpstr>
      <vt:lpstr>Nefinančné riziká​</vt:lpstr>
      <vt:lpstr>Finančné riziká​</vt:lpstr>
      <vt:lpstr>Market risk​</vt:lpstr>
      <vt:lpstr>Prezentace aplikace PowerPoint</vt:lpstr>
      <vt:lpstr>Prezentace aplikace PowerPoint</vt:lpstr>
      <vt:lpstr>Tail risk​</vt:lpstr>
      <vt:lpstr>Risk vs BETA 𝛽​</vt:lpstr>
      <vt:lpstr>Prezentace aplikace PowerPoint</vt:lpstr>
      <vt:lpstr>Risk management​</vt:lpstr>
      <vt:lpstr>Prezentace aplikace PowerPoint</vt:lpstr>
      <vt:lpstr>ĎAKUJEM ZA POZORNOSŤ!​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PODNIKATELSKÝ PLÁN</dc:title>
  <dc:creator>Kulihova Kublova Tereza</dc:creator>
  <cp:lastModifiedBy>Kulihova Kublova Tereza</cp:lastModifiedBy>
  <cp:revision>123</cp:revision>
  <dcterms:created xsi:type="dcterms:W3CDTF">2023-07-25T08:23:46Z</dcterms:created>
  <dcterms:modified xsi:type="dcterms:W3CDTF">2023-08-11T10:20:07Z</dcterms:modified>
</cp:coreProperties>
</file>