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4" r:id="rId3"/>
    <p:sldId id="430" r:id="rId4"/>
    <p:sldId id="444" r:id="rId5"/>
    <p:sldId id="738" r:id="rId6"/>
    <p:sldId id="739" r:id="rId7"/>
    <p:sldId id="741" r:id="rId8"/>
    <p:sldId id="445" r:id="rId9"/>
    <p:sldId id="742" r:id="rId10"/>
    <p:sldId id="743" r:id="rId11"/>
    <p:sldId id="745" r:id="rId12"/>
    <p:sldId id="446" r:id="rId13"/>
    <p:sldId id="747" r:id="rId14"/>
    <p:sldId id="748" r:id="rId15"/>
    <p:sldId id="447" r:id="rId16"/>
    <p:sldId id="749" r:id="rId17"/>
    <p:sldId id="432" r:id="rId18"/>
    <p:sldId id="276"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07" autoAdjust="0"/>
  </p:normalViewPr>
  <p:slideViewPr>
    <p:cSldViewPr snapToGrid="0">
      <p:cViewPr varScale="1">
        <p:scale>
          <a:sx n="68" d="100"/>
          <a:sy n="68" d="100"/>
        </p:scale>
        <p:origin x="5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545EB-8A20-4E20-A589-A9EC2BFA8ED9}" type="datetimeFigureOut">
              <a:rPr lang="cs-CZ" smtClean="0"/>
              <a:t>11.08.2023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E001C-4F57-48BB-AE11-A41E49E496FC}" type="slidenum">
              <a:rPr lang="cs-CZ" smtClean="0"/>
              <a:t>‹#›</a:t>
            </a:fld>
            <a:endParaRPr lang="cs-CZ"/>
          </a:p>
        </p:txBody>
      </p:sp>
    </p:spTree>
    <p:extLst>
      <p:ext uri="{BB962C8B-B14F-4D97-AF65-F5344CB8AC3E}">
        <p14:creationId xmlns:p14="http://schemas.microsoft.com/office/powerpoint/2010/main" val="116655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D50CB-ECA9-4083-BF69-F4CB7D403D7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B70D652-EC5D-48A1-B1AF-E15DEF5EB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2E1063-4F2C-4D1E-86A1-1E17FF8B44BE}"/>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BBD1E713-3569-42BF-9BA0-EA8F3B5A4D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484853-1626-4872-9ACB-A2926E2B4EA6}"/>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13306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FF47F-9BC6-4FEE-957E-4709865CB01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34603F9-B439-45FC-9DE0-9DE0DF355CC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D472B65-4BE2-4355-8C57-8A8C170D4D87}"/>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5609AA42-EF96-49DE-9A33-FCBDAFAFE8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DC519F-094B-44BE-B3D6-C353B6C0B8FF}"/>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40685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135FEBF-A212-40A4-84C3-9649D056032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21C412D-5AA6-4170-A5FE-1F2C7802A4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F2860D-EB00-43FA-8A5B-A6C22F31CDC5}"/>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E161CAA3-DDB7-4DC3-8BE7-4B63FFC928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E80C0A-BE58-443D-ADE8-F3CE8004F0F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4368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42838-3AC6-4435-8A9F-CF0389C31E0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B8C3830-809A-4FA9-A9C7-B3222236373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A03EF7B-B236-4C38-B689-288A0AD559F4}"/>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9FABA588-F1E0-47FF-B0C0-6E66E93EEC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714CB8-FABD-4711-B8FC-F7565606499D}"/>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3333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07036-3F99-464B-B8AC-F118B0B4A0A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FF8260B-76E8-40F1-A757-4357511EA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C1CAC12-1535-451C-805F-3D4768A19A1C}"/>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03982F66-407A-4DCA-82D9-AA31E794CA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BA9A0E-2404-4AB4-BF57-D8E301E05D63}"/>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7883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8BB99-759C-4C48-BA1D-0B69C6261E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82C3DBE-1141-4805-A825-1977195993D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CBD92E4-0ED9-4748-9EB0-3BE40489820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C43090-CD88-482B-9E7B-B070983954CE}"/>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6" name="Zástupný symbol pro zápatí 5">
            <a:extLst>
              <a:ext uri="{FF2B5EF4-FFF2-40B4-BE49-F238E27FC236}">
                <a16:creationId xmlns:a16="http://schemas.microsoft.com/office/drawing/2014/main" id="{12EFD80C-D84C-49E3-BC38-BCD6F9A498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BB80F5-E504-4F89-8C32-6D6A5304A4C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80864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9CF9B-71DB-4FC6-86F6-94BBE670F04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4184003-C434-4DCE-B252-740FDC4D3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DB08835-5A3D-4C02-BCC7-E490EB825D0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E2939E0-D022-4A9C-9590-DB7D45326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6C3EA80-E5B2-4727-89F8-4811EECBFC0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EE3375C-B169-4440-9D7F-A73C106954EE}"/>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8" name="Zástupný symbol pro zápatí 7">
            <a:extLst>
              <a:ext uri="{FF2B5EF4-FFF2-40B4-BE49-F238E27FC236}">
                <a16:creationId xmlns:a16="http://schemas.microsoft.com/office/drawing/2014/main" id="{C6FC4382-F7ED-4911-9D78-773459569A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11BA616-15AD-46E3-94A3-27DC2AA6E2F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95427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97895-1A15-4F9E-AF00-D08D6976F9B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39483C-5715-41B8-9BFC-D8DB24158A77}"/>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4" name="Zástupný symbol pro zápatí 3">
            <a:extLst>
              <a:ext uri="{FF2B5EF4-FFF2-40B4-BE49-F238E27FC236}">
                <a16:creationId xmlns:a16="http://schemas.microsoft.com/office/drawing/2014/main" id="{3FC5C36B-33BA-4F12-95F8-AD3F512181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E5C7414-69C2-4775-BCD1-761AC1FAA465}"/>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91588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299039E-C35A-4539-ADC4-FAADCC00246D}"/>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3" name="Zástupný symbol pro zápatí 2">
            <a:extLst>
              <a:ext uri="{FF2B5EF4-FFF2-40B4-BE49-F238E27FC236}">
                <a16:creationId xmlns:a16="http://schemas.microsoft.com/office/drawing/2014/main" id="{0A2F4E39-2145-427C-94FB-B7C8B0ED396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DE9F581-DD8B-4E62-BD39-345D2F91380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011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D0E3E-7B6D-45F0-A236-7B4B67D5E45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D6E8D5B-D596-4652-9928-812612E52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027383F-2A14-4511-BAAC-BF0C18C2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3A3FF67-71F2-4EA0-9A21-9A406A520D5A}"/>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6" name="Zástupný symbol pro zápatí 5">
            <a:extLst>
              <a:ext uri="{FF2B5EF4-FFF2-40B4-BE49-F238E27FC236}">
                <a16:creationId xmlns:a16="http://schemas.microsoft.com/office/drawing/2014/main" id="{BF48B103-9FFE-4FF6-AFAD-32BE608718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E169BA-8F3D-4EE5-BE91-2084FCE2F9B7}"/>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279273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6195B-C512-41CF-BCB6-5A25F077EEE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D4A67C0-3874-481C-AD5C-B88CAAF93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C0D67F-2D4E-478E-A7B6-B08FF9EE9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B63BD1-4E0C-4334-9737-6F31EA49BAC2}"/>
              </a:ext>
            </a:extLst>
          </p:cNvPr>
          <p:cNvSpPr>
            <a:spLocks noGrp="1"/>
          </p:cNvSpPr>
          <p:nvPr>
            <p:ph type="dt" sz="half" idx="10"/>
          </p:nvPr>
        </p:nvSpPr>
        <p:spPr/>
        <p:txBody>
          <a:bodyPr/>
          <a:lstStyle/>
          <a:p>
            <a:fld id="{3D58A440-1B6D-43E4-9C02-07F167C45F13}" type="datetimeFigureOut">
              <a:rPr lang="cs-CZ" smtClean="0"/>
              <a:t>11.08.2023</a:t>
            </a:fld>
            <a:endParaRPr lang="cs-CZ"/>
          </a:p>
        </p:txBody>
      </p:sp>
      <p:sp>
        <p:nvSpPr>
          <p:cNvPr id="6" name="Zástupný symbol pro zápatí 5">
            <a:extLst>
              <a:ext uri="{FF2B5EF4-FFF2-40B4-BE49-F238E27FC236}">
                <a16:creationId xmlns:a16="http://schemas.microsoft.com/office/drawing/2014/main" id="{BAD335B7-878F-4075-8444-99911A6424B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AD60EE-910C-430D-AE93-7DD5C5C52554}"/>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61479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46D131A-0C78-4001-8AF8-B8C47E45A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3CC6C-C7A8-4761-93C5-8109401CF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03C234-18EE-4BB9-AB06-8817A0D73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8A440-1B6D-43E4-9C02-07F167C45F13}" type="datetimeFigureOut">
              <a:rPr lang="cs-CZ" smtClean="0"/>
              <a:t>11.08.2023</a:t>
            </a:fld>
            <a:endParaRPr lang="cs-CZ"/>
          </a:p>
        </p:txBody>
      </p:sp>
      <p:sp>
        <p:nvSpPr>
          <p:cNvPr id="5" name="Zástupný symbol pro zápatí 4">
            <a:extLst>
              <a:ext uri="{FF2B5EF4-FFF2-40B4-BE49-F238E27FC236}">
                <a16:creationId xmlns:a16="http://schemas.microsoft.com/office/drawing/2014/main" id="{38DA832B-4B82-4902-84DF-4AAFC322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FBB8316-7C01-47F4-921F-1B4906928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A4E30-26DE-4FF2-849A-8BE99DE41496}" type="slidenum">
              <a:rPr lang="cs-CZ" smtClean="0"/>
              <a:t>‹#›</a:t>
            </a:fld>
            <a:endParaRPr lang="cs-CZ"/>
          </a:p>
        </p:txBody>
      </p:sp>
    </p:spTree>
    <p:extLst>
      <p:ext uri="{BB962C8B-B14F-4D97-AF65-F5344CB8AC3E}">
        <p14:creationId xmlns:p14="http://schemas.microsoft.com/office/powerpoint/2010/main" val="302781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hyperlink" Target="http://www.recentsportsnews.com/wp-content/uploads/2012/12/formula1-ferrari.jp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xqFQoTCIWEjdy12McCFcuLLAodDJ8LJg&amp;url=http://www.dasbusinessfurniture.com/news/article/Julius-Baer-Bank-in-Singapore/&amp;psig=AFQjCNGqbBT8XP1GIsMrL-opiyEMkxAPhQ&amp;ust=1441285672903938" TargetMode="External"/><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google.cz/url?sa=i&amp;rct=j&amp;q=&amp;esrc=s&amp;frm=1&amp;source=images&amp;cd=&amp;cad=rja&amp;uact=8&amp;ved=0CAcQjRxqFQoTCOHOwK612McCFUuSLAodC6IEJw&amp;url=http://redeeminggod.com/the-illusion-of-control/&amp;psig=AFQjCNFjIYBAidby6y031Fv5FqHgvkCn4w&amp;ust=1441285583998401"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hyperlink" Target="http://www.google.cz/url?sa=i&amp;rct=j&amp;q=&amp;esrc=s&amp;frm=1&amp;source=images&amp;cd=&amp;cad=rja&amp;uact=8&amp;ved=0CAcQjRxqFQoTCLrK49m62McCFcRXLAod0iECOA&amp;url=http://study.com/academy/lesson/skewness-in-statistics-definition-formula-example.html&amp;psig=AFQjCNGrTGkU4u2_HmlOTs_z3jmLMz-Fkg&amp;ust=144128698874289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corporatefinanceinstitute.com/resources/knowledge/trading-investing/behavioral-financ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535570" y="2362257"/>
            <a:ext cx="10115960" cy="2387600"/>
          </a:xfrm>
        </p:spPr>
        <p:txBody>
          <a:bodyPr>
            <a:normAutofit/>
          </a:bodyPr>
          <a:lstStyle/>
          <a:p>
            <a:pPr algn="l"/>
            <a:r>
              <a:rPr lang="pl-PL" b="1" dirty="0">
                <a:solidFill>
                  <a:srgbClr val="249CDC"/>
                </a:solidFill>
                <a:latin typeface="Arial" panose="020B0604020202020204" pitchFamily="34" charset="0"/>
                <a:cs typeface="Arial" panose="020B0604020202020204" pitchFamily="34" charset="0"/>
              </a:rPr>
              <a:t>BEHAVIORÁLNE FINANCIE</a:t>
            </a:r>
            <a:endParaRPr lang="cs-CZ"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535570" y="4901321"/>
            <a:ext cx="9144000" cy="1655762"/>
          </a:xfrm>
        </p:spPr>
        <p:txBody>
          <a:bodyPr/>
          <a:lstStyle/>
          <a:p>
            <a:pPr algn="l" rtl="0" fontAlgn="base"/>
            <a:r>
              <a:rPr lang="sk-SK" sz="2400" b="1" i="0" u="none" strike="noStrike" dirty="0">
                <a:solidFill>
                  <a:srgbClr val="000000"/>
                </a:solidFill>
                <a:effectLst/>
                <a:latin typeface="Arial" panose="020B0604020202020204" pitchFamily="34" charset="0"/>
                <a:cs typeface="Arial" panose="020B0604020202020204" pitchFamily="34" charset="0"/>
              </a:rPr>
              <a:t>Jozef </a:t>
            </a:r>
            <a:r>
              <a:rPr lang="sk-SK" sz="2400" b="1" i="0" u="none" strike="noStrike" dirty="0" err="1">
                <a:solidFill>
                  <a:srgbClr val="000000"/>
                </a:solidFill>
                <a:effectLst/>
                <a:latin typeface="Arial" panose="020B0604020202020204" pitchFamily="34" charset="0"/>
                <a:cs typeface="Arial" panose="020B0604020202020204" pitchFamily="34" charset="0"/>
              </a:rPr>
              <a:t>Glova</a:t>
            </a:r>
            <a:endParaRPr lang="sk-SK" sz="2400" b="1" i="0" u="none" strike="noStrike" dirty="0">
              <a:solidFill>
                <a:srgbClr val="000000"/>
              </a:solidFill>
              <a:effectLst/>
              <a:latin typeface="Arial" panose="020B0604020202020204" pitchFamily="34" charset="0"/>
              <a:cs typeface="Arial" panose="020B0604020202020204" pitchFamily="34" charset="0"/>
            </a:endParaRPr>
          </a:p>
          <a:p>
            <a:pPr algn="l" rtl="0" fontAlgn="base"/>
            <a:r>
              <a:rPr lang="sk-SK" sz="2400" b="0" i="0" u="none" strike="noStrike" dirty="0">
                <a:solidFill>
                  <a:srgbClr val="000000"/>
                </a:solidFill>
                <a:effectLst/>
                <a:latin typeface="Arial" panose="020B0604020202020204" pitchFamily="34" charset="0"/>
                <a:cs typeface="Arial" panose="020B0604020202020204" pitchFamily="34" charset="0"/>
              </a:rPr>
              <a:t>TUKE, Košice 2021</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990" y="3962080"/>
            <a:ext cx="3754010" cy="2957219"/>
          </a:xfrm>
          <a:prstGeom prst="rect">
            <a:avLst/>
          </a:prstGeom>
        </p:spPr>
      </p:pic>
      <p:pic>
        <p:nvPicPr>
          <p:cNvPr id="6" name="Obrázek 5">
            <a:extLst>
              <a:ext uri="{FF2B5EF4-FFF2-40B4-BE49-F238E27FC236}">
                <a16:creationId xmlns:a16="http://schemas.microsoft.com/office/drawing/2014/main" id="{EF16CD5C-F4DE-48FF-88EB-B28378F8EB24}"/>
              </a:ext>
            </a:extLst>
          </p:cNvPr>
          <p:cNvPicPr/>
          <p:nvPr/>
        </p:nvPicPr>
        <p:blipFill>
          <a:blip r:embed="rId4">
            <a:extLst>
              <a:ext uri="{28A0092B-C50C-407E-A947-70E740481C1C}">
                <a14:useLocalDpi xmlns:a14="http://schemas.microsoft.com/office/drawing/2010/main" val="0"/>
              </a:ext>
            </a:extLst>
          </a:blip>
          <a:stretch>
            <a:fillRect/>
          </a:stretch>
        </p:blipFill>
        <p:spPr>
          <a:xfrm>
            <a:off x="6920378" y="273384"/>
            <a:ext cx="4731152" cy="863594"/>
          </a:xfrm>
          <a:prstGeom prst="rect">
            <a:avLst/>
          </a:prstGeom>
        </p:spPr>
      </p:pic>
      <p:sp>
        <p:nvSpPr>
          <p:cNvPr id="7" name="Nadpis 1">
            <a:extLst>
              <a:ext uri="{FF2B5EF4-FFF2-40B4-BE49-F238E27FC236}">
                <a16:creationId xmlns:a16="http://schemas.microsoft.com/office/drawing/2014/main" id="{B50B3BFF-6644-4094-9F46-CC53106BE1AF}"/>
              </a:ext>
            </a:extLst>
          </p:cNvPr>
          <p:cNvSpPr txBox="1">
            <a:spLocks/>
          </p:cNvSpPr>
          <p:nvPr/>
        </p:nvSpPr>
        <p:spPr>
          <a:xfrm>
            <a:off x="1524000" y="2573008"/>
            <a:ext cx="970332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cs-CZ" sz="3600" b="1" dirty="0">
              <a:solidFill>
                <a:srgbClr val="249C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896844" y="467713"/>
            <a:ext cx="9755171" cy="620307"/>
          </a:xfrm>
        </p:spPr>
        <p:txBody>
          <a:bodyPr>
            <a:normAutofit fontScale="90000"/>
          </a:bodyPr>
          <a:lstStyle/>
          <a:p>
            <a:pPr algn="l"/>
            <a:r>
              <a:rPr lang="en-US" sz="3600" b="1" dirty="0">
                <a:solidFill>
                  <a:srgbClr val="249CDC"/>
                </a:solidFill>
                <a:latin typeface="Arial" panose="020B0604020202020204" pitchFamily="34" charset="0"/>
                <a:cs typeface="Arial" panose="020B0604020202020204" pitchFamily="34" charset="0"/>
              </a:rPr>
              <a:t>Prospect Theory (Kahneman, Tversky – 1979)</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613554" y="1282625"/>
            <a:ext cx="9907571" cy="2607864"/>
          </a:xfrm>
        </p:spPr>
        <p:txBody>
          <a:bodyPr anchor="t">
            <a:noAutofit/>
          </a:bodyPr>
          <a:lstStyle/>
          <a:p>
            <a:pPr marL="285750" indent="-285750" algn="l"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Fast and successful development of behavioral finance (economics) </a:t>
            </a:r>
            <a:r>
              <a:rPr lang="en-US" sz="1600" b="1" dirty="0">
                <a:solidFill>
                  <a:srgbClr val="000000"/>
                </a:solidFill>
                <a:latin typeface="Arial" panose="020B0604020202020204" pitchFamily="34" charset="0"/>
                <a:cs typeface="Arial" panose="020B0604020202020204" pitchFamily="34" charset="0"/>
              </a:rPr>
              <a:t>from 1970s</a:t>
            </a:r>
            <a:r>
              <a:rPr lang="en-US" sz="1600" dirty="0">
                <a:solidFill>
                  <a:srgbClr val="000000"/>
                </a:solidFill>
                <a:latin typeface="Arial" panose="020B0604020202020204" pitchFamily="34" charset="0"/>
                <a:cs typeface="Arial" panose="020B0604020202020204" pitchFamily="34" charset="0"/>
              </a:rPr>
              <a:t>​</a:t>
            </a:r>
          </a:p>
          <a:p>
            <a:pPr marL="285750" indent="-285750" algn="l" fontAlgn="base">
              <a:buFont typeface="Arial" panose="020B0604020202020204" pitchFamily="34" charset="0"/>
              <a:buChar char="•"/>
            </a:pPr>
            <a:r>
              <a:rPr lang="en-US" sz="1600" b="1" dirty="0">
                <a:solidFill>
                  <a:srgbClr val="249CDC"/>
                </a:solidFill>
                <a:latin typeface="Arial" panose="020B0604020202020204" pitchFamily="34" charset="0"/>
                <a:cs typeface="Arial" panose="020B0604020202020204" pitchFamily="34" charset="0"/>
              </a:rPr>
              <a:t>Daniel Kahneman and Amos </a:t>
            </a:r>
            <a:r>
              <a:rPr lang="en-US" sz="1600" b="1" dirty="0" err="1">
                <a:solidFill>
                  <a:srgbClr val="249CDC"/>
                </a:solidFill>
                <a:latin typeface="Arial" panose="020B0604020202020204" pitchFamily="34" charset="0"/>
                <a:cs typeface="Arial" panose="020B0604020202020204" pitchFamily="34" charset="0"/>
              </a:rPr>
              <a:t>Tverky</a:t>
            </a:r>
            <a:r>
              <a:rPr lang="en-US" sz="1600" b="1" dirty="0">
                <a:solidFill>
                  <a:srgbClr val="249CDC"/>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(academic psychologists) – The most famous paper Prospect Theory: An Analysis of Decision under Risk – </a:t>
            </a:r>
            <a:r>
              <a:rPr lang="en-US" sz="1600" dirty="0" err="1">
                <a:solidFill>
                  <a:srgbClr val="000000"/>
                </a:solidFill>
                <a:latin typeface="Arial" panose="020B0604020202020204" pitchFamily="34" charset="0"/>
                <a:cs typeface="Arial" panose="020B0604020202020204" pitchFamily="34" charset="0"/>
              </a:rPr>
              <a:t>Econometrica</a:t>
            </a:r>
            <a:r>
              <a:rPr lang="en-US" sz="1600" dirty="0">
                <a:solidFill>
                  <a:srgbClr val="000000"/>
                </a:solidFill>
                <a:latin typeface="Arial" panose="020B0604020202020204" pitchFamily="34" charset="0"/>
                <a:cs typeface="Arial" panose="020B0604020202020204" pitchFamily="34" charset="0"/>
              </a:rPr>
              <a:t>, 1979​</a:t>
            </a:r>
          </a:p>
          <a:p>
            <a:pPr marL="285750" indent="-285750" algn="l" fontAlgn="base">
              <a:buFont typeface="Arial" panose="020B0604020202020204" pitchFamily="34" charset="0"/>
              <a:buChar char="•"/>
            </a:pPr>
            <a:r>
              <a:rPr lang="en-US" sz="1600" b="1" dirty="0">
                <a:solidFill>
                  <a:srgbClr val="249CDC"/>
                </a:solidFill>
                <a:latin typeface="Arial" panose="020B0604020202020204" pitchFamily="34" charset="0"/>
                <a:cs typeface="Arial" panose="020B0604020202020204" pitchFamily="34" charset="0"/>
              </a:rPr>
              <a:t>Prospect theory </a:t>
            </a:r>
            <a:r>
              <a:rPr lang="en-US" sz="1600" dirty="0">
                <a:solidFill>
                  <a:srgbClr val="000000"/>
                </a:solidFill>
                <a:latin typeface="Arial" panose="020B0604020202020204" pitchFamily="34" charset="0"/>
                <a:cs typeface="Arial" panose="020B0604020202020204" pitchFamily="34" charset="0"/>
              </a:rPr>
              <a:t>is cornerstone of behavioral finance, behavioral economics overall – Descriptive alternative to mainstream expected utility theory​</a:t>
            </a:r>
          </a:p>
          <a:p>
            <a:pPr marL="285750" indent="-285750" algn="l" fontAlgn="base">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Framing</a:t>
            </a:r>
            <a:r>
              <a:rPr lang="en-US" sz="1600" dirty="0">
                <a:solidFill>
                  <a:srgbClr val="000000"/>
                </a:solidFill>
                <a:latin typeface="Arial" panose="020B0604020202020204" pitchFamily="34" charset="0"/>
                <a:cs typeface="Arial" panose="020B0604020202020204" pitchFamily="34" charset="0"/>
              </a:rPr>
              <a:t> – Form versus substance, risk-seeking versus risk-aversion depending on losses or gains​</a:t>
            </a:r>
          </a:p>
          <a:p>
            <a:pPr marL="285750" indent="-285750" algn="l"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 </a:t>
            </a:r>
            <a:r>
              <a:rPr lang="en-US" sz="1600" b="1" dirty="0">
                <a:solidFill>
                  <a:srgbClr val="000000"/>
                </a:solidFill>
                <a:latin typeface="Arial" panose="020B0604020202020204" pitchFamily="34" charset="0"/>
                <a:cs typeface="Arial" panose="020B0604020202020204" pitchFamily="34" charset="0"/>
              </a:rPr>
              <a:t>2002</a:t>
            </a:r>
            <a:r>
              <a:rPr lang="en-US" sz="1600" dirty="0">
                <a:solidFill>
                  <a:srgbClr val="000000"/>
                </a:solidFill>
                <a:latin typeface="Arial" panose="020B0604020202020204" pitchFamily="34" charset="0"/>
                <a:cs typeface="Arial" panose="020B0604020202020204" pitchFamily="34" charset="0"/>
              </a:rPr>
              <a:t>, Kahneman received the Nobel Memorial Prize in Economics, despite being a research psychologist, for his work in prospect theory, decision making and judgment under risk, i.e. in real world conditions. (Amos Tversky prem. died in 1996)​</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2050" name="Picture 2" descr="pg-44-kahneman-getty">
            <a:extLst>
              <a:ext uri="{FF2B5EF4-FFF2-40B4-BE49-F238E27FC236}">
                <a16:creationId xmlns:a16="http://schemas.microsoft.com/office/drawing/2014/main" id="{1D54A804-E665-4D98-8C8D-21C7CBA655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37" y="3808754"/>
            <a:ext cx="1512854" cy="2009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versky-sm">
            <a:extLst>
              <a:ext uri="{FF2B5EF4-FFF2-40B4-BE49-F238E27FC236}">
                <a16:creationId xmlns:a16="http://schemas.microsoft.com/office/drawing/2014/main" id="{1EBD5118-DD50-4F5F-986A-08623B515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6887" y="3808754"/>
            <a:ext cx="1641557" cy="2009070"/>
          </a:xfrm>
          <a:prstGeom prst="rect">
            <a:avLst/>
          </a:prstGeom>
          <a:noFill/>
          <a:extLst>
            <a:ext uri="{909E8E84-426E-40DD-AFC4-6F175D3DCCD1}">
              <a14:hiddenFill xmlns:a14="http://schemas.microsoft.com/office/drawing/2010/main">
                <a:solidFill>
                  <a:srgbClr val="FFFFFF"/>
                </a:solidFill>
              </a14:hiddenFill>
            </a:ext>
          </a:extLst>
        </p:spPr>
      </p:pic>
      <p:sp>
        <p:nvSpPr>
          <p:cNvPr id="16" name="Podnadpis 2">
            <a:extLst>
              <a:ext uri="{FF2B5EF4-FFF2-40B4-BE49-F238E27FC236}">
                <a16:creationId xmlns:a16="http://schemas.microsoft.com/office/drawing/2014/main" id="{704D6A92-F3BA-4A5F-81CB-A50D2E2F8905}"/>
              </a:ext>
            </a:extLst>
          </p:cNvPr>
          <p:cNvSpPr txBox="1">
            <a:spLocks/>
          </p:cNvSpPr>
          <p:nvPr/>
        </p:nvSpPr>
        <p:spPr>
          <a:xfrm>
            <a:off x="6852254" y="5817824"/>
            <a:ext cx="1586337" cy="3905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1200" dirty="0">
                <a:solidFill>
                  <a:srgbClr val="000000"/>
                </a:solidFill>
                <a:latin typeface="Arial" panose="020B0604020202020204" pitchFamily="34" charset="0"/>
                <a:cs typeface="Arial" panose="020B0604020202020204" pitchFamily="34" charset="0"/>
              </a:rPr>
              <a:t>Daniel Kahneman (1934)​</a:t>
            </a:r>
          </a:p>
        </p:txBody>
      </p:sp>
      <p:sp>
        <p:nvSpPr>
          <p:cNvPr id="17" name="Podnadpis 2">
            <a:extLst>
              <a:ext uri="{FF2B5EF4-FFF2-40B4-BE49-F238E27FC236}">
                <a16:creationId xmlns:a16="http://schemas.microsoft.com/office/drawing/2014/main" id="{B216D82A-003D-4964-8860-CA8ECA9F3B1B}"/>
              </a:ext>
            </a:extLst>
          </p:cNvPr>
          <p:cNvSpPr txBox="1">
            <a:spLocks/>
          </p:cNvSpPr>
          <p:nvPr/>
        </p:nvSpPr>
        <p:spPr>
          <a:xfrm>
            <a:off x="9136887" y="5817824"/>
            <a:ext cx="1586337" cy="3905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1200" dirty="0">
                <a:solidFill>
                  <a:srgbClr val="000000"/>
                </a:solidFill>
                <a:latin typeface="Arial" panose="020B0604020202020204" pitchFamily="34" charset="0"/>
                <a:cs typeface="Arial" panose="020B0604020202020204" pitchFamily="34" charset="0"/>
              </a:rPr>
              <a:t>Amos Tversky (1937-1996)​</a:t>
            </a:r>
          </a:p>
        </p:txBody>
      </p:sp>
    </p:spTree>
    <p:extLst>
      <p:ext uri="{BB962C8B-B14F-4D97-AF65-F5344CB8AC3E}">
        <p14:creationId xmlns:p14="http://schemas.microsoft.com/office/powerpoint/2010/main" val="96329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25629" y="658278"/>
            <a:ext cx="9755171" cy="620307"/>
          </a:xfrm>
        </p:spPr>
        <p:txBody>
          <a:bodyPr>
            <a:normAutofit/>
          </a:bodyPr>
          <a:lstStyle/>
          <a:p>
            <a:pPr algn="l"/>
            <a:r>
              <a:rPr lang="en-US" sz="3600" b="1" dirty="0">
                <a:solidFill>
                  <a:srgbClr val="249CDC"/>
                </a:solidFill>
                <a:latin typeface="Arial" panose="020B0604020202020204" pitchFamily="34" charset="0"/>
                <a:cs typeface="Arial" panose="020B0604020202020204" pitchFamily="34" charset="0"/>
              </a:rPr>
              <a:t>Prospect Theory vs. Utility Theory</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344695" y="4436105"/>
            <a:ext cx="4928648" cy="1649111"/>
          </a:xfrm>
        </p:spPr>
        <p:txBody>
          <a:bodyPr anchor="t">
            <a:noAutofit/>
          </a:bodyPr>
          <a:lstStyle/>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Relative values (changes) matter, not absolute values​</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Concave in gains, convex in losses​</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Risk-seeking in losses, risk-aversion in gains​</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Losses are felt 2 –2.5 times more than gains of the same magnitude​</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2" name="Picture 3">
            <a:extLst>
              <a:ext uri="{FF2B5EF4-FFF2-40B4-BE49-F238E27FC236}">
                <a16:creationId xmlns:a16="http://schemas.microsoft.com/office/drawing/2014/main" id="{47D6AF5F-F55E-4B7C-A2F5-E70E0E821961}"/>
              </a:ext>
            </a:extLst>
          </p:cNvPr>
          <p:cNvPicPr>
            <a:picLocks noChangeAspect="1" noChangeArrowheads="1"/>
          </p:cNvPicPr>
          <p:nvPr/>
        </p:nvPicPr>
        <p:blipFill>
          <a:blip r:embed="rId6"/>
          <a:srcRect/>
          <a:stretch>
            <a:fillRect/>
          </a:stretch>
        </p:blipFill>
        <p:spPr bwMode="auto">
          <a:xfrm>
            <a:off x="1807590" y="1247509"/>
            <a:ext cx="2930165" cy="2982803"/>
          </a:xfrm>
          <a:prstGeom prst="rect">
            <a:avLst/>
          </a:prstGeom>
          <a:noFill/>
          <a:ln w="9525">
            <a:noFill/>
            <a:miter lim="800000"/>
            <a:headEnd/>
            <a:tailEnd/>
          </a:ln>
        </p:spPr>
      </p:pic>
      <p:pic>
        <p:nvPicPr>
          <p:cNvPr id="13" name="Picture 4">
            <a:extLst>
              <a:ext uri="{FF2B5EF4-FFF2-40B4-BE49-F238E27FC236}">
                <a16:creationId xmlns:a16="http://schemas.microsoft.com/office/drawing/2014/main" id="{82891688-8FDF-4D5E-8D91-4A4EF5EE19BE}"/>
              </a:ext>
            </a:extLst>
          </p:cNvPr>
          <p:cNvPicPr>
            <a:picLocks noChangeAspect="1" noChangeArrowheads="1"/>
          </p:cNvPicPr>
          <p:nvPr/>
        </p:nvPicPr>
        <p:blipFill>
          <a:blip r:embed="rId7"/>
          <a:srcRect/>
          <a:stretch>
            <a:fillRect/>
          </a:stretch>
        </p:blipFill>
        <p:spPr bwMode="auto">
          <a:xfrm>
            <a:off x="7454247" y="1278585"/>
            <a:ext cx="2708121" cy="3435676"/>
          </a:xfrm>
          <a:prstGeom prst="rect">
            <a:avLst/>
          </a:prstGeom>
          <a:noFill/>
          <a:ln w="9525">
            <a:noFill/>
            <a:miter lim="800000"/>
            <a:headEnd/>
            <a:tailEnd/>
          </a:ln>
        </p:spPr>
      </p:pic>
      <p:sp>
        <p:nvSpPr>
          <p:cNvPr id="15" name="Podnadpis 2">
            <a:extLst>
              <a:ext uri="{FF2B5EF4-FFF2-40B4-BE49-F238E27FC236}">
                <a16:creationId xmlns:a16="http://schemas.microsoft.com/office/drawing/2014/main" id="{6EB0D4B4-D5E7-4AEB-8ECC-3F13DE57FDE7}"/>
              </a:ext>
            </a:extLst>
          </p:cNvPr>
          <p:cNvSpPr txBox="1">
            <a:spLocks/>
          </p:cNvSpPr>
          <p:nvPr/>
        </p:nvSpPr>
        <p:spPr>
          <a:xfrm>
            <a:off x="6906859" y="4754859"/>
            <a:ext cx="4928648" cy="164911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Absolute values matter, not relative changes (in wealth)​</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General risk-aversion due to concavity​</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Sure options preference in general​</a:t>
            </a:r>
          </a:p>
          <a:p>
            <a:pPr marL="285750" indent="-285750" algn="l"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Gains and losses are felt in the same way (magnitude)​</a:t>
            </a:r>
          </a:p>
        </p:txBody>
      </p:sp>
      <p:cxnSp>
        <p:nvCxnSpPr>
          <p:cNvPr id="7" name="Přímá spojnice 6">
            <a:extLst>
              <a:ext uri="{FF2B5EF4-FFF2-40B4-BE49-F238E27FC236}">
                <a16:creationId xmlns:a16="http://schemas.microsoft.com/office/drawing/2014/main" id="{77A616AA-2D39-478C-A17D-38FDE41C94BA}"/>
              </a:ext>
            </a:extLst>
          </p:cNvPr>
          <p:cNvCxnSpPr>
            <a:cxnSpLocks/>
          </p:cNvCxnSpPr>
          <p:nvPr/>
        </p:nvCxnSpPr>
        <p:spPr>
          <a:xfrm>
            <a:off x="6363093" y="1484378"/>
            <a:ext cx="0" cy="4379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3" end="3"/>
                                            </p:txEl>
                                          </p:spTgt>
                                        </p:tgtEl>
                                        <p:attrNameLst>
                                          <p:attrName>style.visibility</p:attrName>
                                        </p:attrNameLst>
                                      </p:cBhvr>
                                      <p:to>
                                        <p:strVal val="visible"/>
                                      </p:to>
                                    </p:set>
                                    <p:anim calcmode="lin" valueType="num">
                                      <p:cBhvr additive="base">
                                        <p:cTn id="6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72259" y="193460"/>
            <a:ext cx="9755171" cy="1549943"/>
          </a:xfrm>
        </p:spPr>
        <p:txBody>
          <a:bodyPr>
            <a:normAutofit/>
          </a:bodyPr>
          <a:lstStyle/>
          <a:p>
            <a:pPr algn="l"/>
            <a:r>
              <a:rPr lang="pl-PL" sz="3600" b="1" dirty="0">
                <a:solidFill>
                  <a:srgbClr val="249CDC"/>
                </a:solidFill>
                <a:latin typeface="Arial" panose="020B0604020202020204" pitchFamily="34" charset="0"/>
                <a:cs typeface="Arial" panose="020B0604020202020204" pitchFamily="34" charset="0"/>
              </a:rPr>
              <a:t>Overoptimism bias​</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619539" y="1402804"/>
            <a:ext cx="5214894" cy="3882262"/>
          </a:xfrm>
        </p:spPr>
        <p:txBody>
          <a:bodyPr anchor="t">
            <a:noAutofit/>
          </a:bodyPr>
          <a:lstStyle/>
          <a:p>
            <a:pPr algn="just" fontAlgn="base"/>
            <a:r>
              <a:rPr lang="en-US" sz="2000" b="1" dirty="0">
                <a:solidFill>
                  <a:srgbClr val="000000"/>
                </a:solidFill>
                <a:latin typeface="Arial" panose="020B0604020202020204" pitchFamily="34" charset="0"/>
                <a:cs typeface="Arial" panose="020B0604020202020204" pitchFamily="34" charset="0"/>
              </a:rPr>
              <a:t>What does it mean?</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Everybody wears „pink glasses“</a:t>
            </a:r>
          </a:p>
          <a:p>
            <a:pPr algn="just" fontAlgn="base"/>
            <a:r>
              <a:rPr lang="en-US" sz="2000" b="1" dirty="0">
                <a:solidFill>
                  <a:srgbClr val="000000"/>
                </a:solidFill>
                <a:latin typeface="Arial" panose="020B0604020202020204" pitchFamily="34" charset="0"/>
                <a:cs typeface="Arial" panose="020B0604020202020204" pitchFamily="34" charset="0"/>
              </a:rPr>
              <a:t>Real life example</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80% of drivers rate themselves as above-average</a:t>
            </a:r>
          </a:p>
          <a:p>
            <a:pPr algn="just" fontAlgn="base"/>
            <a:r>
              <a:rPr lang="en-US" sz="2000" b="1" dirty="0">
                <a:solidFill>
                  <a:srgbClr val="000000"/>
                </a:solidFill>
                <a:latin typeface="Arial" panose="020B0604020202020204" pitchFamily="34" charset="0"/>
                <a:cs typeface="Arial" panose="020B0604020202020204" pitchFamily="34" charset="0"/>
              </a:rPr>
              <a:t>Investing</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„My investment performance will be ca 25% every year“</a:t>
            </a:r>
          </a:p>
          <a:p>
            <a:pPr algn="just" fontAlgn="base"/>
            <a:r>
              <a:rPr lang="en-US" sz="2000" b="1" dirty="0">
                <a:solidFill>
                  <a:srgbClr val="000000"/>
                </a:solidFill>
                <a:latin typeface="Arial" panose="020B0604020202020204" pitchFamily="34" charset="0"/>
                <a:cs typeface="Arial" panose="020B0604020202020204" pitchFamily="34" charset="0"/>
              </a:rPr>
              <a:t>How to make better decisions?</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Think in terms of „probability distributions“</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DCF, Capital projects analysis – Be very conservative</a:t>
            </a:r>
          </a:p>
          <a:p>
            <a:pPr algn="just" fontAlgn="base"/>
            <a:endParaRPr lang="sk-SK" sz="2000" dirty="0">
              <a:solidFill>
                <a:srgbClr val="000000"/>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8" name="Obrázek 7">
            <a:extLst>
              <a:ext uri="{FF2B5EF4-FFF2-40B4-BE49-F238E27FC236}">
                <a16:creationId xmlns:a16="http://schemas.microsoft.com/office/drawing/2014/main" id="{A4FDC546-6FE6-40E7-B9CE-015A17EFFE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0" name="Picture 9" descr="http://i.ebayimg.com/00/s/NTAwWDUwMA==/z/4XgAAOxyGStRvi8S/$(KGrHqF,!nUFBp(Hdkm6BRvi8RlPFg~~60_35.JPG">
            <a:extLst>
              <a:ext uri="{FF2B5EF4-FFF2-40B4-BE49-F238E27FC236}">
                <a16:creationId xmlns:a16="http://schemas.microsoft.com/office/drawing/2014/main" id="{5EC68D86-03FB-44D5-8CD4-E7DF4927BE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2440" y="1396538"/>
            <a:ext cx="1856066" cy="185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ormula1 ferrari">
            <a:hlinkClick r:id="rId7"/>
            <a:extLst>
              <a:ext uri="{FF2B5EF4-FFF2-40B4-BE49-F238E27FC236}">
                <a16:creationId xmlns:a16="http://schemas.microsoft.com/office/drawing/2014/main" id="{7AC6EE5A-EDA5-406E-BB91-6871EF6CA1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936" y="4011744"/>
            <a:ext cx="1931727" cy="144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3E364D9D-AAF9-4BD9-A008-510E391C96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6847" y="4011744"/>
            <a:ext cx="2480583" cy="144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9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72259" y="193460"/>
            <a:ext cx="9755171" cy="1549943"/>
          </a:xfrm>
        </p:spPr>
        <p:txBody>
          <a:bodyPr>
            <a:normAutofit/>
          </a:bodyPr>
          <a:lstStyle/>
          <a:p>
            <a:pPr algn="l"/>
            <a:r>
              <a:rPr lang="pl-PL" sz="3600" b="1" dirty="0">
                <a:solidFill>
                  <a:srgbClr val="249CDC"/>
                </a:solidFill>
                <a:latin typeface="Arial" panose="020B0604020202020204" pitchFamily="34" charset="0"/>
                <a:cs typeface="Arial" panose="020B0604020202020204" pitchFamily="34" charset="0"/>
              </a:rPr>
              <a:t>Overoptimism bias​</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619539" y="1402804"/>
            <a:ext cx="6412098" cy="3882262"/>
          </a:xfrm>
        </p:spPr>
        <p:txBody>
          <a:bodyPr anchor="t">
            <a:noAutofit/>
          </a:bodyPr>
          <a:lstStyle/>
          <a:p>
            <a:pPr algn="just" fontAlgn="base"/>
            <a:r>
              <a:rPr lang="en-US" sz="2000" b="1" dirty="0">
                <a:solidFill>
                  <a:srgbClr val="000000"/>
                </a:solidFill>
                <a:latin typeface="Arial" panose="020B0604020202020204" pitchFamily="34" charset="0"/>
                <a:cs typeface="Arial" panose="020B0604020202020204" pitchFamily="34" charset="0"/>
              </a:rPr>
              <a:t>What does it mean?</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People think they can control random and / or uncontrollable events</a:t>
            </a:r>
          </a:p>
          <a:p>
            <a:pPr algn="just" fontAlgn="base"/>
            <a:r>
              <a:rPr lang="en-US" sz="2000" b="1" dirty="0">
                <a:solidFill>
                  <a:srgbClr val="000000"/>
                </a:solidFill>
                <a:latin typeface="Arial" panose="020B0604020202020204" pitchFamily="34" charset="0"/>
                <a:cs typeface="Arial" panose="020B0604020202020204" pitchFamily="34" charset="0"/>
              </a:rPr>
              <a:t>Real life example</a:t>
            </a:r>
          </a:p>
          <a:p>
            <a:pPr marL="285750" indent="-285750" algn="just" fontAlgn="base">
              <a:buFont typeface="Arial" panose="020B0604020202020204" pitchFamily="34" charset="0"/>
              <a:buChar char="•"/>
            </a:pPr>
            <a:r>
              <a:rPr lang="en-US" sz="2000" b="1" dirty="0" err="1">
                <a:solidFill>
                  <a:srgbClr val="249CDC"/>
                </a:solidFill>
                <a:latin typeface="Arial" panose="020B0604020202020204" pitchFamily="34" charset="0"/>
                <a:cs typeface="Arial" panose="020B0604020202020204" pitchFamily="34" charset="0"/>
              </a:rPr>
              <a:t>Taleb</a:t>
            </a:r>
            <a:r>
              <a:rPr lang="en-US" sz="2000" dirty="0">
                <a:solidFill>
                  <a:srgbClr val="000000"/>
                </a:solidFill>
                <a:latin typeface="Arial" panose="020B0604020202020204" pitchFamily="34" charset="0"/>
                <a:cs typeface="Arial" panose="020B0604020202020204" pitchFamily="34" charset="0"/>
              </a:rPr>
              <a:t> (Fooled by Randomness, 2001) – The real world is much more unpredictable than we think. People interpret reality in such a way that they form </a:t>
            </a:r>
            <a:r>
              <a:rPr lang="en-US" sz="2000" b="1" dirty="0">
                <a:solidFill>
                  <a:srgbClr val="249CDC"/>
                </a:solidFill>
                <a:latin typeface="Arial" panose="020B0604020202020204" pitchFamily="34" charset="0"/>
                <a:cs typeface="Arial" panose="020B0604020202020204" pitchFamily="34" charset="0"/>
              </a:rPr>
              <a:t>stories</a:t>
            </a:r>
            <a:r>
              <a:rPr lang="en-US" sz="2000" dirty="0">
                <a:solidFill>
                  <a:srgbClr val="000000"/>
                </a:solidFill>
                <a:latin typeface="Arial" panose="020B0604020202020204" pitchFamily="34" charset="0"/>
                <a:cs typeface="Arial" panose="020B0604020202020204" pitchFamily="34" charset="0"/>
              </a:rPr>
              <a:t> that puts well to each other.</a:t>
            </a:r>
          </a:p>
          <a:p>
            <a:pPr algn="just" fontAlgn="base"/>
            <a:r>
              <a:rPr lang="en-US" sz="2000" b="1" dirty="0">
                <a:solidFill>
                  <a:srgbClr val="000000"/>
                </a:solidFill>
                <a:latin typeface="Arial" panose="020B0604020202020204" pitchFamily="34" charset="0"/>
                <a:cs typeface="Arial" panose="020B0604020202020204" pitchFamily="34" charset="0"/>
              </a:rPr>
              <a:t>Investing</a:t>
            </a:r>
          </a:p>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„Internet and online trading (marketing campaigns tell us that it will improve our performance) – Various tools should improve our analytical skills and performance (Barber, </a:t>
            </a:r>
            <a:r>
              <a:rPr lang="en-US" sz="2000" dirty="0" err="1">
                <a:solidFill>
                  <a:srgbClr val="000000"/>
                </a:solidFill>
                <a:latin typeface="Arial" panose="020B0604020202020204" pitchFamily="34" charset="0"/>
                <a:cs typeface="Arial" panose="020B0604020202020204" pitchFamily="34" charset="0"/>
              </a:rPr>
              <a:t>Odean</a:t>
            </a:r>
            <a:r>
              <a:rPr lang="en-US" sz="2000" dirty="0">
                <a:solidFill>
                  <a:srgbClr val="000000"/>
                </a:solidFill>
                <a:latin typeface="Arial" panose="020B0604020202020204" pitchFamily="34" charset="0"/>
                <a:cs typeface="Arial" panose="020B0604020202020204" pitchFamily="34" charset="0"/>
              </a:rPr>
              <a:t>) ⇒ Speculative investments, well too much trading (overconfidence, overoptimism)​</a:t>
            </a:r>
            <a:endParaRPr lang="sk-SK" sz="2000" dirty="0">
              <a:solidFill>
                <a:srgbClr val="000000"/>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8" name="Obrázek 7">
            <a:extLst>
              <a:ext uri="{FF2B5EF4-FFF2-40B4-BE49-F238E27FC236}">
                <a16:creationId xmlns:a16="http://schemas.microsoft.com/office/drawing/2014/main" id="{A4FDC546-6FE6-40E7-B9CE-015A17EFFE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3" name="Picture 2" descr="http://redeeminggod.com/wp-content/uploads/2015/02/Illusion_of_Control_Title_KLL.png">
            <a:hlinkClick r:id="rId6"/>
            <a:extLst>
              <a:ext uri="{FF2B5EF4-FFF2-40B4-BE49-F238E27FC236}">
                <a16:creationId xmlns:a16="http://schemas.microsoft.com/office/drawing/2014/main" id="{91466193-1A22-4BC9-B816-062D1BFB1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0125" y="1318478"/>
            <a:ext cx="2739912" cy="2348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dasbusinessfurniture.com/data/uploads/JuliusBaer-1a.jpg">
            <a:hlinkClick r:id="rId8"/>
            <a:extLst>
              <a:ext uri="{FF2B5EF4-FFF2-40B4-BE49-F238E27FC236}">
                <a16:creationId xmlns:a16="http://schemas.microsoft.com/office/drawing/2014/main" id="{7A74015B-29FA-4AB8-9221-95FBEDB11C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0125" y="3849343"/>
            <a:ext cx="2739913" cy="182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8" name="Obrázek 7">
            <a:extLst>
              <a:ext uri="{FF2B5EF4-FFF2-40B4-BE49-F238E27FC236}">
                <a16:creationId xmlns:a16="http://schemas.microsoft.com/office/drawing/2014/main" id="{A4FDC546-6FE6-40E7-B9CE-015A17EFFE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
        <p:nvSpPr>
          <p:cNvPr id="12" name="Nadpis 1">
            <a:extLst>
              <a:ext uri="{FF2B5EF4-FFF2-40B4-BE49-F238E27FC236}">
                <a16:creationId xmlns:a16="http://schemas.microsoft.com/office/drawing/2014/main" id="{6E35B0C8-6595-46EA-B7ED-1AE7D9426BF1}"/>
              </a:ext>
            </a:extLst>
          </p:cNvPr>
          <p:cNvSpPr txBox="1">
            <a:spLocks/>
          </p:cNvSpPr>
          <p:nvPr/>
        </p:nvSpPr>
        <p:spPr>
          <a:xfrm>
            <a:off x="1831815" y="40950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4800" b="1" dirty="0" err="1">
                <a:solidFill>
                  <a:srgbClr val="249CDC"/>
                </a:solidFill>
                <a:latin typeface="Arial" panose="020B0604020202020204" pitchFamily="34" charset="0"/>
                <a:cs typeface="Arial" panose="020B0604020202020204" pitchFamily="34" charset="0"/>
              </a:rPr>
              <a:t>Illusion</a:t>
            </a:r>
            <a:r>
              <a:rPr lang="sk-SK" sz="4800" b="1" dirty="0">
                <a:solidFill>
                  <a:srgbClr val="249CDC"/>
                </a:solidFill>
                <a:latin typeface="Arial" panose="020B0604020202020204" pitchFamily="34" charset="0"/>
                <a:cs typeface="Arial" panose="020B0604020202020204" pitchFamily="34" charset="0"/>
              </a:rPr>
              <a:t> of </a:t>
            </a:r>
            <a:r>
              <a:rPr lang="sk-SK" sz="4800" b="1" dirty="0" err="1">
                <a:solidFill>
                  <a:srgbClr val="249CDC"/>
                </a:solidFill>
                <a:latin typeface="Arial" panose="020B0604020202020204" pitchFamily="34" charset="0"/>
                <a:cs typeface="Arial" panose="020B0604020202020204" pitchFamily="34" charset="0"/>
              </a:rPr>
              <a:t>control</a:t>
            </a:r>
            <a:r>
              <a:rPr lang="sk-SK" sz="4800" b="1" dirty="0">
                <a:solidFill>
                  <a:srgbClr val="249CDC"/>
                </a:solidFill>
                <a:latin typeface="Arial" panose="020B0604020202020204" pitchFamily="34" charset="0"/>
                <a:cs typeface="Arial" panose="020B0604020202020204" pitchFamily="34" charset="0"/>
              </a:rPr>
              <a:t> </a:t>
            </a:r>
            <a:r>
              <a:rPr lang="sk-SK" sz="4800" b="1" dirty="0" err="1">
                <a:solidFill>
                  <a:srgbClr val="249CDC"/>
                </a:solidFill>
                <a:latin typeface="Arial" panose="020B0604020202020204" pitchFamily="34" charset="0"/>
                <a:cs typeface="Arial" panose="020B0604020202020204" pitchFamily="34" charset="0"/>
              </a:rPr>
              <a:t>bias</a:t>
            </a:r>
            <a:r>
              <a:rPr lang="sk-SK" sz="4800" b="1" dirty="0">
                <a:solidFill>
                  <a:srgbClr val="249CDC"/>
                </a:solidFill>
                <a:latin typeface="Arial" panose="020B0604020202020204" pitchFamily="34" charset="0"/>
                <a:cs typeface="Arial" panose="020B0604020202020204" pitchFamily="34" charset="0"/>
              </a:rPr>
              <a:t> (2)</a:t>
            </a:r>
          </a:p>
        </p:txBody>
      </p:sp>
      <p:sp>
        <p:nvSpPr>
          <p:cNvPr id="15" name="TextBox 11">
            <a:extLst>
              <a:ext uri="{FF2B5EF4-FFF2-40B4-BE49-F238E27FC236}">
                <a16:creationId xmlns:a16="http://schemas.microsoft.com/office/drawing/2014/main" id="{146D84F2-8FE2-4A7B-9819-DE58DA110E11}"/>
              </a:ext>
            </a:extLst>
          </p:cNvPr>
          <p:cNvSpPr txBox="1"/>
          <p:nvPr/>
        </p:nvSpPr>
        <p:spPr>
          <a:xfrm>
            <a:off x="1831815" y="1924586"/>
            <a:ext cx="8687759" cy="1800493"/>
          </a:xfrm>
          <a:prstGeom prst="rect">
            <a:avLst/>
          </a:prstGeom>
          <a:noFill/>
        </p:spPr>
        <p:txBody>
          <a:bodyPr wrap="square" rtlCol="0">
            <a:spAutoFit/>
          </a:bodyPr>
          <a:lstStyle/>
          <a:p>
            <a:pPr>
              <a:spcAft>
                <a:spcPts val="900"/>
              </a:spcAft>
            </a:pPr>
            <a:r>
              <a:rPr lang="en-US" sz="1600" b="1" u="sng" dirty="0">
                <a:latin typeface="Arial" panose="020B0604020202020204" pitchFamily="34" charset="0"/>
                <a:cs typeface="Arial" panose="020B0604020202020204" pitchFamily="34" charset="0"/>
              </a:rPr>
              <a:t>How to make better decisions?</a:t>
            </a:r>
          </a:p>
          <a:p>
            <a:pPr marL="136941" indent="-136941">
              <a:spcAft>
                <a:spcPts val="900"/>
              </a:spcAft>
              <a:buFont typeface="Arial" pitchFamily="34" charset="0"/>
              <a:buChar char="•"/>
            </a:pPr>
            <a:r>
              <a:rPr lang="en-US" sz="1600" dirty="0">
                <a:latin typeface="Arial" panose="020B0604020202020204" pitchFamily="34" charset="0"/>
                <a:cs typeface="Arial" panose="020B0604020202020204" pitchFamily="34" charset="0"/>
              </a:rPr>
              <a:t>Realize that </a:t>
            </a:r>
            <a:r>
              <a:rPr lang="en-US" sz="1600" b="1" dirty="0">
                <a:latin typeface="Arial" panose="020B0604020202020204" pitchFamily="34" charset="0"/>
                <a:cs typeface="Arial" panose="020B0604020202020204" pitchFamily="34" charset="0"/>
              </a:rPr>
              <a:t>„Investing is a probability activity“</a:t>
            </a:r>
            <a:r>
              <a:rPr lang="en-US" sz="1600" dirty="0">
                <a:latin typeface="Arial" panose="020B0604020202020204" pitchFamily="34" charset="0"/>
                <a:cs typeface="Arial" panose="020B0604020202020204" pitchFamily="34" charset="0"/>
              </a:rPr>
              <a:t>; World is much more complex and uncertain than you think</a:t>
            </a:r>
          </a:p>
          <a:p>
            <a:pPr marL="136941" indent="-136941">
              <a:spcAft>
                <a:spcPts val="900"/>
              </a:spcAft>
              <a:buFont typeface="Arial" pitchFamily="34" charset="0"/>
              <a:buChar char="•"/>
            </a:pPr>
            <a:r>
              <a:rPr lang="en-US" sz="1600" dirty="0">
                <a:latin typeface="Arial" panose="020B0604020202020204" pitchFamily="34" charset="0"/>
                <a:cs typeface="Arial" panose="020B0604020202020204" pitchFamily="34" charset="0"/>
              </a:rPr>
              <a:t>Business strategy / capital project</a:t>
            </a:r>
            <a:r>
              <a:rPr lang="cs-CZ" sz="1600" dirty="0">
                <a:latin typeface="Arial" panose="020B0604020202020204" pitchFamily="34" charset="0"/>
                <a:cs typeface="Arial" panose="020B0604020202020204" pitchFamily="34" charset="0"/>
              </a:rPr>
              <a:t>s</a:t>
            </a:r>
            <a:r>
              <a:rPr lang="en-US" sz="1600" dirty="0">
                <a:latin typeface="Arial" panose="020B0604020202020204" pitchFamily="34" charset="0"/>
                <a:cs typeface="Arial" panose="020B0604020202020204" pitchFamily="34" charset="0"/>
              </a:rPr>
              <a:t> / DCF </a:t>
            </a:r>
            <a:r>
              <a:rPr lang="en-US" sz="1600" b="1" dirty="0">
                <a:latin typeface="Arial" panose="020B0604020202020204" pitchFamily="34" charset="0"/>
                <a:cs typeface="Arial" panose="020B0604020202020204" pitchFamily="34" charset="0"/>
              </a:rPr>
              <a:t>⇒ Pay much more attention </a:t>
            </a:r>
            <a:r>
              <a:rPr lang="en-US" sz="1600" dirty="0">
                <a:latin typeface="Arial" panose="020B0604020202020204" pitchFamily="34" charset="0"/>
                <a:cs typeface="Arial" panose="020B0604020202020204" pitchFamily="34" charset="0"/>
              </a:rPr>
              <a:t>to risk analysis / sensitivity and scenarios analysis, stress testing</a:t>
            </a:r>
            <a:r>
              <a:rPr lang="cs-CZ" sz="1600" dirty="0">
                <a:latin typeface="Arial" panose="020B0604020202020204" pitchFamily="34" charset="0"/>
                <a:cs typeface="Arial" panose="020B0604020202020204" pitchFamily="34" charset="0"/>
              </a:rPr>
              <a:t>, and</a:t>
            </a:r>
            <a:r>
              <a:rPr lang="en-US" sz="1600" dirty="0">
                <a:latin typeface="Arial" panose="020B0604020202020204" pitchFamily="34" charset="0"/>
                <a:cs typeface="Arial" panose="020B0604020202020204" pitchFamily="34" charset="0"/>
              </a:rPr>
              <a:t> do not bases your investment decision only on simple DCF / NPV analysis</a:t>
            </a:r>
          </a:p>
        </p:txBody>
      </p:sp>
      <p:pic>
        <p:nvPicPr>
          <p:cNvPr id="16" name="Picture 13">
            <a:extLst>
              <a:ext uri="{FF2B5EF4-FFF2-40B4-BE49-F238E27FC236}">
                <a16:creationId xmlns:a16="http://schemas.microsoft.com/office/drawing/2014/main" id="{352743C2-780C-4325-A8E9-DA12336D75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1815" y="4781925"/>
            <a:ext cx="4043431" cy="171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study.com/cimages/multimages/16/skewness_posnegpict.jpg">
            <a:hlinkClick r:id="rId7"/>
            <a:extLst>
              <a:ext uri="{FF2B5EF4-FFF2-40B4-BE49-F238E27FC236}">
                <a16:creationId xmlns:a16="http://schemas.microsoft.com/office/drawing/2014/main" id="{2AD7F808-8469-4680-A9F4-1C7537D957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4758" y="3921474"/>
            <a:ext cx="3357289" cy="2462788"/>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2">
            <a:extLst>
              <a:ext uri="{FF2B5EF4-FFF2-40B4-BE49-F238E27FC236}">
                <a16:creationId xmlns:a16="http://schemas.microsoft.com/office/drawing/2014/main" id="{4FFFAC78-4C1A-499C-93CA-245D4AA8C4BC}"/>
              </a:ext>
            </a:extLst>
          </p:cNvPr>
          <p:cNvSpPr/>
          <p:nvPr/>
        </p:nvSpPr>
        <p:spPr>
          <a:xfrm>
            <a:off x="6376479" y="3702027"/>
            <a:ext cx="3598268" cy="1450841"/>
          </a:xfrm>
          <a:prstGeom prst="roundRect">
            <a:avLst/>
          </a:prstGeom>
          <a:noFill/>
          <a:ln w="508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350"/>
          </a:p>
        </p:txBody>
      </p:sp>
      <p:sp>
        <p:nvSpPr>
          <p:cNvPr id="19" name="Rounded Rectangle 10">
            <a:extLst>
              <a:ext uri="{FF2B5EF4-FFF2-40B4-BE49-F238E27FC236}">
                <a16:creationId xmlns:a16="http://schemas.microsoft.com/office/drawing/2014/main" id="{671BF0D4-9C1C-4628-9F69-03309ED6960C}"/>
              </a:ext>
            </a:extLst>
          </p:cNvPr>
          <p:cNvSpPr/>
          <p:nvPr/>
        </p:nvSpPr>
        <p:spPr>
          <a:xfrm>
            <a:off x="8002141" y="4621090"/>
            <a:ext cx="1682969" cy="441787"/>
          </a:xfrm>
          <a:prstGeom prst="roundRect">
            <a:avLst/>
          </a:prstGeom>
          <a:noFill/>
          <a:ln w="508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37820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848322"/>
            <a:ext cx="9755171" cy="1549943"/>
          </a:xfrm>
        </p:spPr>
        <p:txBody>
          <a:bodyPr>
            <a:normAutofit/>
          </a:bodyPr>
          <a:lstStyle/>
          <a:p>
            <a:pPr algn="l"/>
            <a:r>
              <a:rPr lang="pl-PL" sz="3600" b="1" dirty="0">
                <a:solidFill>
                  <a:srgbClr val="249CDC"/>
                </a:solidFill>
                <a:latin typeface="Arial" panose="020B0604020202020204" pitchFamily="34" charset="0"/>
                <a:cs typeface="Arial" panose="020B0604020202020204" pitchFamily="34" charset="0"/>
              </a:rPr>
              <a:t>Vertikálna analýza​​</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pic>
        <p:nvPicPr>
          <p:cNvPr id="3074" name="Picture 2">
            <a:extLst>
              <a:ext uri="{FF2B5EF4-FFF2-40B4-BE49-F238E27FC236}">
                <a16:creationId xmlns:a16="http://schemas.microsoft.com/office/drawing/2014/main" id="{A36FFAE2-9BD3-4315-BAE0-49A7A551D9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730" y="1936865"/>
            <a:ext cx="7237805" cy="419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4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673763"/>
            <a:ext cx="7737350" cy="1549943"/>
          </a:xfrm>
        </p:spPr>
        <p:txBody>
          <a:bodyPr>
            <a:normAutofit fontScale="90000"/>
          </a:bodyPr>
          <a:lstStyle/>
          <a:p>
            <a:pPr algn="l"/>
            <a:r>
              <a:rPr lang="en-US" sz="3600" b="1" dirty="0">
                <a:solidFill>
                  <a:srgbClr val="249CDC"/>
                </a:solidFill>
                <a:latin typeface="Arial" panose="020B0604020202020204" pitchFamily="34" charset="0"/>
                <a:cs typeface="Arial" panose="020B0604020202020204" pitchFamily="34" charset="0"/>
              </a:rPr>
              <a:t>Behavioral Economics: Past, Present, and Future by Prof. Richard Thaler</a:t>
            </a:r>
            <a:r>
              <a:rPr lang="pl-PL" sz="3600" b="1" dirty="0">
                <a:solidFill>
                  <a:srgbClr val="249CDC"/>
                </a:solidFill>
                <a:latin typeface="Arial" panose="020B0604020202020204" pitchFamily="34" charset="0"/>
                <a:cs typeface="Arial" panose="020B0604020202020204" pitchFamily="34" charset="0"/>
              </a:rPr>
              <a: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pic>
        <p:nvPicPr>
          <p:cNvPr id="4098" name="Picture 2">
            <a:extLst>
              <a:ext uri="{FF2B5EF4-FFF2-40B4-BE49-F238E27FC236}">
                <a16:creationId xmlns:a16="http://schemas.microsoft.com/office/drawing/2014/main" id="{12A41813-AF82-449F-9D6D-9563895F8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05" y="1936865"/>
            <a:ext cx="7812929" cy="424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968432"/>
            <a:ext cx="9755171" cy="1549943"/>
          </a:xfrm>
        </p:spPr>
        <p:txBody>
          <a:bodyPr>
            <a:normAutofit/>
          </a:bodyPr>
          <a:lstStyle/>
          <a:p>
            <a:pPr algn="l"/>
            <a:r>
              <a:rPr lang="fr-FR" sz="4400" b="1" dirty="0" err="1">
                <a:solidFill>
                  <a:srgbClr val="249CDC"/>
                </a:solidFill>
                <a:latin typeface="Arial" panose="020B0604020202020204" pitchFamily="34" charset="0"/>
                <a:cs typeface="Arial" panose="020B0604020202020204" pitchFamily="34" charset="0"/>
              </a:rPr>
              <a:t>Použitá</a:t>
            </a:r>
            <a:r>
              <a:rPr lang="fr-FR" sz="4400" b="1" dirty="0">
                <a:solidFill>
                  <a:srgbClr val="249CDC"/>
                </a:solidFill>
                <a:latin typeface="Arial" panose="020B0604020202020204" pitchFamily="34" charset="0"/>
                <a:cs typeface="Arial" panose="020B0604020202020204" pitchFamily="34" charset="0"/>
              </a:rPr>
              <a:t> a </a:t>
            </a:r>
            <a:r>
              <a:rPr lang="fr-FR" sz="4400" b="1" dirty="0" err="1">
                <a:solidFill>
                  <a:srgbClr val="249CDC"/>
                </a:solidFill>
                <a:latin typeface="Arial" panose="020B0604020202020204" pitchFamily="34" charset="0"/>
                <a:cs typeface="Arial" panose="020B0604020202020204" pitchFamily="34" charset="0"/>
              </a:rPr>
              <a:t>odporúčaná</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literatúra</a:t>
            </a:r>
            <a:r>
              <a:rPr lang="fr-FR" sz="4400" b="1" dirty="0">
                <a:solidFill>
                  <a:srgbClr val="249CDC"/>
                </a:solidFill>
                <a:latin typeface="Arial" panose="020B0604020202020204" pitchFamily="34" charset="0"/>
                <a:cs typeface="Arial" panose="020B0604020202020204" pitchFamily="34" charset="0"/>
              </a:rPr>
              <a:t>​</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953405" y="2174584"/>
            <a:ext cx="9217358" cy="4600203"/>
          </a:xfrm>
        </p:spPr>
        <p:txBody>
          <a:bodyPr anchor="t">
            <a:noAutofit/>
          </a:bodyPr>
          <a:lstStyle/>
          <a:p>
            <a:pPr algn="l" rtl="0" fontAlgn="base"/>
            <a:r>
              <a:rPr lang="en-US" sz="1800" b="0" i="0" u="none" strike="noStrike" dirty="0">
                <a:solidFill>
                  <a:srgbClr val="000000"/>
                </a:solidFill>
                <a:effectLst/>
                <a:latin typeface="Arial" panose="020B0604020202020204" pitchFamily="34" charset="0"/>
                <a:cs typeface="Arial" panose="020B0604020202020204" pitchFamily="34" charset="0"/>
              </a:rPr>
              <a:t>[</a:t>
            </a:r>
            <a:r>
              <a:rPr lang="sk-SK" sz="1800" b="0" i="0" u="none" strike="noStrike" dirty="0">
                <a:solidFill>
                  <a:srgbClr val="000000"/>
                </a:solidFill>
                <a:effectLst/>
                <a:latin typeface="Arial" panose="020B0604020202020204" pitchFamily="34" charset="0"/>
                <a:cs typeface="Arial" panose="020B0604020202020204" pitchFamily="34" charset="0"/>
              </a:rPr>
              <a:t>1.] Baláž, V. (2009). Riziko a neistota. Úvod do behaviorálnej ekonómie a financií. VEDA: Bratislava. ISBN 978-80-224-1082-3. </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r>
              <a:rPr lang="sk-SK" sz="1800" b="0" i="0" dirty="0">
                <a:solidFill>
                  <a:srgbClr val="000000"/>
                </a:solidFill>
                <a:effectLst/>
                <a:latin typeface="Arial" panose="020B0604020202020204" pitchFamily="34" charset="0"/>
                <a:cs typeface="Arial" panose="020B0604020202020204" pitchFamily="34" charset="0"/>
              </a:rPr>
              <a:t>​</a:t>
            </a:r>
            <a:r>
              <a:rPr lang="sk-SK" sz="1800" b="0" i="0" u="none" strike="noStrike" dirty="0">
                <a:solidFill>
                  <a:srgbClr val="000000"/>
                </a:solidFill>
                <a:effectLst/>
                <a:latin typeface="Arial" panose="020B0604020202020204" pitchFamily="34" charset="0"/>
                <a:cs typeface="Arial" panose="020B0604020202020204" pitchFamily="34" charset="0"/>
              </a:rPr>
              <a:t>[2.] CFI (2021). </a:t>
            </a:r>
            <a:r>
              <a:rPr lang="sk-SK" sz="1800" b="0" i="0" u="none" strike="noStrike" dirty="0" err="1">
                <a:solidFill>
                  <a:srgbClr val="000000"/>
                </a:solidFill>
                <a:effectLst/>
                <a:latin typeface="Arial" panose="020B0604020202020204" pitchFamily="34" charset="0"/>
                <a:cs typeface="Arial" panose="020B0604020202020204" pitchFamily="34" charset="0"/>
              </a:rPr>
              <a:t>Behavioral</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Finance</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How</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processing</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errors</a:t>
            </a:r>
            <a:r>
              <a:rPr lang="sk-SK" sz="1800" b="0" i="0" u="none" strike="noStrike" dirty="0">
                <a:solidFill>
                  <a:srgbClr val="000000"/>
                </a:solidFill>
                <a:effectLst/>
                <a:latin typeface="Arial" panose="020B0604020202020204" pitchFamily="34" charset="0"/>
                <a:cs typeface="Arial" panose="020B0604020202020204" pitchFamily="34" charset="0"/>
              </a:rPr>
              <a:t> and </a:t>
            </a:r>
            <a:r>
              <a:rPr lang="sk-SK" sz="1800" b="0" i="0" u="none" strike="noStrike" dirty="0" err="1">
                <a:solidFill>
                  <a:srgbClr val="000000"/>
                </a:solidFill>
                <a:effectLst/>
                <a:latin typeface="Arial" panose="020B0604020202020204" pitchFamily="34" charset="0"/>
                <a:cs typeface="Arial" panose="020B0604020202020204" pitchFamily="34" charset="0"/>
              </a:rPr>
              <a:t>biases</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impact</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investors</a:t>
            </a:r>
            <a:r>
              <a:rPr lang="sk-SK" sz="1800" b="0" i="0" u="none" strike="noStrike" dirty="0">
                <a:solidFill>
                  <a:srgbClr val="000000"/>
                </a:solidFill>
                <a:effectLst/>
                <a:latin typeface="Arial" panose="020B0604020202020204" pitchFamily="34" charset="0"/>
                <a:cs typeface="Arial" panose="020B0604020202020204" pitchFamily="34" charset="0"/>
              </a:rPr>
              <a:t>. Dostupné na: </a:t>
            </a:r>
            <a:r>
              <a:rPr lang="sk-SK" sz="1800" b="0" i="0" u="sng" strike="noStrike" dirty="0">
                <a:solidFill>
                  <a:srgbClr val="F19DB4"/>
                </a:solidFill>
                <a:effectLst/>
                <a:latin typeface="Arial" panose="020B0604020202020204" pitchFamily="34" charset="0"/>
                <a:cs typeface="Arial" panose="020B0604020202020204" pitchFamily="34" charset="0"/>
                <a:hlinkClick r:id="rId3"/>
              </a:rPr>
              <a:t>https://corporatefinanceinstitute.com/resources/knowledge/trading-investing/behavioral-finance</a:t>
            </a:r>
            <a:r>
              <a:rPr lang="sk-SK" sz="1800" b="0" i="0" u="none" strike="noStrike" dirty="0">
                <a:solidFill>
                  <a:srgbClr val="000000"/>
                </a:solidFill>
                <a:effectLst/>
                <a:latin typeface="Arial" panose="020B0604020202020204" pitchFamily="34" charset="0"/>
                <a:cs typeface="Arial" panose="020B0604020202020204" pitchFamily="34" charset="0"/>
              </a:rPr>
              <a:t> (18.10.2021)</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r>
              <a:rPr lang="en-US" sz="1800" b="0" i="0" dirty="0">
                <a:solidFill>
                  <a:srgbClr val="000000"/>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[3.] </a:t>
            </a:r>
            <a:r>
              <a:rPr lang="sk-SK" sz="1800" b="0" i="0" u="none" strike="noStrike" dirty="0">
                <a:solidFill>
                  <a:srgbClr val="000000"/>
                </a:solidFill>
                <a:effectLst/>
                <a:latin typeface="Arial" panose="020B0604020202020204" pitchFamily="34" charset="0"/>
                <a:cs typeface="Arial" panose="020B0604020202020204" pitchFamily="34" charset="0"/>
              </a:rPr>
              <a:t>10 </a:t>
            </a:r>
            <a:r>
              <a:rPr lang="sk-SK" sz="1800" b="0" i="0" u="none" strike="noStrike" dirty="0" err="1">
                <a:solidFill>
                  <a:srgbClr val="000000"/>
                </a:solidFill>
                <a:effectLst/>
                <a:latin typeface="Arial" panose="020B0604020202020204" pitchFamily="34" charset="0"/>
                <a:cs typeface="Arial" panose="020B0604020202020204" pitchFamily="34" charset="0"/>
              </a:rPr>
              <a:t>examples</a:t>
            </a:r>
            <a:r>
              <a:rPr lang="sk-SK" sz="1800" b="0" i="0" u="none" strike="noStrike" dirty="0">
                <a:solidFill>
                  <a:srgbClr val="000000"/>
                </a:solidFill>
                <a:effectLst/>
                <a:latin typeface="Arial" panose="020B0604020202020204" pitchFamily="34" charset="0"/>
                <a:cs typeface="Arial" panose="020B0604020202020204" pitchFamily="34" charset="0"/>
              </a:rPr>
              <a:t> of </a:t>
            </a:r>
            <a:r>
              <a:rPr lang="sk-SK" sz="1800" b="0" i="0" u="none" strike="noStrike" dirty="0" err="1">
                <a:solidFill>
                  <a:srgbClr val="000000"/>
                </a:solidFill>
                <a:effectLst/>
                <a:latin typeface="Arial" panose="020B0604020202020204" pitchFamily="34" charset="0"/>
                <a:cs typeface="Arial" panose="020B0604020202020204" pitchFamily="34" charset="0"/>
              </a:rPr>
              <a:t>behavioural</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finance</a:t>
            </a:r>
            <a:r>
              <a:rPr lang="sk-SK" sz="1800" b="0" i="0" u="none" strike="noStrike" dirty="0">
                <a:solidFill>
                  <a:srgbClr val="000000"/>
                </a:solidFill>
                <a:effectLst/>
                <a:latin typeface="Arial" panose="020B0604020202020204" pitchFamily="34" charset="0"/>
                <a:cs typeface="Arial" panose="020B0604020202020204" pitchFamily="34" charset="0"/>
              </a:rPr>
              <a:t>. Dostupné na: https://hrdisruptors.com/10-examples-of-behavioural-finance/ ( dňa 16.10.2021) </a:t>
            </a:r>
            <a:r>
              <a:rPr lang="en-US" sz="1800" b="0" i="0" dirty="0">
                <a:solidFill>
                  <a:srgbClr val="000000"/>
                </a:solidFill>
                <a:effectLst/>
                <a:latin typeface="Arial" panose="020B0604020202020204" pitchFamily="34" charset="0"/>
                <a:cs typeface="Arial" panose="020B0604020202020204" pitchFamily="34" charset="0"/>
              </a:rPr>
              <a:t>​</a:t>
            </a:r>
          </a:p>
          <a:p>
            <a:pPr algn="l" rtl="0" fontAlgn="base"/>
            <a:r>
              <a:rPr lang="sk-SK" sz="1800" b="0" i="0" dirty="0">
                <a:solidFill>
                  <a:srgbClr val="000000"/>
                </a:solidFill>
                <a:effectLst/>
                <a:latin typeface="Arial" panose="020B0604020202020204" pitchFamily="34" charset="0"/>
                <a:cs typeface="Arial" panose="020B0604020202020204" pitchFamily="34" charset="0"/>
              </a:rPr>
              <a:t>​</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5">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Tree>
    <p:extLst>
      <p:ext uri="{BB962C8B-B14F-4D97-AF65-F5344CB8AC3E}">
        <p14:creationId xmlns:p14="http://schemas.microsoft.com/office/powerpoint/2010/main" val="62938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8" name="Obrázek 7">
            <a:extLst>
              <a:ext uri="{FF2B5EF4-FFF2-40B4-BE49-F238E27FC236}">
                <a16:creationId xmlns:a16="http://schemas.microsoft.com/office/drawing/2014/main" id="{EA00236C-C9B9-46B7-A7EA-5569C104817F}"/>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528704" y="4182641"/>
            <a:ext cx="10746548" cy="575794"/>
          </a:xfrm>
        </p:spPr>
        <p:txBody>
          <a:bodyPr anchor="t">
            <a:noAutofit/>
          </a:bodyPr>
          <a:lstStyle/>
          <a:p>
            <a:pPr rtl="0" fontAlgn="base"/>
            <a:r>
              <a:rPr lang="sk-SK" sz="4000" b="0" i="0" u="none" strike="noStrike" dirty="0">
                <a:solidFill>
                  <a:srgbClr val="000000"/>
                </a:solidFill>
                <a:effectLst/>
                <a:latin typeface="Arial" panose="020B0604020202020204" pitchFamily="34" charset="0"/>
                <a:cs typeface="Arial" panose="020B0604020202020204" pitchFamily="34" charset="0"/>
              </a:rPr>
              <a:t>OTÁZKY?</a:t>
            </a:r>
          </a:p>
        </p:txBody>
      </p:sp>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634444" y="2789832"/>
            <a:ext cx="9144000" cy="839136"/>
          </a:xfrm>
        </p:spPr>
        <p:txBody>
          <a:bodyPr>
            <a:normAutofit/>
          </a:bodyPr>
          <a:lstStyle/>
          <a:p>
            <a:r>
              <a:rPr lang="cs-CZ" sz="4800" b="1" dirty="0">
                <a:solidFill>
                  <a:srgbClr val="249CDC"/>
                </a:solidFill>
                <a:latin typeface="Arial" panose="020B0604020202020204" pitchFamily="34" charset="0"/>
                <a:cs typeface="Arial" panose="020B0604020202020204" pitchFamily="34" charset="0"/>
              </a:rPr>
              <a:t>ĎAKUJEM ZA POZORNOSŤ!</a:t>
            </a:r>
            <a:r>
              <a:rPr lang="cs-CZ" sz="3200" b="1" dirty="0">
                <a:solidFill>
                  <a:srgbClr val="249CD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384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9966" y="635706"/>
            <a:ext cx="9144000" cy="1160959"/>
          </a:xfrm>
        </p:spPr>
        <p:txBody>
          <a:bodyPr>
            <a:normAutofit/>
          </a:bodyPr>
          <a:lstStyle/>
          <a:p>
            <a:pPr algn="l"/>
            <a:r>
              <a:rPr lang="cs-CZ" sz="4400" b="1" dirty="0">
                <a:solidFill>
                  <a:srgbClr val="249CDC"/>
                </a:solidFill>
                <a:latin typeface="Arial" panose="020B0604020202020204" pitchFamily="34" charset="0"/>
                <a:cs typeface="Arial" panose="020B0604020202020204" pitchFamily="34" charset="0"/>
              </a:rPr>
              <a:t>Obsah </a:t>
            </a:r>
            <a:r>
              <a:rPr lang="cs-CZ" sz="4400" b="1" dirty="0" err="1">
                <a:solidFill>
                  <a:srgbClr val="249CDC"/>
                </a:solidFill>
                <a:latin typeface="Arial" panose="020B0604020202020204" pitchFamily="34" charset="0"/>
                <a:cs typeface="Arial" panose="020B0604020202020204" pitchFamily="34" charset="0"/>
              </a:rPr>
              <a:t>prezentácie</a:t>
            </a:r>
            <a:r>
              <a:rPr lang="cs-CZ" sz="4400" b="1" dirty="0">
                <a:solidFill>
                  <a:srgbClr val="249CDC"/>
                </a:solidFill>
                <a:latin typeface="Arial" panose="020B0604020202020204" pitchFamily="34" charset="0"/>
                <a:cs typeface="Arial" panose="020B0604020202020204" pitchFamily="34" charset="0"/>
              </a:rPr>
              <a:t>​</a:t>
            </a: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2094731" y="2016633"/>
            <a:ext cx="10183696" cy="2523075"/>
          </a:xfrm>
        </p:spPr>
        <p:txBody>
          <a:bodyPr anchor="t">
            <a:noAutofit/>
          </a:bodyPr>
          <a:lstStyle/>
          <a:p>
            <a:pPr marL="457200" indent="-457200" algn="l" rtl="0" fontAlgn="base">
              <a:buFont typeface="Arial" panose="020B0604020202020204" pitchFamily="34" charset="0"/>
              <a:buChar char="•"/>
            </a:pPr>
            <a:r>
              <a:rPr lang="sk-SK" b="0" i="0" u="none" strike="noStrike" dirty="0" err="1">
                <a:solidFill>
                  <a:srgbClr val="000000"/>
                </a:solidFill>
                <a:effectLst/>
                <a:latin typeface="Arial" panose="020B0604020202020204" pitchFamily="34" charset="0"/>
                <a:cs typeface="Arial" panose="020B0604020202020204" pitchFamily="34" charset="0"/>
              </a:rPr>
              <a:t>Finance</a:t>
            </a:r>
            <a:r>
              <a:rPr lang="sk-SK" b="0" i="0" u="none" strike="noStrike" dirty="0">
                <a:solidFill>
                  <a:srgbClr val="000000"/>
                </a:solidFill>
                <a:effectLst/>
                <a:latin typeface="Arial" panose="020B0604020202020204" pitchFamily="34" charset="0"/>
                <a:cs typeface="Arial" panose="020B0604020202020204" pitchFamily="34" charset="0"/>
              </a:rPr>
              <a:t>: </a:t>
            </a:r>
            <a:r>
              <a:rPr lang="sk-SK" b="0" i="0" u="none" strike="noStrike" dirty="0" err="1">
                <a:solidFill>
                  <a:srgbClr val="000000"/>
                </a:solidFill>
                <a:effectLst/>
                <a:latin typeface="Arial" panose="020B0604020202020204" pitchFamily="34" charset="0"/>
                <a:cs typeface="Arial" panose="020B0604020202020204" pitchFamily="34" charset="0"/>
              </a:rPr>
              <a:t>Normative</a:t>
            </a:r>
            <a:r>
              <a:rPr lang="sk-SK" b="0" i="0" u="none" strike="noStrike" dirty="0">
                <a:solidFill>
                  <a:srgbClr val="000000"/>
                </a:solidFill>
                <a:effectLst/>
                <a:latin typeface="Arial" panose="020B0604020202020204" pitchFamily="34" charset="0"/>
                <a:cs typeface="Arial" panose="020B0604020202020204" pitchFamily="34" charset="0"/>
              </a:rPr>
              <a:t> </a:t>
            </a:r>
            <a:r>
              <a:rPr lang="sk-SK" b="0" i="0" u="none" strike="noStrike" dirty="0" err="1">
                <a:solidFill>
                  <a:srgbClr val="000000"/>
                </a:solidFill>
                <a:effectLst/>
                <a:latin typeface="Arial" panose="020B0604020202020204" pitchFamily="34" charset="0"/>
                <a:cs typeface="Arial" panose="020B0604020202020204" pitchFamily="34" charset="0"/>
              </a:rPr>
              <a:t>vs</a:t>
            </a:r>
            <a:r>
              <a:rPr lang="sk-SK" b="0" i="0" u="none" strike="noStrike" dirty="0">
                <a:solidFill>
                  <a:srgbClr val="000000"/>
                </a:solidFill>
                <a:effectLst/>
                <a:latin typeface="Arial" panose="020B0604020202020204" pitchFamily="34" charset="0"/>
                <a:cs typeface="Arial" panose="020B0604020202020204" pitchFamily="34" charset="0"/>
              </a:rPr>
              <a:t>. </a:t>
            </a:r>
            <a:r>
              <a:rPr lang="sk-SK" b="0" i="0" u="none" strike="noStrike" dirty="0" err="1">
                <a:solidFill>
                  <a:srgbClr val="000000"/>
                </a:solidFill>
                <a:effectLst/>
                <a:latin typeface="Arial" panose="020B0604020202020204" pitchFamily="34" charset="0"/>
                <a:cs typeface="Arial" panose="020B0604020202020204" pitchFamily="34" charset="0"/>
              </a:rPr>
              <a:t>Positive</a:t>
            </a:r>
            <a:r>
              <a:rPr lang="sk-SK" b="0" i="0" u="none" strike="noStrike" dirty="0">
                <a:solidFill>
                  <a:srgbClr val="000000"/>
                </a:solidFill>
                <a:effectLst/>
                <a:latin typeface="Arial" panose="020B0604020202020204" pitchFamily="34" charset="0"/>
                <a:cs typeface="Arial" panose="020B0604020202020204" pitchFamily="34" charset="0"/>
              </a:rPr>
              <a:t> or Traditional </a:t>
            </a:r>
            <a:r>
              <a:rPr lang="sk-SK" b="0" i="0" u="none" strike="noStrike" dirty="0" err="1">
                <a:solidFill>
                  <a:srgbClr val="000000"/>
                </a:solidFill>
                <a:effectLst/>
                <a:latin typeface="Arial" panose="020B0604020202020204" pitchFamily="34" charset="0"/>
                <a:cs typeface="Arial" panose="020B0604020202020204" pitchFamily="34" charset="0"/>
              </a:rPr>
              <a:t>vs</a:t>
            </a:r>
            <a:r>
              <a:rPr lang="sk-SK" b="0" i="0" u="none" strike="noStrike" dirty="0">
                <a:solidFill>
                  <a:srgbClr val="000000"/>
                </a:solidFill>
                <a:effectLst/>
                <a:latin typeface="Arial" panose="020B0604020202020204" pitchFamily="34" charset="0"/>
                <a:cs typeface="Arial" panose="020B0604020202020204" pitchFamily="34" charset="0"/>
              </a:rPr>
              <a:t>. </a:t>
            </a:r>
            <a:r>
              <a:rPr lang="sk-SK" b="0" i="0" u="none" strike="noStrike" dirty="0" err="1">
                <a:solidFill>
                  <a:srgbClr val="000000"/>
                </a:solidFill>
                <a:effectLst/>
                <a:latin typeface="Arial" panose="020B0604020202020204" pitchFamily="34" charset="0"/>
                <a:cs typeface="Arial" panose="020B0604020202020204" pitchFamily="34" charset="0"/>
              </a:rPr>
              <a:t>Behavioral</a:t>
            </a:r>
            <a:r>
              <a:rPr lang="sk-SK" b="0" i="0" u="none" strike="noStrike" dirty="0">
                <a:solidFill>
                  <a:srgbClr val="000000"/>
                </a:solidFill>
                <a:effectLst/>
                <a:latin typeface="Arial" panose="020B0604020202020204" pitchFamily="34" charset="0"/>
                <a:cs typeface="Arial" panose="020B0604020202020204" pitchFamily="34" charset="0"/>
              </a:rPr>
              <a:t>​​</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Video: Daniel </a:t>
            </a:r>
            <a:r>
              <a:rPr lang="sk-SK" b="0" i="0" u="none" strike="noStrike" dirty="0" err="1">
                <a:solidFill>
                  <a:srgbClr val="000000"/>
                </a:solidFill>
                <a:effectLst/>
                <a:latin typeface="Arial" panose="020B0604020202020204" pitchFamily="34" charset="0"/>
                <a:cs typeface="Arial" panose="020B0604020202020204" pitchFamily="34" charset="0"/>
              </a:rPr>
              <a:t>Kahneman</a:t>
            </a:r>
            <a:r>
              <a:rPr lang="sk-SK" b="0" i="0" u="none" strike="noStrike" dirty="0">
                <a:solidFill>
                  <a:srgbClr val="000000"/>
                </a:solidFill>
                <a:effectLst/>
                <a:latin typeface="Arial" panose="020B0604020202020204" pitchFamily="34" charset="0"/>
                <a:cs typeface="Arial" panose="020B0604020202020204" pitchFamily="34" charset="0"/>
              </a:rPr>
              <a:t> – </a:t>
            </a:r>
            <a:r>
              <a:rPr lang="sk-SK" b="0" i="0" u="none" strike="noStrike" dirty="0" err="1">
                <a:solidFill>
                  <a:srgbClr val="000000"/>
                </a:solidFill>
                <a:effectLst/>
                <a:latin typeface="Arial" panose="020B0604020202020204" pitchFamily="34" charset="0"/>
                <a:cs typeface="Arial" panose="020B0604020202020204" pitchFamily="34" charset="0"/>
              </a:rPr>
              <a:t>Behavioral</a:t>
            </a:r>
            <a:r>
              <a:rPr lang="sk-SK" b="0" i="0" u="none" strike="noStrike" dirty="0">
                <a:solidFill>
                  <a:srgbClr val="000000"/>
                </a:solidFill>
                <a:effectLst/>
                <a:latin typeface="Arial" panose="020B0604020202020204" pitchFamily="34" charset="0"/>
                <a:cs typeface="Arial" panose="020B0604020202020204" pitchFamily="34" charset="0"/>
              </a:rPr>
              <a:t> </a:t>
            </a:r>
            <a:r>
              <a:rPr lang="sk-SK" b="0" i="0" u="none" strike="noStrike" dirty="0" err="1">
                <a:solidFill>
                  <a:srgbClr val="000000"/>
                </a:solidFill>
                <a:effectLst/>
                <a:latin typeface="Arial" panose="020B0604020202020204" pitchFamily="34" charset="0"/>
                <a:cs typeface="Arial" panose="020B0604020202020204" pitchFamily="34" charset="0"/>
              </a:rPr>
              <a:t>Finance</a:t>
            </a:r>
            <a:r>
              <a:rPr lang="sk-SK" b="0" i="0" u="none" strike="noStrike" dirty="0">
                <a:solidFill>
                  <a:srgbClr val="000000"/>
                </a:solidFill>
                <a:effectLst/>
                <a:latin typeface="Arial" panose="020B0604020202020204" pitchFamily="34" charset="0"/>
                <a:cs typeface="Arial" panose="020B0604020202020204" pitchFamily="34" charset="0"/>
              </a:rPr>
              <a:t> (33 min.)​</a:t>
            </a:r>
          </a:p>
          <a:p>
            <a:pPr marL="457200" indent="-457200"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Video: Richard Thaler on Behavioral Economics (optional)</a:t>
            </a:r>
            <a:r>
              <a:rPr lang="sk-SK" b="0" i="0" u="none" strike="noStrike" dirty="0">
                <a:solidFill>
                  <a:srgbClr val="000000"/>
                </a:solidFill>
                <a:effectLst/>
                <a:latin typeface="Arial" panose="020B0604020202020204" pitchFamily="34" charset="0"/>
                <a:cs typeface="Arial" panose="020B0604020202020204" pitchFamily="34" charset="0"/>
              </a:rPr>
              <a:t>​</a:t>
            </a:r>
            <a:endParaRPr lang="en-US"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928CB4EB-50AC-413E-8058-23CF5920ACE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8198" name="Picture 6">
            <a:extLst>
              <a:ext uri="{FF2B5EF4-FFF2-40B4-BE49-F238E27FC236}">
                <a16:creationId xmlns:a16="http://schemas.microsoft.com/office/drawing/2014/main" id="{452D3C87-F25A-4DC3-BD2D-742CBDA35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896" y="3451699"/>
            <a:ext cx="4570527" cy="338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3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193460"/>
            <a:ext cx="9755171" cy="1549943"/>
          </a:xfrm>
        </p:spPr>
        <p:txBody>
          <a:bodyPr>
            <a:normAutofit/>
          </a:bodyPr>
          <a:lstStyle/>
          <a:p>
            <a:pPr algn="l"/>
            <a:r>
              <a:rPr lang="fr-FR" sz="3600" b="1" dirty="0" err="1">
                <a:solidFill>
                  <a:srgbClr val="249CDC"/>
                </a:solidFill>
                <a:latin typeface="Arial" panose="020B0604020202020204" pitchFamily="34" charset="0"/>
                <a:cs typeface="Arial" panose="020B0604020202020204" pitchFamily="34" charset="0"/>
              </a:rPr>
              <a:t>Tradičné</a:t>
            </a:r>
            <a:r>
              <a:rPr lang="fr-FR" sz="3600" b="1" dirty="0">
                <a:solidFill>
                  <a:srgbClr val="249CDC"/>
                </a:solidFill>
                <a:latin typeface="Arial" panose="020B0604020202020204" pitchFamily="34" charset="0"/>
                <a:cs typeface="Arial" panose="020B0604020202020204" pitchFamily="34" charset="0"/>
              </a:rPr>
              <a:t> vs. </a:t>
            </a:r>
            <a:r>
              <a:rPr lang="fr-FR" sz="3600" b="1" dirty="0" err="1">
                <a:solidFill>
                  <a:srgbClr val="249CDC"/>
                </a:solidFill>
                <a:latin typeface="Arial" panose="020B0604020202020204" pitchFamily="34" charset="0"/>
                <a:cs typeface="Arial" panose="020B0604020202020204" pitchFamily="34" charset="0"/>
              </a:rPr>
              <a:t>Behaviorálne</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financie</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530707" y="3052986"/>
            <a:ext cx="4134091" cy="3353714"/>
          </a:xfrm>
        </p:spPr>
        <p:txBody>
          <a:bodyPr anchor="t">
            <a:noAutofit/>
          </a:bodyPr>
          <a:lstStyle/>
          <a:p>
            <a:pPr marL="285750" indent="-285750" algn="just" fontAlgn="base">
              <a:buFont typeface="Arial" panose="020B0604020202020204" pitchFamily="34" charset="0"/>
              <a:buChar char="•"/>
            </a:pPr>
            <a:r>
              <a:rPr lang="en-US" sz="1600" dirty="0">
                <a:solidFill>
                  <a:srgbClr val="249CDC"/>
                </a:solidFill>
                <a:latin typeface="Arial" panose="020B0604020202020204" pitchFamily="34" charset="0"/>
                <a:cs typeface="Arial" panose="020B0604020202020204" pitchFamily="34" charset="0"/>
              </a:rPr>
              <a:t>Normative approach </a:t>
            </a:r>
            <a:r>
              <a:rPr lang="en-US" sz="1600" dirty="0">
                <a:solidFill>
                  <a:srgbClr val="000000"/>
                </a:solidFill>
                <a:latin typeface="Arial" panose="020B0604020202020204" pitchFamily="34" charset="0"/>
                <a:cs typeface="Arial" panose="020B0604020202020204" pitchFamily="34" charset="0"/>
              </a:rPr>
              <a:t>describing how real world should function</a:t>
            </a:r>
          </a:p>
          <a:p>
            <a:pPr marL="285750" indent="-285750" algn="just"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Not able to explain real world interactions</a:t>
            </a:r>
          </a:p>
          <a:p>
            <a:pPr marL="285750" indent="-285750" algn="just"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Homo economicus, rationality</a:t>
            </a:r>
          </a:p>
          <a:p>
            <a:pPr marL="285750" indent="-285750" algn="just"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Continuous dynamic optimization, equilibrium</a:t>
            </a:r>
          </a:p>
          <a:p>
            <a:pPr marL="285750" indent="-285750" algn="just"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Efficient market hypothesis, Modern portfolio theory, mean-variance analysis (expected returns, volatility of returns), CAPM</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8" name="Obrázek 7">
            <a:extLst>
              <a:ext uri="{FF2B5EF4-FFF2-40B4-BE49-F238E27FC236}">
                <a16:creationId xmlns:a16="http://schemas.microsoft.com/office/drawing/2014/main" id="{55372148-D3CF-49A3-B7AB-29F0D95BF73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
        <p:nvSpPr>
          <p:cNvPr id="10" name="Podnadpis 2">
            <a:extLst>
              <a:ext uri="{FF2B5EF4-FFF2-40B4-BE49-F238E27FC236}">
                <a16:creationId xmlns:a16="http://schemas.microsoft.com/office/drawing/2014/main" id="{F0684DA1-AA19-4DBE-81CE-DD8AC794B0D7}"/>
              </a:ext>
            </a:extLst>
          </p:cNvPr>
          <p:cNvSpPr txBox="1">
            <a:spLocks/>
          </p:cNvSpPr>
          <p:nvPr/>
        </p:nvSpPr>
        <p:spPr>
          <a:xfrm>
            <a:off x="1609913" y="1308399"/>
            <a:ext cx="4193357" cy="34329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fontAlgn="base">
              <a:buFont typeface="Arial" panose="020B0604020202020204" pitchFamily="34" charset="0"/>
              <a:buChar char="•"/>
            </a:pPr>
            <a:r>
              <a:rPr lang="sk-SK" sz="1800" b="1" dirty="0">
                <a:solidFill>
                  <a:srgbClr val="249CDC"/>
                </a:solidFill>
                <a:latin typeface="Arial" panose="020B0604020202020204" pitchFamily="34" charset="0"/>
                <a:cs typeface="Arial" panose="020B0604020202020204" pitchFamily="34" charset="0"/>
              </a:rPr>
              <a:t>Traditional </a:t>
            </a:r>
            <a:r>
              <a:rPr lang="sk-SK" sz="1800" b="1" dirty="0" err="1">
                <a:solidFill>
                  <a:srgbClr val="249CDC"/>
                </a:solidFill>
                <a:latin typeface="Arial" panose="020B0604020202020204" pitchFamily="34" charset="0"/>
                <a:cs typeface="Arial" panose="020B0604020202020204" pitchFamily="34" charset="0"/>
              </a:rPr>
              <a:t>finance</a:t>
            </a:r>
            <a:endParaRPr lang="sk-SK" sz="1800" b="1" dirty="0">
              <a:solidFill>
                <a:srgbClr val="249CDC"/>
              </a:solidFill>
              <a:latin typeface="Arial" panose="020B0604020202020204" pitchFamily="34" charset="0"/>
              <a:cs typeface="Arial" panose="020B0604020202020204" pitchFamily="34" charset="0"/>
            </a:endParaRPr>
          </a:p>
        </p:txBody>
      </p:sp>
      <p:sp>
        <p:nvSpPr>
          <p:cNvPr id="11" name="Podnadpis 2">
            <a:extLst>
              <a:ext uri="{FF2B5EF4-FFF2-40B4-BE49-F238E27FC236}">
                <a16:creationId xmlns:a16="http://schemas.microsoft.com/office/drawing/2014/main" id="{1AC7314F-3918-4A99-B0F9-B7579E10124B}"/>
              </a:ext>
            </a:extLst>
          </p:cNvPr>
          <p:cNvSpPr txBox="1">
            <a:spLocks/>
          </p:cNvSpPr>
          <p:nvPr/>
        </p:nvSpPr>
        <p:spPr>
          <a:xfrm>
            <a:off x="6287180" y="1304913"/>
            <a:ext cx="4193357" cy="34329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fontAlgn="base">
              <a:buFont typeface="Arial" panose="020B0604020202020204" pitchFamily="34" charset="0"/>
              <a:buChar char="•"/>
            </a:pPr>
            <a:r>
              <a:rPr lang="sk-SK" sz="1800" b="1" dirty="0" err="1">
                <a:solidFill>
                  <a:srgbClr val="249CDC"/>
                </a:solidFill>
                <a:latin typeface="Arial" panose="020B0604020202020204" pitchFamily="34" charset="0"/>
                <a:cs typeface="Arial" panose="020B0604020202020204" pitchFamily="34" charset="0"/>
              </a:rPr>
              <a:t>Behavioral</a:t>
            </a:r>
            <a:r>
              <a:rPr lang="sk-SK" sz="1800" b="1" dirty="0">
                <a:solidFill>
                  <a:srgbClr val="249CDC"/>
                </a:solidFill>
                <a:latin typeface="Arial" panose="020B0604020202020204" pitchFamily="34" charset="0"/>
                <a:cs typeface="Arial" panose="020B0604020202020204" pitchFamily="34" charset="0"/>
              </a:rPr>
              <a:t> </a:t>
            </a:r>
            <a:r>
              <a:rPr lang="sk-SK" sz="1800" b="1" dirty="0" err="1">
                <a:solidFill>
                  <a:srgbClr val="249CDC"/>
                </a:solidFill>
                <a:latin typeface="Arial" panose="020B0604020202020204" pitchFamily="34" charset="0"/>
                <a:cs typeface="Arial" panose="020B0604020202020204" pitchFamily="34" charset="0"/>
              </a:rPr>
              <a:t>finance</a:t>
            </a:r>
            <a:endParaRPr lang="sk-SK" sz="1800" b="1" dirty="0">
              <a:solidFill>
                <a:srgbClr val="249CDC"/>
              </a:solidFill>
              <a:latin typeface="Arial" panose="020B0604020202020204" pitchFamily="34" charset="0"/>
              <a:cs typeface="Arial" panose="020B0604020202020204" pitchFamily="34" charset="0"/>
            </a:endParaRPr>
          </a:p>
        </p:txBody>
      </p:sp>
      <p:sp>
        <p:nvSpPr>
          <p:cNvPr id="12" name="Podnadpis 2">
            <a:extLst>
              <a:ext uri="{FF2B5EF4-FFF2-40B4-BE49-F238E27FC236}">
                <a16:creationId xmlns:a16="http://schemas.microsoft.com/office/drawing/2014/main" id="{4D6503EA-CCA1-4C7F-954B-BD5430AFB781}"/>
              </a:ext>
            </a:extLst>
          </p:cNvPr>
          <p:cNvSpPr txBox="1">
            <a:spLocks/>
          </p:cNvSpPr>
          <p:nvPr/>
        </p:nvSpPr>
        <p:spPr>
          <a:xfrm>
            <a:off x="6337955" y="3052986"/>
            <a:ext cx="5412787" cy="335371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fontAlgn="base">
              <a:buFont typeface="Arial" panose="020B0604020202020204" pitchFamily="34" charset="0"/>
              <a:buChar char="•"/>
            </a:pPr>
            <a:r>
              <a:rPr lang="en-US" sz="1600" dirty="0">
                <a:solidFill>
                  <a:srgbClr val="249CDC"/>
                </a:solidFill>
                <a:latin typeface="Arial" panose="020B0604020202020204" pitchFamily="34" charset="0"/>
                <a:cs typeface="Arial" panose="020B0604020202020204" pitchFamily="34" charset="0"/>
              </a:rPr>
              <a:t>Positive approach </a:t>
            </a:r>
            <a:r>
              <a:rPr lang="en-US" sz="1600" dirty="0">
                <a:latin typeface="Arial" panose="020B0604020202020204" pitchFamily="34" charset="0"/>
                <a:cs typeface="Arial" panose="020B0604020202020204" pitchFamily="34" charset="0"/>
              </a:rPr>
              <a:t>describing how real world is functioning</a:t>
            </a:r>
          </a:p>
          <a:p>
            <a:pPr marL="285750" indent="-285750" algn="just"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Based on academic research in cognitive psychology</a:t>
            </a:r>
          </a:p>
          <a:p>
            <a:pPr marL="285750" indent="-285750" algn="just"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(Rational) irrationality</a:t>
            </a:r>
          </a:p>
          <a:p>
            <a:pPr marL="285750" indent="-285750" algn="just"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Emotions, optimism, pessimism, greed and fear dominates all decision-making (under risk, i.e. in real life)</a:t>
            </a:r>
          </a:p>
          <a:p>
            <a:pPr marL="285750" indent="-285750" algn="just"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Prospect theory (Kahneman, Tversky – 1979), cornerstone of behavioral finance, behavioral biases leading to suboptimal decision-making</a:t>
            </a:r>
          </a:p>
        </p:txBody>
      </p:sp>
      <p:sp>
        <p:nvSpPr>
          <p:cNvPr id="13" name="Line 18">
            <a:extLst>
              <a:ext uri="{FF2B5EF4-FFF2-40B4-BE49-F238E27FC236}">
                <a16:creationId xmlns:a16="http://schemas.microsoft.com/office/drawing/2014/main" id="{C9FA0176-8F6A-4C26-9B85-451D671461CC}"/>
              </a:ext>
            </a:extLst>
          </p:cNvPr>
          <p:cNvSpPr>
            <a:spLocks noChangeShapeType="1"/>
          </p:cNvSpPr>
          <p:nvPr/>
        </p:nvSpPr>
        <p:spPr bwMode="auto">
          <a:xfrm>
            <a:off x="5904822" y="1411619"/>
            <a:ext cx="20348" cy="499508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1350"/>
          </a:p>
        </p:txBody>
      </p:sp>
      <p:pic>
        <p:nvPicPr>
          <p:cNvPr id="14" name="Picture 15" descr="get_course_img">
            <a:extLst>
              <a:ext uri="{FF2B5EF4-FFF2-40B4-BE49-F238E27FC236}">
                <a16:creationId xmlns:a16="http://schemas.microsoft.com/office/drawing/2014/main" id="{9C88E85A-1089-452E-880F-C3C7374E0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0340" y="1411618"/>
            <a:ext cx="1474459" cy="147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70550-61237">
            <a:extLst>
              <a:ext uri="{FF2B5EF4-FFF2-40B4-BE49-F238E27FC236}">
                <a16:creationId xmlns:a16="http://schemas.microsoft.com/office/drawing/2014/main" id="{39B42294-1169-485A-A66E-D98C0CE71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1710" y="1345413"/>
            <a:ext cx="2776867" cy="16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9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848322"/>
            <a:ext cx="9755171" cy="620307"/>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Normatívny prístup – Teória portfólia 1/2</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756336" y="5046128"/>
            <a:ext cx="4267391" cy="2607864"/>
          </a:xfrm>
        </p:spPr>
        <p:txBody>
          <a:bodyPr anchor="t">
            <a:noAutofit/>
          </a:bodyPr>
          <a:lstStyle/>
          <a:p>
            <a:pPr marL="285750" indent="-285750" algn="l"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Markowitz Harry M. Portfolio Selection, Journal of Finance 7, No. 1, pp. 77-91, March1952.</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1" name="Picture 4" descr="Foto Markowitz">
            <a:extLst>
              <a:ext uri="{FF2B5EF4-FFF2-40B4-BE49-F238E27FC236}">
                <a16:creationId xmlns:a16="http://schemas.microsoft.com/office/drawing/2014/main" id="{AE9D5FEC-FDDD-498D-885F-C006571761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05" y="1599637"/>
            <a:ext cx="2364071" cy="2994492"/>
          </a:xfrm>
          <a:prstGeom prst="rect">
            <a:avLst/>
          </a:prstGeom>
          <a:noFill/>
          <a:extLst>
            <a:ext uri="{909E8E84-426E-40DD-AFC4-6F175D3DCCD1}">
              <a14:hiddenFill xmlns:a14="http://schemas.microsoft.com/office/drawing/2010/main">
                <a:solidFill>
                  <a:srgbClr val="FFFFFF"/>
                </a:solidFill>
              </a14:hiddenFill>
            </a:ext>
          </a:extLst>
        </p:spPr>
      </p:pic>
      <p:pic>
        <p:nvPicPr>
          <p:cNvPr id="12" name="Zástupný symbol obsahu 6">
            <a:extLst>
              <a:ext uri="{FF2B5EF4-FFF2-40B4-BE49-F238E27FC236}">
                <a16:creationId xmlns:a16="http://schemas.microsoft.com/office/drawing/2014/main" id="{1B889D3A-752E-457E-9595-6A28197B53CD}"/>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186674" y="1307353"/>
            <a:ext cx="6088578" cy="3775964"/>
          </a:xfrm>
          <a:prstGeom prst="rect">
            <a:avLst/>
          </a:prstGeom>
        </p:spPr>
      </p:pic>
    </p:spTree>
    <p:extLst>
      <p:ext uri="{BB962C8B-B14F-4D97-AF65-F5344CB8AC3E}">
        <p14:creationId xmlns:p14="http://schemas.microsoft.com/office/powerpoint/2010/main" val="395516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
        <p:nvSpPr>
          <p:cNvPr id="14" name="Nadpis 1">
            <a:extLst>
              <a:ext uri="{FF2B5EF4-FFF2-40B4-BE49-F238E27FC236}">
                <a16:creationId xmlns:a16="http://schemas.microsoft.com/office/drawing/2014/main" id="{B3ED2AE0-7029-4085-9B87-E33B3C0D623A}"/>
              </a:ext>
            </a:extLst>
          </p:cNvPr>
          <p:cNvSpPr>
            <a:spLocks noGrp="1"/>
          </p:cNvSpPr>
          <p:nvPr>
            <p:ph type="ctrTitle"/>
          </p:nvPr>
        </p:nvSpPr>
        <p:spPr>
          <a:xfrm>
            <a:off x="1953405" y="848322"/>
            <a:ext cx="9755171" cy="620307"/>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Normatívny prístup – Teória portfólia </a:t>
            </a:r>
            <a:r>
              <a:rPr lang="cs-CZ" sz="3600" b="1" dirty="0">
                <a:solidFill>
                  <a:srgbClr val="249CDC"/>
                </a:solidFill>
                <a:latin typeface="Arial" panose="020B0604020202020204" pitchFamily="34" charset="0"/>
                <a:cs typeface="Arial" panose="020B0604020202020204" pitchFamily="34" charset="0"/>
              </a:rPr>
              <a:t>2</a:t>
            </a:r>
            <a:r>
              <a:rPr lang="pt-BR" sz="3600" b="1" dirty="0">
                <a:solidFill>
                  <a:srgbClr val="249CDC"/>
                </a:solidFill>
                <a:latin typeface="Arial" panose="020B0604020202020204" pitchFamily="34" charset="0"/>
                <a:cs typeface="Arial" panose="020B0604020202020204" pitchFamily="34" charset="0"/>
              </a:rPr>
              <a:t>/2</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grpSp>
        <p:nvGrpSpPr>
          <p:cNvPr id="17" name="Group 1">
            <a:extLst>
              <a:ext uri="{FF2B5EF4-FFF2-40B4-BE49-F238E27FC236}">
                <a16:creationId xmlns:a16="http://schemas.microsoft.com/office/drawing/2014/main" id="{4F4C63BB-EDFE-4DCF-9B82-12A3507FF497}"/>
              </a:ext>
            </a:extLst>
          </p:cNvPr>
          <p:cNvGrpSpPr>
            <a:grpSpLocks/>
          </p:cNvGrpSpPr>
          <p:nvPr/>
        </p:nvGrpSpPr>
        <p:grpSpPr bwMode="auto">
          <a:xfrm>
            <a:off x="6269107" y="1823309"/>
            <a:ext cx="5439470" cy="3842200"/>
            <a:chOff x="0" y="0"/>
            <a:chExt cx="448" cy="317"/>
          </a:xfrm>
        </p:grpSpPr>
        <p:grpSp>
          <p:nvGrpSpPr>
            <p:cNvPr id="18" name="Group 2">
              <a:extLst>
                <a:ext uri="{FF2B5EF4-FFF2-40B4-BE49-F238E27FC236}">
                  <a16:creationId xmlns:a16="http://schemas.microsoft.com/office/drawing/2014/main" id="{F77BC219-D789-4915-8510-292BCFF502AB}"/>
                </a:ext>
              </a:extLst>
            </p:cNvPr>
            <p:cNvGrpSpPr>
              <a:grpSpLocks/>
            </p:cNvGrpSpPr>
            <p:nvPr/>
          </p:nvGrpSpPr>
          <p:grpSpPr bwMode="auto">
            <a:xfrm>
              <a:off x="0" y="0"/>
              <a:ext cx="448" cy="317"/>
              <a:chOff x="0" y="0"/>
              <a:chExt cx="448" cy="317"/>
            </a:xfrm>
          </p:grpSpPr>
          <p:sp>
            <p:nvSpPr>
              <p:cNvPr id="37" name="Rectangle 3">
                <a:extLst>
                  <a:ext uri="{FF2B5EF4-FFF2-40B4-BE49-F238E27FC236}">
                    <a16:creationId xmlns:a16="http://schemas.microsoft.com/office/drawing/2014/main" id="{ED642BEC-E9B1-46E3-B8F7-6E240EBD9E42}"/>
                  </a:ext>
                </a:extLst>
              </p:cNvPr>
              <p:cNvSpPr>
                <a:spLocks noChangeArrowheads="1"/>
              </p:cNvSpPr>
              <p:nvPr/>
            </p:nvSpPr>
            <p:spPr bwMode="auto">
              <a:xfrm>
                <a:off x="0" y="1"/>
                <a:ext cx="448" cy="307"/>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endParaRPr lang="sk-SK" sz="1350"/>
              </a:p>
            </p:txBody>
          </p:sp>
          <p:sp>
            <p:nvSpPr>
              <p:cNvPr id="38" name="Freeform 4">
                <a:extLst>
                  <a:ext uri="{FF2B5EF4-FFF2-40B4-BE49-F238E27FC236}">
                    <a16:creationId xmlns:a16="http://schemas.microsoft.com/office/drawing/2014/main" id="{54155BAE-C152-46F5-AA43-A9580116FD73}"/>
                  </a:ext>
                </a:extLst>
              </p:cNvPr>
              <p:cNvSpPr>
                <a:spLocks/>
              </p:cNvSpPr>
              <p:nvPr/>
            </p:nvSpPr>
            <p:spPr bwMode="auto">
              <a:xfrm>
                <a:off x="121" y="0"/>
                <a:ext cx="134" cy="317"/>
              </a:xfrm>
              <a:custGeom>
                <a:avLst/>
                <a:gdLst>
                  <a:gd name="T0" fmla="*/ 130 w 134"/>
                  <a:gd name="T1" fmla="*/ 39 h 317"/>
                  <a:gd name="T2" fmla="*/ 108 w 134"/>
                  <a:gd name="T3" fmla="*/ 44 h 317"/>
                  <a:gd name="T4" fmla="*/ 71 w 134"/>
                  <a:gd name="T5" fmla="*/ 62 h 317"/>
                  <a:gd name="T6" fmla="*/ 41 w 134"/>
                  <a:gd name="T7" fmla="*/ 86 h 317"/>
                  <a:gd name="T8" fmla="*/ 21 w 134"/>
                  <a:gd name="T9" fmla="*/ 113 h 317"/>
                  <a:gd name="T10" fmla="*/ 6 w 134"/>
                  <a:gd name="T11" fmla="*/ 148 h 317"/>
                  <a:gd name="T12" fmla="*/ 2 w 134"/>
                  <a:gd name="T13" fmla="*/ 173 h 317"/>
                  <a:gd name="T14" fmla="*/ 18 w 134"/>
                  <a:gd name="T15" fmla="*/ 209 h 317"/>
                  <a:gd name="T16" fmla="*/ 59 w 134"/>
                  <a:gd name="T17" fmla="*/ 246 h 317"/>
                  <a:gd name="T18" fmla="*/ 87 w 134"/>
                  <a:gd name="T19" fmla="*/ 267 h 317"/>
                  <a:gd name="T20" fmla="*/ 126 w 134"/>
                  <a:gd name="T21" fmla="*/ 279 h 317"/>
                  <a:gd name="T22" fmla="*/ 130 w 134"/>
                  <a:gd name="T23" fmla="*/ 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317">
                    <a:moveTo>
                      <a:pt x="130" y="39"/>
                    </a:moveTo>
                    <a:cubicBezTo>
                      <a:pt x="127" y="0"/>
                      <a:pt x="118" y="40"/>
                      <a:pt x="108" y="44"/>
                    </a:cubicBezTo>
                    <a:cubicBezTo>
                      <a:pt x="98" y="48"/>
                      <a:pt x="82" y="55"/>
                      <a:pt x="71" y="62"/>
                    </a:cubicBezTo>
                    <a:cubicBezTo>
                      <a:pt x="60" y="69"/>
                      <a:pt x="49" y="78"/>
                      <a:pt x="41" y="86"/>
                    </a:cubicBezTo>
                    <a:cubicBezTo>
                      <a:pt x="33" y="94"/>
                      <a:pt x="27" y="103"/>
                      <a:pt x="21" y="113"/>
                    </a:cubicBezTo>
                    <a:cubicBezTo>
                      <a:pt x="15" y="123"/>
                      <a:pt x="9" y="138"/>
                      <a:pt x="6" y="148"/>
                    </a:cubicBezTo>
                    <a:cubicBezTo>
                      <a:pt x="3" y="158"/>
                      <a:pt x="0" y="163"/>
                      <a:pt x="2" y="173"/>
                    </a:cubicBezTo>
                    <a:cubicBezTo>
                      <a:pt x="4" y="183"/>
                      <a:pt x="9" y="197"/>
                      <a:pt x="18" y="209"/>
                    </a:cubicBezTo>
                    <a:cubicBezTo>
                      <a:pt x="27" y="221"/>
                      <a:pt x="48" y="236"/>
                      <a:pt x="59" y="246"/>
                    </a:cubicBezTo>
                    <a:cubicBezTo>
                      <a:pt x="70" y="256"/>
                      <a:pt x="76" y="262"/>
                      <a:pt x="87" y="267"/>
                    </a:cubicBezTo>
                    <a:cubicBezTo>
                      <a:pt x="98" y="272"/>
                      <a:pt x="118" y="317"/>
                      <a:pt x="126" y="279"/>
                    </a:cubicBezTo>
                    <a:cubicBezTo>
                      <a:pt x="134" y="241"/>
                      <a:pt x="133" y="78"/>
                      <a:pt x="130" y="39"/>
                    </a:cubicBezTo>
                    <a:close/>
                  </a:path>
                </a:pathLst>
              </a:custGeom>
              <a:gradFill rotWithShape="1">
                <a:gsLst>
                  <a:gs pos="0">
                    <a:srgbClr xmlns:mc="http://schemas.openxmlformats.org/markup-compatibility/2006" xmlns:a14="http://schemas.microsoft.com/office/drawing/2010/main" val="C0C0C0" mc:Ignorable="a14" a14:legacySpreadsheetColorIndex="22"/>
                  </a:gs>
                  <a:gs pos="100000">
                    <a:srgbClr val="FFFFFF"/>
                  </a:gs>
                </a:gsLst>
                <a:path path="rect">
                  <a:fillToRect r="100000" b="100000"/>
                </a:path>
              </a:gradFill>
              <a:ln>
                <a:noFill/>
              </a:ln>
              <a:extLst>
                <a:ext uri="{91240B29-F687-4F45-9708-019B960494DF}">
                  <a14:hiddenLine xmlns:a14="http://schemas.microsoft.com/office/drawing/2010/main" w="9525" cap="flat" cmpd="sng">
                    <a:solidFill>
                      <a:srgbClr xmlns:mc="http://schemas.openxmlformats.org/markup-compatibility/2006" val="000000" mc:Ignorable="a14" a14:legacySpreadsheetColorIndex="64"/>
                    </a:solidFill>
                    <a:prstDash val="solid"/>
                    <a:round/>
                    <a:headEnd/>
                    <a:tailEnd/>
                  </a14:hiddenLine>
                </a:ext>
              </a:extLst>
            </p:spPr>
            <p:txBody>
              <a:bodyPr/>
              <a:lstStyle/>
              <a:p>
                <a:endParaRPr lang="sk-SK" sz="1350"/>
              </a:p>
            </p:txBody>
          </p:sp>
        </p:grpSp>
        <p:grpSp>
          <p:nvGrpSpPr>
            <p:cNvPr id="19" name="Group 5">
              <a:extLst>
                <a:ext uri="{FF2B5EF4-FFF2-40B4-BE49-F238E27FC236}">
                  <a16:creationId xmlns:a16="http://schemas.microsoft.com/office/drawing/2014/main" id="{EA402982-3505-4DC2-9F6A-7AC755B7DDAA}"/>
                </a:ext>
              </a:extLst>
            </p:cNvPr>
            <p:cNvGrpSpPr>
              <a:grpSpLocks/>
            </p:cNvGrpSpPr>
            <p:nvPr/>
          </p:nvGrpSpPr>
          <p:grpSpPr bwMode="auto">
            <a:xfrm>
              <a:off x="0" y="0"/>
              <a:ext cx="447" cy="307"/>
              <a:chOff x="0" y="0"/>
              <a:chExt cx="447" cy="307"/>
            </a:xfrm>
          </p:grpSpPr>
          <p:grpSp>
            <p:nvGrpSpPr>
              <p:cNvPr id="20" name="Group 6">
                <a:extLst>
                  <a:ext uri="{FF2B5EF4-FFF2-40B4-BE49-F238E27FC236}">
                    <a16:creationId xmlns:a16="http://schemas.microsoft.com/office/drawing/2014/main" id="{92DA2F57-2E64-4736-9E11-965A808DC67A}"/>
                  </a:ext>
                </a:extLst>
              </p:cNvPr>
              <p:cNvGrpSpPr>
                <a:grpSpLocks/>
              </p:cNvGrpSpPr>
              <p:nvPr/>
            </p:nvGrpSpPr>
            <p:grpSpPr bwMode="auto">
              <a:xfrm>
                <a:off x="0" y="0"/>
                <a:ext cx="447" cy="307"/>
                <a:chOff x="0" y="0"/>
                <a:chExt cx="447" cy="307"/>
              </a:xfrm>
            </p:grpSpPr>
            <p:sp>
              <p:nvSpPr>
                <p:cNvPr id="22" name="Rectangle 7">
                  <a:extLst>
                    <a:ext uri="{FF2B5EF4-FFF2-40B4-BE49-F238E27FC236}">
                      <a16:creationId xmlns:a16="http://schemas.microsoft.com/office/drawing/2014/main" id="{24E46BBE-351D-48AF-96ED-066366B5BC5B}"/>
                    </a:ext>
                  </a:extLst>
                </p:cNvPr>
                <p:cNvSpPr>
                  <a:spLocks noChangeArrowheads="1"/>
                </p:cNvSpPr>
                <p:nvPr/>
              </p:nvSpPr>
              <p:spPr bwMode="auto">
                <a:xfrm>
                  <a:off x="0" y="0"/>
                  <a:ext cx="447" cy="307"/>
                </a:xfrm>
                <a:prstGeom prst="rect">
                  <a:avLst/>
                </a:prstGeom>
                <a:noFill/>
                <a:ln w="9525">
                  <a:solidFill>
                    <a:srgbClr xmlns:mc="http://schemas.openxmlformats.org/markup-compatibility/2006" xmlns:a14="http://schemas.microsoft.com/office/drawing/2010/main" val="000000" mc:Ignorable="a14" a14:legacySpreadsheetColorIndex="64"/>
                  </a:solidFill>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23" name="Line 8">
                  <a:extLst>
                    <a:ext uri="{FF2B5EF4-FFF2-40B4-BE49-F238E27FC236}">
                      <a16:creationId xmlns:a16="http://schemas.microsoft.com/office/drawing/2014/main" id="{49A06DA6-1EA7-4796-A402-B9A247C65721}"/>
                    </a:ext>
                  </a:extLst>
                </p:cNvPr>
                <p:cNvSpPr>
                  <a:spLocks noChangeShapeType="1"/>
                </p:cNvSpPr>
                <p:nvPr/>
              </p:nvSpPr>
              <p:spPr bwMode="auto">
                <a:xfrm>
                  <a:off x="69" y="22"/>
                  <a:ext cx="0" cy="25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k-SK" sz="1350"/>
                </a:p>
              </p:txBody>
            </p:sp>
            <p:sp>
              <p:nvSpPr>
                <p:cNvPr id="24" name="Line 9">
                  <a:extLst>
                    <a:ext uri="{FF2B5EF4-FFF2-40B4-BE49-F238E27FC236}">
                      <a16:creationId xmlns:a16="http://schemas.microsoft.com/office/drawing/2014/main" id="{E01366DA-7060-4AE2-8AC7-36E370FBC924}"/>
                    </a:ext>
                  </a:extLst>
                </p:cNvPr>
                <p:cNvSpPr>
                  <a:spLocks noChangeShapeType="1"/>
                </p:cNvSpPr>
                <p:nvPr/>
              </p:nvSpPr>
              <p:spPr bwMode="auto">
                <a:xfrm>
                  <a:off x="70" y="227"/>
                  <a:ext cx="330"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sk-SK" sz="1350"/>
                </a:p>
              </p:txBody>
            </p:sp>
            <p:sp>
              <p:nvSpPr>
                <p:cNvPr id="25" name="Text Box 10">
                  <a:extLst>
                    <a:ext uri="{FF2B5EF4-FFF2-40B4-BE49-F238E27FC236}">
                      <a16:creationId xmlns:a16="http://schemas.microsoft.com/office/drawing/2014/main" id="{421A3BBC-C47F-414C-899E-AF1DFF4B07B6}"/>
                    </a:ext>
                  </a:extLst>
                </p:cNvPr>
                <p:cNvSpPr txBox="1">
                  <a:spLocks noChangeArrowheads="1"/>
                </p:cNvSpPr>
                <p:nvPr/>
              </p:nvSpPr>
              <p:spPr bwMode="auto">
                <a:xfrm>
                  <a:off x="22" y="68"/>
                  <a:ext cx="32" cy="17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vert270"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CA" sz="900" b="1" dirty="0">
                      <a:solidFill>
                        <a:srgbClr val="000000"/>
                      </a:solidFill>
                      <a:latin typeface="Garamond"/>
                    </a:rPr>
                    <a:t>Expected Rate of Return</a:t>
                  </a:r>
                  <a:endParaRPr lang="sk-SK" sz="750" dirty="0"/>
                </a:p>
              </p:txBody>
            </p:sp>
            <p:sp>
              <p:nvSpPr>
                <p:cNvPr id="26" name="Text Box 11">
                  <a:extLst>
                    <a:ext uri="{FF2B5EF4-FFF2-40B4-BE49-F238E27FC236}">
                      <a16:creationId xmlns:a16="http://schemas.microsoft.com/office/drawing/2014/main" id="{88DAD923-84E0-4AAF-A1FE-DDB62F90DC61}"/>
                    </a:ext>
                  </a:extLst>
                </p:cNvPr>
                <p:cNvSpPr txBox="1">
                  <a:spLocks noChangeArrowheads="1"/>
                </p:cNvSpPr>
                <p:nvPr/>
              </p:nvSpPr>
              <p:spPr bwMode="auto">
                <a:xfrm>
                  <a:off x="339" y="242"/>
                  <a:ext cx="89" cy="2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CA" sz="900" b="1" dirty="0">
                      <a:solidFill>
                        <a:srgbClr val="000000"/>
                      </a:solidFill>
                      <a:latin typeface="Garamond"/>
                    </a:rPr>
                    <a:t>Standard Deviation</a:t>
                  </a:r>
                  <a:endParaRPr lang="sk-SK" sz="750" dirty="0"/>
                </a:p>
              </p:txBody>
            </p:sp>
            <p:sp>
              <p:nvSpPr>
                <p:cNvPr id="27" name="Freeform 12">
                  <a:extLst>
                    <a:ext uri="{FF2B5EF4-FFF2-40B4-BE49-F238E27FC236}">
                      <a16:creationId xmlns:a16="http://schemas.microsoft.com/office/drawing/2014/main" id="{EC75DCEF-DC61-4C23-86A3-D357AFBD48D2}"/>
                    </a:ext>
                  </a:extLst>
                </p:cNvPr>
                <p:cNvSpPr>
                  <a:spLocks/>
                </p:cNvSpPr>
                <p:nvPr/>
              </p:nvSpPr>
              <p:spPr bwMode="auto">
                <a:xfrm>
                  <a:off x="121" y="43"/>
                  <a:ext cx="102" cy="221"/>
                </a:xfrm>
                <a:custGeom>
                  <a:avLst/>
                  <a:gdLst>
                    <a:gd name="T0" fmla="*/ 84 w 102"/>
                    <a:gd name="T1" fmla="*/ 221 h 221"/>
                    <a:gd name="T2" fmla="*/ 16 w 102"/>
                    <a:gd name="T3" fmla="*/ 159 h 221"/>
                    <a:gd name="T4" fmla="*/ 4 w 102"/>
                    <a:gd name="T5" fmla="*/ 107 h 221"/>
                    <a:gd name="T6" fmla="*/ 40 w 102"/>
                    <a:gd name="T7" fmla="*/ 41 h 221"/>
                    <a:gd name="T8" fmla="*/ 102 w 102"/>
                    <a:gd name="T9" fmla="*/ 0 h 221"/>
                  </a:gdLst>
                  <a:ahLst/>
                  <a:cxnLst>
                    <a:cxn ang="0">
                      <a:pos x="T0" y="T1"/>
                    </a:cxn>
                    <a:cxn ang="0">
                      <a:pos x="T2" y="T3"/>
                    </a:cxn>
                    <a:cxn ang="0">
                      <a:pos x="T4" y="T5"/>
                    </a:cxn>
                    <a:cxn ang="0">
                      <a:pos x="T6" y="T7"/>
                    </a:cxn>
                    <a:cxn ang="0">
                      <a:pos x="T8" y="T9"/>
                    </a:cxn>
                  </a:cxnLst>
                  <a:rect l="0" t="0" r="r" b="b"/>
                  <a:pathLst>
                    <a:path w="102" h="221">
                      <a:moveTo>
                        <a:pt x="84" y="221"/>
                      </a:moveTo>
                      <a:cubicBezTo>
                        <a:pt x="56" y="199"/>
                        <a:pt x="29" y="178"/>
                        <a:pt x="16" y="159"/>
                      </a:cubicBezTo>
                      <a:cubicBezTo>
                        <a:pt x="3" y="140"/>
                        <a:pt x="0" y="127"/>
                        <a:pt x="4" y="107"/>
                      </a:cubicBezTo>
                      <a:cubicBezTo>
                        <a:pt x="8" y="87"/>
                        <a:pt x="24" y="59"/>
                        <a:pt x="40" y="41"/>
                      </a:cubicBezTo>
                      <a:cubicBezTo>
                        <a:pt x="56" y="23"/>
                        <a:pt x="92" y="7"/>
                        <a:pt x="102" y="0"/>
                      </a:cubicBezTo>
                    </a:path>
                  </a:pathLst>
                </a:custGeom>
                <a:noFill/>
                <a:ln w="9525" cmpd="sng">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28" name="Line 13">
                  <a:extLst>
                    <a:ext uri="{FF2B5EF4-FFF2-40B4-BE49-F238E27FC236}">
                      <a16:creationId xmlns:a16="http://schemas.microsoft.com/office/drawing/2014/main" id="{CBDA2C31-A864-415A-8C4C-6F996F2EA628}"/>
                    </a:ext>
                  </a:extLst>
                </p:cNvPr>
                <p:cNvSpPr>
                  <a:spLocks noChangeShapeType="1"/>
                </p:cNvSpPr>
                <p:nvPr/>
              </p:nvSpPr>
              <p:spPr bwMode="auto">
                <a:xfrm flipH="1">
                  <a:off x="122" y="150"/>
                  <a:ext cx="0" cy="77"/>
                </a:xfrm>
                <a:prstGeom prst="line">
                  <a:avLst/>
                </a:prstGeom>
                <a:noFill/>
                <a:ln w="9525" cap="rnd">
                  <a:solidFill>
                    <a:srgbClr xmlns:mc="http://schemas.openxmlformats.org/markup-compatibility/2006" xmlns:a14="http://schemas.microsoft.com/office/drawing/2010/main" val="000000" mc:Ignorable="a14" a14:legacySpreadsheetColorIndex="64"/>
                  </a:solidFill>
                  <a:prstDash val="sysDot"/>
                  <a:round/>
                  <a:headEnd/>
                  <a:tailEnd/>
                </a:ln>
                <a:extLst>
                  <a:ext uri="{909E8E84-426E-40DD-AFC4-6F175D3DCCD1}">
                    <a14:hiddenFill xmlns:a14="http://schemas.microsoft.com/office/drawing/2010/main">
                      <a:noFill/>
                    </a14:hiddenFill>
                  </a:ext>
                </a:extLst>
              </p:spPr>
              <p:txBody>
                <a:bodyPr/>
                <a:lstStyle/>
                <a:p>
                  <a:endParaRPr lang="sk-SK" sz="1350"/>
                </a:p>
              </p:txBody>
            </p:sp>
            <p:sp>
              <p:nvSpPr>
                <p:cNvPr id="29" name="Line 14">
                  <a:extLst>
                    <a:ext uri="{FF2B5EF4-FFF2-40B4-BE49-F238E27FC236}">
                      <a16:creationId xmlns:a16="http://schemas.microsoft.com/office/drawing/2014/main" id="{0B06EBCB-9218-4E3A-995D-00DCFF38F5E4}"/>
                    </a:ext>
                  </a:extLst>
                </p:cNvPr>
                <p:cNvSpPr>
                  <a:spLocks noChangeShapeType="1"/>
                </p:cNvSpPr>
                <p:nvPr/>
              </p:nvSpPr>
              <p:spPr bwMode="auto">
                <a:xfrm>
                  <a:off x="204" y="57"/>
                  <a:ext cx="122"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stealth" w="med" len="med"/>
                  <a:tailEnd/>
                </a:ln>
                <a:extLst>
                  <a:ext uri="{909E8E84-426E-40DD-AFC4-6F175D3DCCD1}">
                    <a14:hiddenFill xmlns:a14="http://schemas.microsoft.com/office/drawing/2010/main">
                      <a:noFill/>
                    </a14:hiddenFill>
                  </a:ext>
                </a:extLst>
              </p:spPr>
              <p:txBody>
                <a:bodyPr/>
                <a:lstStyle/>
                <a:p>
                  <a:endParaRPr lang="sk-SK" sz="1350"/>
                </a:p>
              </p:txBody>
            </p:sp>
            <p:sp>
              <p:nvSpPr>
                <p:cNvPr id="30" name="Text Box 15">
                  <a:extLst>
                    <a:ext uri="{FF2B5EF4-FFF2-40B4-BE49-F238E27FC236}">
                      <a16:creationId xmlns:a16="http://schemas.microsoft.com/office/drawing/2014/main" id="{208D4457-4DE4-479D-9E4F-308AC5397313}"/>
                    </a:ext>
                  </a:extLst>
                </p:cNvPr>
                <p:cNvSpPr txBox="1">
                  <a:spLocks noChangeArrowheads="1"/>
                </p:cNvSpPr>
                <p:nvPr/>
              </p:nvSpPr>
              <p:spPr bwMode="auto">
                <a:xfrm>
                  <a:off x="338" y="41"/>
                  <a:ext cx="85" cy="7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CA" sz="900" i="1" dirty="0">
                      <a:solidFill>
                        <a:srgbClr val="000000"/>
                      </a:solidFill>
                      <a:latin typeface="High Tower Text"/>
                    </a:rPr>
                    <a:t>Efficient Frontiers</a:t>
                  </a:r>
                  <a:endParaRPr lang="sk-SK" sz="750" dirty="0"/>
                </a:p>
              </p:txBody>
            </p:sp>
            <p:sp>
              <p:nvSpPr>
                <p:cNvPr id="31" name="Text Box 16">
                  <a:extLst>
                    <a:ext uri="{FF2B5EF4-FFF2-40B4-BE49-F238E27FC236}">
                      <a16:creationId xmlns:a16="http://schemas.microsoft.com/office/drawing/2014/main" id="{5BD2CCB8-758F-45E4-B23B-C33DB3BD98D0}"/>
                    </a:ext>
                  </a:extLst>
                </p:cNvPr>
                <p:cNvSpPr txBox="1">
                  <a:spLocks noChangeArrowheads="1"/>
                </p:cNvSpPr>
                <p:nvPr/>
              </p:nvSpPr>
              <p:spPr bwMode="auto">
                <a:xfrm>
                  <a:off x="179" y="171"/>
                  <a:ext cx="147" cy="4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i="1" dirty="0">
                      <a:solidFill>
                        <a:srgbClr val="000000"/>
                      </a:solidFill>
                      <a:latin typeface="High Tower Text"/>
                    </a:rPr>
                    <a:t>G</a:t>
                  </a:r>
                  <a:r>
                    <a:rPr lang="en-CA" sz="900" i="1" dirty="0" err="1">
                      <a:solidFill>
                        <a:srgbClr val="000000"/>
                      </a:solidFill>
                      <a:latin typeface="High Tower Text"/>
                    </a:rPr>
                    <a:t>lobal</a:t>
                  </a:r>
                  <a:r>
                    <a:rPr lang="en-CA" sz="900" i="1" dirty="0">
                      <a:solidFill>
                        <a:srgbClr val="000000"/>
                      </a:solidFill>
                      <a:latin typeface="High Tower Text"/>
                    </a:rPr>
                    <a:t> min. variance portfolio</a:t>
                  </a:r>
                  <a:endParaRPr lang="sk-SK" sz="750" dirty="0"/>
                </a:p>
              </p:txBody>
            </p:sp>
            <p:sp>
              <p:nvSpPr>
                <p:cNvPr id="32" name="Line 17">
                  <a:extLst>
                    <a:ext uri="{FF2B5EF4-FFF2-40B4-BE49-F238E27FC236}">
                      <a16:creationId xmlns:a16="http://schemas.microsoft.com/office/drawing/2014/main" id="{89FC0DD6-B8D1-439A-8696-D42758DFEA63}"/>
                    </a:ext>
                  </a:extLst>
                </p:cNvPr>
                <p:cNvSpPr>
                  <a:spLocks noChangeShapeType="1"/>
                </p:cNvSpPr>
                <p:nvPr/>
              </p:nvSpPr>
              <p:spPr bwMode="auto">
                <a:xfrm flipV="1">
                  <a:off x="70" y="82"/>
                  <a:ext cx="175" cy="0"/>
                </a:xfrm>
                <a:prstGeom prst="line">
                  <a:avLst/>
                </a:prstGeom>
                <a:noFill/>
                <a:ln w="9525" cap="rnd">
                  <a:solidFill>
                    <a:srgbClr xmlns:mc="http://schemas.openxmlformats.org/markup-compatibility/2006" xmlns:a14="http://schemas.microsoft.com/office/drawing/2010/main" val="000000" mc:Ignorable="a14" a14:legacySpreadsheetColorIndex="64"/>
                  </a:solidFill>
                  <a:prstDash val="sysDot"/>
                  <a:round/>
                  <a:headEnd/>
                  <a:tailEnd/>
                </a:ln>
                <a:extLst>
                  <a:ext uri="{909E8E84-426E-40DD-AFC4-6F175D3DCCD1}">
                    <a14:hiddenFill xmlns:a14="http://schemas.microsoft.com/office/drawing/2010/main">
                      <a:noFill/>
                    </a14:hiddenFill>
                  </a:ext>
                </a:extLst>
              </p:spPr>
              <p:txBody>
                <a:bodyPr/>
                <a:lstStyle/>
                <a:p>
                  <a:endParaRPr lang="sk-SK" sz="1350"/>
                </a:p>
              </p:txBody>
            </p:sp>
            <p:sp>
              <p:nvSpPr>
                <p:cNvPr id="33" name="Text Box 18">
                  <a:extLst>
                    <a:ext uri="{FF2B5EF4-FFF2-40B4-BE49-F238E27FC236}">
                      <a16:creationId xmlns:a16="http://schemas.microsoft.com/office/drawing/2014/main" id="{944F1690-BE2E-4006-A829-C56C3D3FB3D6}"/>
                    </a:ext>
                  </a:extLst>
                </p:cNvPr>
                <p:cNvSpPr txBox="1">
                  <a:spLocks noChangeArrowheads="1"/>
                </p:cNvSpPr>
                <p:nvPr/>
              </p:nvSpPr>
              <p:spPr bwMode="auto">
                <a:xfrm>
                  <a:off x="48" y="68"/>
                  <a:ext cx="19" cy="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i="1">
                      <a:solidFill>
                        <a:srgbClr val="000000"/>
                      </a:solidFill>
                      <a:latin typeface="High Tower Text"/>
                    </a:rPr>
                    <a:t>R</a:t>
                  </a:r>
                  <a:endParaRPr lang="sk-SK" sz="750"/>
                </a:p>
              </p:txBody>
            </p:sp>
            <p:sp>
              <p:nvSpPr>
                <p:cNvPr id="34" name="Line 19">
                  <a:extLst>
                    <a:ext uri="{FF2B5EF4-FFF2-40B4-BE49-F238E27FC236}">
                      <a16:creationId xmlns:a16="http://schemas.microsoft.com/office/drawing/2014/main" id="{E8381F09-E882-4434-95C1-E6E8D8A1B0DB}"/>
                    </a:ext>
                  </a:extLst>
                </p:cNvPr>
                <p:cNvSpPr>
                  <a:spLocks noChangeShapeType="1"/>
                </p:cNvSpPr>
                <p:nvPr/>
              </p:nvSpPr>
              <p:spPr bwMode="auto">
                <a:xfrm>
                  <a:off x="166" y="82"/>
                  <a:ext cx="62" cy="3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stealth" w="med" len="med"/>
                  <a:tailEnd/>
                </a:ln>
                <a:extLst>
                  <a:ext uri="{909E8E84-426E-40DD-AFC4-6F175D3DCCD1}">
                    <a14:hiddenFill xmlns:a14="http://schemas.microsoft.com/office/drawing/2010/main">
                      <a:noFill/>
                    </a14:hiddenFill>
                  </a:ext>
                </a:extLst>
              </p:spPr>
              <p:txBody>
                <a:bodyPr/>
                <a:lstStyle/>
                <a:p>
                  <a:endParaRPr lang="sk-SK" sz="1350"/>
                </a:p>
              </p:txBody>
            </p:sp>
            <p:sp>
              <p:nvSpPr>
                <p:cNvPr id="35" name="Text Box 20">
                  <a:extLst>
                    <a:ext uri="{FF2B5EF4-FFF2-40B4-BE49-F238E27FC236}">
                      <a16:creationId xmlns:a16="http://schemas.microsoft.com/office/drawing/2014/main" id="{B28F4F72-F1E9-44B7-8B97-E6A349418DF4}"/>
                    </a:ext>
                  </a:extLst>
                </p:cNvPr>
                <p:cNvSpPr txBox="1">
                  <a:spLocks noChangeArrowheads="1"/>
                </p:cNvSpPr>
                <p:nvPr/>
              </p:nvSpPr>
              <p:spPr bwMode="auto">
                <a:xfrm>
                  <a:off x="236" y="98"/>
                  <a:ext cx="185" cy="5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CA" sz="900" i="1" dirty="0">
                      <a:solidFill>
                        <a:srgbClr val="000000"/>
                      </a:solidFill>
                      <a:latin typeface="High Tower Text"/>
                    </a:rPr>
                    <a:t>Portfolio with min. variance with a specific return </a:t>
                  </a:r>
                  <a:r>
                    <a:rPr lang="sk-SK" sz="900" i="1" dirty="0">
                      <a:solidFill>
                        <a:srgbClr val="000000"/>
                      </a:solidFill>
                      <a:latin typeface="High Tower Text"/>
                    </a:rPr>
                    <a:t>R</a:t>
                  </a:r>
                  <a:endParaRPr lang="sk-SK" sz="750" dirty="0"/>
                </a:p>
              </p:txBody>
            </p:sp>
            <p:sp>
              <p:nvSpPr>
                <p:cNvPr id="36" name="Freeform 21">
                  <a:extLst>
                    <a:ext uri="{FF2B5EF4-FFF2-40B4-BE49-F238E27FC236}">
                      <a16:creationId xmlns:a16="http://schemas.microsoft.com/office/drawing/2014/main" id="{14461F38-5BA1-4553-AAE1-D5AF32D705D7}"/>
                    </a:ext>
                  </a:extLst>
                </p:cNvPr>
                <p:cNvSpPr>
                  <a:spLocks/>
                </p:cNvSpPr>
                <p:nvPr/>
              </p:nvSpPr>
              <p:spPr bwMode="auto">
                <a:xfrm>
                  <a:off x="123" y="42"/>
                  <a:ext cx="107" cy="122"/>
                </a:xfrm>
                <a:custGeom>
                  <a:avLst/>
                  <a:gdLst>
                    <a:gd name="T0" fmla="*/ 0 w 104"/>
                    <a:gd name="T1" fmla="*/ 118 h 118"/>
                    <a:gd name="T2" fmla="*/ 9 w 104"/>
                    <a:gd name="T3" fmla="*/ 84 h 118"/>
                    <a:gd name="T4" fmla="*/ 27 w 104"/>
                    <a:gd name="T5" fmla="*/ 53 h 118"/>
                    <a:gd name="T6" fmla="*/ 45 w 104"/>
                    <a:gd name="T7" fmla="*/ 34 h 118"/>
                    <a:gd name="T8" fmla="*/ 77 w 104"/>
                    <a:gd name="T9" fmla="*/ 11 h 118"/>
                    <a:gd name="T10" fmla="*/ 104 w 104"/>
                    <a:gd name="T11" fmla="*/ 0 h 118"/>
                  </a:gdLst>
                  <a:ahLst/>
                  <a:cxnLst>
                    <a:cxn ang="0">
                      <a:pos x="T0" y="T1"/>
                    </a:cxn>
                    <a:cxn ang="0">
                      <a:pos x="T2" y="T3"/>
                    </a:cxn>
                    <a:cxn ang="0">
                      <a:pos x="T4" y="T5"/>
                    </a:cxn>
                    <a:cxn ang="0">
                      <a:pos x="T6" y="T7"/>
                    </a:cxn>
                    <a:cxn ang="0">
                      <a:pos x="T8" y="T9"/>
                    </a:cxn>
                    <a:cxn ang="0">
                      <a:pos x="T10" y="T11"/>
                    </a:cxn>
                  </a:cxnLst>
                  <a:rect l="0" t="0" r="r" b="b"/>
                  <a:pathLst>
                    <a:path w="104" h="118">
                      <a:moveTo>
                        <a:pt x="0" y="118"/>
                      </a:moveTo>
                      <a:cubicBezTo>
                        <a:pt x="2" y="106"/>
                        <a:pt x="5" y="95"/>
                        <a:pt x="9" y="84"/>
                      </a:cubicBezTo>
                      <a:cubicBezTo>
                        <a:pt x="13" y="73"/>
                        <a:pt x="21" y="61"/>
                        <a:pt x="27" y="53"/>
                      </a:cubicBezTo>
                      <a:cubicBezTo>
                        <a:pt x="33" y="45"/>
                        <a:pt x="37" y="41"/>
                        <a:pt x="45" y="34"/>
                      </a:cubicBezTo>
                      <a:cubicBezTo>
                        <a:pt x="53" y="27"/>
                        <a:pt x="67" y="17"/>
                        <a:pt x="77" y="11"/>
                      </a:cubicBezTo>
                      <a:cubicBezTo>
                        <a:pt x="87" y="5"/>
                        <a:pt x="100" y="2"/>
                        <a:pt x="104" y="0"/>
                      </a:cubicBezTo>
                    </a:path>
                  </a:pathLst>
                </a:custGeom>
                <a:noFill/>
                <a:ln w="28575" cmpd="sng">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grpSp>
          <p:sp>
            <p:nvSpPr>
              <p:cNvPr id="21" name="Line 22">
                <a:extLst>
                  <a:ext uri="{FF2B5EF4-FFF2-40B4-BE49-F238E27FC236}">
                    <a16:creationId xmlns:a16="http://schemas.microsoft.com/office/drawing/2014/main" id="{575D00CF-EEEE-4A11-B3AB-582A31623CCE}"/>
                  </a:ext>
                </a:extLst>
              </p:cNvPr>
              <p:cNvSpPr>
                <a:spLocks noChangeShapeType="1"/>
              </p:cNvSpPr>
              <p:nvPr/>
            </p:nvSpPr>
            <p:spPr bwMode="auto">
              <a:xfrm>
                <a:off x="124" y="163"/>
                <a:ext cx="41" cy="25"/>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stealth" w="med" len="med"/>
                <a:tailEnd/>
              </a:ln>
              <a:extLst>
                <a:ext uri="{909E8E84-426E-40DD-AFC4-6F175D3DCCD1}">
                  <a14:hiddenFill xmlns:a14="http://schemas.microsoft.com/office/drawing/2010/main">
                    <a:noFill/>
                  </a14:hiddenFill>
                </a:ext>
              </a:extLst>
            </p:spPr>
            <p:txBody>
              <a:bodyPr/>
              <a:lstStyle/>
              <a:p>
                <a:endParaRPr lang="sk-SK" sz="1350"/>
              </a:p>
            </p:txBody>
          </p:sp>
        </p:grpSp>
      </p:grpSp>
      <p:grpSp>
        <p:nvGrpSpPr>
          <p:cNvPr id="39" name="Group 1">
            <a:extLst>
              <a:ext uri="{FF2B5EF4-FFF2-40B4-BE49-F238E27FC236}">
                <a16:creationId xmlns:a16="http://schemas.microsoft.com/office/drawing/2014/main" id="{7C0E6E91-441C-4670-9F37-25C13401DF64}"/>
              </a:ext>
            </a:extLst>
          </p:cNvPr>
          <p:cNvGrpSpPr>
            <a:grpSpLocks/>
          </p:cNvGrpSpPr>
          <p:nvPr/>
        </p:nvGrpSpPr>
        <p:grpSpPr bwMode="auto">
          <a:xfrm>
            <a:off x="793274" y="1802690"/>
            <a:ext cx="5390857" cy="3749698"/>
            <a:chOff x="0" y="0"/>
            <a:chExt cx="447" cy="307"/>
          </a:xfrm>
        </p:grpSpPr>
        <p:grpSp>
          <p:nvGrpSpPr>
            <p:cNvPr id="40" name="Group 2">
              <a:extLst>
                <a:ext uri="{FF2B5EF4-FFF2-40B4-BE49-F238E27FC236}">
                  <a16:creationId xmlns:a16="http://schemas.microsoft.com/office/drawing/2014/main" id="{8DD447AC-1F93-4534-A5F0-039F715F00BC}"/>
                </a:ext>
              </a:extLst>
            </p:cNvPr>
            <p:cNvGrpSpPr>
              <a:grpSpLocks/>
            </p:cNvGrpSpPr>
            <p:nvPr/>
          </p:nvGrpSpPr>
          <p:grpSpPr bwMode="auto">
            <a:xfrm>
              <a:off x="0" y="0"/>
              <a:ext cx="447" cy="307"/>
              <a:chOff x="0" y="0"/>
              <a:chExt cx="447" cy="307"/>
            </a:xfrm>
          </p:grpSpPr>
          <p:grpSp>
            <p:nvGrpSpPr>
              <p:cNvPr id="44" name="Group 3">
                <a:extLst>
                  <a:ext uri="{FF2B5EF4-FFF2-40B4-BE49-F238E27FC236}">
                    <a16:creationId xmlns:a16="http://schemas.microsoft.com/office/drawing/2014/main" id="{203A882F-B68C-4D01-91A0-24992BBF6A67}"/>
                  </a:ext>
                </a:extLst>
              </p:cNvPr>
              <p:cNvGrpSpPr>
                <a:grpSpLocks/>
              </p:cNvGrpSpPr>
              <p:nvPr/>
            </p:nvGrpSpPr>
            <p:grpSpPr bwMode="auto">
              <a:xfrm>
                <a:off x="0" y="0"/>
                <a:ext cx="447" cy="307"/>
                <a:chOff x="0" y="0"/>
                <a:chExt cx="447" cy="307"/>
              </a:xfrm>
            </p:grpSpPr>
            <p:sp>
              <p:nvSpPr>
                <p:cNvPr id="47" name="Rectangle 4">
                  <a:extLst>
                    <a:ext uri="{FF2B5EF4-FFF2-40B4-BE49-F238E27FC236}">
                      <a16:creationId xmlns:a16="http://schemas.microsoft.com/office/drawing/2014/main" id="{7304CC2A-717B-4A7E-A5C0-07A62B287B61}"/>
                    </a:ext>
                  </a:extLst>
                </p:cNvPr>
                <p:cNvSpPr>
                  <a:spLocks noChangeArrowheads="1"/>
                </p:cNvSpPr>
                <p:nvPr/>
              </p:nvSpPr>
              <p:spPr bwMode="auto">
                <a:xfrm>
                  <a:off x="0" y="0"/>
                  <a:ext cx="447" cy="307"/>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endParaRPr lang="sk-SK" sz="1350"/>
                </a:p>
              </p:txBody>
            </p:sp>
            <p:grpSp>
              <p:nvGrpSpPr>
                <p:cNvPr id="48" name="Group 5">
                  <a:extLst>
                    <a:ext uri="{FF2B5EF4-FFF2-40B4-BE49-F238E27FC236}">
                      <a16:creationId xmlns:a16="http://schemas.microsoft.com/office/drawing/2014/main" id="{D3075DF4-A00A-4D36-80B5-EB7A642DB64B}"/>
                    </a:ext>
                  </a:extLst>
                </p:cNvPr>
                <p:cNvGrpSpPr>
                  <a:grpSpLocks/>
                </p:cNvGrpSpPr>
                <p:nvPr/>
              </p:nvGrpSpPr>
              <p:grpSpPr bwMode="auto">
                <a:xfrm>
                  <a:off x="30" y="50"/>
                  <a:ext cx="396" cy="235"/>
                  <a:chOff x="30" y="50"/>
                  <a:chExt cx="396" cy="235"/>
                </a:xfrm>
              </p:grpSpPr>
              <p:sp>
                <p:nvSpPr>
                  <p:cNvPr id="49" name="Text Box 6">
                    <a:extLst>
                      <a:ext uri="{FF2B5EF4-FFF2-40B4-BE49-F238E27FC236}">
                        <a16:creationId xmlns:a16="http://schemas.microsoft.com/office/drawing/2014/main" id="{2A3ECC92-9BEF-4714-817C-D4EF4F340682}"/>
                      </a:ext>
                    </a:extLst>
                  </p:cNvPr>
                  <p:cNvSpPr txBox="1">
                    <a:spLocks noChangeArrowheads="1"/>
                  </p:cNvSpPr>
                  <p:nvPr/>
                </p:nvSpPr>
                <p:spPr bwMode="auto">
                  <a:xfrm>
                    <a:off x="30" y="52"/>
                    <a:ext cx="25" cy="154"/>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vert="vert270" wrap="square" lIns="27436"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CA" sz="900" b="1" dirty="0">
                        <a:solidFill>
                          <a:srgbClr val="000000"/>
                        </a:solidFill>
                        <a:latin typeface="High Tower Text"/>
                      </a:rPr>
                      <a:t>Expected Rate of Return</a:t>
                    </a:r>
                    <a:endParaRPr lang="sk-SK" sz="750" dirty="0"/>
                  </a:p>
                </p:txBody>
              </p:sp>
              <p:sp>
                <p:nvSpPr>
                  <p:cNvPr id="50" name="Text Box 7">
                    <a:extLst>
                      <a:ext uri="{FF2B5EF4-FFF2-40B4-BE49-F238E27FC236}">
                        <a16:creationId xmlns:a16="http://schemas.microsoft.com/office/drawing/2014/main" id="{C8A76A03-39A1-475E-BCBC-E10121FB049A}"/>
                      </a:ext>
                    </a:extLst>
                  </p:cNvPr>
                  <p:cNvSpPr txBox="1">
                    <a:spLocks noChangeArrowheads="1"/>
                  </p:cNvSpPr>
                  <p:nvPr/>
                </p:nvSpPr>
                <p:spPr bwMode="auto">
                  <a:xfrm>
                    <a:off x="307" y="259"/>
                    <a:ext cx="119" cy="26"/>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6"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CA" sz="900" b="1" dirty="0">
                        <a:solidFill>
                          <a:srgbClr val="000000"/>
                        </a:solidFill>
                        <a:latin typeface="High Tower Text"/>
                      </a:rPr>
                      <a:t>Standard Deviation</a:t>
                    </a:r>
                    <a:endParaRPr lang="sk-SK" sz="750" dirty="0"/>
                  </a:p>
                </p:txBody>
              </p:sp>
              <p:sp>
                <p:nvSpPr>
                  <p:cNvPr id="51" name="Freeform 8">
                    <a:extLst>
                      <a:ext uri="{FF2B5EF4-FFF2-40B4-BE49-F238E27FC236}">
                        <a16:creationId xmlns:a16="http://schemas.microsoft.com/office/drawing/2014/main" id="{8E77B406-CB13-4076-BA2D-278C9A28592E}"/>
                      </a:ext>
                    </a:extLst>
                  </p:cNvPr>
                  <p:cNvSpPr>
                    <a:spLocks/>
                  </p:cNvSpPr>
                  <p:nvPr/>
                </p:nvSpPr>
                <p:spPr bwMode="auto">
                  <a:xfrm>
                    <a:off x="119" y="60"/>
                    <a:ext cx="102" cy="221"/>
                  </a:xfrm>
                  <a:custGeom>
                    <a:avLst/>
                    <a:gdLst>
                      <a:gd name="T0" fmla="*/ 84 w 102"/>
                      <a:gd name="T1" fmla="*/ 221 h 221"/>
                      <a:gd name="T2" fmla="*/ 16 w 102"/>
                      <a:gd name="T3" fmla="*/ 159 h 221"/>
                      <a:gd name="T4" fmla="*/ 4 w 102"/>
                      <a:gd name="T5" fmla="*/ 107 h 221"/>
                      <a:gd name="T6" fmla="*/ 40 w 102"/>
                      <a:gd name="T7" fmla="*/ 41 h 221"/>
                      <a:gd name="T8" fmla="*/ 102 w 102"/>
                      <a:gd name="T9" fmla="*/ 0 h 221"/>
                    </a:gdLst>
                    <a:ahLst/>
                    <a:cxnLst>
                      <a:cxn ang="0">
                        <a:pos x="T0" y="T1"/>
                      </a:cxn>
                      <a:cxn ang="0">
                        <a:pos x="T2" y="T3"/>
                      </a:cxn>
                      <a:cxn ang="0">
                        <a:pos x="T4" y="T5"/>
                      </a:cxn>
                      <a:cxn ang="0">
                        <a:pos x="T6" y="T7"/>
                      </a:cxn>
                      <a:cxn ang="0">
                        <a:pos x="T8" y="T9"/>
                      </a:cxn>
                    </a:cxnLst>
                    <a:rect l="0" t="0" r="r" b="b"/>
                    <a:pathLst>
                      <a:path w="102" h="221">
                        <a:moveTo>
                          <a:pt x="84" y="221"/>
                        </a:moveTo>
                        <a:cubicBezTo>
                          <a:pt x="56" y="199"/>
                          <a:pt x="29" y="178"/>
                          <a:pt x="16" y="159"/>
                        </a:cubicBezTo>
                        <a:cubicBezTo>
                          <a:pt x="3" y="140"/>
                          <a:pt x="0" y="127"/>
                          <a:pt x="4" y="107"/>
                        </a:cubicBezTo>
                        <a:cubicBezTo>
                          <a:pt x="8" y="87"/>
                          <a:pt x="24" y="59"/>
                          <a:pt x="40" y="41"/>
                        </a:cubicBezTo>
                        <a:cubicBezTo>
                          <a:pt x="56" y="23"/>
                          <a:pt x="92" y="7"/>
                          <a:pt x="102" y="0"/>
                        </a:cubicBez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52" name="Freeform 9">
                    <a:extLst>
                      <a:ext uri="{FF2B5EF4-FFF2-40B4-BE49-F238E27FC236}">
                        <a16:creationId xmlns:a16="http://schemas.microsoft.com/office/drawing/2014/main" id="{40DDD356-7E7E-4345-AEC9-BAE1F4F98DD8}"/>
                      </a:ext>
                    </a:extLst>
                  </p:cNvPr>
                  <p:cNvSpPr>
                    <a:spLocks/>
                  </p:cNvSpPr>
                  <p:nvPr/>
                </p:nvSpPr>
                <p:spPr bwMode="auto">
                  <a:xfrm>
                    <a:off x="121" y="59"/>
                    <a:ext cx="107" cy="122"/>
                  </a:xfrm>
                  <a:custGeom>
                    <a:avLst/>
                    <a:gdLst>
                      <a:gd name="T0" fmla="*/ 0 w 104"/>
                      <a:gd name="T1" fmla="*/ 118 h 118"/>
                      <a:gd name="T2" fmla="*/ 9 w 104"/>
                      <a:gd name="T3" fmla="*/ 84 h 118"/>
                      <a:gd name="T4" fmla="*/ 27 w 104"/>
                      <a:gd name="T5" fmla="*/ 53 h 118"/>
                      <a:gd name="T6" fmla="*/ 45 w 104"/>
                      <a:gd name="T7" fmla="*/ 34 h 118"/>
                      <a:gd name="T8" fmla="*/ 77 w 104"/>
                      <a:gd name="T9" fmla="*/ 11 h 118"/>
                      <a:gd name="T10" fmla="*/ 104 w 104"/>
                      <a:gd name="T11" fmla="*/ 0 h 118"/>
                    </a:gdLst>
                    <a:ahLst/>
                    <a:cxnLst>
                      <a:cxn ang="0">
                        <a:pos x="T0" y="T1"/>
                      </a:cxn>
                      <a:cxn ang="0">
                        <a:pos x="T2" y="T3"/>
                      </a:cxn>
                      <a:cxn ang="0">
                        <a:pos x="T4" y="T5"/>
                      </a:cxn>
                      <a:cxn ang="0">
                        <a:pos x="T6" y="T7"/>
                      </a:cxn>
                      <a:cxn ang="0">
                        <a:pos x="T8" y="T9"/>
                      </a:cxn>
                      <a:cxn ang="0">
                        <a:pos x="T10" y="T11"/>
                      </a:cxn>
                    </a:cxnLst>
                    <a:rect l="0" t="0" r="r" b="b"/>
                    <a:pathLst>
                      <a:path w="104" h="118">
                        <a:moveTo>
                          <a:pt x="0" y="118"/>
                        </a:moveTo>
                        <a:cubicBezTo>
                          <a:pt x="2" y="106"/>
                          <a:pt x="5" y="95"/>
                          <a:pt x="9" y="84"/>
                        </a:cubicBezTo>
                        <a:cubicBezTo>
                          <a:pt x="13" y="73"/>
                          <a:pt x="21" y="61"/>
                          <a:pt x="27" y="53"/>
                        </a:cubicBezTo>
                        <a:cubicBezTo>
                          <a:pt x="33" y="45"/>
                          <a:pt x="37" y="41"/>
                          <a:pt x="45" y="34"/>
                        </a:cubicBezTo>
                        <a:cubicBezTo>
                          <a:pt x="53" y="27"/>
                          <a:pt x="67" y="17"/>
                          <a:pt x="77" y="11"/>
                        </a:cubicBezTo>
                        <a:cubicBezTo>
                          <a:pt x="87" y="5"/>
                          <a:pt x="100" y="2"/>
                          <a:pt x="104" y="0"/>
                        </a:cubicBezTo>
                      </a:path>
                    </a:pathLst>
                  </a:custGeom>
                  <a:noFill/>
                  <a:ln w="19050" cmpd="sng">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53" name="Freeform 10">
                    <a:extLst>
                      <a:ext uri="{FF2B5EF4-FFF2-40B4-BE49-F238E27FC236}">
                        <a16:creationId xmlns:a16="http://schemas.microsoft.com/office/drawing/2014/main" id="{55AB63FB-EED3-4FBE-B97D-9C5DF84A84D7}"/>
                      </a:ext>
                    </a:extLst>
                  </p:cNvPr>
                  <p:cNvSpPr>
                    <a:spLocks/>
                  </p:cNvSpPr>
                  <p:nvPr/>
                </p:nvSpPr>
                <p:spPr bwMode="auto">
                  <a:xfrm>
                    <a:off x="97" y="69"/>
                    <a:ext cx="55" cy="97"/>
                  </a:xfrm>
                  <a:custGeom>
                    <a:avLst/>
                    <a:gdLst>
                      <a:gd name="T0" fmla="*/ 0 w 55"/>
                      <a:gd name="T1" fmla="*/ 97 h 97"/>
                      <a:gd name="T2" fmla="*/ 30 w 55"/>
                      <a:gd name="T3" fmla="*/ 73 h 97"/>
                      <a:gd name="T4" fmla="*/ 38 w 55"/>
                      <a:gd name="T5" fmla="*/ 63 h 97"/>
                      <a:gd name="T6" fmla="*/ 46 w 55"/>
                      <a:gd name="T7" fmla="*/ 51 h 97"/>
                      <a:gd name="T8" fmla="*/ 51 w 55"/>
                      <a:gd name="T9" fmla="*/ 34 h 97"/>
                      <a:gd name="T10" fmla="*/ 54 w 55"/>
                      <a:gd name="T11" fmla="*/ 16 h 97"/>
                      <a:gd name="T12" fmla="*/ 55 w 55"/>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55" h="97">
                        <a:moveTo>
                          <a:pt x="0" y="97"/>
                        </a:moveTo>
                        <a:cubicBezTo>
                          <a:pt x="12" y="88"/>
                          <a:pt x="24" y="79"/>
                          <a:pt x="30" y="73"/>
                        </a:cubicBezTo>
                        <a:cubicBezTo>
                          <a:pt x="36" y="67"/>
                          <a:pt x="35" y="67"/>
                          <a:pt x="38" y="63"/>
                        </a:cubicBezTo>
                        <a:cubicBezTo>
                          <a:pt x="41" y="59"/>
                          <a:pt x="44" y="56"/>
                          <a:pt x="46" y="51"/>
                        </a:cubicBezTo>
                        <a:cubicBezTo>
                          <a:pt x="48" y="46"/>
                          <a:pt x="50" y="40"/>
                          <a:pt x="51" y="34"/>
                        </a:cubicBezTo>
                        <a:cubicBezTo>
                          <a:pt x="52" y="28"/>
                          <a:pt x="53" y="22"/>
                          <a:pt x="54" y="16"/>
                        </a:cubicBezTo>
                        <a:cubicBezTo>
                          <a:pt x="55" y="10"/>
                          <a:pt x="55" y="5"/>
                          <a:pt x="55" y="0"/>
                        </a:cubicBez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54" name="Line 11">
                    <a:extLst>
                      <a:ext uri="{FF2B5EF4-FFF2-40B4-BE49-F238E27FC236}">
                        <a16:creationId xmlns:a16="http://schemas.microsoft.com/office/drawing/2014/main" id="{BA6D711E-4238-45BC-ACEA-E7D83F6540E4}"/>
                      </a:ext>
                    </a:extLst>
                  </p:cNvPr>
                  <p:cNvSpPr>
                    <a:spLocks noChangeShapeType="1"/>
                  </p:cNvSpPr>
                  <p:nvPr/>
                </p:nvSpPr>
                <p:spPr bwMode="auto">
                  <a:xfrm>
                    <a:off x="141" y="127"/>
                    <a:ext cx="104"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stealth" w="med" len="med"/>
                    <a:tailEnd/>
                  </a:ln>
                  <a:extLst>
                    <a:ext uri="{909E8E84-426E-40DD-AFC4-6F175D3DCCD1}">
                      <a14:hiddenFill xmlns:a14="http://schemas.microsoft.com/office/drawing/2010/main">
                        <a:noFill/>
                      </a14:hiddenFill>
                    </a:ext>
                  </a:extLst>
                </p:spPr>
                <p:txBody>
                  <a:bodyPr/>
                  <a:lstStyle/>
                  <a:p>
                    <a:endParaRPr lang="sk-SK" sz="1350"/>
                  </a:p>
                </p:txBody>
              </p:sp>
              <p:sp>
                <p:nvSpPr>
                  <p:cNvPr id="55" name="Text Box 12">
                    <a:extLst>
                      <a:ext uri="{FF2B5EF4-FFF2-40B4-BE49-F238E27FC236}">
                        <a16:creationId xmlns:a16="http://schemas.microsoft.com/office/drawing/2014/main" id="{82DCE387-97F6-48E9-B557-C46E480AF038}"/>
                      </a:ext>
                    </a:extLst>
                  </p:cNvPr>
                  <p:cNvSpPr txBox="1">
                    <a:spLocks noChangeArrowheads="1"/>
                  </p:cNvSpPr>
                  <p:nvPr/>
                </p:nvSpPr>
                <p:spPr bwMode="auto">
                  <a:xfrm flipV="1">
                    <a:off x="250" y="73"/>
                    <a:ext cx="171" cy="85"/>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CA" sz="900" i="1" dirty="0">
                        <a:solidFill>
                          <a:srgbClr val="000000"/>
                        </a:solidFill>
                        <a:latin typeface="High Tower Text"/>
                      </a:rPr>
                      <a:t>Optimal portfolio with preferences described based on indifference curves</a:t>
                    </a:r>
                    <a:endParaRPr lang="sk-SK" sz="750" dirty="0"/>
                  </a:p>
                </p:txBody>
              </p:sp>
              <p:sp>
                <p:nvSpPr>
                  <p:cNvPr id="56" name="Text Box 13">
                    <a:extLst>
                      <a:ext uri="{FF2B5EF4-FFF2-40B4-BE49-F238E27FC236}">
                        <a16:creationId xmlns:a16="http://schemas.microsoft.com/office/drawing/2014/main" id="{B82D5793-791B-4EA7-808A-52F5AF6CC25E}"/>
                      </a:ext>
                    </a:extLst>
                  </p:cNvPr>
                  <p:cNvSpPr txBox="1">
                    <a:spLocks noChangeArrowheads="1"/>
                  </p:cNvSpPr>
                  <p:nvPr/>
                </p:nvSpPr>
                <p:spPr bwMode="auto">
                  <a:xfrm>
                    <a:off x="131" y="53"/>
                    <a:ext cx="27" cy="26"/>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a:solidFill>
                          <a:srgbClr val="000000"/>
                        </a:solidFill>
                        <a:latin typeface="High Tower Text"/>
                      </a:rPr>
                      <a:t>IC</a:t>
                    </a:r>
                    <a:r>
                      <a:rPr lang="sk-SK" sz="900" baseline="-25000">
                        <a:solidFill>
                          <a:srgbClr val="000000"/>
                        </a:solidFill>
                        <a:latin typeface="Garamond"/>
                      </a:rPr>
                      <a:t>3</a:t>
                    </a:r>
                    <a:r>
                      <a:rPr lang="sk-SK" sz="900">
                        <a:solidFill>
                          <a:srgbClr val="000000"/>
                        </a:solidFill>
                        <a:latin typeface="Garamond"/>
                      </a:rPr>
                      <a:t> </a:t>
                    </a:r>
                    <a:r>
                      <a:rPr lang="sk-SK" sz="900">
                        <a:solidFill>
                          <a:srgbClr val="000000"/>
                        </a:solidFill>
                        <a:latin typeface="High Tower Text"/>
                      </a:rPr>
                      <a:t>  </a:t>
                    </a:r>
                    <a:endParaRPr lang="sk-SK" sz="750"/>
                  </a:p>
                </p:txBody>
              </p:sp>
              <p:sp>
                <p:nvSpPr>
                  <p:cNvPr id="57" name="Freeform 14">
                    <a:extLst>
                      <a:ext uri="{FF2B5EF4-FFF2-40B4-BE49-F238E27FC236}">
                        <a16:creationId xmlns:a16="http://schemas.microsoft.com/office/drawing/2014/main" id="{B25768B7-F1F7-4365-A281-C0765A624243}"/>
                      </a:ext>
                    </a:extLst>
                  </p:cNvPr>
                  <p:cNvSpPr>
                    <a:spLocks/>
                  </p:cNvSpPr>
                  <p:nvPr/>
                </p:nvSpPr>
                <p:spPr bwMode="auto">
                  <a:xfrm>
                    <a:off x="117" y="75"/>
                    <a:ext cx="55" cy="97"/>
                  </a:xfrm>
                  <a:custGeom>
                    <a:avLst/>
                    <a:gdLst>
                      <a:gd name="T0" fmla="*/ 0 w 55"/>
                      <a:gd name="T1" fmla="*/ 97 h 97"/>
                      <a:gd name="T2" fmla="*/ 30 w 55"/>
                      <a:gd name="T3" fmla="*/ 73 h 97"/>
                      <a:gd name="T4" fmla="*/ 38 w 55"/>
                      <a:gd name="T5" fmla="*/ 63 h 97"/>
                      <a:gd name="T6" fmla="*/ 46 w 55"/>
                      <a:gd name="T7" fmla="*/ 51 h 97"/>
                      <a:gd name="T8" fmla="*/ 51 w 55"/>
                      <a:gd name="T9" fmla="*/ 34 h 97"/>
                      <a:gd name="T10" fmla="*/ 54 w 55"/>
                      <a:gd name="T11" fmla="*/ 16 h 97"/>
                      <a:gd name="T12" fmla="*/ 55 w 55"/>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55" h="97">
                        <a:moveTo>
                          <a:pt x="0" y="97"/>
                        </a:moveTo>
                        <a:cubicBezTo>
                          <a:pt x="12" y="88"/>
                          <a:pt x="24" y="79"/>
                          <a:pt x="30" y="73"/>
                        </a:cubicBezTo>
                        <a:cubicBezTo>
                          <a:pt x="36" y="67"/>
                          <a:pt x="35" y="67"/>
                          <a:pt x="38" y="63"/>
                        </a:cubicBezTo>
                        <a:cubicBezTo>
                          <a:pt x="41" y="59"/>
                          <a:pt x="44" y="56"/>
                          <a:pt x="46" y="51"/>
                        </a:cubicBezTo>
                        <a:cubicBezTo>
                          <a:pt x="48" y="46"/>
                          <a:pt x="50" y="40"/>
                          <a:pt x="51" y="34"/>
                        </a:cubicBezTo>
                        <a:cubicBezTo>
                          <a:pt x="52" y="28"/>
                          <a:pt x="53" y="22"/>
                          <a:pt x="54" y="16"/>
                        </a:cubicBezTo>
                        <a:cubicBezTo>
                          <a:pt x="55" y="10"/>
                          <a:pt x="55" y="5"/>
                          <a:pt x="55" y="0"/>
                        </a:cubicBezTo>
                      </a:path>
                    </a:pathLst>
                  </a:custGeom>
                  <a:noFill/>
                  <a:ln w="9525" cap="flat">
                    <a:solidFill>
                      <a:srgbClr xmlns:mc="http://schemas.openxmlformats.org/markup-compatibility/2006" xmlns:a14="http://schemas.microsoft.com/office/drawing/2010/main" val="000000" mc:Ignorable="a14" a14:legacySpreadsheetColorIndex="64"/>
                    </a:solidFill>
                    <a:prstDash val="dash"/>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58" name="Freeform 15">
                    <a:extLst>
                      <a:ext uri="{FF2B5EF4-FFF2-40B4-BE49-F238E27FC236}">
                        <a16:creationId xmlns:a16="http://schemas.microsoft.com/office/drawing/2014/main" id="{461B64EF-B916-4CC9-8A57-4441894BB6EB}"/>
                      </a:ext>
                    </a:extLst>
                  </p:cNvPr>
                  <p:cNvSpPr>
                    <a:spLocks/>
                  </p:cNvSpPr>
                  <p:nvPr/>
                </p:nvSpPr>
                <p:spPr bwMode="auto">
                  <a:xfrm>
                    <a:off x="132" y="85"/>
                    <a:ext cx="55" cy="97"/>
                  </a:xfrm>
                  <a:custGeom>
                    <a:avLst/>
                    <a:gdLst>
                      <a:gd name="T0" fmla="*/ 0 w 55"/>
                      <a:gd name="T1" fmla="*/ 97 h 97"/>
                      <a:gd name="T2" fmla="*/ 30 w 55"/>
                      <a:gd name="T3" fmla="*/ 73 h 97"/>
                      <a:gd name="T4" fmla="*/ 38 w 55"/>
                      <a:gd name="T5" fmla="*/ 63 h 97"/>
                      <a:gd name="T6" fmla="*/ 46 w 55"/>
                      <a:gd name="T7" fmla="*/ 51 h 97"/>
                      <a:gd name="T8" fmla="*/ 51 w 55"/>
                      <a:gd name="T9" fmla="*/ 34 h 97"/>
                      <a:gd name="T10" fmla="*/ 54 w 55"/>
                      <a:gd name="T11" fmla="*/ 16 h 97"/>
                      <a:gd name="T12" fmla="*/ 55 w 55"/>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55" h="97">
                        <a:moveTo>
                          <a:pt x="0" y="97"/>
                        </a:moveTo>
                        <a:cubicBezTo>
                          <a:pt x="12" y="88"/>
                          <a:pt x="24" y="79"/>
                          <a:pt x="30" y="73"/>
                        </a:cubicBezTo>
                        <a:cubicBezTo>
                          <a:pt x="36" y="67"/>
                          <a:pt x="35" y="67"/>
                          <a:pt x="38" y="63"/>
                        </a:cubicBezTo>
                        <a:cubicBezTo>
                          <a:pt x="41" y="59"/>
                          <a:pt x="44" y="56"/>
                          <a:pt x="46" y="51"/>
                        </a:cubicBezTo>
                        <a:cubicBezTo>
                          <a:pt x="48" y="46"/>
                          <a:pt x="50" y="40"/>
                          <a:pt x="51" y="34"/>
                        </a:cubicBezTo>
                        <a:cubicBezTo>
                          <a:pt x="52" y="28"/>
                          <a:pt x="53" y="22"/>
                          <a:pt x="54" y="16"/>
                        </a:cubicBezTo>
                        <a:cubicBezTo>
                          <a:pt x="55" y="10"/>
                          <a:pt x="55" y="5"/>
                          <a:pt x="55" y="0"/>
                        </a:cubicBezTo>
                      </a:path>
                    </a:pathLst>
                  </a:custGeom>
                  <a:noFill/>
                  <a:ln w="9525" cap="flat">
                    <a:solidFill>
                      <a:srgbClr xmlns:mc="http://schemas.openxmlformats.org/markup-compatibility/2006" xmlns:a14="http://schemas.microsoft.com/office/drawing/2010/main" val="000000" mc:Ignorable="a14" a14:legacySpreadsheetColorIndex="64"/>
                    </a:solidFill>
                    <a:prstDash val="dash"/>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sk-SK" sz="1350"/>
                  </a:p>
                </p:txBody>
              </p:sp>
              <p:sp>
                <p:nvSpPr>
                  <p:cNvPr id="59" name="Text Box 16">
                    <a:extLst>
                      <a:ext uri="{FF2B5EF4-FFF2-40B4-BE49-F238E27FC236}">
                        <a16:creationId xmlns:a16="http://schemas.microsoft.com/office/drawing/2014/main" id="{753380B7-583B-4757-9A6F-B5F266109D4C}"/>
                      </a:ext>
                    </a:extLst>
                  </p:cNvPr>
                  <p:cNvSpPr txBox="1">
                    <a:spLocks noChangeArrowheads="1"/>
                  </p:cNvSpPr>
                  <p:nvPr/>
                </p:nvSpPr>
                <p:spPr bwMode="auto">
                  <a:xfrm>
                    <a:off x="161" y="50"/>
                    <a:ext cx="43" cy="3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a:solidFill>
                          <a:srgbClr val="000000"/>
                        </a:solidFill>
                        <a:latin typeface="High Tower Text"/>
                      </a:rPr>
                      <a:t>IC</a:t>
                    </a:r>
                    <a:r>
                      <a:rPr lang="sk-SK" sz="900" baseline="-25000">
                        <a:solidFill>
                          <a:srgbClr val="000000"/>
                        </a:solidFill>
                        <a:latin typeface="Garamond"/>
                      </a:rPr>
                      <a:t>2</a:t>
                    </a:r>
                    <a:r>
                      <a:rPr lang="sk-SK" sz="900">
                        <a:solidFill>
                          <a:srgbClr val="000000"/>
                        </a:solidFill>
                        <a:latin typeface="High Tower Text"/>
                      </a:rPr>
                      <a:t>   </a:t>
                    </a:r>
                    <a:endParaRPr lang="sk-SK" sz="750"/>
                  </a:p>
                </p:txBody>
              </p:sp>
              <p:sp>
                <p:nvSpPr>
                  <p:cNvPr id="60" name="Text Box 17">
                    <a:extLst>
                      <a:ext uri="{FF2B5EF4-FFF2-40B4-BE49-F238E27FC236}">
                        <a16:creationId xmlns:a16="http://schemas.microsoft.com/office/drawing/2014/main" id="{0DB99E1E-60CE-41C6-97DB-4A291EA24A8A}"/>
                      </a:ext>
                    </a:extLst>
                  </p:cNvPr>
                  <p:cNvSpPr txBox="1">
                    <a:spLocks noChangeArrowheads="1"/>
                  </p:cNvSpPr>
                  <p:nvPr/>
                </p:nvSpPr>
                <p:spPr bwMode="auto">
                  <a:xfrm>
                    <a:off x="195" y="75"/>
                    <a:ext cx="30" cy="23"/>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a:solidFill>
                          <a:srgbClr val="000000"/>
                        </a:solidFill>
                        <a:latin typeface="High Tower Text"/>
                      </a:rPr>
                      <a:t>IC</a:t>
                    </a:r>
                    <a:r>
                      <a:rPr lang="sk-SK" sz="900" baseline="-25000">
                        <a:solidFill>
                          <a:srgbClr val="000000"/>
                        </a:solidFill>
                        <a:latin typeface="Garamond"/>
                      </a:rPr>
                      <a:t>1</a:t>
                    </a:r>
                    <a:r>
                      <a:rPr lang="sk-SK" sz="900">
                        <a:solidFill>
                          <a:srgbClr val="000000"/>
                        </a:solidFill>
                        <a:latin typeface="Garamond"/>
                      </a:rPr>
                      <a:t> </a:t>
                    </a:r>
                    <a:r>
                      <a:rPr lang="sk-SK" sz="900">
                        <a:solidFill>
                          <a:srgbClr val="000000"/>
                        </a:solidFill>
                        <a:latin typeface="High Tower Text"/>
                      </a:rPr>
                      <a:t>  </a:t>
                    </a:r>
                    <a:endParaRPr lang="sk-SK" sz="750"/>
                  </a:p>
                </p:txBody>
              </p:sp>
              <p:sp>
                <p:nvSpPr>
                  <p:cNvPr id="61" name="Text Box 18">
                    <a:extLst>
                      <a:ext uri="{FF2B5EF4-FFF2-40B4-BE49-F238E27FC236}">
                        <a16:creationId xmlns:a16="http://schemas.microsoft.com/office/drawing/2014/main" id="{F40322A7-0AA3-41B3-9659-AB0D47715149}"/>
                      </a:ext>
                    </a:extLst>
                  </p:cNvPr>
                  <p:cNvSpPr txBox="1">
                    <a:spLocks noChangeArrowheads="1"/>
                  </p:cNvSpPr>
                  <p:nvPr/>
                </p:nvSpPr>
                <p:spPr bwMode="auto">
                  <a:xfrm>
                    <a:off x="115" y="109"/>
                    <a:ext cx="18" cy="23"/>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0577" tIns="20577"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k-SK" sz="900" i="1" dirty="0">
                        <a:solidFill>
                          <a:srgbClr val="000000"/>
                        </a:solidFill>
                        <a:latin typeface="High Tower Text"/>
                      </a:rPr>
                      <a:t>X</a:t>
                    </a:r>
                    <a:endParaRPr lang="sk-SK" sz="750" dirty="0"/>
                  </a:p>
                </p:txBody>
              </p:sp>
              <p:sp>
                <p:nvSpPr>
                  <p:cNvPr id="62" name="Line 19">
                    <a:extLst>
                      <a:ext uri="{FF2B5EF4-FFF2-40B4-BE49-F238E27FC236}">
                        <a16:creationId xmlns:a16="http://schemas.microsoft.com/office/drawing/2014/main" id="{51A5D9A4-0900-4AC1-9FFA-4EB3B55A4ECF}"/>
                      </a:ext>
                    </a:extLst>
                  </p:cNvPr>
                  <p:cNvSpPr>
                    <a:spLocks noChangeShapeType="1"/>
                  </p:cNvSpPr>
                  <p:nvPr/>
                </p:nvSpPr>
                <p:spPr bwMode="auto">
                  <a:xfrm flipV="1">
                    <a:off x="67" y="94"/>
                    <a:ext cx="92" cy="150"/>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sk-SK" sz="1350"/>
                  </a:p>
                </p:txBody>
              </p:sp>
            </p:grpSp>
          </p:grpSp>
          <p:sp>
            <p:nvSpPr>
              <p:cNvPr id="45" name="Oval 20">
                <a:extLst>
                  <a:ext uri="{FF2B5EF4-FFF2-40B4-BE49-F238E27FC236}">
                    <a16:creationId xmlns:a16="http://schemas.microsoft.com/office/drawing/2014/main" id="{8400EFD2-8ED4-4D6D-A564-332A9D296F07}"/>
                  </a:ext>
                </a:extLst>
              </p:cNvPr>
              <p:cNvSpPr>
                <a:spLocks noChangeArrowheads="1"/>
              </p:cNvSpPr>
              <p:nvPr/>
            </p:nvSpPr>
            <p:spPr bwMode="auto">
              <a:xfrm>
                <a:off x="120" y="178"/>
                <a:ext cx="3" cy="4"/>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sk-SK" sz="1350"/>
              </a:p>
            </p:txBody>
          </p:sp>
          <p:sp>
            <p:nvSpPr>
              <p:cNvPr id="46" name="Oval 21">
                <a:extLst>
                  <a:ext uri="{FF2B5EF4-FFF2-40B4-BE49-F238E27FC236}">
                    <a16:creationId xmlns:a16="http://schemas.microsoft.com/office/drawing/2014/main" id="{4C1F65A2-D1C3-4611-8510-3549F48ADB2C}"/>
                  </a:ext>
                </a:extLst>
              </p:cNvPr>
              <p:cNvSpPr>
                <a:spLocks noChangeArrowheads="1"/>
              </p:cNvSpPr>
              <p:nvPr/>
            </p:nvSpPr>
            <p:spPr bwMode="auto">
              <a:xfrm>
                <a:off x="137" y="125"/>
                <a:ext cx="3" cy="4"/>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sk-SK" sz="1350"/>
              </a:p>
            </p:txBody>
          </p:sp>
        </p:grpSp>
        <p:grpSp>
          <p:nvGrpSpPr>
            <p:cNvPr id="41" name="Group 22">
              <a:extLst>
                <a:ext uri="{FF2B5EF4-FFF2-40B4-BE49-F238E27FC236}">
                  <a16:creationId xmlns:a16="http://schemas.microsoft.com/office/drawing/2014/main" id="{4D5075B4-CC95-44FE-88AA-13693419C17C}"/>
                </a:ext>
              </a:extLst>
            </p:cNvPr>
            <p:cNvGrpSpPr>
              <a:grpSpLocks/>
            </p:cNvGrpSpPr>
            <p:nvPr/>
          </p:nvGrpSpPr>
          <p:grpSpPr bwMode="auto">
            <a:xfrm>
              <a:off x="65" y="29"/>
              <a:ext cx="353" cy="261"/>
              <a:chOff x="65" y="29"/>
              <a:chExt cx="353" cy="261"/>
            </a:xfrm>
          </p:grpSpPr>
          <p:sp>
            <p:nvSpPr>
              <p:cNvPr id="42" name="Line 23">
                <a:extLst>
                  <a:ext uri="{FF2B5EF4-FFF2-40B4-BE49-F238E27FC236}">
                    <a16:creationId xmlns:a16="http://schemas.microsoft.com/office/drawing/2014/main" id="{D43CA295-675C-464C-8334-CF507E39C88F}"/>
                  </a:ext>
                </a:extLst>
              </p:cNvPr>
              <p:cNvSpPr>
                <a:spLocks noChangeShapeType="1"/>
              </p:cNvSpPr>
              <p:nvPr/>
            </p:nvSpPr>
            <p:spPr bwMode="auto">
              <a:xfrm>
                <a:off x="65" y="29"/>
                <a:ext cx="0" cy="261"/>
              </a:xfrm>
              <a:prstGeom prst="line">
                <a:avLst/>
              </a:prstGeom>
              <a:noFill/>
              <a:ln w="9525">
                <a:solidFill>
                  <a:srgbClr xmlns:mc="http://schemas.openxmlformats.org/markup-compatibility/2006" xmlns:a14="http://schemas.microsoft.com/office/drawing/2010/main" val="000000" mc:Ignorable="a14" a14:legacySpreadsheetColorIndex="64"/>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k-SK" sz="1350"/>
              </a:p>
            </p:txBody>
          </p:sp>
          <p:sp>
            <p:nvSpPr>
              <p:cNvPr id="43" name="Line 24">
                <a:extLst>
                  <a:ext uri="{FF2B5EF4-FFF2-40B4-BE49-F238E27FC236}">
                    <a16:creationId xmlns:a16="http://schemas.microsoft.com/office/drawing/2014/main" id="{877D3850-047E-4058-90C0-5B39693002D6}"/>
                  </a:ext>
                </a:extLst>
              </p:cNvPr>
              <p:cNvSpPr>
                <a:spLocks noChangeShapeType="1"/>
              </p:cNvSpPr>
              <p:nvPr/>
            </p:nvSpPr>
            <p:spPr bwMode="auto">
              <a:xfrm>
                <a:off x="66" y="245"/>
                <a:ext cx="352" cy="0"/>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sk-SK" sz="1350"/>
              </a:p>
            </p:txBody>
          </p:sp>
        </p:grpSp>
      </p:grpSp>
    </p:spTree>
    <p:extLst>
      <p:ext uri="{BB962C8B-B14F-4D97-AF65-F5344CB8AC3E}">
        <p14:creationId xmlns:p14="http://schemas.microsoft.com/office/powerpoint/2010/main" val="288219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848322"/>
            <a:ext cx="9755171" cy="620307"/>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Tobinové rozšírenie efektívnej hranice</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756336" y="5046128"/>
            <a:ext cx="4267391" cy="2607864"/>
          </a:xfrm>
        </p:spPr>
        <p:txBody>
          <a:bodyPr anchor="t">
            <a:noAutofit/>
          </a:bodyPr>
          <a:lstStyle/>
          <a:p>
            <a:pPr marL="285750" indent="-285750" algn="l"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James Tobin: Liquidity Preference as Behavior Towards Risk, Review of Economic Studies 26, č. 1, 1958.</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3" name="Picture 2">
            <a:extLst>
              <a:ext uri="{FF2B5EF4-FFF2-40B4-BE49-F238E27FC236}">
                <a16:creationId xmlns:a16="http://schemas.microsoft.com/office/drawing/2014/main" id="{97D05466-057B-460E-9E96-11E7D83D0F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731" y="1725653"/>
            <a:ext cx="2166184" cy="316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Obrázok 16">
            <a:extLst>
              <a:ext uri="{FF2B5EF4-FFF2-40B4-BE49-F238E27FC236}">
                <a16:creationId xmlns:a16="http://schemas.microsoft.com/office/drawing/2014/main" id="{523FABB9-7E60-4C50-8DD5-CC2373783A5C}"/>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146828" y="1420270"/>
            <a:ext cx="6088578" cy="3775964"/>
          </a:xfrm>
          <a:prstGeom prst="rect">
            <a:avLst/>
          </a:prstGeom>
        </p:spPr>
      </p:pic>
    </p:spTree>
    <p:extLst>
      <p:ext uri="{BB962C8B-B14F-4D97-AF65-F5344CB8AC3E}">
        <p14:creationId xmlns:p14="http://schemas.microsoft.com/office/powerpoint/2010/main" val="10130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848322"/>
            <a:ext cx="9755171" cy="620307"/>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Vzťah riziko vs. výnos</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DFFBD1EF-7D4D-4352-9CFA-C5B0565B089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1" name="Picture 4">
            <a:extLst>
              <a:ext uri="{FF2B5EF4-FFF2-40B4-BE49-F238E27FC236}">
                <a16:creationId xmlns:a16="http://schemas.microsoft.com/office/drawing/2014/main" id="{99F761A1-8E22-42C2-B202-5EC5A34B4812}"/>
              </a:ext>
            </a:extLst>
          </p:cNvPr>
          <p:cNvPicPr>
            <a:picLocks noChangeAspect="1" noChangeArrowheads="1"/>
          </p:cNvPicPr>
          <p:nvPr/>
        </p:nvPicPr>
        <p:blipFill>
          <a:blip r:embed="rId6"/>
          <a:srcRect/>
          <a:stretch>
            <a:fillRect/>
          </a:stretch>
        </p:blipFill>
        <p:spPr bwMode="auto">
          <a:xfrm>
            <a:off x="1067673" y="1603038"/>
            <a:ext cx="4644214" cy="29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8CA1F483-2156-4442-A138-EFDF802DB749}"/>
              </a:ext>
            </a:extLst>
          </p:cNvPr>
          <p:cNvPicPr>
            <a:picLocks noChangeAspect="1" noChangeArrowheads="1"/>
          </p:cNvPicPr>
          <p:nvPr/>
        </p:nvPicPr>
        <p:blipFill>
          <a:blip r:embed="rId7"/>
          <a:srcRect/>
          <a:stretch>
            <a:fillRect/>
          </a:stretch>
        </p:blipFill>
        <p:spPr>
          <a:xfrm>
            <a:off x="5850547" y="1603038"/>
            <a:ext cx="5631300" cy="4031944"/>
          </a:xfrm>
          <a:prstGeom prst="rect">
            <a:avLst/>
          </a:prstGeom>
          <a:noFill/>
          <a:ln/>
        </p:spPr>
      </p:pic>
    </p:spTree>
    <p:extLst>
      <p:ext uri="{BB962C8B-B14F-4D97-AF65-F5344CB8AC3E}">
        <p14:creationId xmlns:p14="http://schemas.microsoft.com/office/powerpoint/2010/main" val="403957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848322"/>
            <a:ext cx="9755171" cy="1549943"/>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Capital Asset Pricing Model (CAPM)​</a:t>
            </a:r>
            <a:r>
              <a:rPr lang="pl-PL" sz="3600" b="1" dirty="0">
                <a:solidFill>
                  <a:srgbClr val="249CDC"/>
                </a:solidFill>
                <a:latin typeface="Arial" panose="020B0604020202020204" pitchFamily="34" charset="0"/>
                <a:cs typeface="Arial" panose="020B0604020202020204" pitchFamily="34" charset="0"/>
              </a:rPr>
              <a: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3753138" y="2024849"/>
            <a:ext cx="6155704" cy="2607864"/>
          </a:xfrm>
        </p:spPr>
        <p:txBody>
          <a:bodyPr anchor="t">
            <a:noAutofit/>
          </a:bodyPr>
          <a:lstStyle/>
          <a:p>
            <a:pPr marL="285750" indent="-285750" algn="just" fontAlgn="base">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Capital market theory is based on the portfolio theory (M-V model) and it is the extension for pricing of all capital assets. The result is the capital asset pricing model (CAPM), the model used to determine a theoretically appropriate required rate of return of an asset, to make decisions about picking assets to a well-diversified  portfolio. ​</a:t>
            </a:r>
            <a:endParaRPr lang="en-US" sz="200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80116A71-DE55-4722-A808-B9C013C11F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pic>
        <p:nvPicPr>
          <p:cNvPr id="1026" name="Picture 2">
            <a:extLst>
              <a:ext uri="{FF2B5EF4-FFF2-40B4-BE49-F238E27FC236}">
                <a16:creationId xmlns:a16="http://schemas.microsoft.com/office/drawing/2014/main" id="{4D41DE19-B990-4620-B066-77D29AF97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891" y="2024849"/>
            <a:ext cx="1964834" cy="149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CD3D26D-01A0-411D-BFE7-E5A5F47156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891" y="3599595"/>
            <a:ext cx="721966" cy="1029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18BF4F-A4DC-45D5-8BDB-B48F53D19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494" y="3599595"/>
            <a:ext cx="1002231" cy="10296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9B94E73-0424-4CAF-91C0-E4B924D34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3891" y="4732904"/>
            <a:ext cx="920436" cy="1373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D014242-665A-4C94-A71B-864845E104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288" y="4732905"/>
            <a:ext cx="920437" cy="137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1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535012"/>
            <a:ext cx="9594430" cy="735381"/>
          </a:xfrm>
        </p:spPr>
        <p:txBody>
          <a:bodyPr>
            <a:normAutofit/>
          </a:bodyPr>
          <a:lstStyle/>
          <a:p>
            <a:pPr algn="l"/>
            <a:r>
              <a:rPr lang="pt-BR" sz="3600" b="1" dirty="0">
                <a:solidFill>
                  <a:srgbClr val="249CDC"/>
                </a:solidFill>
                <a:latin typeface="Arial" panose="020B0604020202020204" pitchFamily="34" charset="0"/>
                <a:cs typeface="Arial" panose="020B0604020202020204" pitchFamily="34" charset="0"/>
              </a:rPr>
              <a:t>Predpoklady CAPM</a:t>
            </a: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953405" y="1357460"/>
            <a:ext cx="9528441" cy="3751868"/>
          </a:xfrm>
        </p:spPr>
        <p:txBody>
          <a:bodyPr anchor="t">
            <a:noAutofit/>
          </a:bodyPr>
          <a:lstStyle/>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Capital markets are perfect and efficient where there is free flow of information and no transaction costs.​</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There are no personal and corporate taxes.​</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All investors are single period wealth maximizes.​</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Investors have homogeneous or similar expectations about risks and returns of a security.​</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All investors can borrow and tend at the risk free rate which is assumed to remain constant.​</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There is no inflation in the economy.​</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Investors are risk averse.​</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r>
              <a:rPr lang="en-US" sz="1600" dirty="0">
                <a:solidFill>
                  <a:srgbClr val="000000"/>
                </a:solidFill>
                <a:latin typeface="Arial" panose="020B0604020202020204" pitchFamily="34" charset="0"/>
                <a:cs typeface="Arial" panose="020B0604020202020204" pitchFamily="34" charset="0"/>
              </a:rPr>
              <a:t>There is normal distribution of returns of a given security and that there exists a well diversified market portfolio without unsystematic risk.​</a:t>
            </a:r>
            <a:endParaRPr lang="cs-CZ" sz="1600" dirty="0">
              <a:solidFill>
                <a:srgbClr val="000000"/>
              </a:solidFill>
              <a:latin typeface="Arial" panose="020B0604020202020204" pitchFamily="34" charset="0"/>
              <a:cs typeface="Arial" panose="020B0604020202020204" pitchFamily="34" charset="0"/>
            </a:endParaRPr>
          </a:p>
          <a:p>
            <a:pPr marL="457200" indent="-457200" algn="just" fontAlgn="base">
              <a:buFont typeface="+mj-lt"/>
              <a:buAutoNum type="arabicPeriod"/>
            </a:pPr>
            <a:endParaRPr lang="cs-CZ" sz="1600" i="0" dirty="0">
              <a:solidFill>
                <a:srgbClr val="000000"/>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en-US" sz="1400" i="0" dirty="0">
                <a:solidFill>
                  <a:srgbClr val="000000"/>
                </a:solidFill>
                <a:effectLst/>
                <a:latin typeface="Arial" panose="020B0604020202020204" pitchFamily="34" charset="0"/>
                <a:cs typeface="Arial" panose="020B0604020202020204" pitchFamily="34" charset="0"/>
              </a:rPr>
              <a:t>I think that the most awkward one is homogeneous expectations. All price movements are assumed to be the result of a change in expectations, yet people often buy and sell shares because they disagree with the price not because they have new information. Financial market prices change far more frequently than the fundamentals which is what one would expect from the process of disagreement. This mixture of information and disagreement unfortunately lies between the traditional CAPM analysis and </a:t>
            </a:r>
            <a:r>
              <a:rPr lang="en-US" sz="1400" i="0" dirty="0" err="1">
                <a:solidFill>
                  <a:srgbClr val="000000"/>
                </a:solidFill>
                <a:effectLst/>
                <a:latin typeface="Arial" panose="020B0604020202020204" pitchFamily="34" charset="0"/>
                <a:cs typeface="Arial" panose="020B0604020202020204" pitchFamily="34" charset="0"/>
              </a:rPr>
              <a:t>behavioural</a:t>
            </a:r>
            <a:r>
              <a:rPr lang="en-US" sz="1400" i="0" dirty="0">
                <a:solidFill>
                  <a:srgbClr val="000000"/>
                </a:solidFill>
                <a:effectLst/>
                <a:latin typeface="Arial" panose="020B0604020202020204" pitchFamily="34" charset="0"/>
                <a:cs typeface="Arial" panose="020B0604020202020204" pitchFamily="34" charset="0"/>
              </a:rPr>
              <a:t> approaches, between two opposing camps of academics, so there is little hope of development.​</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80116A71-DE55-4722-A808-B9C013C11F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25277535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1183</Words>
  <Application>Microsoft Office PowerPoint</Application>
  <PresentationFormat>Širokoúhlá obrazovka</PresentationFormat>
  <Paragraphs>99</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Calibri Light</vt:lpstr>
      <vt:lpstr>Garamond</vt:lpstr>
      <vt:lpstr>High Tower Text</vt:lpstr>
      <vt:lpstr>Motiv Office</vt:lpstr>
      <vt:lpstr>BEHAVIORÁLNE FINANCIE</vt:lpstr>
      <vt:lpstr>Obsah prezentácie​</vt:lpstr>
      <vt:lpstr>Tradičné vs. Behaviorálne financie​​ ​</vt:lpstr>
      <vt:lpstr>Normatívny prístup – Teória portfólia 1/2​</vt:lpstr>
      <vt:lpstr>Normatívny prístup – Teória portfólia 2/2​</vt:lpstr>
      <vt:lpstr>Tobinové rozšírenie efektívnej hranice​</vt:lpstr>
      <vt:lpstr>Vzťah riziko vs. výnos​</vt:lpstr>
      <vt:lpstr>Capital Asset Pricing Model (CAPM)​​​​ ​</vt:lpstr>
      <vt:lpstr>Predpoklady CAPM​</vt:lpstr>
      <vt:lpstr>Prospect Theory (Kahneman, Tversky – 1979)​</vt:lpstr>
      <vt:lpstr>Prospect Theory vs. Utility Theory​</vt:lpstr>
      <vt:lpstr>Overoptimism bias​​​ ​</vt:lpstr>
      <vt:lpstr>Overoptimism bias​​​ ​</vt:lpstr>
      <vt:lpstr>Prezentace aplikace PowerPoint</vt:lpstr>
      <vt:lpstr>Vertikálna analýza​​​​ ​</vt:lpstr>
      <vt:lpstr>Behavioral Economics: Past, Present, and Future by Prof. Richard Thaler​​​​ ​</vt:lpstr>
      <vt:lpstr>Použitá a odporúčaná literatúra​ ​</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PODNIKATELSKÝ PLÁN</dc:title>
  <dc:creator>Kulihova Kublova Tereza</dc:creator>
  <cp:lastModifiedBy>Kulihova Kublova Tereza</cp:lastModifiedBy>
  <cp:revision>119</cp:revision>
  <dcterms:created xsi:type="dcterms:W3CDTF">2023-07-25T08:23:46Z</dcterms:created>
  <dcterms:modified xsi:type="dcterms:W3CDTF">2023-08-11T09:38:13Z</dcterms:modified>
</cp:coreProperties>
</file>