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4" r:id="rId3"/>
    <p:sldId id="414" r:id="rId4"/>
    <p:sldId id="427" r:id="rId5"/>
    <p:sldId id="428" r:id="rId6"/>
    <p:sldId id="413" r:id="rId7"/>
    <p:sldId id="429" r:id="rId8"/>
    <p:sldId id="431" r:id="rId9"/>
    <p:sldId id="430" r:id="rId10"/>
    <p:sldId id="433" r:id="rId11"/>
    <p:sldId id="434" r:id="rId12"/>
    <p:sldId id="435" r:id="rId13"/>
    <p:sldId id="436" r:id="rId14"/>
    <p:sldId id="437" r:id="rId15"/>
    <p:sldId id="438" r:id="rId16"/>
    <p:sldId id="439" r:id="rId17"/>
    <p:sldId id="440" r:id="rId18"/>
    <p:sldId id="441" r:id="rId19"/>
    <p:sldId id="442" r:id="rId20"/>
    <p:sldId id="443" r:id="rId21"/>
    <p:sldId id="432" r:id="rId22"/>
    <p:sldId id="276"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0" autoAdjust="0"/>
  </p:normalViewPr>
  <p:slideViewPr>
    <p:cSldViewPr snapToGrid="0">
      <p:cViewPr varScale="1">
        <p:scale>
          <a:sx n="68" d="100"/>
          <a:sy n="68" d="100"/>
        </p:scale>
        <p:origin x="5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43FE6-5083-4CCC-9A72-A9E1B35886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F0620D-5329-4A74-9BEC-319B9707D539}">
      <dgm:prSet/>
      <dgm:spPr/>
      <dgm:t>
        <a:bodyPr/>
        <a:lstStyle/>
        <a:p>
          <a:r>
            <a:rPr lang="sk-SK" dirty="0">
              <a:latin typeface="Arial" panose="020B0604020202020204" pitchFamily="34" charset="0"/>
              <a:cs typeface="Arial" panose="020B0604020202020204" pitchFamily="34" charset="0"/>
            </a:rPr>
            <a:t>Financovanie je hradené z verejných zdrojov – je teda súčasťou plánovania v národnom (štátnom) rozpočte</a:t>
          </a:r>
          <a:endParaRPr lang="en-US" dirty="0">
            <a:latin typeface="Arial" panose="020B0604020202020204" pitchFamily="34" charset="0"/>
            <a:cs typeface="Arial" panose="020B0604020202020204" pitchFamily="34" charset="0"/>
          </a:endParaRPr>
        </a:p>
      </dgm:t>
    </dgm:pt>
    <dgm:pt modelId="{5BFA5976-76ED-43C0-B696-CAF8FF10DF80}" type="parTrans" cxnId="{5B7170D1-EF8B-46F6-BD96-751B2AF915F1}">
      <dgm:prSet/>
      <dgm:spPr/>
      <dgm:t>
        <a:bodyPr/>
        <a:lstStyle/>
        <a:p>
          <a:endParaRPr lang="en-US"/>
        </a:p>
      </dgm:t>
    </dgm:pt>
    <dgm:pt modelId="{84552F55-E1B9-46EB-839B-33AD5A4BAC58}" type="sibTrans" cxnId="{5B7170D1-EF8B-46F6-BD96-751B2AF915F1}">
      <dgm:prSet/>
      <dgm:spPr/>
      <dgm:t>
        <a:bodyPr/>
        <a:lstStyle/>
        <a:p>
          <a:endParaRPr lang="en-US"/>
        </a:p>
      </dgm:t>
    </dgm:pt>
    <dgm:pt modelId="{853EBDE0-A70C-43FC-B888-3CEAA483F858}">
      <dgm:prSet/>
      <dgm:spPr/>
      <dgm:t>
        <a:bodyPr/>
        <a:lstStyle/>
        <a:p>
          <a:r>
            <a:rPr lang="sk-SK" dirty="0">
              <a:latin typeface="Arial" panose="020B0604020202020204" pitchFamily="34" charset="0"/>
              <a:cs typeface="Arial" panose="020B0604020202020204" pitchFamily="34" charset="0"/>
            </a:rPr>
            <a:t>Príjmom štátneho rozpočtu sú prostriedky z daní obyvateľov + clo + poplatky a pokuty + granty a transfery </a:t>
          </a:r>
          <a:endParaRPr lang="en-US" dirty="0">
            <a:latin typeface="Arial" panose="020B0604020202020204" pitchFamily="34" charset="0"/>
            <a:cs typeface="Arial" panose="020B0604020202020204" pitchFamily="34" charset="0"/>
          </a:endParaRPr>
        </a:p>
      </dgm:t>
    </dgm:pt>
    <dgm:pt modelId="{F46231E6-0E98-4B9D-BCF5-3B33DF943029}" type="parTrans" cxnId="{CD5A7ED1-2C91-4DB0-AF73-1D3D7062EE41}">
      <dgm:prSet/>
      <dgm:spPr/>
      <dgm:t>
        <a:bodyPr/>
        <a:lstStyle/>
        <a:p>
          <a:endParaRPr lang="en-US"/>
        </a:p>
      </dgm:t>
    </dgm:pt>
    <dgm:pt modelId="{A3D9B012-BEF7-466B-947B-E60180FD20F9}" type="sibTrans" cxnId="{CD5A7ED1-2C91-4DB0-AF73-1D3D7062EE41}">
      <dgm:prSet/>
      <dgm:spPr/>
      <dgm:t>
        <a:bodyPr/>
        <a:lstStyle/>
        <a:p>
          <a:endParaRPr lang="en-US"/>
        </a:p>
      </dgm:t>
    </dgm:pt>
    <dgm:pt modelId="{D2238007-0301-4490-9F70-C3789C1BCAC3}" type="pres">
      <dgm:prSet presAssocID="{D5443FE6-5083-4CCC-9A72-A9E1B35886FB}" presName="linear" presStyleCnt="0">
        <dgm:presLayoutVars>
          <dgm:animLvl val="lvl"/>
          <dgm:resizeHandles val="exact"/>
        </dgm:presLayoutVars>
      </dgm:prSet>
      <dgm:spPr/>
    </dgm:pt>
    <dgm:pt modelId="{2ED3DEB3-95D0-40F4-8F6D-269DDA4FB06D}" type="pres">
      <dgm:prSet presAssocID="{B4F0620D-5329-4A74-9BEC-319B9707D539}" presName="parentText" presStyleLbl="node1" presStyleIdx="0" presStyleCnt="2">
        <dgm:presLayoutVars>
          <dgm:chMax val="0"/>
          <dgm:bulletEnabled val="1"/>
        </dgm:presLayoutVars>
      </dgm:prSet>
      <dgm:spPr/>
    </dgm:pt>
    <dgm:pt modelId="{ED1722A0-7B99-4155-8C02-E484C1EC889E}" type="pres">
      <dgm:prSet presAssocID="{84552F55-E1B9-46EB-839B-33AD5A4BAC58}" presName="spacer" presStyleCnt="0"/>
      <dgm:spPr/>
    </dgm:pt>
    <dgm:pt modelId="{A48660F3-9E87-4B7F-A37B-B189976CCDAD}" type="pres">
      <dgm:prSet presAssocID="{853EBDE0-A70C-43FC-B888-3CEAA483F858}" presName="parentText" presStyleLbl="node1" presStyleIdx="1" presStyleCnt="2">
        <dgm:presLayoutVars>
          <dgm:chMax val="0"/>
          <dgm:bulletEnabled val="1"/>
        </dgm:presLayoutVars>
      </dgm:prSet>
      <dgm:spPr/>
    </dgm:pt>
  </dgm:ptLst>
  <dgm:cxnLst>
    <dgm:cxn modelId="{AF239123-06BB-4417-A4FB-D4F4E19E3006}" type="presOf" srcId="{853EBDE0-A70C-43FC-B888-3CEAA483F858}" destId="{A48660F3-9E87-4B7F-A37B-B189976CCDAD}" srcOrd="0" destOrd="0" presId="urn:microsoft.com/office/officeart/2005/8/layout/vList2"/>
    <dgm:cxn modelId="{3A345CCF-20B1-4544-B538-7D32862C22B9}" type="presOf" srcId="{B4F0620D-5329-4A74-9BEC-319B9707D539}" destId="{2ED3DEB3-95D0-40F4-8F6D-269DDA4FB06D}" srcOrd="0" destOrd="0" presId="urn:microsoft.com/office/officeart/2005/8/layout/vList2"/>
    <dgm:cxn modelId="{5B7170D1-EF8B-46F6-BD96-751B2AF915F1}" srcId="{D5443FE6-5083-4CCC-9A72-A9E1B35886FB}" destId="{B4F0620D-5329-4A74-9BEC-319B9707D539}" srcOrd="0" destOrd="0" parTransId="{5BFA5976-76ED-43C0-B696-CAF8FF10DF80}" sibTransId="{84552F55-E1B9-46EB-839B-33AD5A4BAC58}"/>
    <dgm:cxn modelId="{CD5A7ED1-2C91-4DB0-AF73-1D3D7062EE41}" srcId="{D5443FE6-5083-4CCC-9A72-A9E1B35886FB}" destId="{853EBDE0-A70C-43FC-B888-3CEAA483F858}" srcOrd="1" destOrd="0" parTransId="{F46231E6-0E98-4B9D-BCF5-3B33DF943029}" sibTransId="{A3D9B012-BEF7-466B-947B-E60180FD20F9}"/>
    <dgm:cxn modelId="{4D58E3F7-3FE5-4771-A8BE-C4F61889F09E}" type="presOf" srcId="{D5443FE6-5083-4CCC-9A72-A9E1B35886FB}" destId="{D2238007-0301-4490-9F70-C3789C1BCAC3}" srcOrd="0" destOrd="0" presId="urn:microsoft.com/office/officeart/2005/8/layout/vList2"/>
    <dgm:cxn modelId="{ABE8F994-556D-45ED-9882-3C06172452A3}" type="presParOf" srcId="{D2238007-0301-4490-9F70-C3789C1BCAC3}" destId="{2ED3DEB3-95D0-40F4-8F6D-269DDA4FB06D}" srcOrd="0" destOrd="0" presId="urn:microsoft.com/office/officeart/2005/8/layout/vList2"/>
    <dgm:cxn modelId="{8DF0B286-B69D-4963-94A8-B1712DAF39E7}" type="presParOf" srcId="{D2238007-0301-4490-9F70-C3789C1BCAC3}" destId="{ED1722A0-7B99-4155-8C02-E484C1EC889E}" srcOrd="1" destOrd="0" presId="urn:microsoft.com/office/officeart/2005/8/layout/vList2"/>
    <dgm:cxn modelId="{E3C40B3A-D5FB-4360-962B-1CB64D5932E5}" type="presParOf" srcId="{D2238007-0301-4490-9F70-C3789C1BCAC3}" destId="{A48660F3-9E87-4B7F-A37B-B189976CCDAD}"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3DEB3-95D0-40F4-8F6D-269DDA4FB06D}">
      <dsp:nvSpPr>
        <dsp:cNvPr id="0" name=""/>
        <dsp:cNvSpPr/>
      </dsp:nvSpPr>
      <dsp:spPr>
        <a:xfrm>
          <a:off x="0" y="50798"/>
          <a:ext cx="5431964"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k-SK" sz="2000" kern="1200" dirty="0">
              <a:latin typeface="Arial" panose="020B0604020202020204" pitchFamily="34" charset="0"/>
              <a:cs typeface="Arial" panose="020B0604020202020204" pitchFamily="34" charset="0"/>
            </a:rPr>
            <a:t>Financovanie je hradené z verejných zdrojov – je teda súčasťou plánovania v národnom (štátnom) rozpočte</a:t>
          </a:r>
          <a:endParaRPr lang="en-US" sz="2000" kern="1200" dirty="0">
            <a:latin typeface="Arial" panose="020B0604020202020204" pitchFamily="34" charset="0"/>
            <a:cs typeface="Arial" panose="020B0604020202020204" pitchFamily="34" charset="0"/>
          </a:endParaRPr>
        </a:p>
      </dsp:txBody>
      <dsp:txXfrm>
        <a:off x="51403" y="102201"/>
        <a:ext cx="5329158" cy="950194"/>
      </dsp:txXfrm>
    </dsp:sp>
    <dsp:sp modelId="{A48660F3-9E87-4B7F-A37B-B189976CCDAD}">
      <dsp:nvSpPr>
        <dsp:cNvPr id="0" name=""/>
        <dsp:cNvSpPr/>
      </dsp:nvSpPr>
      <dsp:spPr>
        <a:xfrm>
          <a:off x="0" y="1161399"/>
          <a:ext cx="5431964"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k-SK" sz="2000" kern="1200" dirty="0">
              <a:latin typeface="Arial" panose="020B0604020202020204" pitchFamily="34" charset="0"/>
              <a:cs typeface="Arial" panose="020B0604020202020204" pitchFamily="34" charset="0"/>
            </a:rPr>
            <a:t>Príjmom štátneho rozpočtu sú prostriedky z daní obyvateľov + clo + poplatky a pokuty + granty a transfery </a:t>
          </a:r>
          <a:endParaRPr lang="en-US" sz="2000" kern="1200" dirty="0">
            <a:latin typeface="Arial" panose="020B0604020202020204" pitchFamily="34" charset="0"/>
            <a:cs typeface="Arial" panose="020B0604020202020204" pitchFamily="34" charset="0"/>
          </a:endParaRPr>
        </a:p>
      </dsp:txBody>
      <dsp:txXfrm>
        <a:off x="51403" y="1212802"/>
        <a:ext cx="5329158"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545EB-8A20-4E20-A589-A9EC2BFA8ED9}" type="datetimeFigureOut">
              <a:rPr lang="cs-CZ" smtClean="0"/>
              <a:t>10.08.2023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E001C-4F57-48BB-AE11-A41E49E496FC}" type="slidenum">
              <a:rPr lang="cs-CZ" smtClean="0"/>
              <a:t>‹#›</a:t>
            </a:fld>
            <a:endParaRPr lang="cs-CZ"/>
          </a:p>
        </p:txBody>
      </p:sp>
    </p:spTree>
    <p:extLst>
      <p:ext uri="{BB962C8B-B14F-4D97-AF65-F5344CB8AC3E}">
        <p14:creationId xmlns:p14="http://schemas.microsoft.com/office/powerpoint/2010/main" val="116655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4D50CB-ECA9-4083-BF69-F4CB7D403D7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B70D652-EC5D-48A1-B1AF-E15DEF5EB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D2E1063-4F2C-4D1E-86A1-1E17FF8B44BE}"/>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5" name="Zástupný symbol pro zápatí 4">
            <a:extLst>
              <a:ext uri="{FF2B5EF4-FFF2-40B4-BE49-F238E27FC236}">
                <a16:creationId xmlns:a16="http://schemas.microsoft.com/office/drawing/2014/main" id="{BBD1E713-3569-42BF-9BA0-EA8F3B5A4D2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484853-1626-4872-9ACB-A2926E2B4EA6}"/>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113306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6FF47F-9BC6-4FEE-957E-4709865CB01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34603F9-B439-45FC-9DE0-9DE0DF355CC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D472B65-4BE2-4355-8C57-8A8C170D4D87}"/>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5" name="Zástupný symbol pro zápatí 4">
            <a:extLst>
              <a:ext uri="{FF2B5EF4-FFF2-40B4-BE49-F238E27FC236}">
                <a16:creationId xmlns:a16="http://schemas.microsoft.com/office/drawing/2014/main" id="{5609AA42-EF96-49DE-9A33-FCBDAFAFE88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DC519F-094B-44BE-B3D6-C353B6C0B8FF}"/>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406859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135FEBF-A212-40A4-84C3-9649D056032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21C412D-5AA6-4170-A5FE-1F2C7802A45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BF2860D-EB00-43FA-8A5B-A6C22F31CDC5}"/>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5" name="Zástupný symbol pro zápatí 4">
            <a:extLst>
              <a:ext uri="{FF2B5EF4-FFF2-40B4-BE49-F238E27FC236}">
                <a16:creationId xmlns:a16="http://schemas.microsoft.com/office/drawing/2014/main" id="{E161CAA3-DDB7-4DC3-8BE7-4B63FFC928B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FE80C0A-BE58-443D-ADE8-F3CE8004F0F1}"/>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143686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742838-3AC6-4435-8A9F-CF0389C31E0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B8C3830-809A-4FA9-A9C7-B3222236373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A03EF7B-B236-4C38-B689-288A0AD559F4}"/>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5" name="Zástupný symbol pro zápatí 4">
            <a:extLst>
              <a:ext uri="{FF2B5EF4-FFF2-40B4-BE49-F238E27FC236}">
                <a16:creationId xmlns:a16="http://schemas.microsoft.com/office/drawing/2014/main" id="{9FABA588-F1E0-47FF-B0C0-6E66E93EEC6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F714CB8-FABD-4711-B8FC-F7565606499D}"/>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33334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07036-3F99-464B-B8AC-F118B0B4A0A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FF8260B-76E8-40F1-A757-4357511EA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C1CAC12-1535-451C-805F-3D4768A19A1C}"/>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5" name="Zástupný symbol pro zápatí 4">
            <a:extLst>
              <a:ext uri="{FF2B5EF4-FFF2-40B4-BE49-F238E27FC236}">
                <a16:creationId xmlns:a16="http://schemas.microsoft.com/office/drawing/2014/main" id="{03982F66-407A-4DCA-82D9-AA31E794CA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BA9A0E-2404-4AB4-BF57-D8E301E05D63}"/>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178834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E8BB99-759C-4C48-BA1D-0B69C6261E7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82C3DBE-1141-4805-A825-1977195993D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CBD92E4-0ED9-4748-9EB0-3BE40489820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1C43090-CD88-482B-9E7B-B070983954CE}"/>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6" name="Zástupný symbol pro zápatí 5">
            <a:extLst>
              <a:ext uri="{FF2B5EF4-FFF2-40B4-BE49-F238E27FC236}">
                <a16:creationId xmlns:a16="http://schemas.microsoft.com/office/drawing/2014/main" id="{12EFD80C-D84C-49E3-BC38-BCD6F9A498B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CBB80F5-E504-4F89-8C32-6D6A5304A4C1}"/>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80864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9CF9B-71DB-4FC6-86F6-94BBE670F04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4184003-C434-4DCE-B252-740FDC4D3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DB08835-5A3D-4C02-BCC7-E490EB825D0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E2939E0-D022-4A9C-9590-DB7D45326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6C3EA80-E5B2-4727-89F8-4811EECBFC0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EE3375C-B169-4440-9D7F-A73C106954EE}"/>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8" name="Zástupný symbol pro zápatí 7">
            <a:extLst>
              <a:ext uri="{FF2B5EF4-FFF2-40B4-BE49-F238E27FC236}">
                <a16:creationId xmlns:a16="http://schemas.microsoft.com/office/drawing/2014/main" id="{C6FC4382-F7ED-4911-9D78-773459569AB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11BA616-15AD-46E3-94A3-27DC2AA6E2FE}"/>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95427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97895-1A15-4F9E-AF00-D08D6976F9B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339483C-5715-41B8-9BFC-D8DB24158A77}"/>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4" name="Zástupný symbol pro zápatí 3">
            <a:extLst>
              <a:ext uri="{FF2B5EF4-FFF2-40B4-BE49-F238E27FC236}">
                <a16:creationId xmlns:a16="http://schemas.microsoft.com/office/drawing/2014/main" id="{3FC5C36B-33BA-4F12-95F8-AD3F5121810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E5C7414-69C2-4775-BCD1-761AC1FAA465}"/>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91588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299039E-C35A-4539-ADC4-FAADCC00246D}"/>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3" name="Zástupný symbol pro zápatí 2">
            <a:extLst>
              <a:ext uri="{FF2B5EF4-FFF2-40B4-BE49-F238E27FC236}">
                <a16:creationId xmlns:a16="http://schemas.microsoft.com/office/drawing/2014/main" id="{0A2F4E39-2145-427C-94FB-B7C8B0ED396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DE9F581-DD8B-4E62-BD39-345D2F91380E}"/>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30113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D0E3E-7B6D-45F0-A236-7B4B67D5E45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D6E8D5B-D596-4652-9928-812612E52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027383F-2A14-4511-BAAC-BF0C18C2E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3A3FF67-71F2-4EA0-9A21-9A406A520D5A}"/>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6" name="Zástupný symbol pro zápatí 5">
            <a:extLst>
              <a:ext uri="{FF2B5EF4-FFF2-40B4-BE49-F238E27FC236}">
                <a16:creationId xmlns:a16="http://schemas.microsoft.com/office/drawing/2014/main" id="{BF48B103-9FFE-4FF6-AFAD-32BE6087187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1E169BA-8F3D-4EE5-BE91-2084FCE2F9B7}"/>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279273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E6195B-C512-41CF-BCB6-5A25F077EEE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D4A67C0-3874-481C-AD5C-B88CAAF935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7C0D67F-2D4E-478E-A7B6-B08FF9EE9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7B63BD1-4E0C-4334-9737-6F31EA49BAC2}"/>
              </a:ext>
            </a:extLst>
          </p:cNvPr>
          <p:cNvSpPr>
            <a:spLocks noGrp="1"/>
          </p:cNvSpPr>
          <p:nvPr>
            <p:ph type="dt" sz="half" idx="10"/>
          </p:nvPr>
        </p:nvSpPr>
        <p:spPr/>
        <p:txBody>
          <a:bodyPr/>
          <a:lstStyle/>
          <a:p>
            <a:fld id="{3D58A440-1B6D-43E4-9C02-07F167C45F13}" type="datetimeFigureOut">
              <a:rPr lang="cs-CZ" smtClean="0"/>
              <a:t>10.08.2023</a:t>
            </a:fld>
            <a:endParaRPr lang="cs-CZ"/>
          </a:p>
        </p:txBody>
      </p:sp>
      <p:sp>
        <p:nvSpPr>
          <p:cNvPr id="6" name="Zástupný symbol pro zápatí 5">
            <a:extLst>
              <a:ext uri="{FF2B5EF4-FFF2-40B4-BE49-F238E27FC236}">
                <a16:creationId xmlns:a16="http://schemas.microsoft.com/office/drawing/2014/main" id="{BAD335B7-878F-4075-8444-99911A6424B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1AD60EE-910C-430D-AE93-7DD5C5C52554}"/>
              </a:ext>
            </a:extLst>
          </p:cNvPr>
          <p:cNvSpPr>
            <a:spLocks noGrp="1"/>
          </p:cNvSpPr>
          <p:nvPr>
            <p:ph type="sldNum" sz="quarter" idx="12"/>
          </p:nvPr>
        </p:nvSpPr>
        <p:spPr/>
        <p:txBody>
          <a:bodyPr/>
          <a:lstStyle/>
          <a:p>
            <a:fld id="{0ADA4E30-26DE-4FF2-849A-8BE99DE41496}" type="slidenum">
              <a:rPr lang="cs-CZ" smtClean="0"/>
              <a:t>‹#›</a:t>
            </a:fld>
            <a:endParaRPr lang="cs-CZ"/>
          </a:p>
        </p:txBody>
      </p:sp>
    </p:spTree>
    <p:extLst>
      <p:ext uri="{BB962C8B-B14F-4D97-AF65-F5344CB8AC3E}">
        <p14:creationId xmlns:p14="http://schemas.microsoft.com/office/powerpoint/2010/main" val="61479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46D131A-0C78-4001-8AF8-B8C47E45AB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83CC6C-C7A8-4761-93C5-8109401CF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203C234-18EE-4BB9-AB06-8817A0D73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8A440-1B6D-43E4-9C02-07F167C45F13}" type="datetimeFigureOut">
              <a:rPr lang="cs-CZ" smtClean="0"/>
              <a:t>10.08.2023</a:t>
            </a:fld>
            <a:endParaRPr lang="cs-CZ"/>
          </a:p>
        </p:txBody>
      </p:sp>
      <p:sp>
        <p:nvSpPr>
          <p:cNvPr id="5" name="Zástupný symbol pro zápatí 4">
            <a:extLst>
              <a:ext uri="{FF2B5EF4-FFF2-40B4-BE49-F238E27FC236}">
                <a16:creationId xmlns:a16="http://schemas.microsoft.com/office/drawing/2014/main" id="{38DA832B-4B82-4902-84DF-4AAFC322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FBB8316-7C01-47F4-921F-1B4906928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A4E30-26DE-4FF2-849A-8BE99DE41496}" type="slidenum">
              <a:rPr lang="cs-CZ" smtClean="0"/>
              <a:t>‹#›</a:t>
            </a:fld>
            <a:endParaRPr lang="cs-CZ"/>
          </a:p>
        </p:txBody>
      </p:sp>
    </p:spTree>
    <p:extLst>
      <p:ext uri="{BB962C8B-B14F-4D97-AF65-F5344CB8AC3E}">
        <p14:creationId xmlns:p14="http://schemas.microsoft.com/office/powerpoint/2010/main" val="302781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17.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17.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2.pn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png"/><Relationship Id="rId10" Type="http://schemas.openxmlformats.org/officeDocument/2006/relationships/image" Target="../media/image39.jpeg"/><Relationship Id="rId4" Type="http://schemas.openxmlformats.org/officeDocument/2006/relationships/image" Target="../media/image3.png"/><Relationship Id="rId9" Type="http://schemas.openxmlformats.org/officeDocument/2006/relationships/image" Target="../media/image38.jpeg"/><Relationship Id="rId14" Type="http://schemas.openxmlformats.org/officeDocument/2006/relationships/image" Target="../media/image43.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4.png"/><Relationship Id="rId5" Type="http://schemas.openxmlformats.org/officeDocument/2006/relationships/diagramData" Target="../diagrams/data1.xml"/><Relationship Id="rId10" Type="http://schemas.openxmlformats.org/officeDocument/2006/relationships/hyperlink" Target="https://www.mfsr.sk/files/archiv/73/ZZ_2020_425_20210101.pdf" TargetMode="External"/><Relationship Id="rId4" Type="http://schemas.openxmlformats.org/officeDocument/2006/relationships/image" Target="../media/image3.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524000" y="1926347"/>
            <a:ext cx="9504556" cy="2387600"/>
          </a:xfrm>
        </p:spPr>
        <p:txBody>
          <a:bodyPr>
            <a:normAutofit/>
          </a:bodyPr>
          <a:lstStyle/>
          <a:p>
            <a:pPr algn="l"/>
            <a:r>
              <a:rPr lang="pl-PL" b="1" dirty="0">
                <a:solidFill>
                  <a:srgbClr val="249CDC"/>
                </a:solidFill>
                <a:latin typeface="Arial" panose="020B0604020202020204" pitchFamily="34" charset="0"/>
                <a:cs typeface="Arial" panose="020B0604020202020204" pitchFamily="34" charset="0"/>
              </a:rPr>
              <a:t>PREČO ŠTÁT </a:t>
            </a:r>
            <a:br>
              <a:rPr lang="pl-PL" b="1" dirty="0">
                <a:solidFill>
                  <a:srgbClr val="249CDC"/>
                </a:solidFill>
                <a:latin typeface="Arial" panose="020B0604020202020204" pitchFamily="34" charset="0"/>
                <a:cs typeface="Arial" panose="020B0604020202020204" pitchFamily="34" charset="0"/>
              </a:rPr>
            </a:br>
            <a:r>
              <a:rPr lang="pl-PL" b="1" dirty="0">
                <a:solidFill>
                  <a:srgbClr val="249CDC"/>
                </a:solidFill>
                <a:latin typeface="Arial" panose="020B0604020202020204" pitchFamily="34" charset="0"/>
                <a:cs typeface="Arial" panose="020B0604020202020204" pitchFamily="34" charset="0"/>
              </a:rPr>
              <a:t>VYBERÁ DANE ...</a:t>
            </a:r>
            <a:endParaRPr lang="cs-CZ"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524000" y="5288725"/>
            <a:ext cx="9144000" cy="1655762"/>
          </a:xfrm>
        </p:spPr>
        <p:txBody>
          <a:bodyPr/>
          <a:lstStyle/>
          <a:p>
            <a:pPr algn="l" rtl="0" fontAlgn="base"/>
            <a:r>
              <a:rPr lang="sk-SK" sz="2400" b="1" i="0" u="none" strike="noStrike" dirty="0">
                <a:solidFill>
                  <a:srgbClr val="000000"/>
                </a:solidFill>
                <a:effectLst/>
                <a:latin typeface="Arial" panose="020B0604020202020204" pitchFamily="34" charset="0"/>
                <a:cs typeface="Arial" panose="020B0604020202020204" pitchFamily="34" charset="0"/>
              </a:rPr>
              <a:t>Manuela </a:t>
            </a:r>
            <a:r>
              <a:rPr lang="sk-SK" sz="2400" b="1" i="0" u="none" strike="noStrike" dirty="0" err="1">
                <a:solidFill>
                  <a:srgbClr val="000000"/>
                </a:solidFill>
                <a:effectLst/>
                <a:latin typeface="Arial" panose="020B0604020202020204" pitchFamily="34" charset="0"/>
                <a:cs typeface="Arial" panose="020B0604020202020204" pitchFamily="34" charset="0"/>
              </a:rPr>
              <a:t>Raisová</a:t>
            </a:r>
            <a:r>
              <a:rPr lang="sk-SK" sz="2400" b="1" i="0" u="none" strike="noStrike" dirty="0">
                <a:solidFill>
                  <a:srgbClr val="000000"/>
                </a:solidFill>
                <a:effectLst/>
                <a:latin typeface="Arial" panose="020B0604020202020204" pitchFamily="34" charset="0"/>
                <a:cs typeface="Arial" panose="020B0604020202020204" pitchFamily="34" charset="0"/>
              </a:rPr>
              <a:t>​​​​</a:t>
            </a:r>
            <a:r>
              <a:rPr lang="en-US" sz="2400" b="0" i="0" dirty="0">
                <a:solidFill>
                  <a:srgbClr val="000000"/>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algn="l" rtl="0" fontAlgn="base"/>
            <a:r>
              <a:rPr lang="sk-SK" sz="2400" b="0" i="0" u="none" strike="noStrike" dirty="0">
                <a:solidFill>
                  <a:srgbClr val="000000"/>
                </a:solidFill>
                <a:effectLst/>
                <a:latin typeface="Arial" panose="020B0604020202020204" pitchFamily="34" charset="0"/>
                <a:cs typeface="Arial" panose="020B0604020202020204" pitchFamily="34" charset="0"/>
              </a:rPr>
              <a:t>TUKE, Košice 2021</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990" y="3962080"/>
            <a:ext cx="3754010" cy="2957219"/>
          </a:xfrm>
          <a:prstGeom prst="rect">
            <a:avLst/>
          </a:prstGeom>
        </p:spPr>
      </p:pic>
      <p:pic>
        <p:nvPicPr>
          <p:cNvPr id="6" name="Obrázek 5">
            <a:extLst>
              <a:ext uri="{FF2B5EF4-FFF2-40B4-BE49-F238E27FC236}">
                <a16:creationId xmlns:a16="http://schemas.microsoft.com/office/drawing/2014/main" id="{EF16CD5C-F4DE-48FF-88EB-B28378F8EB24}"/>
              </a:ext>
            </a:extLst>
          </p:cNvPr>
          <p:cNvPicPr/>
          <p:nvPr/>
        </p:nvPicPr>
        <p:blipFill>
          <a:blip r:embed="rId4">
            <a:extLst>
              <a:ext uri="{28A0092B-C50C-407E-A947-70E740481C1C}">
                <a14:useLocalDpi xmlns:a14="http://schemas.microsoft.com/office/drawing/2010/main" val="0"/>
              </a:ext>
            </a:extLst>
          </a:blip>
          <a:stretch>
            <a:fillRect/>
          </a:stretch>
        </p:blipFill>
        <p:spPr>
          <a:xfrm>
            <a:off x="6920378" y="273384"/>
            <a:ext cx="4731152" cy="863594"/>
          </a:xfrm>
          <a:prstGeom prst="rect">
            <a:avLst/>
          </a:prstGeom>
        </p:spPr>
      </p:pic>
      <p:sp>
        <p:nvSpPr>
          <p:cNvPr id="7" name="Nadpis 1">
            <a:extLst>
              <a:ext uri="{FF2B5EF4-FFF2-40B4-BE49-F238E27FC236}">
                <a16:creationId xmlns:a16="http://schemas.microsoft.com/office/drawing/2014/main" id="{B50B3BFF-6644-4094-9F46-CC53106BE1AF}"/>
              </a:ext>
            </a:extLst>
          </p:cNvPr>
          <p:cNvSpPr txBox="1">
            <a:spLocks/>
          </p:cNvSpPr>
          <p:nvPr/>
        </p:nvSpPr>
        <p:spPr>
          <a:xfrm>
            <a:off x="1524000" y="2573008"/>
            <a:ext cx="9703324"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cs-CZ" sz="3600" b="1" dirty="0">
              <a:solidFill>
                <a:srgbClr val="249CDC"/>
              </a:solidFill>
              <a:latin typeface="Arial" panose="020B0604020202020204" pitchFamily="34" charset="0"/>
              <a:cs typeface="Arial" panose="020B0604020202020204" pitchFamily="34" charset="0"/>
            </a:endParaRPr>
          </a:p>
        </p:txBody>
      </p:sp>
      <p:sp>
        <p:nvSpPr>
          <p:cNvPr id="8" name="Nadpis 1">
            <a:extLst>
              <a:ext uri="{FF2B5EF4-FFF2-40B4-BE49-F238E27FC236}">
                <a16:creationId xmlns:a16="http://schemas.microsoft.com/office/drawing/2014/main" id="{50D775ED-B04D-4852-8F24-4338652D8194}"/>
              </a:ext>
            </a:extLst>
          </p:cNvPr>
          <p:cNvSpPr txBox="1">
            <a:spLocks/>
          </p:cNvSpPr>
          <p:nvPr/>
        </p:nvSpPr>
        <p:spPr>
          <a:xfrm>
            <a:off x="1524000" y="4180812"/>
            <a:ext cx="10417215" cy="7406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3200" b="1" dirty="0">
                <a:solidFill>
                  <a:srgbClr val="249CDC"/>
                </a:solidFill>
                <a:latin typeface="Arial" panose="020B0604020202020204" pitchFamily="34" charset="0"/>
                <a:cs typeface="Arial" panose="020B0604020202020204" pitchFamily="34" charset="0"/>
              </a:rPr>
              <a:t>... alebo ako sa k nám dostávajú verejné statky. ​</a:t>
            </a:r>
            <a:endParaRPr lang="cs-CZ" sz="3200" b="1" dirty="0">
              <a:solidFill>
                <a:srgbClr val="249CD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26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6" y="452426"/>
            <a:ext cx="9755171" cy="1549943"/>
          </a:xfrm>
        </p:spPr>
        <p:txBody>
          <a:bodyPr>
            <a:normAutofit/>
          </a:bodyPr>
          <a:lstStyle/>
          <a:p>
            <a:pPr algn="l"/>
            <a:r>
              <a:rPr lang="fr-FR" sz="3600" b="1" dirty="0">
                <a:solidFill>
                  <a:srgbClr val="249CDC"/>
                </a:solidFill>
                <a:latin typeface="Arial" panose="020B0604020202020204" pitchFamily="34" charset="0"/>
                <a:cs typeface="Arial" panose="020B0604020202020204" pitchFamily="34" charset="0"/>
              </a:rPr>
              <a:t>Aký je </a:t>
            </a:r>
            <a:r>
              <a:rPr lang="fr-FR" sz="3600" b="1" dirty="0" err="1">
                <a:solidFill>
                  <a:srgbClr val="249CDC"/>
                </a:solidFill>
                <a:latin typeface="Arial" panose="020B0604020202020204" pitchFamily="34" charset="0"/>
                <a:cs typeface="Arial" panose="020B0604020202020204" pitchFamily="34" charset="0"/>
              </a:rPr>
              <a:t>Váš</a:t>
            </a:r>
            <a:r>
              <a:rPr lang="fr-FR" sz="3600" b="1" dirty="0">
                <a:solidFill>
                  <a:srgbClr val="249CDC"/>
                </a:solidFill>
                <a:latin typeface="Arial" panose="020B0604020202020204" pitchFamily="34" charset="0"/>
                <a:cs typeface="Arial" panose="020B0604020202020204" pitchFamily="34" charset="0"/>
              </a:rPr>
              <a:t> </a:t>
            </a:r>
            <a:r>
              <a:rPr lang="fr-FR" sz="3600" b="1" dirty="0" err="1">
                <a:solidFill>
                  <a:srgbClr val="249CDC"/>
                </a:solidFill>
                <a:latin typeface="Arial" panose="020B0604020202020204" pitchFamily="34" charset="0"/>
                <a:cs typeface="Arial" panose="020B0604020202020204" pitchFamily="34" charset="0"/>
              </a:rPr>
              <a:t>postoj</a:t>
            </a:r>
            <a:r>
              <a:rPr lang="fr-FR" sz="3600" b="1" dirty="0">
                <a:solidFill>
                  <a:srgbClr val="249CDC"/>
                </a:solidFill>
                <a:latin typeface="Arial" panose="020B0604020202020204" pitchFamily="34" charset="0"/>
                <a:cs typeface="Arial" panose="020B0604020202020204" pitchFamily="34" charset="0"/>
              </a:rPr>
              <a:t> k </a:t>
            </a:r>
            <a:r>
              <a:rPr lang="fr-FR" sz="3600" b="1" dirty="0" err="1">
                <a:solidFill>
                  <a:srgbClr val="249CDC"/>
                </a:solidFill>
                <a:latin typeface="Arial" panose="020B0604020202020204" pitchFamily="34" charset="0"/>
                <a:cs typeface="Arial" panose="020B0604020202020204" pitchFamily="34" charset="0"/>
              </a:rPr>
              <a:t>financovaniu</a:t>
            </a:r>
            <a:r>
              <a:rPr lang="fr-FR" sz="3600" b="1" dirty="0">
                <a:solidFill>
                  <a:srgbClr val="249CDC"/>
                </a:solidFill>
                <a:latin typeface="Arial" panose="020B0604020202020204" pitchFamily="34" charset="0"/>
                <a:cs typeface="Arial" panose="020B0604020202020204" pitchFamily="34" charset="0"/>
              </a:rPr>
              <a:t> VS z </a:t>
            </a:r>
            <a:r>
              <a:rPr lang="fr-FR" sz="3600" b="1" dirty="0" err="1">
                <a:solidFill>
                  <a:srgbClr val="249CDC"/>
                </a:solidFill>
                <a:latin typeface="Arial" panose="020B0604020202020204" pitchFamily="34" charset="0"/>
                <a:cs typeface="Arial" panose="020B0604020202020204" pitchFamily="34" charset="0"/>
              </a:rPr>
              <a:t>daní</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953405" y="1653051"/>
            <a:ext cx="8632895" cy="4600203"/>
          </a:xfrm>
        </p:spPr>
        <p:txBody>
          <a:bodyPr anchor="t">
            <a:noAutofit/>
          </a:bodyPr>
          <a:lstStyle/>
          <a:p>
            <a:pPr algn="just" fontAlgn="base"/>
            <a:r>
              <a:rPr lang="sk-SK" sz="2000" dirty="0">
                <a:solidFill>
                  <a:srgbClr val="000000"/>
                </a:solidFill>
                <a:latin typeface="Arial" panose="020B0604020202020204" pitchFamily="34" charset="0"/>
                <a:cs typeface="Arial" panose="020B0604020202020204" pitchFamily="34" charset="0"/>
              </a:rPr>
              <a:t>??? Predstavte si, že nejakým nedopatrením dostanete možnosť si vybrať, či budú Vaše dane použité na financovanie verejných statkov vo Vašej krajine alebo si objem týchto prostriedkov ponecháte.</a:t>
            </a:r>
          </a:p>
          <a:p>
            <a:pPr algn="just" fontAlgn="base"/>
            <a:r>
              <a:rPr lang="sk-SK" sz="2000" dirty="0">
                <a:solidFill>
                  <a:srgbClr val="000000"/>
                </a:solidFill>
                <a:latin typeface="Arial" panose="020B0604020202020204" pitchFamily="34" charset="0"/>
                <a:cs typeface="Arial" panose="020B0604020202020204" pitchFamily="34" charset="0"/>
              </a:rPr>
              <a:t>​</a:t>
            </a:r>
            <a:endParaRPr lang="sk-SK" sz="2000" b="0" i="0" u="none" strike="noStrike" dirty="0">
              <a:solidFill>
                <a:srgbClr val="000000"/>
              </a:solidFill>
              <a:effectLst/>
              <a:latin typeface="Arial" panose="020B0604020202020204" pitchFamily="34" charset="0"/>
              <a:cs typeface="Arial" panose="020B0604020202020204" pitchFamily="34" charset="0"/>
            </a:endParaRPr>
          </a:p>
          <a:p>
            <a:pPr fontAlgn="base"/>
            <a:r>
              <a:rPr lang="pl-PL" sz="2000" dirty="0">
                <a:solidFill>
                  <a:srgbClr val="000000"/>
                </a:solidFill>
                <a:latin typeface="Arial" panose="020B0604020202020204" pitchFamily="34" charset="0"/>
                <a:cs typeface="Arial" panose="020B0604020202020204" pitchFamily="34" charset="0"/>
              </a:rPr>
              <a:t>Boli by ste ochotní dobrovoľne platiť dane?</a:t>
            </a:r>
            <a:r>
              <a:rPr lang="sk-SK" sz="2000" b="0" i="0" u="none" strike="noStrike" dirty="0">
                <a:solidFill>
                  <a:srgbClr val="000000"/>
                </a:solidFill>
                <a:effectLst/>
                <a:latin typeface="Arial" panose="020B0604020202020204" pitchFamily="34" charset="0"/>
                <a:cs typeface="Arial" panose="020B0604020202020204" pitchFamily="34" charset="0"/>
              </a:rPr>
              <a:t>​</a:t>
            </a:r>
          </a:p>
          <a:p>
            <a:pPr marL="1657350" lvl="3" indent="-285750" algn="just" fontAlgn="base">
              <a:buFont typeface="Arial" panose="020B0604020202020204" pitchFamily="34" charset="0"/>
              <a:buChar char="•"/>
            </a:pPr>
            <a:r>
              <a:rPr lang="sk-SK" sz="2000" dirty="0">
                <a:solidFill>
                  <a:srgbClr val="000000"/>
                </a:solidFill>
                <a:latin typeface="Arial" panose="020B0604020202020204" pitchFamily="34" charset="0"/>
                <a:cs typeface="Arial" panose="020B0604020202020204" pitchFamily="34" charset="0"/>
              </a:rPr>
              <a:t>áno​</a:t>
            </a:r>
          </a:p>
          <a:p>
            <a:pPr marL="1657350" lvl="3" indent="-285750" algn="just" fontAlgn="base">
              <a:buFont typeface="Arial" panose="020B0604020202020204" pitchFamily="34" charset="0"/>
              <a:buChar char="•"/>
            </a:pPr>
            <a:r>
              <a:rPr lang="sk-SK" sz="2000" dirty="0">
                <a:solidFill>
                  <a:srgbClr val="000000"/>
                </a:solidFill>
                <a:latin typeface="Arial" panose="020B0604020202020204" pitchFamily="34" charset="0"/>
                <a:cs typeface="Arial" panose="020B0604020202020204" pitchFamily="34" charset="0"/>
              </a:rPr>
              <a:t>nie</a:t>
            </a:r>
            <a:endParaRPr lang="en-US" sz="2000"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17566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62832" y="270848"/>
            <a:ext cx="9755171" cy="1549943"/>
          </a:xfrm>
        </p:spPr>
        <p:txBody>
          <a:bodyPr>
            <a:normAutofit/>
          </a:bodyPr>
          <a:lstStyle/>
          <a:p>
            <a:pPr algn="l"/>
            <a:r>
              <a:rPr lang="fr-FR" sz="4400" b="1" dirty="0">
                <a:solidFill>
                  <a:srgbClr val="249CDC"/>
                </a:solidFill>
                <a:latin typeface="Arial" panose="020B0604020202020204" pitchFamily="34" charset="0"/>
                <a:cs typeface="Arial" panose="020B0604020202020204" pitchFamily="34" charset="0"/>
              </a:rPr>
              <a:t>Verejný </a:t>
            </a:r>
            <a:r>
              <a:rPr lang="fr-FR" sz="4400" b="1" dirty="0" err="1">
                <a:solidFill>
                  <a:srgbClr val="249CDC"/>
                </a:solidFill>
                <a:latin typeface="Arial" panose="020B0604020202020204" pitchFamily="34" charset="0"/>
                <a:cs typeface="Arial" panose="020B0604020202020204" pitchFamily="34" charset="0"/>
              </a:rPr>
              <a:t>statok</a:t>
            </a:r>
            <a:r>
              <a:rPr lang="fr-FR" sz="4400" b="1" dirty="0">
                <a:solidFill>
                  <a:srgbClr val="249CDC"/>
                </a:solidFill>
                <a:latin typeface="Arial" panose="020B0604020202020204" pitchFamily="34" charset="0"/>
                <a:cs typeface="Arial" panose="020B0604020202020204" pitchFamily="34" charset="0"/>
              </a:rPr>
              <a:t>​​</a:t>
            </a:r>
            <a:br>
              <a:rPr lang="fr-FR" sz="4400" b="1" dirty="0">
                <a:solidFill>
                  <a:srgbClr val="249CDC"/>
                </a:solidFill>
                <a:latin typeface="Arial" panose="020B0604020202020204" pitchFamily="34" charset="0"/>
                <a:cs typeface="Arial" panose="020B0604020202020204" pitchFamily="34" charset="0"/>
              </a:rPr>
            </a:br>
            <a:r>
              <a:rPr lang="pl-PL" sz="4400" b="1" dirty="0">
                <a:solidFill>
                  <a:srgbClr val="249CDC"/>
                </a:solidFill>
                <a:latin typeface="Arial" panose="020B0604020202020204" pitchFamily="34" charset="0"/>
                <a:cs typeface="Arial" panose="020B0604020202020204" pitchFamily="34" charset="0"/>
              </a:rPr>
              <a:t>​</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26632" name="Picture 8">
            <a:extLst>
              <a:ext uri="{FF2B5EF4-FFF2-40B4-BE49-F238E27FC236}">
                <a16:creationId xmlns:a16="http://schemas.microsoft.com/office/drawing/2014/main" id="{64FC5200-5B42-490A-A513-E41CB0A440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938" y="1312297"/>
            <a:ext cx="6303729" cy="895416"/>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a:extLst>
              <a:ext uri="{FF2B5EF4-FFF2-40B4-BE49-F238E27FC236}">
                <a16:creationId xmlns:a16="http://schemas.microsoft.com/office/drawing/2014/main" id="{EAAE1B14-62FE-475F-B39E-86774798D8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877" y="2272680"/>
            <a:ext cx="6303729" cy="895416"/>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a:extLst>
              <a:ext uri="{FF2B5EF4-FFF2-40B4-BE49-F238E27FC236}">
                <a16:creationId xmlns:a16="http://schemas.microsoft.com/office/drawing/2014/main" id="{F729CC4F-CCD5-4AB6-846B-1200A907A6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831" y="3227736"/>
            <a:ext cx="6298895" cy="1086438"/>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a:extLst>
              <a:ext uri="{FF2B5EF4-FFF2-40B4-BE49-F238E27FC236}">
                <a16:creationId xmlns:a16="http://schemas.microsoft.com/office/drawing/2014/main" id="{11D9BE8F-C338-4C73-BEEE-724F615E71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881" y="4346955"/>
            <a:ext cx="6279845" cy="1002865"/>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16">
            <a:extLst>
              <a:ext uri="{FF2B5EF4-FFF2-40B4-BE49-F238E27FC236}">
                <a16:creationId xmlns:a16="http://schemas.microsoft.com/office/drawing/2014/main" id="{AC134003-A5B3-4F4C-9B60-A2761C6A5E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881" y="5349820"/>
            <a:ext cx="6303725" cy="1229704"/>
          </a:xfrm>
          <a:prstGeom prst="rect">
            <a:avLst/>
          </a:prstGeom>
          <a:noFill/>
          <a:extLst>
            <a:ext uri="{909E8E84-426E-40DD-AFC4-6F175D3DCCD1}">
              <a14:hiddenFill xmlns:a14="http://schemas.microsoft.com/office/drawing/2010/main">
                <a:solidFill>
                  <a:srgbClr val="FFFFFF"/>
                </a:solidFill>
              </a14:hiddenFill>
            </a:ext>
          </a:extLst>
        </p:spPr>
      </p:pic>
      <p:pic>
        <p:nvPicPr>
          <p:cNvPr id="26642" name="Picture 18" descr="Obrázok, na ktorom je vonkajšie, budova, voda, mesto&#10;&#10;Automaticky generovaný popis">
            <a:extLst>
              <a:ext uri="{FF2B5EF4-FFF2-40B4-BE49-F238E27FC236}">
                <a16:creationId xmlns:a16="http://schemas.microsoft.com/office/drawing/2014/main" id="{DD5E8AFB-7474-4C62-96E2-D9C02DF77B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4838" y="707085"/>
            <a:ext cx="3239575" cy="8660250"/>
          </a:xfrm>
          <a:prstGeom prst="rect">
            <a:avLst/>
          </a:prstGeom>
          <a:noFill/>
          <a:extLst>
            <a:ext uri="{909E8E84-426E-40DD-AFC4-6F175D3DCCD1}">
              <a14:hiddenFill xmlns:a14="http://schemas.microsoft.com/office/drawing/2010/main">
                <a:solidFill>
                  <a:srgbClr val="FFFFFF"/>
                </a:solidFill>
              </a14:hiddenFill>
            </a:ext>
          </a:extLst>
        </p:spPr>
      </p:pic>
      <p:pic>
        <p:nvPicPr>
          <p:cNvPr id="21" name="Obrázek 20">
            <a:extLst>
              <a:ext uri="{FF2B5EF4-FFF2-40B4-BE49-F238E27FC236}">
                <a16:creationId xmlns:a16="http://schemas.microsoft.com/office/drawing/2014/main" id="{4B391D18-3EC2-45AA-9ECF-C3136F64F9C4}"/>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420948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62832" y="270848"/>
            <a:ext cx="9755171" cy="1549943"/>
          </a:xfrm>
        </p:spPr>
        <p:txBody>
          <a:bodyPr>
            <a:normAutofit/>
          </a:bodyPr>
          <a:lstStyle/>
          <a:p>
            <a:pPr algn="l"/>
            <a:r>
              <a:rPr lang="fr-FR" sz="4400" b="1" dirty="0">
                <a:solidFill>
                  <a:srgbClr val="249CDC"/>
                </a:solidFill>
                <a:latin typeface="Arial" panose="020B0604020202020204" pitchFamily="34" charset="0"/>
                <a:cs typeface="Arial" panose="020B0604020202020204" pitchFamily="34" charset="0"/>
              </a:rPr>
              <a:t>Verejný </a:t>
            </a:r>
            <a:r>
              <a:rPr lang="fr-FR" sz="4400" b="1" dirty="0" err="1">
                <a:solidFill>
                  <a:srgbClr val="249CDC"/>
                </a:solidFill>
                <a:latin typeface="Arial" panose="020B0604020202020204" pitchFamily="34" charset="0"/>
                <a:cs typeface="Arial" panose="020B0604020202020204" pitchFamily="34" charset="0"/>
              </a:rPr>
              <a:t>statok</a:t>
            </a:r>
            <a:r>
              <a:rPr lang="fr-FR" sz="4400" b="1" dirty="0">
                <a:solidFill>
                  <a:srgbClr val="249CDC"/>
                </a:solidFill>
                <a:latin typeface="Arial" panose="020B0604020202020204" pitchFamily="34" charset="0"/>
                <a:cs typeface="Arial" panose="020B0604020202020204" pitchFamily="34" charset="0"/>
              </a:rPr>
              <a:t>​​</a:t>
            </a:r>
            <a:br>
              <a:rPr lang="fr-FR" sz="4400" b="1" dirty="0">
                <a:solidFill>
                  <a:srgbClr val="249CDC"/>
                </a:solidFill>
                <a:latin typeface="Arial" panose="020B0604020202020204" pitchFamily="34" charset="0"/>
                <a:cs typeface="Arial" panose="020B0604020202020204" pitchFamily="34" charset="0"/>
              </a:rPr>
            </a:br>
            <a:r>
              <a:rPr lang="pl-PL" sz="4400" b="1" dirty="0">
                <a:solidFill>
                  <a:srgbClr val="249CDC"/>
                </a:solidFill>
                <a:latin typeface="Arial" panose="020B0604020202020204" pitchFamily="34" charset="0"/>
                <a:cs typeface="Arial" panose="020B0604020202020204" pitchFamily="34" charset="0"/>
              </a:rPr>
              <a:t>​</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27650" name="Picture 2" descr="Obrázok, na ktorom je trávnik, vonkajšie, prázdne&#10;&#10;Automaticky generovaný popis">
            <a:extLst>
              <a:ext uri="{FF2B5EF4-FFF2-40B4-BE49-F238E27FC236}">
                <a16:creationId xmlns:a16="http://schemas.microsoft.com/office/drawing/2014/main" id="{DF3F4775-085D-44D4-BAF5-F853FE755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142" y="770888"/>
            <a:ext cx="3465813" cy="938114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a:extLst>
              <a:ext uri="{FF2B5EF4-FFF2-40B4-BE49-F238E27FC236}">
                <a16:creationId xmlns:a16="http://schemas.microsoft.com/office/drawing/2014/main" id="{FB63E4B2-0236-4C82-A5DD-7697FADF05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832" y="1460325"/>
            <a:ext cx="6007132" cy="854905"/>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a:extLst>
              <a:ext uri="{FF2B5EF4-FFF2-40B4-BE49-F238E27FC236}">
                <a16:creationId xmlns:a16="http://schemas.microsoft.com/office/drawing/2014/main" id="{E6286675-C040-452D-94B6-50CDA6AC6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4230" y="2390316"/>
            <a:ext cx="5995734" cy="854905"/>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a:extLst>
              <a:ext uri="{FF2B5EF4-FFF2-40B4-BE49-F238E27FC236}">
                <a16:creationId xmlns:a16="http://schemas.microsoft.com/office/drawing/2014/main" id="{7DD69422-B22D-48B2-940D-4780324883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832" y="3306672"/>
            <a:ext cx="6082310" cy="1050266"/>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a:extLst>
              <a:ext uri="{FF2B5EF4-FFF2-40B4-BE49-F238E27FC236}">
                <a16:creationId xmlns:a16="http://schemas.microsoft.com/office/drawing/2014/main" id="{06D297CB-E226-4046-830E-AC172D04DD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2832" y="4391413"/>
            <a:ext cx="6096006" cy="908650"/>
          </a:xfrm>
          <a:prstGeom prst="rect">
            <a:avLst/>
          </a:prstGeom>
          <a:noFill/>
          <a:extLst>
            <a:ext uri="{909E8E84-426E-40DD-AFC4-6F175D3DCCD1}">
              <a14:hiddenFill xmlns:a14="http://schemas.microsoft.com/office/drawing/2010/main">
                <a:solidFill>
                  <a:srgbClr val="FFFFFF"/>
                </a:solidFill>
              </a14:hiddenFill>
            </a:ext>
          </a:extLst>
        </p:spPr>
      </p:pic>
      <p:pic>
        <p:nvPicPr>
          <p:cNvPr id="27660" name="Picture 12">
            <a:extLst>
              <a:ext uri="{FF2B5EF4-FFF2-40B4-BE49-F238E27FC236}">
                <a16:creationId xmlns:a16="http://schemas.microsoft.com/office/drawing/2014/main" id="{8A836987-5A1C-41FA-9FBE-4A0D3555AE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2832" y="5334538"/>
            <a:ext cx="6138699" cy="1071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57C12507-3452-4497-BE10-B75D40763F95}"/>
              </a:ext>
            </a:extLst>
          </p:cNvPr>
          <p:cNvSpPr txBox="1"/>
          <p:nvPr/>
        </p:nvSpPr>
        <p:spPr>
          <a:xfrm>
            <a:off x="989814" y="3618173"/>
            <a:ext cx="8229600" cy="523220"/>
          </a:xfrm>
          <a:prstGeom prst="rect">
            <a:avLst/>
          </a:prstGeom>
          <a:solidFill>
            <a:srgbClr val="249CDC"/>
          </a:solidFill>
        </p:spPr>
        <p:txBody>
          <a:bodyPr wrap="square" rtlCol="0">
            <a:spAutoFit/>
          </a:bodyPr>
          <a:lstStyle/>
          <a:p>
            <a:pPr algn="ctr"/>
            <a:r>
              <a:rPr lang="cs-CZ" sz="2800" dirty="0">
                <a:solidFill>
                  <a:schemeClr val="bg1"/>
                </a:solidFill>
              </a:rPr>
              <a:t>AKÝ VEREJNÝ STATOK POZNÁTE VY?</a:t>
            </a:r>
          </a:p>
        </p:txBody>
      </p:sp>
      <p:pic>
        <p:nvPicPr>
          <p:cNvPr id="24" name="Obrázek 23">
            <a:extLst>
              <a:ext uri="{FF2B5EF4-FFF2-40B4-BE49-F238E27FC236}">
                <a16:creationId xmlns:a16="http://schemas.microsoft.com/office/drawing/2014/main" id="{8DE342AE-C966-44AF-9168-CA3B49C9ED14}"/>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9719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62832" y="270848"/>
            <a:ext cx="9755171" cy="1549943"/>
          </a:xfrm>
        </p:spPr>
        <p:txBody>
          <a:bodyPr>
            <a:normAutofit fontScale="90000"/>
          </a:bodyPr>
          <a:lstStyle/>
          <a:p>
            <a:pPr algn="l"/>
            <a:r>
              <a:rPr lang="fr-FR" sz="4400" b="1" dirty="0" err="1">
                <a:solidFill>
                  <a:srgbClr val="249CDC"/>
                </a:solidFill>
                <a:latin typeface="Arial" panose="020B0604020202020204" pitchFamily="34" charset="0"/>
                <a:cs typeface="Arial" panose="020B0604020202020204" pitchFamily="34" charset="0"/>
              </a:rPr>
              <a:t>Prehľad</a:t>
            </a:r>
            <a:r>
              <a:rPr lang="fr-FR" sz="4400" b="1" dirty="0">
                <a:solidFill>
                  <a:srgbClr val="249CDC"/>
                </a:solidFill>
                <a:latin typeface="Arial" panose="020B0604020202020204" pitchFamily="34" charset="0"/>
                <a:cs typeface="Arial" panose="020B0604020202020204" pitchFamily="34" charset="0"/>
              </a:rPr>
              <a:t> </a:t>
            </a:r>
            <a:r>
              <a:rPr lang="fr-FR" sz="4400" b="1" dirty="0" err="1">
                <a:solidFill>
                  <a:srgbClr val="249CDC"/>
                </a:solidFill>
                <a:latin typeface="Arial" panose="020B0604020202020204" pitchFamily="34" charset="0"/>
                <a:cs typeface="Arial" panose="020B0604020202020204" pitchFamily="34" charset="0"/>
              </a:rPr>
              <a:t>základných</a:t>
            </a:r>
            <a:r>
              <a:rPr lang="fr-FR" sz="4400" b="1" dirty="0">
                <a:solidFill>
                  <a:srgbClr val="249CDC"/>
                </a:solidFill>
                <a:latin typeface="Arial" panose="020B0604020202020204" pitchFamily="34" charset="0"/>
                <a:cs typeface="Arial" panose="020B0604020202020204" pitchFamily="34" charset="0"/>
              </a:rPr>
              <a:t> </a:t>
            </a:r>
            <a:r>
              <a:rPr lang="fr-FR" sz="4400" b="1" dirty="0" err="1">
                <a:solidFill>
                  <a:srgbClr val="249CDC"/>
                </a:solidFill>
                <a:latin typeface="Arial" panose="020B0604020202020204" pitchFamily="34" charset="0"/>
                <a:cs typeface="Arial" panose="020B0604020202020204" pitchFamily="34" charset="0"/>
              </a:rPr>
              <a:t>verejných</a:t>
            </a:r>
            <a:r>
              <a:rPr lang="fr-FR" sz="4400" b="1" dirty="0">
                <a:solidFill>
                  <a:srgbClr val="249CDC"/>
                </a:solidFill>
                <a:latin typeface="Arial" panose="020B0604020202020204" pitchFamily="34" charset="0"/>
                <a:cs typeface="Arial" panose="020B0604020202020204" pitchFamily="34" charset="0"/>
              </a:rPr>
              <a:t> </a:t>
            </a:r>
            <a:r>
              <a:rPr lang="fr-FR" sz="4400" b="1" dirty="0" err="1">
                <a:solidFill>
                  <a:srgbClr val="249CDC"/>
                </a:solidFill>
                <a:latin typeface="Arial" panose="020B0604020202020204" pitchFamily="34" charset="0"/>
                <a:cs typeface="Arial" panose="020B0604020202020204" pitchFamily="34" charset="0"/>
              </a:rPr>
              <a:t>statkov</a:t>
            </a:r>
            <a:r>
              <a:rPr lang="fr-FR" sz="4400" b="1" dirty="0">
                <a:solidFill>
                  <a:srgbClr val="249CDC"/>
                </a:solidFill>
                <a:latin typeface="Arial" panose="020B0604020202020204" pitchFamily="34" charset="0"/>
                <a:cs typeface="Arial" panose="020B0604020202020204" pitchFamily="34" charset="0"/>
              </a:rPr>
              <a:t>​​</a:t>
            </a:r>
            <a:br>
              <a:rPr lang="fr-FR" sz="4400" b="1" dirty="0">
                <a:solidFill>
                  <a:srgbClr val="249CDC"/>
                </a:solidFill>
                <a:latin typeface="Arial" panose="020B0604020202020204" pitchFamily="34" charset="0"/>
                <a:cs typeface="Arial" panose="020B0604020202020204" pitchFamily="34" charset="0"/>
              </a:rPr>
            </a:br>
            <a:r>
              <a:rPr lang="pl-PL" sz="4400" b="1" dirty="0">
                <a:solidFill>
                  <a:srgbClr val="249CDC"/>
                </a:solidFill>
                <a:latin typeface="Arial" panose="020B0604020202020204" pitchFamily="34" charset="0"/>
                <a:cs typeface="Arial" panose="020B0604020202020204" pitchFamily="34" charset="0"/>
              </a:rPr>
              <a:t>​</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grpSp>
        <p:nvGrpSpPr>
          <p:cNvPr id="15" name="Skupina 14">
            <a:extLst>
              <a:ext uri="{FF2B5EF4-FFF2-40B4-BE49-F238E27FC236}">
                <a16:creationId xmlns:a16="http://schemas.microsoft.com/office/drawing/2014/main" id="{2CCCB82E-D3F1-4161-9F8D-7AF5EF1D4427}"/>
              </a:ext>
            </a:extLst>
          </p:cNvPr>
          <p:cNvGrpSpPr/>
          <p:nvPr/>
        </p:nvGrpSpPr>
        <p:grpSpPr>
          <a:xfrm>
            <a:off x="2026377" y="1426740"/>
            <a:ext cx="8654192" cy="2353408"/>
            <a:chOff x="814942" y="1402916"/>
            <a:chExt cx="11033564" cy="2498170"/>
          </a:xfrm>
        </p:grpSpPr>
        <p:pic>
          <p:nvPicPr>
            <p:cNvPr id="16" name="Picture 2" descr="Titulná stránka :: Ministerstvo obrany SR">
              <a:extLst>
                <a:ext uri="{FF2B5EF4-FFF2-40B4-BE49-F238E27FC236}">
                  <a16:creationId xmlns:a16="http://schemas.microsoft.com/office/drawing/2014/main" id="{6A564AA8-FA12-4587-BE88-6D7A00D638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942" y="1402916"/>
              <a:ext cx="6657163" cy="24981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Budúci policajti prejdú prísnejším sitom - Domáce - Správy - Pravda.sk">
              <a:extLst>
                <a:ext uri="{FF2B5EF4-FFF2-40B4-BE49-F238E27FC236}">
                  <a16:creationId xmlns:a16="http://schemas.microsoft.com/office/drawing/2014/main" id="{23118EBA-1229-441A-A4CC-97D2375C26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7488" y="1402916"/>
              <a:ext cx="4461018" cy="2498170"/>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8" descr="Chceme lepšie zdravotníctvo - stránka nespokojných pacientov - Home |  Facebook">
            <a:extLst>
              <a:ext uri="{FF2B5EF4-FFF2-40B4-BE49-F238E27FC236}">
                <a16:creationId xmlns:a16="http://schemas.microsoft.com/office/drawing/2014/main" id="{BE908F56-59F3-47E4-814C-5A147A8888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1431" y="3128242"/>
            <a:ext cx="2728789" cy="27287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Verejná osobná doprava - OPII - Operačný program Integrovaná infraštruktúra">
            <a:extLst>
              <a:ext uri="{FF2B5EF4-FFF2-40B4-BE49-F238E27FC236}">
                <a16:creationId xmlns:a16="http://schemas.microsoft.com/office/drawing/2014/main" id="{3F91C324-1C6A-4A5A-960A-75A2F0E450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6594" y="4221089"/>
            <a:ext cx="1743080" cy="21040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Železnice">
            <a:extLst>
              <a:ext uri="{FF2B5EF4-FFF2-40B4-BE49-F238E27FC236}">
                <a16:creationId xmlns:a16="http://schemas.microsoft.com/office/drawing/2014/main" id="{0E06DD7D-1924-46B8-B75C-D5DD315790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4848" y="4221089"/>
            <a:ext cx="1743080" cy="21040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Cesty">
            <a:extLst>
              <a:ext uri="{FF2B5EF4-FFF2-40B4-BE49-F238E27FC236}">
                <a16:creationId xmlns:a16="http://schemas.microsoft.com/office/drawing/2014/main" id="{63176335-4211-40CD-9597-0854F2D832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6761" y="2057916"/>
            <a:ext cx="1743080" cy="21040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Vodná doprava - OPII - Operačný program Integrovaná infraštruktúra">
            <a:extLst>
              <a:ext uri="{FF2B5EF4-FFF2-40B4-BE49-F238E27FC236}">
                <a16:creationId xmlns:a16="http://schemas.microsoft.com/office/drawing/2014/main" id="{152AA343-A307-42E8-83F1-E8143CF95A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3859" y="2091639"/>
            <a:ext cx="1743080" cy="2104072"/>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a:extLst>
              <a:ext uri="{FF2B5EF4-FFF2-40B4-BE49-F238E27FC236}">
                <a16:creationId xmlns:a16="http://schemas.microsoft.com/office/drawing/2014/main" id="{8DA9428F-8B71-4F3A-A450-EC97F9DFE8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6460" y="1698569"/>
            <a:ext cx="3919044" cy="32374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Výsledok vyhľadávania obrázkov pre dopyt symbol divadla | Theatre masks,  Drama masks, Comedy and tragedy">
            <a:extLst>
              <a:ext uri="{FF2B5EF4-FFF2-40B4-BE49-F238E27FC236}">
                <a16:creationId xmlns:a16="http://schemas.microsoft.com/office/drawing/2014/main" id="{0683003C-AD79-48D9-AEE7-BDF2B8D5F1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57876" y="2269607"/>
            <a:ext cx="4587112" cy="33487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Lady Justicia socha Italy - Pravoshop.sk obchod s doplnkami pre právnikov a  justíciu">
            <a:extLst>
              <a:ext uri="{FF2B5EF4-FFF2-40B4-BE49-F238E27FC236}">
                <a16:creationId xmlns:a16="http://schemas.microsoft.com/office/drawing/2014/main" id="{EABD61EB-EFE8-49C1-BE82-39043837E58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38936" y="518205"/>
            <a:ext cx="3337969" cy="5635023"/>
          </a:xfrm>
          <a:prstGeom prst="rect">
            <a:avLst/>
          </a:prstGeom>
          <a:noFill/>
          <a:extLst>
            <a:ext uri="{909E8E84-426E-40DD-AFC4-6F175D3DCCD1}">
              <a14:hiddenFill xmlns:a14="http://schemas.microsoft.com/office/drawing/2010/main">
                <a:solidFill>
                  <a:srgbClr val="FFFFFF"/>
                </a:solidFill>
              </a14:hiddenFill>
            </a:ext>
          </a:extLst>
        </p:spPr>
      </p:pic>
      <p:pic>
        <p:nvPicPr>
          <p:cNvPr id="26" name="Obrázek 25">
            <a:extLst>
              <a:ext uri="{FF2B5EF4-FFF2-40B4-BE49-F238E27FC236}">
                <a16:creationId xmlns:a16="http://schemas.microsoft.com/office/drawing/2014/main" id="{52E97D78-398F-4DD3-ADDC-1F86A7F3645E}"/>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Tree>
    <p:extLst>
      <p:ext uri="{BB962C8B-B14F-4D97-AF65-F5344CB8AC3E}">
        <p14:creationId xmlns:p14="http://schemas.microsoft.com/office/powerpoint/2010/main" val="426184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4"/>
                                        </p:tgtEl>
                                        <p:attrNameLst>
                                          <p:attrName>style.visibility</p:attrName>
                                        </p:attrNameLst>
                                      </p:cBhvr>
                                      <p:to>
                                        <p:strVal val="visible"/>
                                      </p:to>
                                    </p:set>
                                    <p:anim calcmode="lin" valueType="num">
                                      <p:cBhvr additive="base">
                                        <p:cTn id="31" dur="500" fill="hold"/>
                                        <p:tgtEl>
                                          <p:spTgt spid="28674"/>
                                        </p:tgtEl>
                                        <p:attrNameLst>
                                          <p:attrName>ppt_x</p:attrName>
                                        </p:attrNameLst>
                                      </p:cBhvr>
                                      <p:tavLst>
                                        <p:tav tm="0">
                                          <p:val>
                                            <p:strVal val="#ppt_x"/>
                                          </p:val>
                                        </p:tav>
                                        <p:tav tm="100000">
                                          <p:val>
                                            <p:strVal val="#ppt_x"/>
                                          </p:val>
                                        </p:tav>
                                      </p:tavLst>
                                    </p:anim>
                                    <p:anim calcmode="lin" valueType="num">
                                      <p:cBhvr additive="base">
                                        <p:cTn id="32"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6" y="452426"/>
            <a:ext cx="9755171" cy="1549943"/>
          </a:xfrm>
        </p:spPr>
        <p:txBody>
          <a:bodyPr>
            <a:normAutofit/>
          </a:bodyPr>
          <a:lstStyle/>
          <a:p>
            <a:pPr algn="l"/>
            <a:r>
              <a:rPr lang="fr-FR" sz="3600" b="1" dirty="0" err="1">
                <a:solidFill>
                  <a:srgbClr val="249CDC"/>
                </a:solidFill>
                <a:latin typeface="Arial" panose="020B0604020202020204" pitchFamily="34" charset="0"/>
                <a:cs typeface="Arial" panose="020B0604020202020204" pitchFamily="34" charset="0"/>
              </a:rPr>
              <a:t>Financovanie</a:t>
            </a:r>
            <a:r>
              <a:rPr lang="fr-FR" sz="3600" b="1" dirty="0">
                <a:solidFill>
                  <a:srgbClr val="249CDC"/>
                </a:solidFill>
                <a:latin typeface="Arial" panose="020B0604020202020204" pitchFamily="34" charset="0"/>
                <a:cs typeface="Arial" panose="020B0604020202020204" pitchFamily="34" charset="0"/>
              </a:rPr>
              <a:t> </a:t>
            </a:r>
            <a:r>
              <a:rPr lang="fr-FR" sz="3600" b="1" dirty="0" err="1">
                <a:solidFill>
                  <a:srgbClr val="249CDC"/>
                </a:solidFill>
                <a:latin typeface="Arial" panose="020B0604020202020204" pitchFamily="34" charset="0"/>
                <a:cs typeface="Arial" panose="020B0604020202020204" pitchFamily="34" charset="0"/>
              </a:rPr>
              <a:t>verejného</a:t>
            </a:r>
            <a:r>
              <a:rPr lang="fr-FR" sz="3600" b="1" dirty="0">
                <a:solidFill>
                  <a:srgbClr val="249CDC"/>
                </a:solidFill>
                <a:latin typeface="Arial" panose="020B0604020202020204" pitchFamily="34" charset="0"/>
                <a:cs typeface="Arial" panose="020B0604020202020204" pitchFamily="34" charset="0"/>
              </a:rPr>
              <a:t> </a:t>
            </a:r>
            <a:r>
              <a:rPr lang="fr-FR" sz="3600" b="1" dirty="0" err="1">
                <a:solidFill>
                  <a:srgbClr val="249CDC"/>
                </a:solidFill>
                <a:latin typeface="Arial" panose="020B0604020202020204" pitchFamily="34" charset="0"/>
                <a:cs typeface="Arial" panose="020B0604020202020204" pitchFamily="34" charset="0"/>
              </a:rPr>
              <a:t>statku</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953406" y="4762596"/>
            <a:ext cx="8632895" cy="736240"/>
          </a:xfrm>
        </p:spPr>
        <p:txBody>
          <a:bodyPr anchor="t">
            <a:noAutofit/>
          </a:bodyPr>
          <a:lstStyle/>
          <a:p>
            <a:pPr algn="just" fontAlgn="base"/>
            <a:r>
              <a:rPr lang="sk-SK" sz="2000" dirty="0">
                <a:solidFill>
                  <a:srgbClr val="000000"/>
                </a:solidFill>
                <a:latin typeface="Arial" panose="020B0604020202020204" pitchFamily="34" charset="0"/>
                <a:cs typeface="Arial" panose="020B0604020202020204" pitchFamily="34" charset="0"/>
              </a:rPr>
              <a:t>Verejné statky sú teda financované z daní obyvateľov a firiem. ​</a:t>
            </a:r>
            <a:endParaRPr lang="en-US" sz="2000"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graphicFrame>
        <p:nvGraphicFramePr>
          <p:cNvPr id="11" name="Zástupný objekt pre obsah 2">
            <a:extLst>
              <a:ext uri="{FF2B5EF4-FFF2-40B4-BE49-F238E27FC236}">
                <a16:creationId xmlns:a16="http://schemas.microsoft.com/office/drawing/2014/main" id="{0DAEB4D7-F2D0-410D-A94B-E93C44C29760}"/>
              </a:ext>
            </a:extLst>
          </p:cNvPr>
          <p:cNvGraphicFramePr>
            <a:graphicFrameLocks/>
          </p:cNvGraphicFramePr>
          <p:nvPr>
            <p:extLst>
              <p:ext uri="{D42A27DB-BD31-4B8C-83A1-F6EECF244321}">
                <p14:modId xmlns:p14="http://schemas.microsoft.com/office/powerpoint/2010/main" val="4214223952"/>
              </p:ext>
            </p:extLst>
          </p:nvPr>
        </p:nvGraphicFramePr>
        <p:xfrm>
          <a:off x="1953406" y="2002369"/>
          <a:ext cx="5431965" cy="2265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BlokTextu 6">
            <a:extLst>
              <a:ext uri="{FF2B5EF4-FFF2-40B4-BE49-F238E27FC236}">
                <a16:creationId xmlns:a16="http://schemas.microsoft.com/office/drawing/2014/main" id="{DA330CEB-8F9F-4417-84F2-7F986600681A}"/>
              </a:ext>
            </a:extLst>
          </p:cNvPr>
          <p:cNvSpPr txBox="1"/>
          <p:nvPr/>
        </p:nvSpPr>
        <p:spPr>
          <a:xfrm>
            <a:off x="7592024" y="2033829"/>
            <a:ext cx="3569311" cy="523220"/>
          </a:xfrm>
          <a:prstGeom prst="rect">
            <a:avLst/>
          </a:prstGeom>
          <a:noFill/>
        </p:spPr>
        <p:txBody>
          <a:bodyPr wrap="square">
            <a:spAutoFit/>
          </a:bodyPr>
          <a:lstStyle/>
          <a:p>
            <a:r>
              <a:rPr lang="sk-SK" sz="1400" dirty="0">
                <a:latin typeface="Arial" panose="020B0604020202020204" pitchFamily="34" charset="0"/>
                <a:cs typeface="Arial" panose="020B0604020202020204" pitchFamily="34" charset="0"/>
                <a:hlinkClick r:id="rId10"/>
              </a:rPr>
              <a:t>https://www.mfsr.sk/files/archiv/73/ZZ_2020_425_20210101.pdf</a:t>
            </a:r>
            <a:endParaRPr lang="sk-SK" sz="1400" dirty="0">
              <a:latin typeface="Arial" panose="020B0604020202020204" pitchFamily="34" charset="0"/>
              <a:cs typeface="Arial" panose="020B0604020202020204" pitchFamily="34" charset="0"/>
            </a:endParaRPr>
          </a:p>
        </p:txBody>
      </p:sp>
      <p:sp>
        <p:nvSpPr>
          <p:cNvPr id="13" name="BlokTextu 4">
            <a:extLst>
              <a:ext uri="{FF2B5EF4-FFF2-40B4-BE49-F238E27FC236}">
                <a16:creationId xmlns:a16="http://schemas.microsoft.com/office/drawing/2014/main" id="{04833035-FA5D-4B91-B859-938B8547EB01}"/>
              </a:ext>
            </a:extLst>
          </p:cNvPr>
          <p:cNvSpPr txBox="1"/>
          <p:nvPr/>
        </p:nvSpPr>
        <p:spPr>
          <a:xfrm>
            <a:off x="7592024" y="3167390"/>
            <a:ext cx="2936081" cy="523220"/>
          </a:xfrm>
          <a:prstGeom prst="rect">
            <a:avLst/>
          </a:prstGeom>
          <a:noFill/>
        </p:spPr>
        <p:txBody>
          <a:bodyPr wrap="square" rtlCol="0">
            <a:spAutoFit/>
          </a:bodyPr>
          <a:lstStyle/>
          <a:p>
            <a:r>
              <a:rPr lang="sk-SK" sz="1400" dirty="0">
                <a:latin typeface="Arial" panose="020B0604020202020204" pitchFamily="34" charset="0"/>
                <a:cs typeface="Arial" panose="020B0604020202020204" pitchFamily="34" charset="0"/>
              </a:rPr>
              <a:t>Daňové príjmy tvoria 75 – 80% príjmov ŠR. </a:t>
            </a:r>
          </a:p>
        </p:txBody>
      </p:sp>
      <p:pic>
        <p:nvPicPr>
          <p:cNvPr id="14" name="Obrázek 13">
            <a:extLst>
              <a:ext uri="{FF2B5EF4-FFF2-40B4-BE49-F238E27FC236}">
                <a16:creationId xmlns:a16="http://schemas.microsoft.com/office/drawing/2014/main" id="{A1312623-2EF7-4B3B-9334-2DC75623367C}"/>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Tree>
    <p:extLst>
      <p:ext uri="{BB962C8B-B14F-4D97-AF65-F5344CB8AC3E}">
        <p14:creationId xmlns:p14="http://schemas.microsoft.com/office/powerpoint/2010/main" val="392387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94731" y="290325"/>
            <a:ext cx="9755171" cy="1032013"/>
          </a:xfrm>
        </p:spPr>
        <p:txBody>
          <a:bodyPr>
            <a:normAutofit fontScale="90000"/>
          </a:bodyPr>
          <a:lstStyle/>
          <a:p>
            <a:pPr algn="l"/>
            <a:r>
              <a:rPr lang="fr-FR" sz="3600" b="1" dirty="0">
                <a:solidFill>
                  <a:srgbClr val="249CDC"/>
                </a:solidFill>
                <a:latin typeface="Arial" panose="020B0604020202020204" pitchFamily="34" charset="0"/>
                <a:cs typeface="Arial" panose="020B0604020202020204" pitchFamily="34" charset="0"/>
              </a:rPr>
              <a:t>Aký je </a:t>
            </a:r>
            <a:r>
              <a:rPr lang="fr-FR" sz="3600" b="1" dirty="0" err="1">
                <a:solidFill>
                  <a:srgbClr val="249CDC"/>
                </a:solidFill>
                <a:latin typeface="Arial" panose="020B0604020202020204" pitchFamily="34" charset="0"/>
                <a:cs typeface="Arial" panose="020B0604020202020204" pitchFamily="34" charset="0"/>
              </a:rPr>
              <a:t>Váš</a:t>
            </a:r>
            <a:r>
              <a:rPr lang="fr-FR" sz="3600" b="1" dirty="0">
                <a:solidFill>
                  <a:srgbClr val="249CDC"/>
                </a:solidFill>
                <a:latin typeface="Arial" panose="020B0604020202020204" pitchFamily="34" charset="0"/>
                <a:cs typeface="Arial" panose="020B0604020202020204" pitchFamily="34" charset="0"/>
              </a:rPr>
              <a:t> </a:t>
            </a:r>
            <a:r>
              <a:rPr lang="fr-FR" sz="3600" b="1" dirty="0" err="1">
                <a:solidFill>
                  <a:srgbClr val="249CDC"/>
                </a:solidFill>
                <a:latin typeface="Arial" panose="020B0604020202020204" pitchFamily="34" charset="0"/>
                <a:cs typeface="Arial" panose="020B0604020202020204" pitchFamily="34" charset="0"/>
              </a:rPr>
              <a:t>postoj</a:t>
            </a:r>
            <a:r>
              <a:rPr lang="fr-FR" sz="3600" b="1" dirty="0">
                <a:solidFill>
                  <a:srgbClr val="249CDC"/>
                </a:solidFill>
                <a:latin typeface="Arial" panose="020B0604020202020204" pitchFamily="34" charset="0"/>
                <a:cs typeface="Arial" panose="020B0604020202020204" pitchFamily="34" charset="0"/>
              </a:rPr>
              <a:t> k </a:t>
            </a:r>
            <a:r>
              <a:rPr lang="fr-FR" sz="3600" b="1" dirty="0" err="1">
                <a:solidFill>
                  <a:srgbClr val="249CDC"/>
                </a:solidFill>
                <a:latin typeface="Arial" panose="020B0604020202020204" pitchFamily="34" charset="0"/>
                <a:cs typeface="Arial" panose="020B0604020202020204" pitchFamily="34" charset="0"/>
              </a:rPr>
              <a:t>financovaniu</a:t>
            </a:r>
            <a:r>
              <a:rPr lang="fr-FR" sz="3600" b="1" dirty="0">
                <a:solidFill>
                  <a:srgbClr val="249CDC"/>
                </a:solidFill>
                <a:latin typeface="Arial" panose="020B0604020202020204" pitchFamily="34" charset="0"/>
                <a:cs typeface="Arial" panose="020B0604020202020204" pitchFamily="34" charset="0"/>
              </a:rPr>
              <a:t> VS z </a:t>
            </a:r>
            <a:r>
              <a:rPr lang="fr-FR" sz="3600" b="1" dirty="0" err="1">
                <a:solidFill>
                  <a:srgbClr val="249CDC"/>
                </a:solidFill>
                <a:latin typeface="Arial" panose="020B0604020202020204" pitchFamily="34" charset="0"/>
                <a:cs typeface="Arial" panose="020B0604020202020204" pitchFamily="34" charset="0"/>
              </a:rPr>
              <a:t>daní</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898811" y="1260789"/>
            <a:ext cx="10951091" cy="3533731"/>
          </a:xfrm>
        </p:spPr>
        <p:txBody>
          <a:bodyPr anchor="t">
            <a:noAutofit/>
          </a:bodyPr>
          <a:lstStyle/>
          <a:p>
            <a:pPr algn="just" fontAlgn="base"/>
            <a:r>
              <a:rPr lang="sk-SK" sz="1400" dirty="0">
                <a:solidFill>
                  <a:srgbClr val="000000"/>
                </a:solidFill>
                <a:latin typeface="Arial" panose="020B0604020202020204" pitchFamily="34" charset="0"/>
                <a:cs typeface="Arial" panose="020B0604020202020204" pitchFamily="34" charset="0"/>
              </a:rPr>
              <a:t>Predpokladajme, že máte mesačný príjem zo zamestnania v hodnote 1200 € brutto (priemerná mesačná mzda v hospodárstve).</a:t>
            </a:r>
          </a:p>
          <a:p>
            <a:pPr algn="just" fontAlgn="base"/>
            <a:r>
              <a:rPr lang="sk-SK" sz="1400" dirty="0">
                <a:solidFill>
                  <a:srgbClr val="000000"/>
                </a:solidFill>
                <a:latin typeface="Arial" panose="020B0604020202020204" pitchFamily="34" charset="0"/>
                <a:cs typeface="Arial" panose="020B0604020202020204" pitchFamily="34" charset="0"/>
              </a:rPr>
              <a:t>Ako poctivý občan krajiny, každomesačne odvediete zo svojho príjmu daň: 19%​</a:t>
            </a:r>
          </a:p>
          <a:p>
            <a:pPr fontAlgn="base"/>
            <a:r>
              <a:rPr lang="sk-SK" sz="1400" dirty="0">
                <a:solidFill>
                  <a:srgbClr val="000000"/>
                </a:solidFill>
                <a:latin typeface="Arial" panose="020B0604020202020204" pitchFamily="34" charset="0"/>
                <a:cs typeface="Arial" panose="020B0604020202020204" pitchFamily="34" charset="0"/>
              </a:rPr>
              <a:t>0,19 </a:t>
            </a:r>
            <a:r>
              <a:rPr lang="sk-SK" sz="1400" b="0" i="0" u="none" strike="noStrike" dirty="0">
                <a:solidFill>
                  <a:srgbClr val="000000"/>
                </a:solidFill>
                <a:effectLst/>
                <a:latin typeface="Arial" panose="020B0604020202020204" pitchFamily="34" charset="0"/>
                <a:cs typeface="Arial" panose="020B0604020202020204" pitchFamily="34" charset="0"/>
              </a:rPr>
              <a:t>* 1200 = 228 € ​</a:t>
            </a:r>
          </a:p>
          <a:p>
            <a:pPr fontAlgn="base"/>
            <a:r>
              <a:rPr lang="sk-SK" sz="1400" dirty="0">
                <a:solidFill>
                  <a:srgbClr val="000000"/>
                </a:solidFill>
                <a:latin typeface="Arial" panose="020B0604020202020204" pitchFamily="34" charset="0"/>
                <a:cs typeface="Arial" panose="020B0604020202020204" pitchFamily="34" charset="0"/>
              </a:rPr>
              <a:t>- 5*30=150 (raňajky) + 5,5*2=11 (kino) + 10*1=10 (mesačník MHD) + 4,9*10=49 (Pizza) + 2*4=8 (pivo)​</a:t>
            </a:r>
          </a:p>
          <a:p>
            <a:pPr algn="just" fontAlgn="base"/>
            <a:r>
              <a:rPr lang="sk-SK" sz="1400" dirty="0">
                <a:solidFill>
                  <a:srgbClr val="000000"/>
                </a:solidFill>
                <a:latin typeface="Arial" panose="020B0604020202020204" pitchFamily="34" charset="0"/>
                <a:cs typeface="Arial" panose="020B0604020202020204" pitchFamily="34" charset="0"/>
              </a:rPr>
              <a:t>                            - 7,6*30=228 (veľké menu v </a:t>
            </a:r>
            <a:r>
              <a:rPr lang="sk-SK" sz="1400" dirty="0" err="1">
                <a:solidFill>
                  <a:srgbClr val="000000"/>
                </a:solidFill>
                <a:latin typeface="Arial" panose="020B0604020202020204" pitchFamily="34" charset="0"/>
                <a:cs typeface="Arial" panose="020B0604020202020204" pitchFamily="34" charset="0"/>
              </a:rPr>
              <a:t>McDonald</a:t>
            </a:r>
            <a:r>
              <a:rPr lang="sk-SK" sz="1400" dirty="0">
                <a:solidFill>
                  <a:srgbClr val="000000"/>
                </a:solidFill>
                <a:latin typeface="Arial" panose="020B0604020202020204" pitchFamily="34" charset="0"/>
                <a:cs typeface="Arial" panose="020B0604020202020204" pitchFamily="34" charset="0"/>
              </a:rPr>
              <a:t>)​</a:t>
            </a:r>
          </a:p>
          <a:p>
            <a:pPr algn="just" fontAlgn="base"/>
            <a:r>
              <a:rPr lang="sk-SK" sz="1400" dirty="0">
                <a:solidFill>
                  <a:srgbClr val="000000"/>
                </a:solidFill>
                <a:latin typeface="Arial" panose="020B0604020202020204" pitchFamily="34" charset="0"/>
                <a:cs typeface="Arial" panose="020B0604020202020204" pitchFamily="34" charset="0"/>
              </a:rPr>
              <a:t>                            - 57*4=228 (hry na Xbox </a:t>
            </a:r>
            <a:r>
              <a:rPr lang="sk-SK" sz="1400" dirty="0" err="1">
                <a:solidFill>
                  <a:srgbClr val="000000"/>
                </a:solidFill>
                <a:latin typeface="Arial" panose="020B0604020202020204" pitchFamily="34" charset="0"/>
                <a:cs typeface="Arial" panose="020B0604020202020204" pitchFamily="34" charset="0"/>
              </a:rPr>
              <a:t>one</a:t>
            </a:r>
            <a:r>
              <a:rPr lang="sk-SK" sz="1400" dirty="0">
                <a:solidFill>
                  <a:srgbClr val="000000"/>
                </a:solidFill>
                <a:latin typeface="Arial" panose="020B0604020202020204" pitchFamily="34" charset="0"/>
                <a:cs typeface="Arial" panose="020B0604020202020204" pitchFamily="34" charset="0"/>
              </a:rPr>
              <a:t>)​</a:t>
            </a:r>
          </a:p>
          <a:p>
            <a:pPr algn="just" fontAlgn="base"/>
            <a:r>
              <a:rPr lang="sk-SK" sz="1400" dirty="0">
                <a:solidFill>
                  <a:srgbClr val="000000"/>
                </a:solidFill>
                <a:latin typeface="Arial" panose="020B0604020202020204" pitchFamily="34" charset="0"/>
                <a:cs typeface="Arial" panose="020B0604020202020204" pitchFamily="34" charset="0"/>
              </a:rPr>
              <a:t>                            - 92 (Samsung </a:t>
            </a:r>
            <a:r>
              <a:rPr lang="sk-SK" sz="1400" dirty="0" err="1">
                <a:solidFill>
                  <a:srgbClr val="000000"/>
                </a:solidFill>
                <a:latin typeface="Arial" panose="020B0604020202020204" pitchFamily="34" charset="0"/>
                <a:cs typeface="Arial" panose="020B0604020202020204" pitchFamily="34" charset="0"/>
              </a:rPr>
              <a:t>Galaxy</a:t>
            </a:r>
            <a:r>
              <a:rPr lang="sk-SK" sz="1400" dirty="0">
                <a:solidFill>
                  <a:srgbClr val="000000"/>
                </a:solidFill>
                <a:latin typeface="Arial" panose="020B0604020202020204" pitchFamily="34" charset="0"/>
                <a:cs typeface="Arial" panose="020B0604020202020204" pitchFamily="34" charset="0"/>
              </a:rPr>
              <a:t> + Nekonečné dáta) + 136 € (0,002 BTC – Bitcoin)​​</a:t>
            </a:r>
          </a:p>
          <a:p>
            <a:pPr algn="just" fontAlgn="base"/>
            <a:endParaRPr lang="sk-SK" sz="1400" b="0" i="0" u="none" strike="noStrike" dirty="0">
              <a:solidFill>
                <a:srgbClr val="000000"/>
              </a:solidFill>
              <a:effectLst/>
              <a:latin typeface="Arial" panose="020B0604020202020204" pitchFamily="34" charset="0"/>
              <a:cs typeface="Arial" panose="020B0604020202020204" pitchFamily="34" charset="0"/>
            </a:endParaRPr>
          </a:p>
          <a:p>
            <a:pPr algn="just" rtl="0" fontAlgn="base"/>
            <a:r>
              <a:rPr lang="sk-SK" sz="1400" b="0" i="0" u="none" strike="noStrike" dirty="0">
                <a:solidFill>
                  <a:srgbClr val="000000"/>
                </a:solidFill>
                <a:effectLst/>
                <a:latin typeface="Arial" panose="020B0604020202020204" pitchFamily="34" charset="0"/>
                <a:cs typeface="Arial" panose="020B0604020202020204" pitchFamily="34" charset="0"/>
              </a:rPr>
              <a:t>Štátu bude každomesačne plynúť do ŠR príjem od všetkých poctivých zamestnaných občanov príjem v hodnote cca:​</a:t>
            </a:r>
          </a:p>
          <a:p>
            <a:pPr rtl="0" fontAlgn="base"/>
            <a:r>
              <a:rPr lang="sk-SK" sz="1400" b="0" i="0" u="none" strike="noStrike" dirty="0">
                <a:solidFill>
                  <a:srgbClr val="000000"/>
                </a:solidFill>
                <a:effectLst/>
                <a:latin typeface="Arial" panose="020B0604020202020204" pitchFamily="34" charset="0"/>
                <a:cs typeface="Arial" panose="020B0604020202020204" pitchFamily="34" charset="0"/>
              </a:rPr>
              <a:t>2 502 000 * 228 = 570 456 000 € ​</a:t>
            </a:r>
          </a:p>
          <a:p>
            <a:pPr algn="just" rtl="0" fontAlgn="base"/>
            <a:r>
              <a:rPr lang="sk-SK" sz="1400" b="0" i="0" u="none" strike="noStrike" dirty="0">
                <a:solidFill>
                  <a:srgbClr val="000000"/>
                </a:solidFill>
                <a:effectLst/>
                <a:latin typeface="Arial" panose="020B0604020202020204" pitchFamily="34" charset="0"/>
                <a:cs typeface="Arial" panose="020B0604020202020204" pitchFamily="34" charset="0"/>
              </a:rPr>
              <a:t>a z týchto prostriedkov vláda rozhodne, čo je a čo nie je financované, v akej miere je to financované  apod. ​</a:t>
            </a:r>
            <a:endParaRPr lang="en-US" sz="1400"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
        <p:nvSpPr>
          <p:cNvPr id="8" name="Podnadpis 2">
            <a:extLst>
              <a:ext uri="{FF2B5EF4-FFF2-40B4-BE49-F238E27FC236}">
                <a16:creationId xmlns:a16="http://schemas.microsoft.com/office/drawing/2014/main" id="{C4766B25-B157-4C82-86B3-9C04CAD60AA6}"/>
              </a:ext>
            </a:extLst>
          </p:cNvPr>
          <p:cNvSpPr txBox="1">
            <a:spLocks/>
          </p:cNvSpPr>
          <p:nvPr/>
        </p:nvSpPr>
        <p:spPr>
          <a:xfrm>
            <a:off x="548887" y="4761195"/>
            <a:ext cx="10951091" cy="59760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base"/>
            <a:r>
              <a:rPr lang="sk-SK" sz="1400" dirty="0">
                <a:solidFill>
                  <a:srgbClr val="000000"/>
                </a:solidFill>
                <a:latin typeface="Arial" panose="020B0604020202020204" pitchFamily="34" charset="0"/>
                <a:cs typeface="Arial" panose="020B0604020202020204" pitchFamily="34" charset="0"/>
              </a:rPr>
              <a:t>??? Predstavte si, že nejakým nedopatrením dostanete možnosť si vybrať, či budú Vaše dane použité na financovanie verejných statkov vo Vašej krajine alebo si objem týchto prostriedkov ponecháte. ​</a:t>
            </a:r>
            <a:endParaRPr lang="en-US" sz="1400" dirty="0">
              <a:solidFill>
                <a:srgbClr val="000000"/>
              </a:solidFill>
              <a:latin typeface="Arial" panose="020B0604020202020204" pitchFamily="34" charset="0"/>
              <a:cs typeface="Arial" panose="020B0604020202020204" pitchFamily="34" charset="0"/>
            </a:endParaRPr>
          </a:p>
        </p:txBody>
      </p:sp>
      <p:sp>
        <p:nvSpPr>
          <p:cNvPr id="10" name="Podnadpis 2">
            <a:extLst>
              <a:ext uri="{FF2B5EF4-FFF2-40B4-BE49-F238E27FC236}">
                <a16:creationId xmlns:a16="http://schemas.microsoft.com/office/drawing/2014/main" id="{B770C9EB-788C-4218-9312-9666D5C12CD5}"/>
              </a:ext>
            </a:extLst>
          </p:cNvPr>
          <p:cNvSpPr txBox="1">
            <a:spLocks/>
          </p:cNvSpPr>
          <p:nvPr/>
        </p:nvSpPr>
        <p:spPr>
          <a:xfrm>
            <a:off x="1557480" y="5071380"/>
            <a:ext cx="8632895" cy="148443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base"/>
            <a:r>
              <a:rPr lang="sk-SK" sz="1600" dirty="0">
                <a:solidFill>
                  <a:srgbClr val="000000"/>
                </a:solidFill>
                <a:latin typeface="Arial" panose="020B0604020202020204" pitchFamily="34" charset="0"/>
                <a:cs typeface="Arial" panose="020B0604020202020204" pitchFamily="34" charset="0"/>
              </a:rPr>
              <a:t>​</a:t>
            </a:r>
          </a:p>
          <a:p>
            <a:pPr fontAlgn="base"/>
            <a:r>
              <a:rPr lang="pl-PL" sz="1600" dirty="0">
                <a:solidFill>
                  <a:srgbClr val="000000"/>
                </a:solidFill>
                <a:latin typeface="Arial" panose="020B0604020202020204" pitchFamily="34" charset="0"/>
                <a:cs typeface="Arial" panose="020B0604020202020204" pitchFamily="34" charset="0"/>
              </a:rPr>
              <a:t>Boli by ste ochotní dobrovoľne platiť dane?</a:t>
            </a:r>
            <a:r>
              <a:rPr lang="sk-SK" sz="1600" dirty="0">
                <a:solidFill>
                  <a:srgbClr val="000000"/>
                </a:solidFill>
                <a:latin typeface="Arial" panose="020B0604020202020204" pitchFamily="34" charset="0"/>
                <a:cs typeface="Arial" panose="020B0604020202020204" pitchFamily="34" charset="0"/>
              </a:rPr>
              <a:t>​</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áno​</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nie</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43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496770" y="1420858"/>
            <a:ext cx="9755171" cy="1032013"/>
          </a:xfrm>
        </p:spPr>
        <p:txBody>
          <a:bodyPr>
            <a:normAutofit fontScale="90000"/>
          </a:bodyPr>
          <a:lstStyle/>
          <a:p>
            <a:pPr algn="l"/>
            <a:r>
              <a:rPr lang="fr-FR" sz="3600" b="1" dirty="0">
                <a:solidFill>
                  <a:srgbClr val="249CDC"/>
                </a:solidFill>
                <a:latin typeface="Arial" panose="020B0604020202020204" pitchFamily="34" charset="0"/>
                <a:cs typeface="Arial" panose="020B0604020202020204" pitchFamily="34" charset="0"/>
              </a:rPr>
              <a:t>Aký je </a:t>
            </a:r>
            <a:r>
              <a:rPr lang="fr-FR" sz="3600" b="1" dirty="0" err="1">
                <a:solidFill>
                  <a:srgbClr val="249CDC"/>
                </a:solidFill>
                <a:latin typeface="Arial" panose="020B0604020202020204" pitchFamily="34" charset="0"/>
                <a:cs typeface="Arial" panose="020B0604020202020204" pitchFamily="34" charset="0"/>
              </a:rPr>
              <a:t>Váš</a:t>
            </a:r>
            <a:r>
              <a:rPr lang="fr-FR" sz="3600" b="1" dirty="0">
                <a:solidFill>
                  <a:srgbClr val="249CDC"/>
                </a:solidFill>
                <a:latin typeface="Arial" panose="020B0604020202020204" pitchFamily="34" charset="0"/>
                <a:cs typeface="Arial" panose="020B0604020202020204" pitchFamily="34" charset="0"/>
              </a:rPr>
              <a:t> </a:t>
            </a:r>
            <a:r>
              <a:rPr lang="fr-FR" sz="3600" b="1" dirty="0" err="1">
                <a:solidFill>
                  <a:srgbClr val="249CDC"/>
                </a:solidFill>
                <a:latin typeface="Arial" panose="020B0604020202020204" pitchFamily="34" charset="0"/>
                <a:cs typeface="Arial" panose="020B0604020202020204" pitchFamily="34" charset="0"/>
              </a:rPr>
              <a:t>postoj</a:t>
            </a:r>
            <a:r>
              <a:rPr lang="fr-FR" sz="3600" b="1" dirty="0">
                <a:solidFill>
                  <a:srgbClr val="249CDC"/>
                </a:solidFill>
                <a:latin typeface="Arial" panose="020B0604020202020204" pitchFamily="34" charset="0"/>
                <a:cs typeface="Arial" panose="020B0604020202020204" pitchFamily="34" charset="0"/>
              </a:rPr>
              <a:t> k </a:t>
            </a:r>
            <a:r>
              <a:rPr lang="fr-FR" sz="3600" b="1" dirty="0" err="1">
                <a:solidFill>
                  <a:srgbClr val="249CDC"/>
                </a:solidFill>
                <a:latin typeface="Arial" panose="020B0604020202020204" pitchFamily="34" charset="0"/>
                <a:cs typeface="Arial" panose="020B0604020202020204" pitchFamily="34" charset="0"/>
              </a:rPr>
              <a:t>financovaniu</a:t>
            </a:r>
            <a:r>
              <a:rPr lang="fr-FR" sz="3600" b="1" dirty="0">
                <a:solidFill>
                  <a:srgbClr val="249CDC"/>
                </a:solidFill>
                <a:latin typeface="Arial" panose="020B0604020202020204" pitchFamily="34" charset="0"/>
                <a:cs typeface="Arial" panose="020B0604020202020204" pitchFamily="34" charset="0"/>
              </a:rPr>
              <a:t> VS z </a:t>
            </a:r>
            <a:r>
              <a:rPr lang="fr-FR" sz="3600" b="1" dirty="0" err="1">
                <a:solidFill>
                  <a:srgbClr val="249CDC"/>
                </a:solidFill>
                <a:latin typeface="Arial" panose="020B0604020202020204" pitchFamily="34" charset="0"/>
                <a:cs typeface="Arial" panose="020B0604020202020204" pitchFamily="34" charset="0"/>
              </a:rPr>
              <a:t>daní</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219775" y="2106863"/>
            <a:ext cx="9409644" cy="3533731"/>
          </a:xfrm>
        </p:spPr>
        <p:txBody>
          <a:bodyPr anchor="t">
            <a:noAutofit/>
          </a:bodyPr>
          <a:lstStyle/>
          <a:p>
            <a:pPr algn="just" fontAlgn="base"/>
            <a:r>
              <a:rPr lang="sk-SK" sz="1800" dirty="0">
                <a:solidFill>
                  <a:srgbClr val="000000"/>
                </a:solidFill>
                <a:latin typeface="Arial" panose="020B0604020202020204" pitchFamily="34" charset="0"/>
                <a:cs typeface="Arial" panose="020B0604020202020204" pitchFamily="34" charset="0"/>
              </a:rPr>
              <a:t>??? Predstavte si, že ste zamestnaní, dostávate svoju mzdu, odvádzate z nej daň. Nejakým nedopatrením dostanete možnosť si vybrať, či budú Vaše dane použité na financovanie verejných statkov vo Vašej krajine alebo si objem týchto prostriedkov ponecháte. Ako by sa zmenil, alebo nezmenil, Váš postoj k plateniu daní v tom prípade, ak by sa jednalo o financovanie takého VS:  ​</a:t>
            </a:r>
          </a:p>
          <a:p>
            <a:pPr algn="just" fontAlgn="base"/>
            <a:endParaRPr lang="sk-SK" sz="1800" dirty="0">
              <a:solidFill>
                <a:srgbClr val="000000"/>
              </a:solidFill>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ktorý Vy nepoužívate (berme to tak, že môžu prejsť roky, kým daný statok vedome použijete). ​</a:t>
            </a:r>
          </a:p>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ktorý Vy sám použijete vedome a často. ​</a:t>
            </a:r>
          </a:p>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ktorý je určený núdznym ľuďom.   ​</a:t>
            </a:r>
            <a:endParaRPr lang="en-US" sz="1800"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429281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496770" y="1420858"/>
            <a:ext cx="9755171" cy="1032013"/>
          </a:xfrm>
        </p:spPr>
        <p:txBody>
          <a:bodyPr>
            <a:normAutofit fontScale="90000"/>
          </a:bodyPr>
          <a:lstStyle/>
          <a:p>
            <a:pPr algn="l"/>
            <a:r>
              <a:rPr lang="fr-FR" sz="3600" b="1" dirty="0" err="1">
                <a:solidFill>
                  <a:srgbClr val="249CDC"/>
                </a:solidFill>
                <a:latin typeface="Arial" panose="020B0604020202020204" pitchFamily="34" charset="0"/>
                <a:cs typeface="Arial" panose="020B0604020202020204" pitchFamily="34" charset="0"/>
              </a:rPr>
              <a:t>Experiment</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219775" y="2106863"/>
            <a:ext cx="9409644" cy="3533731"/>
          </a:xfrm>
        </p:spPr>
        <p:txBody>
          <a:bodyPr anchor="t">
            <a:noAutofit/>
          </a:bodyPr>
          <a:lstStyle/>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Po prihlásení sa na portál Vás systém náhodne rozdelí do skupín po 4 hráčov – toto rozdelenie sa nebude v celom experimente meniť​</a:t>
            </a:r>
          </a:p>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Na rozhodnutí, ktoré Vy a Vaši 3 spoluhráči urobíte závisí, koľko prostriedkov dokážete získať.​</a:t>
            </a:r>
          </a:p>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Každý hráč dostane virtuálnu menu – tokeny.​</a:t>
            </a:r>
          </a:p>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Každý sa hráč sa rozhoduje o tom, koľko tokenov si ponechá na vlastnom (súkromnom) účte a koľko tokenov pošle na spoločný (verejný) účet. ​</a:t>
            </a:r>
          </a:p>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Rozhodnutie ostatných v skupinke nevidíte, pokiaľ ste sami neurobili rozhodnutie za seba, resp. všetci neurobili svoje rozhodnutie.​</a:t>
            </a:r>
            <a:endParaRPr lang="en-US" sz="1800"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114040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496770" y="1420858"/>
            <a:ext cx="9755171" cy="1032013"/>
          </a:xfrm>
        </p:spPr>
        <p:txBody>
          <a:bodyPr>
            <a:normAutofit fontScale="90000"/>
          </a:bodyPr>
          <a:lstStyle/>
          <a:p>
            <a:pPr algn="l"/>
            <a:r>
              <a:rPr lang="fr-FR" sz="3600" b="1" dirty="0" err="1">
                <a:solidFill>
                  <a:srgbClr val="249CDC"/>
                </a:solidFill>
                <a:latin typeface="Arial" panose="020B0604020202020204" pitchFamily="34" charset="0"/>
                <a:cs typeface="Arial" panose="020B0604020202020204" pitchFamily="34" charset="0"/>
              </a:rPr>
              <a:t>Experiment</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219775" y="2106863"/>
            <a:ext cx="9138731" cy="3533731"/>
          </a:xfrm>
        </p:spPr>
        <p:txBody>
          <a:bodyPr anchor="t">
            <a:noAutofit/>
          </a:bodyPr>
          <a:lstStyle/>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Vaša výplata sa bude počítať nasledovne:​</a:t>
            </a:r>
          </a:p>
          <a:p>
            <a:pPr marL="742950" lvl="1"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1€ za každý token, ktorý si ponecháte na súkromnom účte +​</a:t>
            </a:r>
          </a:p>
          <a:p>
            <a:pPr marL="742950" lvl="1"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0,5€ za každý token, ktorý pošlete na spoločný účet +​</a:t>
            </a:r>
          </a:p>
          <a:p>
            <a:pPr marL="742950" lvl="1"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0,5€ za každý token, ktorý poslali Vaši 3 spoluhráči na spoločný účet</a:t>
            </a:r>
            <a:r>
              <a:rPr lang="sk-SK" sz="1400" dirty="0">
                <a:solidFill>
                  <a:srgbClr val="000000"/>
                </a:solidFill>
                <a:latin typeface="Arial" panose="020B0604020202020204" pitchFamily="34" charset="0"/>
                <a:cs typeface="Arial" panose="020B0604020202020204" pitchFamily="34" charset="0"/>
              </a:rPr>
              <a:t>. ​</a:t>
            </a:r>
          </a:p>
          <a:p>
            <a:pPr marL="285750" indent="-285750" algn="just" fontAlgn="base">
              <a:buFont typeface="Arial" panose="020B0604020202020204" pitchFamily="34" charset="0"/>
              <a:buChar char="•"/>
            </a:pPr>
            <a:endParaRPr lang="sk-SK" sz="1800" dirty="0">
              <a:solidFill>
                <a:srgbClr val="000000"/>
              </a:solidFill>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Po tom, čo ste urobili svoje rozhodnutie a vidíte rozhodnutie aj ostatných v skupinke, máte možnosť </a:t>
            </a:r>
            <a:r>
              <a:rPr lang="sk-SK" sz="1800" b="1" dirty="0">
                <a:solidFill>
                  <a:srgbClr val="000000"/>
                </a:solidFill>
                <a:latin typeface="Arial" panose="020B0604020202020204" pitchFamily="34" charset="0"/>
                <a:cs typeface="Arial" panose="020B0604020202020204" pitchFamily="34" charset="0"/>
              </a:rPr>
              <a:t>udeliť trest</a:t>
            </a:r>
            <a:r>
              <a:rPr lang="sk-SK" sz="1800" dirty="0">
                <a:solidFill>
                  <a:srgbClr val="000000"/>
                </a:solidFill>
                <a:latin typeface="Arial" panose="020B0604020202020204" pitchFamily="34" charset="0"/>
                <a:cs typeface="Arial" panose="020B0604020202020204" pitchFamily="34" charset="0"/>
              </a:rPr>
              <a:t>. Tento trest bude ovplyvňovať Váš výsledok, ale aj toho, koho trestáte. ​</a:t>
            </a:r>
            <a:endParaRPr lang="en-US" sz="1800"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3075646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496770" y="1420858"/>
            <a:ext cx="9755171" cy="1032013"/>
          </a:xfrm>
        </p:spPr>
        <p:txBody>
          <a:bodyPr>
            <a:normAutofit fontScale="90000"/>
          </a:bodyPr>
          <a:lstStyle/>
          <a:p>
            <a:pPr algn="l"/>
            <a:r>
              <a:rPr lang="fr-FR" sz="3600" b="1" dirty="0" err="1">
                <a:solidFill>
                  <a:srgbClr val="249CDC"/>
                </a:solidFill>
                <a:latin typeface="Arial" panose="020B0604020202020204" pitchFamily="34" charset="0"/>
                <a:cs typeface="Arial" panose="020B0604020202020204" pitchFamily="34" charset="0"/>
              </a:rPr>
              <a:t>Experiment</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219775" y="2106863"/>
            <a:ext cx="10177231" cy="3533731"/>
          </a:xfrm>
        </p:spPr>
        <p:txBody>
          <a:bodyPr anchor="t">
            <a:noAutofit/>
          </a:bodyPr>
          <a:lstStyle/>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Trestanie:​</a:t>
            </a:r>
          </a:p>
          <a:p>
            <a:pPr marL="742950" lvl="1"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Po každom kole máte možnosť udeliť svojim 3 spoluhráčom dokopy až 10 trestných bodov – môžete netrestať, alebo trestať jedného, dvoch alebo troch, ale v súčte max. 10 bodov</a:t>
            </a:r>
          </a:p>
          <a:p>
            <a:pPr lvl="1" algn="just" fontAlgn="base"/>
            <a:r>
              <a:rPr lang="sk-SK" sz="1800" dirty="0">
                <a:solidFill>
                  <a:srgbClr val="000000"/>
                </a:solidFill>
                <a:latin typeface="Arial" panose="020B0604020202020204" pitchFamily="34" charset="0"/>
                <a:cs typeface="Arial" panose="020B0604020202020204" pitchFamily="34" charset="0"/>
              </a:rPr>
              <a:t> ​</a:t>
            </a:r>
          </a:p>
          <a:p>
            <a:pPr marL="742950" lvl="1"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Ak použijete trestné body:​</a:t>
            </a:r>
          </a:p>
          <a:p>
            <a:pPr marL="1200150" lvl="2"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Každý </a:t>
            </a:r>
            <a:r>
              <a:rPr lang="sk-SK" b="1" dirty="0">
                <a:solidFill>
                  <a:srgbClr val="000000"/>
                </a:solidFill>
                <a:latin typeface="Arial" panose="020B0604020202020204" pitchFamily="34" charset="0"/>
                <a:cs typeface="Arial" panose="020B0604020202020204" pitchFamily="34" charset="0"/>
              </a:rPr>
              <a:t>trestný bod = -2 € z Vašej výhry</a:t>
            </a:r>
            <a:r>
              <a:rPr lang="sk-SK" dirty="0">
                <a:solidFill>
                  <a:srgbClr val="000000"/>
                </a:solidFill>
                <a:latin typeface="Arial" panose="020B0604020202020204" pitchFamily="34" charset="0"/>
                <a:cs typeface="Arial" panose="020B0604020202020204" pitchFamily="34" charset="0"/>
              </a:rPr>
              <a:t>​</a:t>
            </a:r>
          </a:p>
          <a:p>
            <a:pPr lvl="2" algn="just" fontAlgn="base"/>
            <a:endParaRPr lang="sk-SK" dirty="0">
              <a:solidFill>
                <a:srgbClr val="000000"/>
              </a:solidFill>
              <a:latin typeface="Arial" panose="020B0604020202020204" pitchFamily="34" charset="0"/>
              <a:cs typeface="Arial" panose="020B0604020202020204" pitchFamily="34" charset="0"/>
            </a:endParaRPr>
          </a:p>
          <a:p>
            <a:pPr marL="742950" lvl="1"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Ak budete potrestaný:​</a:t>
            </a:r>
          </a:p>
          <a:p>
            <a:pPr marL="1200150" lvl="2"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Každý </a:t>
            </a:r>
            <a:r>
              <a:rPr lang="sk-SK" b="1" dirty="0">
                <a:solidFill>
                  <a:srgbClr val="000000"/>
                </a:solidFill>
                <a:latin typeface="Arial" panose="020B0604020202020204" pitchFamily="34" charset="0"/>
                <a:cs typeface="Arial" panose="020B0604020202020204" pitchFamily="34" charset="0"/>
              </a:rPr>
              <a:t>trestný bod = -10% Vašej výhry </a:t>
            </a:r>
            <a:r>
              <a:rPr lang="sk-SK" dirty="0">
                <a:solidFill>
                  <a:srgbClr val="000000"/>
                </a:solidFill>
                <a:latin typeface="Arial" panose="020B0604020202020204" pitchFamily="34" charset="0"/>
                <a:cs typeface="Arial" panose="020B0604020202020204" pitchFamily="34" charset="0"/>
              </a:rPr>
              <a:t>(ako daň)​</a:t>
            </a:r>
          </a:p>
          <a:p>
            <a:pPr marL="1200150" lvl="2"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Uvidíte kód toho, kto Vás potrestal. ​</a:t>
            </a:r>
          </a:p>
          <a:p>
            <a:pPr lvl="2" algn="just" fontAlgn="base"/>
            <a:endParaRPr lang="sk-SK" dirty="0">
              <a:solidFill>
                <a:srgbClr val="000000"/>
              </a:solidFill>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Hra: každý získava 25 tokenov, hrá sa 10 kôl a každé kolo začína s 25 tokenmi​</a:t>
            </a:r>
            <a:endParaRPr lang="en-US" sz="1800"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231452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9966" y="635706"/>
            <a:ext cx="9144000" cy="1160959"/>
          </a:xfrm>
        </p:spPr>
        <p:txBody>
          <a:bodyPr>
            <a:normAutofit/>
          </a:bodyPr>
          <a:lstStyle/>
          <a:p>
            <a:pPr algn="l"/>
            <a:r>
              <a:rPr lang="cs-CZ" sz="4400" b="1" dirty="0">
                <a:solidFill>
                  <a:srgbClr val="249CDC"/>
                </a:solidFill>
                <a:latin typeface="Arial" panose="020B0604020202020204" pitchFamily="34" charset="0"/>
                <a:cs typeface="Arial" panose="020B0604020202020204" pitchFamily="34" charset="0"/>
              </a:rPr>
              <a:t>Obsah </a:t>
            </a:r>
            <a:r>
              <a:rPr lang="cs-CZ" sz="4400" b="1" dirty="0" err="1">
                <a:solidFill>
                  <a:srgbClr val="249CDC"/>
                </a:solidFill>
                <a:latin typeface="Arial" panose="020B0604020202020204" pitchFamily="34" charset="0"/>
                <a:cs typeface="Arial" panose="020B0604020202020204" pitchFamily="34" charset="0"/>
              </a:rPr>
              <a:t>prezentácie</a:t>
            </a:r>
            <a:r>
              <a:rPr lang="cs-CZ" sz="4400" b="1" dirty="0">
                <a:solidFill>
                  <a:srgbClr val="249CDC"/>
                </a:solidFill>
                <a:latin typeface="Arial" panose="020B0604020202020204" pitchFamily="34" charset="0"/>
                <a:cs typeface="Arial" panose="020B0604020202020204" pitchFamily="34" charset="0"/>
              </a:rPr>
              <a:t>​</a:t>
            </a: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2094731" y="1869816"/>
            <a:ext cx="10183696" cy="4352478"/>
          </a:xfrm>
        </p:spPr>
        <p:txBody>
          <a:bodyPr anchor="t">
            <a:noAutofit/>
          </a:bodyPr>
          <a:lstStyle/>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Podnikanie je aj o ...​</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Čo je to daň​</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Platíme nejakú daň ak ...​</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Daňová sústava​</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Statky​</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Aký je Váš postoj k financovaniu VS z daní?​</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Verejný statok​</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Prehľad základných verejných statkov​</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Financovanie verejných statkov​</a:t>
            </a:r>
          </a:p>
          <a:p>
            <a:pPr marL="457200" indent="-457200" algn="l" rtl="0" fontAlgn="base">
              <a:buFont typeface="Arial" panose="020B0604020202020204" pitchFamily="34" charset="0"/>
              <a:buChar char="•"/>
            </a:pPr>
            <a:r>
              <a:rPr lang="sk-SK" b="0" i="0" u="none" strike="noStrike" dirty="0">
                <a:solidFill>
                  <a:srgbClr val="000000"/>
                </a:solidFill>
                <a:effectLst/>
                <a:latin typeface="Arial" panose="020B0604020202020204" pitchFamily="34" charset="0"/>
                <a:cs typeface="Arial" panose="020B0604020202020204" pitchFamily="34" charset="0"/>
              </a:rPr>
              <a:t>Experiment​</a:t>
            </a:r>
            <a:endParaRPr lang="en-US"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10" name="Obrázek 9">
            <a:extLst>
              <a:ext uri="{FF2B5EF4-FFF2-40B4-BE49-F238E27FC236}">
                <a16:creationId xmlns:a16="http://schemas.microsoft.com/office/drawing/2014/main" id="{928CB4EB-50AC-413E-8058-23CF5920ACE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Tree>
    <p:extLst>
      <p:ext uri="{BB962C8B-B14F-4D97-AF65-F5344CB8AC3E}">
        <p14:creationId xmlns:p14="http://schemas.microsoft.com/office/powerpoint/2010/main" val="51263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496770" y="1420858"/>
            <a:ext cx="9755171" cy="1032013"/>
          </a:xfrm>
        </p:spPr>
        <p:txBody>
          <a:bodyPr>
            <a:normAutofit fontScale="90000"/>
          </a:bodyPr>
          <a:lstStyle/>
          <a:p>
            <a:pPr algn="l"/>
            <a:r>
              <a:rPr lang="fr-FR" sz="3600" b="1" dirty="0" err="1">
                <a:solidFill>
                  <a:srgbClr val="249CDC"/>
                </a:solidFill>
                <a:latin typeface="Arial" panose="020B0604020202020204" pitchFamily="34" charset="0"/>
                <a:cs typeface="Arial" panose="020B0604020202020204" pitchFamily="34" charset="0"/>
              </a:rPr>
              <a:t>Experiment</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219775" y="2106863"/>
            <a:ext cx="10177231" cy="3533731"/>
          </a:xfrm>
        </p:spPr>
        <p:txBody>
          <a:bodyPr anchor="t">
            <a:noAutofit/>
          </a:bodyPr>
          <a:lstStyle/>
          <a:p>
            <a:pPr marL="285750" indent="-28575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Vyhodnotenie</a:t>
            </a:r>
          </a:p>
          <a:p>
            <a:pPr marL="742950" lvl="1" indent="-285750" algn="just" fontAlgn="base">
              <a:buFont typeface="Arial" panose="020B0604020202020204" pitchFamily="34" charset="0"/>
              <a:buChar char="•"/>
            </a:pPr>
            <a:r>
              <a:rPr lang="sk-SK" sz="1600" dirty="0">
                <a:solidFill>
                  <a:srgbClr val="000000"/>
                </a:solidFill>
                <a:latin typeface="Arial" panose="020B0604020202020204" pitchFamily="34" charset="0"/>
                <a:cs typeface="Arial" panose="020B0604020202020204" pitchFamily="34" charset="0"/>
              </a:rPr>
              <a:t>Experiment má niekoľko možných tém pre diskusiu:​</a:t>
            </a:r>
          </a:p>
          <a:p>
            <a:pPr marL="1200150" lvl="2" indent="-285750" algn="just" fontAlgn="base">
              <a:buFont typeface="Arial" panose="020B0604020202020204" pitchFamily="34" charset="0"/>
              <a:buChar char="•"/>
            </a:pPr>
            <a:r>
              <a:rPr lang="sk-SK" sz="1600" dirty="0">
                <a:solidFill>
                  <a:srgbClr val="000000"/>
                </a:solidFill>
                <a:latin typeface="Arial" panose="020B0604020202020204" pitchFamily="34" charset="0"/>
                <a:cs typeface="Arial" panose="020B0604020202020204" pitchFamily="34" charset="0"/>
              </a:rPr>
              <a:t>1. Čierny pasažier – pozícia, v ktorej spotrebiteľ využíva statok bez toho, aby chcel za neho platiť. Príkladom je „čierny pasažier“, ktorého poznáme z MHD. ​</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 Koľkí študenti a koľkokrát zastávali pozíciu tzv. čierneho pasažiera?​</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Aká bola reakcia ostatných v skupine v prípade, ak čierneho pasažiera v skupine mali?​</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Aká bola filozofia toho, ktorý vystupoval v úlohe čierneho pasažiera?​</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Aký je možný ekonomický dôsledok takéhoto správania sa v ekonomike?​</a:t>
            </a:r>
          </a:p>
          <a:p>
            <a:pPr marL="1200150" lvl="2" indent="-285750" algn="just" fontAlgn="base">
              <a:buFont typeface="Arial" panose="020B0604020202020204" pitchFamily="34" charset="0"/>
              <a:buChar char="•"/>
            </a:pPr>
            <a:r>
              <a:rPr lang="sk-SK" sz="1600" dirty="0">
                <a:solidFill>
                  <a:srgbClr val="000000"/>
                </a:solidFill>
                <a:latin typeface="Arial" panose="020B0604020202020204" pitchFamily="34" charset="0"/>
                <a:cs typeface="Arial" panose="020B0604020202020204" pitchFamily="34" charset="0"/>
              </a:rPr>
              <a:t>2. Altruista – je ochotný obetovať vlastný úžitok na úkor toho, aby bolo dosiahnuté verejné blaho. ​</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Koľkí študenti a koľkokrát zastávali pozíciu tzv. čierneho pasažiera?​</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Aká bola reakcia ostatných v skupine v prípade, ak čierneho pasažiera v skupine mali?​</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Aká bola filozofia toho, ktorý vystupoval v úlohe čierneho pasažiera?​</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Aký je možný ekonomický dôsledok takéhoto správania sa v ekonomike?​</a:t>
            </a:r>
          </a:p>
          <a:p>
            <a:pPr marL="1200150" lvl="2" indent="-285750" algn="just" fontAlgn="base">
              <a:buFont typeface="Arial" panose="020B0604020202020204" pitchFamily="34" charset="0"/>
              <a:buChar char="•"/>
            </a:pPr>
            <a:r>
              <a:rPr lang="sk-SK" sz="1600" dirty="0">
                <a:solidFill>
                  <a:srgbClr val="000000"/>
                </a:solidFill>
                <a:latin typeface="Arial" panose="020B0604020202020204" pitchFamily="34" charset="0"/>
                <a:cs typeface="Arial" panose="020B0604020202020204" pitchFamily="34" charset="0"/>
              </a:rPr>
              <a:t>3. Trestanie ​</a:t>
            </a:r>
          </a:p>
          <a:p>
            <a:pPr marL="1657350" lvl="3" indent="-285750" algn="just" fontAlgn="base">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Koľkí trestali v hre bezdôvodne? Aká bola ich pohnútka k tomu?​</a:t>
            </a:r>
            <a:endParaRPr lang="en-US"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41872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5" y="968432"/>
            <a:ext cx="9755171" cy="1549943"/>
          </a:xfrm>
        </p:spPr>
        <p:txBody>
          <a:bodyPr>
            <a:normAutofit/>
          </a:bodyPr>
          <a:lstStyle/>
          <a:p>
            <a:pPr algn="l"/>
            <a:r>
              <a:rPr lang="fr-FR" sz="4400" b="1" dirty="0">
                <a:solidFill>
                  <a:srgbClr val="249CDC"/>
                </a:solidFill>
                <a:latin typeface="Arial" panose="020B0604020202020204" pitchFamily="34" charset="0"/>
                <a:cs typeface="Arial" panose="020B0604020202020204" pitchFamily="34" charset="0"/>
              </a:rPr>
              <a:t>Použitá a </a:t>
            </a:r>
            <a:r>
              <a:rPr lang="fr-FR" sz="4400" b="1" dirty="0" err="1">
                <a:solidFill>
                  <a:srgbClr val="249CDC"/>
                </a:solidFill>
                <a:latin typeface="Arial" panose="020B0604020202020204" pitchFamily="34" charset="0"/>
                <a:cs typeface="Arial" panose="020B0604020202020204" pitchFamily="34" charset="0"/>
              </a:rPr>
              <a:t>odporúčaná</a:t>
            </a:r>
            <a:r>
              <a:rPr lang="fr-FR" sz="4400" b="1" dirty="0">
                <a:solidFill>
                  <a:srgbClr val="249CDC"/>
                </a:solidFill>
                <a:latin typeface="Arial" panose="020B0604020202020204" pitchFamily="34" charset="0"/>
                <a:cs typeface="Arial" panose="020B0604020202020204" pitchFamily="34" charset="0"/>
              </a:rPr>
              <a:t> </a:t>
            </a:r>
            <a:r>
              <a:rPr lang="fr-FR" sz="4400" b="1" dirty="0" err="1">
                <a:solidFill>
                  <a:srgbClr val="249CDC"/>
                </a:solidFill>
                <a:latin typeface="Arial" panose="020B0604020202020204" pitchFamily="34" charset="0"/>
                <a:cs typeface="Arial" panose="020B0604020202020204" pitchFamily="34" charset="0"/>
              </a:rPr>
              <a:t>literatúra</a:t>
            </a:r>
            <a:r>
              <a:rPr lang="fr-FR" sz="4400" b="1" dirty="0">
                <a:solidFill>
                  <a:srgbClr val="249CDC"/>
                </a:solidFill>
                <a:latin typeface="Arial" panose="020B0604020202020204" pitchFamily="34" charset="0"/>
                <a:cs typeface="Arial" panose="020B0604020202020204" pitchFamily="34" charset="0"/>
              </a:rPr>
              <a:t>​</a:t>
            </a:r>
            <a:br>
              <a:rPr lang="fr-FR" sz="4400" b="1" dirty="0">
                <a:solidFill>
                  <a:srgbClr val="249CDC"/>
                </a:solidFill>
                <a:latin typeface="Arial" panose="020B0604020202020204" pitchFamily="34" charset="0"/>
                <a:cs typeface="Arial" panose="020B0604020202020204" pitchFamily="34" charset="0"/>
              </a:rPr>
            </a:br>
            <a:r>
              <a:rPr lang="pl-PL" sz="4400" b="1" dirty="0">
                <a:solidFill>
                  <a:srgbClr val="249CDC"/>
                </a:solidFill>
                <a:latin typeface="Arial" panose="020B0604020202020204" pitchFamily="34" charset="0"/>
                <a:cs typeface="Arial" panose="020B0604020202020204" pitchFamily="34" charset="0"/>
              </a:rPr>
              <a:t>​</a:t>
            </a:r>
            <a:endParaRPr lang="cs-CZ" sz="44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953405" y="2174584"/>
            <a:ext cx="8604615" cy="4600203"/>
          </a:xfrm>
        </p:spPr>
        <p:txBody>
          <a:bodyPr anchor="t">
            <a:noAutofit/>
          </a:bodyPr>
          <a:lstStyle/>
          <a:p>
            <a:pPr marL="457200" indent="-457200" algn="l" rtl="0" fontAlgn="base">
              <a:buFont typeface="Arial" panose="020B0604020202020204" pitchFamily="34" charset="0"/>
              <a:buChar char="•"/>
            </a:pPr>
            <a:r>
              <a:rPr lang="sk-SK" sz="1800" b="0" i="0" u="none" strike="noStrike" dirty="0">
                <a:solidFill>
                  <a:srgbClr val="000000"/>
                </a:solidFill>
                <a:effectLst/>
                <a:latin typeface="Arial" panose="020B0604020202020204" pitchFamily="34" charset="0"/>
                <a:cs typeface="Arial" panose="020B0604020202020204" pitchFamily="34" charset="0"/>
              </a:rPr>
              <a:t>[1.] </a:t>
            </a:r>
            <a:r>
              <a:rPr lang="sk-SK" sz="1800" b="0" i="0" u="none" strike="noStrike" dirty="0" err="1">
                <a:solidFill>
                  <a:srgbClr val="000000"/>
                </a:solidFill>
                <a:effectLst/>
                <a:latin typeface="Arial" panose="020B0604020202020204" pitchFamily="34" charset="0"/>
                <a:cs typeface="Arial" panose="020B0604020202020204" pitchFamily="34" charset="0"/>
              </a:rPr>
              <a:t>Špalek</a:t>
            </a:r>
            <a:r>
              <a:rPr lang="sk-SK" sz="1800" b="0" i="0" u="none" strike="noStrike" dirty="0">
                <a:solidFill>
                  <a:srgbClr val="000000"/>
                </a:solidFill>
                <a:effectLst/>
                <a:latin typeface="Arial" panose="020B0604020202020204" pitchFamily="34" charset="0"/>
                <a:cs typeface="Arial" panose="020B0604020202020204" pitchFamily="34" charset="0"/>
              </a:rPr>
              <a:t>, J. (2011). </a:t>
            </a:r>
            <a:r>
              <a:rPr lang="sk-SK" sz="1800" b="0" i="0" u="none" strike="noStrike" dirty="0" err="1">
                <a:solidFill>
                  <a:srgbClr val="000000"/>
                </a:solidFill>
                <a:effectLst/>
                <a:latin typeface="Arial" panose="020B0604020202020204" pitchFamily="34" charset="0"/>
                <a:cs typeface="Arial" panose="020B0604020202020204" pitchFamily="34" charset="0"/>
              </a:rPr>
              <a:t>Veřejné</a:t>
            </a:r>
            <a:r>
              <a:rPr lang="sk-SK" sz="1800" b="0" i="0" u="none" strike="noStrike" dirty="0">
                <a:solidFill>
                  <a:srgbClr val="000000"/>
                </a:solidFill>
                <a:effectLst/>
                <a:latin typeface="Arial" panose="020B0604020202020204" pitchFamily="34" charset="0"/>
                <a:cs typeface="Arial" panose="020B0604020202020204" pitchFamily="34" charset="0"/>
              </a:rPr>
              <a:t> statky. </a:t>
            </a:r>
            <a:r>
              <a:rPr lang="sk-SK" sz="1800" b="0" i="0" u="none" strike="noStrike" dirty="0" err="1">
                <a:solidFill>
                  <a:srgbClr val="000000"/>
                </a:solidFill>
                <a:effectLst/>
                <a:latin typeface="Arial" panose="020B0604020202020204" pitchFamily="34" charset="0"/>
                <a:cs typeface="Arial" panose="020B0604020202020204" pitchFamily="34" charset="0"/>
              </a:rPr>
              <a:t>Nakladatelství</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C.H.Beck</a:t>
            </a:r>
            <a:r>
              <a:rPr lang="sk-SK" sz="1800" b="0" i="0" u="none" strike="noStrike" dirty="0">
                <a:solidFill>
                  <a:srgbClr val="000000"/>
                </a:solidFill>
                <a:effectLst/>
                <a:latin typeface="Arial" panose="020B0604020202020204" pitchFamily="34" charset="0"/>
                <a:cs typeface="Arial" panose="020B0604020202020204" pitchFamily="34" charset="0"/>
              </a:rPr>
              <a:t>. ISBN 978-80-7400-353-0​</a:t>
            </a:r>
          </a:p>
          <a:p>
            <a:pPr marL="457200" indent="-457200" algn="l" rtl="0" fontAlgn="base">
              <a:buFont typeface="Arial" panose="020B0604020202020204" pitchFamily="34" charset="0"/>
              <a:buChar char="•"/>
            </a:pPr>
            <a:r>
              <a:rPr lang="sk-SK" sz="1800" b="0" i="0" u="none" strike="noStrike" dirty="0">
                <a:solidFill>
                  <a:srgbClr val="000000"/>
                </a:solidFill>
                <a:effectLst/>
                <a:latin typeface="Arial" panose="020B0604020202020204" pitchFamily="34" charset="0"/>
                <a:cs typeface="Arial" panose="020B0604020202020204" pitchFamily="34" charset="0"/>
              </a:rPr>
              <a:t>[2.] </a:t>
            </a:r>
            <a:r>
              <a:rPr lang="sk-SK" sz="1800" b="0" i="0" u="none" strike="noStrike" dirty="0" err="1">
                <a:solidFill>
                  <a:srgbClr val="000000"/>
                </a:solidFill>
                <a:effectLst/>
                <a:latin typeface="Arial" panose="020B0604020202020204" pitchFamily="34" charset="0"/>
                <a:cs typeface="Arial" panose="020B0604020202020204" pitchFamily="34" charset="0"/>
              </a:rPr>
              <a:t>Fähr</a:t>
            </a:r>
            <a:r>
              <a:rPr lang="sk-SK" sz="1800" b="0" i="0" u="none" strike="noStrike" dirty="0">
                <a:solidFill>
                  <a:srgbClr val="000000"/>
                </a:solidFill>
                <a:effectLst/>
                <a:latin typeface="Arial" panose="020B0604020202020204" pitchFamily="34" charset="0"/>
                <a:cs typeface="Arial" panose="020B0604020202020204" pitchFamily="34" charset="0"/>
              </a:rPr>
              <a:t>, E. – </a:t>
            </a:r>
            <a:r>
              <a:rPr lang="sk-SK" sz="1800" b="0" i="0" u="none" strike="noStrike" dirty="0" err="1">
                <a:solidFill>
                  <a:srgbClr val="000000"/>
                </a:solidFill>
                <a:effectLst/>
                <a:latin typeface="Arial" panose="020B0604020202020204" pitchFamily="34" charset="0"/>
                <a:cs typeface="Arial" panose="020B0604020202020204" pitchFamily="34" charset="0"/>
              </a:rPr>
              <a:t>Gächter</a:t>
            </a:r>
            <a:r>
              <a:rPr lang="sk-SK" sz="1800" b="0" i="0" u="none" strike="noStrike" dirty="0">
                <a:solidFill>
                  <a:srgbClr val="000000"/>
                </a:solidFill>
                <a:effectLst/>
                <a:latin typeface="Arial" panose="020B0604020202020204" pitchFamily="34" charset="0"/>
                <a:cs typeface="Arial" panose="020B0604020202020204" pitchFamily="34" charset="0"/>
              </a:rPr>
              <a:t>, S. (2000). </a:t>
            </a:r>
            <a:r>
              <a:rPr lang="sk-SK" sz="1800" b="0" i="0" u="none" strike="noStrike" dirty="0" err="1">
                <a:solidFill>
                  <a:srgbClr val="000000"/>
                </a:solidFill>
                <a:effectLst/>
                <a:latin typeface="Arial" panose="020B0604020202020204" pitchFamily="34" charset="0"/>
                <a:cs typeface="Arial" panose="020B0604020202020204" pitchFamily="34" charset="0"/>
              </a:rPr>
              <a:t>Cooperation</a:t>
            </a:r>
            <a:r>
              <a:rPr lang="sk-SK" sz="1800" b="0" i="0" u="none" strike="noStrike" dirty="0">
                <a:solidFill>
                  <a:srgbClr val="000000"/>
                </a:solidFill>
                <a:effectLst/>
                <a:latin typeface="Arial" panose="020B0604020202020204" pitchFamily="34" charset="0"/>
                <a:cs typeface="Arial" panose="020B0604020202020204" pitchFamily="34" charset="0"/>
              </a:rPr>
              <a:t> and </a:t>
            </a:r>
            <a:r>
              <a:rPr lang="sk-SK" sz="1800" b="0" i="0" u="none" strike="noStrike" dirty="0" err="1">
                <a:solidFill>
                  <a:srgbClr val="000000"/>
                </a:solidFill>
                <a:effectLst/>
                <a:latin typeface="Arial" panose="020B0604020202020204" pitchFamily="34" charset="0"/>
                <a:cs typeface="Arial" panose="020B0604020202020204" pitchFamily="34" charset="0"/>
              </a:rPr>
              <a:t>Punishment</a:t>
            </a:r>
            <a:r>
              <a:rPr lang="sk-SK" sz="1800" b="0" i="0" u="none" strike="noStrike" dirty="0">
                <a:solidFill>
                  <a:srgbClr val="000000"/>
                </a:solidFill>
                <a:effectLst/>
                <a:latin typeface="Arial" panose="020B0604020202020204" pitchFamily="34" charset="0"/>
                <a:cs typeface="Arial" panose="020B0604020202020204" pitchFamily="34" charset="0"/>
              </a:rPr>
              <a:t> in </a:t>
            </a:r>
            <a:r>
              <a:rPr lang="sk-SK" sz="1800" b="0" i="0" u="none" strike="noStrike" dirty="0" err="1">
                <a:solidFill>
                  <a:srgbClr val="000000"/>
                </a:solidFill>
                <a:effectLst/>
                <a:latin typeface="Arial" panose="020B0604020202020204" pitchFamily="34" charset="0"/>
                <a:cs typeface="Arial" panose="020B0604020202020204" pitchFamily="34" charset="0"/>
              </a:rPr>
              <a:t>Public</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Goods</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Experiments</a:t>
            </a:r>
            <a:r>
              <a:rPr lang="sk-SK" sz="1800" b="0" i="0" u="none" strike="noStrike" dirty="0">
                <a:solidFill>
                  <a:srgbClr val="000000"/>
                </a:solidFill>
                <a:effectLst/>
                <a:latin typeface="Arial" panose="020B0604020202020204" pitchFamily="34" charset="0"/>
                <a:cs typeface="Arial" panose="020B0604020202020204" pitchFamily="34" charset="0"/>
              </a:rPr>
              <a:t>. American </a:t>
            </a:r>
            <a:r>
              <a:rPr lang="sk-SK" sz="1800" b="0" i="0" u="none" strike="noStrike" dirty="0" err="1">
                <a:solidFill>
                  <a:srgbClr val="000000"/>
                </a:solidFill>
                <a:effectLst/>
                <a:latin typeface="Arial" panose="020B0604020202020204" pitchFamily="34" charset="0"/>
                <a:cs typeface="Arial" panose="020B0604020202020204" pitchFamily="34" charset="0"/>
              </a:rPr>
              <a:t>Economic</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Review</a:t>
            </a:r>
            <a:r>
              <a:rPr lang="sk-SK" sz="1800" b="0" i="0" u="none" strike="noStrike" dirty="0">
                <a:solidFill>
                  <a:srgbClr val="000000"/>
                </a:solidFill>
                <a:effectLst/>
                <a:latin typeface="Arial" panose="020B0604020202020204" pitchFamily="34" charset="0"/>
                <a:cs typeface="Arial" panose="020B0604020202020204" pitchFamily="34" charset="0"/>
              </a:rPr>
              <a:t>, </a:t>
            </a:r>
            <a:r>
              <a:rPr lang="sk-SK" sz="1800" b="0" i="0" u="none" strike="noStrike" dirty="0" err="1">
                <a:solidFill>
                  <a:srgbClr val="000000"/>
                </a:solidFill>
                <a:effectLst/>
                <a:latin typeface="Arial" panose="020B0604020202020204" pitchFamily="34" charset="0"/>
                <a:cs typeface="Arial" panose="020B0604020202020204" pitchFamily="34" charset="0"/>
              </a:rPr>
              <a:t>vol</a:t>
            </a:r>
            <a:r>
              <a:rPr lang="sk-SK" sz="1800" b="0" i="0" u="none" strike="noStrike" dirty="0">
                <a:solidFill>
                  <a:srgbClr val="000000"/>
                </a:solidFill>
                <a:effectLst/>
                <a:latin typeface="Arial" panose="020B0604020202020204" pitchFamily="34" charset="0"/>
                <a:cs typeface="Arial" panose="020B0604020202020204" pitchFamily="34" charset="0"/>
              </a:rPr>
              <a:t>. 90 (4), 2000. </a:t>
            </a:r>
            <a:r>
              <a:rPr lang="sk-SK" sz="1800" b="0" i="0" u="none" strike="noStrike" dirty="0" err="1">
                <a:solidFill>
                  <a:srgbClr val="000000"/>
                </a:solidFill>
                <a:effectLst/>
                <a:latin typeface="Arial" panose="020B0604020202020204" pitchFamily="34" charset="0"/>
                <a:cs typeface="Arial" panose="020B0604020202020204" pitchFamily="34" charset="0"/>
              </a:rPr>
              <a:t>pp</a:t>
            </a:r>
            <a:r>
              <a:rPr lang="sk-SK" sz="1800" b="0" i="0" u="none" strike="noStrike" dirty="0">
                <a:solidFill>
                  <a:srgbClr val="000000"/>
                </a:solidFill>
                <a:effectLst/>
                <a:latin typeface="Arial" panose="020B0604020202020204" pitchFamily="34" charset="0"/>
                <a:cs typeface="Arial" panose="020B0604020202020204" pitchFamily="34" charset="0"/>
              </a:rPr>
              <a:t>. 980-994. Dostupné na: https://www.aeaweb.org/articles?id=10.1257/aer.90.4.980 (dňa 18.12.2021)​</a:t>
            </a:r>
            <a:endParaRPr lang="en-US" sz="1800"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Tree>
    <p:extLst>
      <p:ext uri="{BB962C8B-B14F-4D97-AF65-F5344CB8AC3E}">
        <p14:creationId xmlns:p14="http://schemas.microsoft.com/office/powerpoint/2010/main" val="629380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8" name="Obrázek 7">
            <a:extLst>
              <a:ext uri="{FF2B5EF4-FFF2-40B4-BE49-F238E27FC236}">
                <a16:creationId xmlns:a16="http://schemas.microsoft.com/office/drawing/2014/main" id="{EA00236C-C9B9-46B7-A7EA-5569C104817F}"/>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528704" y="4182641"/>
            <a:ext cx="10746548" cy="575794"/>
          </a:xfrm>
        </p:spPr>
        <p:txBody>
          <a:bodyPr anchor="t">
            <a:noAutofit/>
          </a:bodyPr>
          <a:lstStyle/>
          <a:p>
            <a:pPr rtl="0" fontAlgn="base"/>
            <a:r>
              <a:rPr lang="sk-SK" sz="4000" b="0" i="0" u="none" strike="noStrike" dirty="0">
                <a:solidFill>
                  <a:srgbClr val="000000"/>
                </a:solidFill>
                <a:effectLst/>
                <a:latin typeface="Arial" panose="020B0604020202020204" pitchFamily="34" charset="0"/>
                <a:cs typeface="Arial" panose="020B0604020202020204" pitchFamily="34" charset="0"/>
              </a:rPr>
              <a:t>OTÁZKY?</a:t>
            </a:r>
          </a:p>
        </p:txBody>
      </p:sp>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634444" y="2789832"/>
            <a:ext cx="9144000" cy="839136"/>
          </a:xfrm>
        </p:spPr>
        <p:txBody>
          <a:bodyPr>
            <a:normAutofit/>
          </a:bodyPr>
          <a:lstStyle/>
          <a:p>
            <a:r>
              <a:rPr lang="cs-CZ" sz="4800" b="1" dirty="0">
                <a:solidFill>
                  <a:srgbClr val="249CDC"/>
                </a:solidFill>
                <a:latin typeface="Arial" panose="020B0604020202020204" pitchFamily="34" charset="0"/>
                <a:cs typeface="Arial" panose="020B0604020202020204" pitchFamily="34" charset="0"/>
              </a:rPr>
              <a:t>ĎAKUJEM ZA POZORNOSŤ!</a:t>
            </a:r>
            <a:r>
              <a:rPr lang="cs-CZ" sz="3200" b="1" dirty="0">
                <a:solidFill>
                  <a:srgbClr val="249CD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384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611984" y="3429000"/>
            <a:ext cx="6080288" cy="2139884"/>
          </a:xfrm>
        </p:spPr>
        <p:txBody>
          <a:bodyPr>
            <a:normAutofit/>
          </a:bodyPr>
          <a:lstStyle/>
          <a:p>
            <a:pPr algn="l"/>
            <a:r>
              <a:rPr lang="pl-PL" sz="2400" i="1" dirty="0">
                <a:solidFill>
                  <a:srgbClr val="249CDC"/>
                </a:solidFill>
                <a:latin typeface="Arial" panose="020B0604020202020204" pitchFamily="34" charset="0"/>
                <a:cs typeface="Arial" panose="020B0604020202020204" pitchFamily="34" charset="0"/>
              </a:rPr>
              <a:t>„Na tomto svete nie je nič isté okrem toho, že raz zomrieme a že musíme platiť dane.“</a:t>
            </a:r>
            <a:br>
              <a:rPr lang="pl-PL" sz="2400" i="1" dirty="0">
                <a:solidFill>
                  <a:srgbClr val="249CDC"/>
                </a:solidFill>
                <a:latin typeface="Arial" panose="020B0604020202020204" pitchFamily="34" charset="0"/>
                <a:cs typeface="Arial" panose="020B0604020202020204" pitchFamily="34" charset="0"/>
              </a:rPr>
            </a:br>
            <a:r>
              <a:rPr lang="pl-PL" sz="2400" i="1" dirty="0">
                <a:solidFill>
                  <a:srgbClr val="249CDC"/>
                </a:solidFill>
                <a:latin typeface="Arial" panose="020B0604020202020204" pitchFamily="34" charset="0"/>
                <a:cs typeface="Arial" panose="020B0604020202020204" pitchFamily="34" charset="0"/>
              </a:rPr>
              <a:t>​​</a:t>
            </a:r>
            <a:r>
              <a:rPr lang="cs-CZ" sz="2400" i="1" dirty="0">
                <a:solidFill>
                  <a:srgbClr val="249CDC"/>
                </a:solidFill>
                <a:latin typeface="Arial" panose="020B0604020202020204" pitchFamily="34" charset="0"/>
                <a:cs typeface="Arial" panose="020B0604020202020204" pitchFamily="34" charset="0"/>
              </a:rPr>
              <a:t>​</a:t>
            </a:r>
            <a:br>
              <a:rPr lang="cs-CZ" sz="2400" i="1" dirty="0">
                <a:solidFill>
                  <a:srgbClr val="249CDC"/>
                </a:solidFill>
                <a:latin typeface="Arial" panose="020B0604020202020204" pitchFamily="34" charset="0"/>
                <a:cs typeface="Arial" panose="020B0604020202020204" pitchFamily="34" charset="0"/>
              </a:rPr>
            </a:br>
            <a:r>
              <a:rPr lang="cs-CZ" sz="2000" i="1" dirty="0">
                <a:solidFill>
                  <a:srgbClr val="249CDC"/>
                </a:solidFill>
                <a:latin typeface="Arial" panose="020B0604020202020204" pitchFamily="34" charset="0"/>
                <a:cs typeface="Arial" panose="020B0604020202020204" pitchFamily="34" charset="0"/>
              </a:rPr>
              <a:t>Benjamin Franklin</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9220" name="Picture 4" descr="Obrázok, na ktorom je text&#10;&#10;Automaticky generovaný popis">
            <a:extLst>
              <a:ext uri="{FF2B5EF4-FFF2-40B4-BE49-F238E27FC236}">
                <a16:creationId xmlns:a16="http://schemas.microsoft.com/office/drawing/2014/main" id="{A7B2C9FD-1D2A-4DC2-8690-8662591F3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598" y="179502"/>
            <a:ext cx="5162550" cy="3514725"/>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a:extLst>
              <a:ext uri="{FF2B5EF4-FFF2-40B4-BE49-F238E27FC236}">
                <a16:creationId xmlns:a16="http://schemas.microsoft.com/office/drawing/2014/main" id="{ABFB3146-FFBD-4160-838A-96CECA726E8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Tree>
    <p:extLst>
      <p:ext uri="{BB962C8B-B14F-4D97-AF65-F5344CB8AC3E}">
        <p14:creationId xmlns:p14="http://schemas.microsoft.com/office/powerpoint/2010/main" val="349977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94731" y="968432"/>
            <a:ext cx="9700180" cy="759950"/>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Podnikanie je aj o ...​​​</a:t>
            </a:r>
            <a:r>
              <a:rPr lang="cs-CZ" sz="4400" b="1" dirty="0">
                <a:solidFill>
                  <a:srgbClr val="249CDC"/>
                </a:solidFill>
                <a:latin typeface="Arial" panose="020B0604020202020204" pitchFamily="34" charset="0"/>
                <a:cs typeface="Arial" panose="020B0604020202020204" pitchFamily="34" charset="0"/>
              </a:rPr>
              <a:t>​</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
        <p:nvSpPr>
          <p:cNvPr id="12" name="Podnadpis 2">
            <a:extLst>
              <a:ext uri="{FF2B5EF4-FFF2-40B4-BE49-F238E27FC236}">
                <a16:creationId xmlns:a16="http://schemas.microsoft.com/office/drawing/2014/main" id="{B1660F5E-F9E1-43DA-8F03-4DD84EC61535}"/>
              </a:ext>
            </a:extLst>
          </p:cNvPr>
          <p:cNvSpPr>
            <a:spLocks noGrp="1"/>
          </p:cNvSpPr>
          <p:nvPr>
            <p:ph type="subTitle" idx="1"/>
          </p:nvPr>
        </p:nvSpPr>
        <p:spPr>
          <a:xfrm>
            <a:off x="1953406" y="2174584"/>
            <a:ext cx="8285190" cy="4600203"/>
          </a:xfrm>
        </p:spPr>
        <p:txBody>
          <a:bodyPr anchor="t">
            <a:noAutofit/>
          </a:bodyPr>
          <a:lstStyle/>
          <a:p>
            <a:pPr marL="457200" indent="-457200" algn="just" rtl="0" fontAlgn="base">
              <a:buFont typeface="Arial" panose="020B0604020202020204" pitchFamily="34" charset="0"/>
              <a:buChar char="•"/>
            </a:pPr>
            <a:r>
              <a:rPr lang="sk-SK" sz="2000" dirty="0">
                <a:solidFill>
                  <a:srgbClr val="000000"/>
                </a:solidFill>
                <a:latin typeface="Arial" panose="020B0604020202020204" pitchFamily="34" charset="0"/>
                <a:cs typeface="Arial" panose="020B0604020202020204" pitchFamily="34" charset="0"/>
              </a:rPr>
              <a:t>R</a:t>
            </a:r>
            <a:r>
              <a:rPr lang="sk-SK" sz="2000" b="0" i="0" u="none" strike="noStrike" dirty="0">
                <a:solidFill>
                  <a:srgbClr val="000000"/>
                </a:solidFill>
                <a:effectLst/>
                <a:latin typeface="Arial" panose="020B0604020202020204" pitchFamily="34" charset="0"/>
                <a:cs typeface="Arial" panose="020B0604020202020204" pitchFamily="34" charset="0"/>
              </a:rPr>
              <a:t>ozhodovaní sa použiť prostriedky pre súkromné a verejné účely.  ​</a:t>
            </a:r>
          </a:p>
          <a:p>
            <a:pPr marL="457200" indent="-457200" algn="just" rtl="0" fontAlgn="base">
              <a:buFont typeface="Arial" panose="020B0604020202020204" pitchFamily="34" charset="0"/>
              <a:buChar char="•"/>
            </a:pPr>
            <a:endParaRPr lang="sk-SK" sz="2000" b="0" i="0" u="none" strike="noStrike" dirty="0">
              <a:solidFill>
                <a:srgbClr val="000000"/>
              </a:solidFill>
              <a:effectLst/>
              <a:latin typeface="Arial" panose="020B0604020202020204" pitchFamily="34" charset="0"/>
              <a:cs typeface="Arial" panose="020B0604020202020204" pitchFamily="34" charset="0"/>
            </a:endParaRPr>
          </a:p>
          <a:p>
            <a:pPr marL="457200" indent="-457200" algn="just" rtl="0" fontAlgn="base">
              <a:buFont typeface="Arial" panose="020B0604020202020204" pitchFamily="34" charset="0"/>
              <a:buChar char="•"/>
            </a:pPr>
            <a:r>
              <a:rPr lang="sk-SK" sz="2000" b="0" i="0" u="none" strike="noStrike" dirty="0">
                <a:solidFill>
                  <a:srgbClr val="000000"/>
                </a:solidFill>
                <a:effectLst/>
                <a:latin typeface="Arial" panose="020B0604020202020204" pitchFamily="34" charset="0"/>
                <a:cs typeface="Arial" panose="020B0604020202020204" pitchFamily="34" charset="0"/>
              </a:rPr>
              <a:t>Rozhodovaním sa medzi altruistickým prístupom alebo zaujatím pozície čierneho pasažiera. ​</a:t>
            </a:r>
            <a:endParaRPr lang="en-US" sz="2000" b="0" i="0" dirty="0">
              <a:solidFill>
                <a:srgbClr val="000000"/>
              </a:solidFill>
              <a:effectLst/>
              <a:latin typeface="Arial" panose="020B0604020202020204" pitchFamily="34" charset="0"/>
              <a:cs typeface="Arial" panose="020B0604020202020204" pitchFamily="34" charset="0"/>
            </a:endParaRPr>
          </a:p>
        </p:txBody>
      </p:sp>
      <p:pic>
        <p:nvPicPr>
          <p:cNvPr id="13" name="Obrázek 12">
            <a:extLst>
              <a:ext uri="{FF2B5EF4-FFF2-40B4-BE49-F238E27FC236}">
                <a16:creationId xmlns:a16="http://schemas.microsoft.com/office/drawing/2014/main" id="{3B8636DD-B15F-4464-AEE3-A058E8A1B9F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Tree>
    <p:extLst>
      <p:ext uri="{BB962C8B-B14F-4D97-AF65-F5344CB8AC3E}">
        <p14:creationId xmlns:p14="http://schemas.microsoft.com/office/powerpoint/2010/main" val="58770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2094730" y="588457"/>
            <a:ext cx="9700180" cy="759950"/>
          </a:xfrm>
        </p:spPr>
        <p:txBody>
          <a:bodyPr>
            <a:normAutofit/>
          </a:bodyPr>
          <a:lstStyle/>
          <a:p>
            <a:pPr algn="l"/>
            <a:r>
              <a:rPr lang="pl-PL" sz="4400" b="1" dirty="0">
                <a:solidFill>
                  <a:srgbClr val="249CDC"/>
                </a:solidFill>
                <a:latin typeface="Arial" panose="020B0604020202020204" pitchFamily="34" charset="0"/>
                <a:cs typeface="Arial" panose="020B0604020202020204" pitchFamily="34" charset="0"/>
              </a:rPr>
              <a:t>Čo je to daň?​</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
        <p:nvSpPr>
          <p:cNvPr id="13" name="TextovéPole 12">
            <a:extLst>
              <a:ext uri="{FF2B5EF4-FFF2-40B4-BE49-F238E27FC236}">
                <a16:creationId xmlns:a16="http://schemas.microsoft.com/office/drawing/2014/main" id="{F36C2BD7-6CB5-4A14-940E-746527651627}"/>
              </a:ext>
            </a:extLst>
          </p:cNvPr>
          <p:cNvSpPr txBox="1"/>
          <p:nvPr/>
        </p:nvSpPr>
        <p:spPr>
          <a:xfrm>
            <a:off x="1745938" y="1444596"/>
            <a:ext cx="2562111" cy="2862322"/>
          </a:xfrm>
          <a:prstGeom prst="rect">
            <a:avLst/>
          </a:prstGeom>
          <a:noFill/>
        </p:spPr>
        <p:txBody>
          <a:bodyPr wrap="square">
            <a:spAutoFit/>
          </a:bodyPr>
          <a:lstStyle/>
          <a:p>
            <a:pPr marL="285750" indent="-285750">
              <a:buFont typeface="Wingdings" panose="05000000000000000000" pitchFamily="2" charset="2"/>
              <a:buChar char="ü"/>
            </a:pPr>
            <a:r>
              <a:rPr lang="cs-CZ" dirty="0">
                <a:latin typeface="Arial" panose="020B0604020202020204" pitchFamily="34" charset="0"/>
                <a:cs typeface="Arial" panose="020B0604020202020204" pitchFamily="34" charset="0"/>
              </a:rPr>
              <a:t>Zákonom určená, povinná platba​</a:t>
            </a:r>
          </a:p>
          <a:p>
            <a:r>
              <a:rPr lang="cs-CZ"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ü"/>
            </a:pPr>
            <a:endParaRPr lang="cs-CZ"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Zbierka</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zákonov</a:t>
            </a:r>
            <a:r>
              <a:rPr lang="cs-CZ" dirty="0">
                <a:latin typeface="Arial" panose="020B0604020202020204" pitchFamily="34" charset="0"/>
                <a:cs typeface="Arial" panose="020B0604020202020204" pitchFamily="34" charset="0"/>
              </a:rPr>
              <a:t> SR​</a:t>
            </a:r>
          </a:p>
          <a:p>
            <a:pPr marL="285750" indent="-285750">
              <a:buFont typeface="Wingdings" panose="05000000000000000000" pitchFamily="2" charset="2"/>
              <a:buChar char="ü"/>
            </a:pPr>
            <a:endParaRPr lang="cs-CZ"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Platnosť</a:t>
            </a:r>
            <a:r>
              <a:rPr lang="cs-CZ" dirty="0">
                <a:latin typeface="Arial" panose="020B0604020202020204" pitchFamily="34" charset="0"/>
                <a:cs typeface="Arial" panose="020B0604020202020204" pitchFamily="34" charset="0"/>
              </a:rPr>
              <a:t> a </a:t>
            </a:r>
            <a:r>
              <a:rPr lang="cs-CZ" dirty="0" err="1">
                <a:latin typeface="Arial" panose="020B0604020202020204" pitchFamily="34" charset="0"/>
                <a:cs typeface="Arial" panose="020B0604020202020204" pitchFamily="34" charset="0"/>
              </a:rPr>
              <a:t>účinnosť</a:t>
            </a:r>
            <a:r>
              <a:rPr lang="cs-CZ" dirty="0">
                <a:latin typeface="Arial" panose="020B0604020202020204" pitchFamily="34" charset="0"/>
                <a:cs typeface="Arial" panose="020B0604020202020204" pitchFamily="34" charset="0"/>
              </a:rPr>
              <a:t> zákona???​​</a:t>
            </a:r>
          </a:p>
          <a:p>
            <a:pPr marL="285750" indent="-285750">
              <a:buFont typeface="Wingdings" panose="05000000000000000000" pitchFamily="2" charset="2"/>
              <a:buChar char="ü"/>
            </a:pPr>
            <a:endParaRPr lang="cs-CZ"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Povinnosť</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platiť</a:t>
            </a:r>
            <a:r>
              <a:rPr lang="cs-CZ" dirty="0">
                <a:latin typeface="Arial" panose="020B0604020202020204" pitchFamily="34" charset="0"/>
                <a:cs typeface="Arial" panose="020B0604020202020204" pitchFamily="34" charset="0"/>
              </a:rPr>
              <a:t>​</a:t>
            </a:r>
          </a:p>
        </p:txBody>
      </p:sp>
      <p:pic>
        <p:nvPicPr>
          <p:cNvPr id="23554" name="Picture 2">
            <a:extLst>
              <a:ext uri="{FF2B5EF4-FFF2-40B4-BE49-F238E27FC236}">
                <a16:creationId xmlns:a16="http://schemas.microsoft.com/office/drawing/2014/main" id="{C59BEC09-9ECF-4A59-9EAA-C3A9B0153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10" y="1469204"/>
            <a:ext cx="1076325" cy="1676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a:extLst>
              <a:ext uri="{FF2B5EF4-FFF2-40B4-BE49-F238E27FC236}">
                <a16:creationId xmlns:a16="http://schemas.microsoft.com/office/drawing/2014/main" id="{9AF5AF5C-86D0-4DFB-956E-3CD560809BB8}"/>
              </a:ext>
            </a:extLst>
          </p:cNvPr>
          <p:cNvSpPr txBox="1"/>
          <p:nvPr/>
        </p:nvSpPr>
        <p:spPr>
          <a:xfrm>
            <a:off x="1745938" y="4891215"/>
            <a:ext cx="9613361" cy="1477328"/>
          </a:xfrm>
          <a:prstGeom prst="rect">
            <a:avLst/>
          </a:prstGeom>
          <a:noFill/>
        </p:spPr>
        <p:txBody>
          <a:bodyPr wrap="square">
            <a:spAutoFit/>
          </a:bodyPr>
          <a:lstStyle/>
          <a:p>
            <a:pPr marL="285750"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Štátny</a:t>
            </a:r>
            <a:r>
              <a:rPr lang="cs-CZ" dirty="0">
                <a:latin typeface="Arial" panose="020B0604020202020204" pitchFamily="34" charset="0"/>
                <a:cs typeface="Arial" panose="020B0604020202020204" pitchFamily="34" charset="0"/>
              </a:rPr>
              <a:t> rozpočet - je </a:t>
            </a:r>
            <a:r>
              <a:rPr lang="cs-CZ" dirty="0" err="1">
                <a:latin typeface="Arial" panose="020B0604020202020204" pitchFamily="34" charset="0"/>
                <a:cs typeface="Arial" panose="020B0604020202020204" pitchFamily="34" charset="0"/>
              </a:rPr>
              <a:t>finančný</a:t>
            </a:r>
            <a:r>
              <a:rPr lang="cs-CZ" dirty="0">
                <a:latin typeface="Arial" panose="020B0604020202020204" pitchFamily="34" charset="0"/>
                <a:cs typeface="Arial" panose="020B0604020202020204" pitchFamily="34" charset="0"/>
              </a:rPr>
              <a:t> plán, v </a:t>
            </a:r>
            <a:r>
              <a:rPr lang="cs-CZ" dirty="0" err="1">
                <a:latin typeface="Arial" panose="020B0604020202020204" pitchFamily="34" charset="0"/>
                <a:cs typeface="Arial" panose="020B0604020202020204" pitchFamily="34" charset="0"/>
              </a:rPr>
              <a:t>ktorom</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sa</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porovnávajú</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všetky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predpokladané</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príjmy</a:t>
            </a:r>
            <a:r>
              <a:rPr lang="cs-CZ" dirty="0">
                <a:latin typeface="Arial" panose="020B0604020202020204" pitchFamily="34" charset="0"/>
                <a:cs typeface="Arial" panose="020B0604020202020204" pitchFamily="34" charset="0"/>
              </a:rPr>
              <a:t> a </a:t>
            </a:r>
            <a:r>
              <a:rPr lang="cs-CZ" dirty="0" err="1">
                <a:latin typeface="Arial" panose="020B0604020202020204" pitchFamily="34" charset="0"/>
                <a:cs typeface="Arial" panose="020B0604020202020204" pitchFamily="34" charset="0"/>
              </a:rPr>
              <a:t>výdavky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štátu</a:t>
            </a:r>
            <a:r>
              <a:rPr lang="cs-CZ" dirty="0">
                <a:latin typeface="Arial" panose="020B0604020202020204" pitchFamily="34" charset="0"/>
                <a:cs typeface="Arial" panose="020B0604020202020204" pitchFamily="34" charset="0"/>
              </a:rPr>
              <a:t> za daný rok. ​</a:t>
            </a:r>
          </a:p>
          <a:p>
            <a:pPr marL="285750" indent="-285750">
              <a:buFont typeface="Wingdings" panose="05000000000000000000" pitchFamily="2" charset="2"/>
              <a:buChar char="ü"/>
            </a:pPr>
            <a:endParaRPr lang="cs-CZ"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Miestny</a:t>
            </a:r>
            <a:r>
              <a:rPr lang="cs-CZ" dirty="0">
                <a:latin typeface="Arial" panose="020B0604020202020204" pitchFamily="34" charset="0"/>
                <a:cs typeface="Arial" panose="020B0604020202020204" pitchFamily="34" charset="0"/>
              </a:rPr>
              <a:t> rozpočet - je </a:t>
            </a:r>
            <a:r>
              <a:rPr lang="cs-CZ" dirty="0" err="1">
                <a:latin typeface="Arial" panose="020B0604020202020204" pitchFamily="34" charset="0"/>
                <a:cs typeface="Arial" panose="020B0604020202020204" pitchFamily="34" charset="0"/>
              </a:rPr>
              <a:t>finančný</a:t>
            </a:r>
            <a:r>
              <a:rPr lang="cs-CZ" dirty="0">
                <a:latin typeface="Arial" panose="020B0604020202020204" pitchFamily="34" charset="0"/>
                <a:cs typeface="Arial" panose="020B0604020202020204" pitchFamily="34" charset="0"/>
              </a:rPr>
              <a:t> plán, v </a:t>
            </a:r>
            <a:r>
              <a:rPr lang="cs-CZ" dirty="0" err="1">
                <a:latin typeface="Arial" panose="020B0604020202020204" pitchFamily="34" charset="0"/>
                <a:cs typeface="Arial" panose="020B0604020202020204" pitchFamily="34" charset="0"/>
              </a:rPr>
              <a:t>ktorom</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sa</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porovnávajú</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všetky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predpokladané</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príjmy</a:t>
            </a:r>
            <a:r>
              <a:rPr lang="cs-CZ" dirty="0">
                <a:latin typeface="Arial" panose="020B0604020202020204" pitchFamily="34" charset="0"/>
                <a:cs typeface="Arial" panose="020B0604020202020204" pitchFamily="34" charset="0"/>
              </a:rPr>
              <a:t> a </a:t>
            </a:r>
            <a:r>
              <a:rPr lang="cs-CZ" dirty="0" err="1">
                <a:latin typeface="Arial" panose="020B0604020202020204" pitchFamily="34" charset="0"/>
                <a:cs typeface="Arial" panose="020B0604020202020204" pitchFamily="34" charset="0"/>
              </a:rPr>
              <a:t>výdavky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mesta</a:t>
            </a:r>
            <a:r>
              <a:rPr lang="cs-CZ" dirty="0">
                <a:latin typeface="Arial" panose="020B0604020202020204" pitchFamily="34" charset="0"/>
                <a:cs typeface="Arial" panose="020B0604020202020204" pitchFamily="34" charset="0"/>
              </a:rPr>
              <a:t>/obce/VUC za daný rok. ​</a:t>
            </a:r>
          </a:p>
        </p:txBody>
      </p:sp>
      <p:sp>
        <p:nvSpPr>
          <p:cNvPr id="16" name="TextovéPole 15">
            <a:extLst>
              <a:ext uri="{FF2B5EF4-FFF2-40B4-BE49-F238E27FC236}">
                <a16:creationId xmlns:a16="http://schemas.microsoft.com/office/drawing/2014/main" id="{3C73F4AC-E176-4533-A481-2259E9D6C697}"/>
              </a:ext>
            </a:extLst>
          </p:cNvPr>
          <p:cNvSpPr txBox="1"/>
          <p:nvPr/>
        </p:nvSpPr>
        <p:spPr>
          <a:xfrm>
            <a:off x="4640753" y="1469204"/>
            <a:ext cx="4080232" cy="2308324"/>
          </a:xfrm>
          <a:prstGeom prst="rect">
            <a:avLst/>
          </a:prstGeom>
          <a:noFill/>
        </p:spPr>
        <p:txBody>
          <a:bodyPr wrap="square">
            <a:spAutoFit/>
          </a:bodyPr>
          <a:lstStyle/>
          <a:p>
            <a:pPr marL="285750" indent="-285750">
              <a:buFont typeface="Wingdings" panose="05000000000000000000" pitchFamily="2" charset="2"/>
              <a:buChar char="ü"/>
            </a:pPr>
            <a:r>
              <a:rPr lang="cs-CZ" dirty="0">
                <a:latin typeface="Arial" panose="020B0604020202020204" pitchFamily="34" charset="0"/>
                <a:cs typeface="Arial" panose="020B0604020202020204" pitchFamily="34" charset="0"/>
              </a:rPr>
              <a:t>Fyzické osoby (FO) – každý </a:t>
            </a:r>
            <a:r>
              <a:rPr lang="cs-CZ" dirty="0" err="1">
                <a:latin typeface="Arial" panose="020B0604020202020204" pitchFamily="34" charset="0"/>
                <a:cs typeface="Arial" panose="020B0604020202020204" pitchFamily="34" charset="0"/>
              </a:rPr>
              <a:t>človek</a:t>
            </a:r>
            <a:r>
              <a:rPr lang="cs-CZ" dirty="0">
                <a:latin typeface="Arial" panose="020B0604020202020204" pitchFamily="34" charset="0"/>
                <a:cs typeface="Arial" panose="020B0604020202020204" pitchFamily="34" charset="0"/>
              </a:rPr>
              <a:t>, od </a:t>
            </a:r>
            <a:r>
              <a:rPr lang="cs-CZ" dirty="0" err="1">
                <a:latin typeface="Arial" panose="020B0604020202020204" pitchFamily="34" charset="0"/>
                <a:cs typeface="Arial" panose="020B0604020202020204" pitchFamily="34" charset="0"/>
              </a:rPr>
              <a:t>narodenia</a:t>
            </a:r>
            <a:r>
              <a:rPr lang="cs-CZ"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endParaRPr lang="cs-CZ"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cs-CZ" dirty="0">
                <a:latin typeface="Arial" panose="020B0604020202020204" pitchFamily="34" charset="0"/>
                <a:cs typeface="Arial" panose="020B0604020202020204" pitchFamily="34" charset="0"/>
              </a:rPr>
              <a:t>Právnické osoby (PO)​</a:t>
            </a:r>
          </a:p>
          <a:p>
            <a:pPr marL="742950" lvl="1"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Združenia</a:t>
            </a:r>
            <a:r>
              <a:rPr lang="cs-CZ" dirty="0">
                <a:latin typeface="Arial" panose="020B0604020202020204" pitchFamily="34" charset="0"/>
                <a:cs typeface="Arial" panose="020B0604020202020204" pitchFamily="34" charset="0"/>
              </a:rPr>
              <a:t> FO </a:t>
            </a:r>
            <a:r>
              <a:rPr lang="cs-CZ" dirty="0" err="1">
                <a:latin typeface="Arial" panose="020B0604020202020204" pitchFamily="34" charset="0"/>
                <a:cs typeface="Arial" panose="020B0604020202020204" pitchFamily="34" charset="0"/>
              </a:rPr>
              <a:t>alebo</a:t>
            </a:r>
            <a:r>
              <a:rPr lang="cs-CZ" dirty="0">
                <a:latin typeface="Arial" panose="020B0604020202020204" pitchFamily="34" charset="0"/>
                <a:cs typeface="Arial" panose="020B0604020202020204" pitchFamily="34" charset="0"/>
              </a:rPr>
              <a:t> PO​</a:t>
            </a:r>
          </a:p>
          <a:p>
            <a:pPr marL="742950" lvl="1" indent="-285750">
              <a:buFont typeface="Wingdings" panose="05000000000000000000" pitchFamily="2" charset="2"/>
              <a:buChar char="ü"/>
            </a:pPr>
            <a:r>
              <a:rPr lang="cs-CZ" dirty="0">
                <a:latin typeface="Arial" panose="020B0604020202020204" pitchFamily="34" charset="0"/>
                <a:cs typeface="Arial" panose="020B0604020202020204" pitchFamily="34" charset="0"/>
              </a:rPr>
              <a:t>Účelové </a:t>
            </a:r>
            <a:r>
              <a:rPr lang="cs-CZ" dirty="0" err="1">
                <a:latin typeface="Arial" panose="020B0604020202020204" pitchFamily="34" charset="0"/>
                <a:cs typeface="Arial" panose="020B0604020202020204" pitchFamily="34" charset="0"/>
              </a:rPr>
              <a:t>združenia</a:t>
            </a:r>
            <a:r>
              <a:rPr lang="cs-CZ" dirty="0">
                <a:latin typeface="Arial" panose="020B0604020202020204" pitchFamily="34" charset="0"/>
                <a:cs typeface="Arial" panose="020B0604020202020204" pitchFamily="34" charset="0"/>
              </a:rPr>
              <a:t> majetku​</a:t>
            </a:r>
          </a:p>
          <a:p>
            <a:pPr marL="742950" lvl="1" indent="-285750">
              <a:buFont typeface="Wingdings" panose="05000000000000000000" pitchFamily="2" charset="2"/>
              <a:buChar char="ü"/>
            </a:pPr>
            <a:r>
              <a:rPr lang="cs-CZ" dirty="0">
                <a:latin typeface="Arial" panose="020B0604020202020204" pitchFamily="34" charset="0"/>
                <a:cs typeface="Arial" panose="020B0604020202020204" pitchFamily="34" charset="0"/>
              </a:rPr>
              <a:t>Jednotky </a:t>
            </a:r>
            <a:r>
              <a:rPr lang="cs-CZ" dirty="0" err="1">
                <a:latin typeface="Arial" panose="020B0604020202020204" pitchFamily="34" charset="0"/>
                <a:cs typeface="Arial" panose="020B0604020202020204" pitchFamily="34" charset="0"/>
              </a:rPr>
              <a:t>územnej</a:t>
            </a:r>
            <a:r>
              <a:rPr lang="cs-CZ" dirty="0">
                <a:latin typeface="Arial" panose="020B0604020202020204" pitchFamily="34" charset="0"/>
                <a:cs typeface="Arial" panose="020B0604020202020204" pitchFamily="34" charset="0"/>
              </a:rPr>
              <a:t> samosprávy​</a:t>
            </a:r>
          </a:p>
          <a:p>
            <a:pPr marL="742950" lvl="1"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iné</a:t>
            </a:r>
            <a:r>
              <a:rPr lang="cs-CZ" dirty="0">
                <a:latin typeface="Arial" panose="020B0604020202020204" pitchFamily="34" charset="0"/>
                <a:cs typeface="Arial" panose="020B0604020202020204" pitchFamily="34" charset="0"/>
              </a:rPr>
              <a:t>​</a:t>
            </a:r>
          </a:p>
        </p:txBody>
      </p:sp>
      <p:sp>
        <p:nvSpPr>
          <p:cNvPr id="19" name="TextovéPole 18">
            <a:extLst>
              <a:ext uri="{FF2B5EF4-FFF2-40B4-BE49-F238E27FC236}">
                <a16:creationId xmlns:a16="http://schemas.microsoft.com/office/drawing/2014/main" id="{8865F7A6-CF16-40AA-A5F6-6E40F323CBAF}"/>
              </a:ext>
            </a:extLst>
          </p:cNvPr>
          <p:cNvSpPr txBox="1"/>
          <p:nvPr/>
        </p:nvSpPr>
        <p:spPr>
          <a:xfrm>
            <a:off x="8998730" y="1422444"/>
            <a:ext cx="2719552" cy="2585323"/>
          </a:xfrm>
          <a:prstGeom prst="rect">
            <a:avLst/>
          </a:prstGeom>
          <a:noFill/>
        </p:spPr>
        <p:txBody>
          <a:bodyPr wrap="square">
            <a:spAutoFit/>
          </a:bodyPr>
          <a:lstStyle/>
          <a:p>
            <a:pPr marL="285750" indent="-285750">
              <a:buFont typeface="Wingdings" panose="05000000000000000000" pitchFamily="2" charset="2"/>
              <a:buChar char="ü"/>
            </a:pPr>
            <a:r>
              <a:rPr lang="cs-CZ" dirty="0">
                <a:latin typeface="Arial" panose="020B0604020202020204" pitchFamily="34" charset="0"/>
                <a:cs typeface="Arial" panose="020B0604020202020204" pitchFamily="34" charset="0"/>
              </a:rPr>
              <a:t>Určená výška​</a:t>
            </a:r>
          </a:p>
          <a:p>
            <a:pPr marL="742950" lvl="1"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Ako</a:t>
            </a:r>
            <a:r>
              <a:rPr lang="cs-CZ" dirty="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Ako</a:t>
            </a:r>
            <a:r>
              <a:rPr lang="cs-CZ" dirty="0">
                <a:latin typeface="Arial" panose="020B0604020202020204" pitchFamily="34" charset="0"/>
                <a:cs typeface="Arial" panose="020B0604020202020204" pitchFamily="34" charset="0"/>
              </a:rPr>
              <a:t> suma​</a:t>
            </a:r>
          </a:p>
          <a:p>
            <a:pPr marL="742950" lvl="1"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Kombinácia</a:t>
            </a:r>
            <a:r>
              <a:rPr lang="cs-CZ"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endParaRPr lang="cs-CZ"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cs-CZ" dirty="0">
                <a:latin typeface="Arial" panose="020B0604020202020204" pitchFamily="34" charset="0"/>
                <a:cs typeface="Arial" panose="020B0604020202020204" pitchFamily="34" charset="0"/>
              </a:rPr>
              <a:t>Stanovená </a:t>
            </a:r>
            <a:r>
              <a:rPr lang="cs-CZ" dirty="0" err="1">
                <a:latin typeface="Arial" panose="020B0604020202020204" pitchFamily="34" charset="0"/>
                <a:cs typeface="Arial" panose="020B0604020202020204" pitchFamily="34" charset="0"/>
              </a:rPr>
              <a:t>lehota</a:t>
            </a:r>
            <a:r>
              <a:rPr lang="cs-CZ"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Mesačne</a:t>
            </a:r>
            <a:r>
              <a:rPr lang="cs-CZ"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Kvartálne</a:t>
            </a:r>
            <a:r>
              <a:rPr lang="cs-CZ"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ü"/>
            </a:pPr>
            <a:r>
              <a:rPr lang="cs-CZ" dirty="0" err="1">
                <a:latin typeface="Arial" panose="020B0604020202020204" pitchFamily="34" charset="0"/>
                <a:cs typeface="Arial" panose="020B0604020202020204" pitchFamily="34" charset="0"/>
              </a:rPr>
              <a:t>Ročne</a:t>
            </a:r>
            <a:endParaRPr lang="cs-CZ" dirty="0">
              <a:latin typeface="Arial" panose="020B0604020202020204" pitchFamily="34" charset="0"/>
              <a:cs typeface="Arial" panose="020B0604020202020204" pitchFamily="34" charset="0"/>
            </a:endParaRPr>
          </a:p>
        </p:txBody>
      </p:sp>
      <p:pic>
        <p:nvPicPr>
          <p:cNvPr id="22" name="Grafický objekt 21" descr="Muž se souvislou výplní">
            <a:extLst>
              <a:ext uri="{FF2B5EF4-FFF2-40B4-BE49-F238E27FC236}">
                <a16:creationId xmlns:a16="http://schemas.microsoft.com/office/drawing/2014/main" id="{165C892E-DBA5-4422-B7C5-10C4EE0EBA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74475" y="1717097"/>
            <a:ext cx="1711903" cy="1711903"/>
          </a:xfrm>
          <a:prstGeom prst="rect">
            <a:avLst/>
          </a:prstGeom>
        </p:spPr>
      </p:pic>
      <p:pic>
        <p:nvPicPr>
          <p:cNvPr id="24" name="Grafický objekt 23" descr="Žena se souvislou výplní">
            <a:extLst>
              <a:ext uri="{FF2B5EF4-FFF2-40B4-BE49-F238E27FC236}">
                <a16:creationId xmlns:a16="http://schemas.microsoft.com/office/drawing/2014/main" id="{590FA565-8B59-4FE0-8141-E13865746E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65967" y="1845360"/>
            <a:ext cx="1621064" cy="1621064"/>
          </a:xfrm>
          <a:prstGeom prst="rect">
            <a:avLst/>
          </a:prstGeom>
        </p:spPr>
      </p:pic>
      <p:pic>
        <p:nvPicPr>
          <p:cNvPr id="26" name="Grafický objekt 25" descr="Mince se souvislou výplní">
            <a:extLst>
              <a:ext uri="{FF2B5EF4-FFF2-40B4-BE49-F238E27FC236}">
                <a16:creationId xmlns:a16="http://schemas.microsoft.com/office/drawing/2014/main" id="{6E10155C-FDE8-4480-AF7F-96869B0ED1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19383" y="1152083"/>
            <a:ext cx="914400" cy="914400"/>
          </a:xfrm>
          <a:prstGeom prst="rect">
            <a:avLst/>
          </a:prstGeom>
        </p:spPr>
      </p:pic>
      <p:pic>
        <p:nvPicPr>
          <p:cNvPr id="28" name="Grafický objekt 27" descr="Denní kalendář se souvislou výplní">
            <a:extLst>
              <a:ext uri="{FF2B5EF4-FFF2-40B4-BE49-F238E27FC236}">
                <a16:creationId xmlns:a16="http://schemas.microsoft.com/office/drawing/2014/main" id="{3ACA55E2-8F75-42A6-8C52-0AF8204A30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42991" y="3624604"/>
            <a:ext cx="914400" cy="914400"/>
          </a:xfrm>
          <a:prstGeom prst="rect">
            <a:avLst/>
          </a:prstGeom>
        </p:spPr>
      </p:pic>
      <p:pic>
        <p:nvPicPr>
          <p:cNvPr id="30" name="Grafický objekt 29" descr="Šipka s nepatrným zakřivením se souvislou výplní">
            <a:extLst>
              <a:ext uri="{FF2B5EF4-FFF2-40B4-BE49-F238E27FC236}">
                <a16:creationId xmlns:a16="http://schemas.microsoft.com/office/drawing/2014/main" id="{D5D102A2-5C06-4898-810C-2C577B953E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4463" y="4675132"/>
            <a:ext cx="914400" cy="914400"/>
          </a:xfrm>
          <a:prstGeom prst="rect">
            <a:avLst/>
          </a:prstGeom>
        </p:spPr>
      </p:pic>
      <p:pic>
        <p:nvPicPr>
          <p:cNvPr id="32" name="Obrázek 31">
            <a:extLst>
              <a:ext uri="{FF2B5EF4-FFF2-40B4-BE49-F238E27FC236}">
                <a16:creationId xmlns:a16="http://schemas.microsoft.com/office/drawing/2014/main" id="{86804BDE-746A-4161-B919-99EACBFCCBAC}"/>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Tree>
    <p:extLst>
      <p:ext uri="{BB962C8B-B14F-4D97-AF65-F5344CB8AC3E}">
        <p14:creationId xmlns:p14="http://schemas.microsoft.com/office/powerpoint/2010/main" val="100730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 calcmode="lin" valueType="num">
                                      <p:cBhvr additive="base">
                                        <p:cTn id="2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anim calcmode="lin" valueType="num">
                                      <p:cBhvr additive="base">
                                        <p:cTn id="3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 calcmode="lin" valueType="num">
                                      <p:cBhvr additive="base">
                                        <p:cTn id="4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anim calcmode="lin" valueType="num">
                                      <p:cBhvr additive="base">
                                        <p:cTn id="4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xEl>
                                              <p:pRg st="4" end="4"/>
                                            </p:txEl>
                                          </p:spTgt>
                                        </p:tgtEl>
                                        <p:attrNameLst>
                                          <p:attrName>style.visibility</p:attrName>
                                        </p:attrNameLst>
                                      </p:cBhvr>
                                      <p:to>
                                        <p:strVal val="visible"/>
                                      </p:to>
                                    </p:set>
                                    <p:anim calcmode="lin" valueType="num">
                                      <p:cBhvr additive="base">
                                        <p:cTn id="5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xEl>
                                              <p:pRg st="5" end="5"/>
                                            </p:txEl>
                                          </p:spTgt>
                                        </p:tgtEl>
                                        <p:attrNameLst>
                                          <p:attrName>style.visibility</p:attrName>
                                        </p:attrNameLst>
                                      </p:cBhvr>
                                      <p:to>
                                        <p:strVal val="visible"/>
                                      </p:to>
                                    </p:set>
                                    <p:anim calcmode="lin" valueType="num">
                                      <p:cBhvr additive="base">
                                        <p:cTn id="5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xEl>
                                              <p:pRg st="6" end="6"/>
                                            </p:txEl>
                                          </p:spTgt>
                                        </p:tgtEl>
                                        <p:attrNameLst>
                                          <p:attrName>style.visibility</p:attrName>
                                        </p:attrNameLst>
                                      </p:cBhvr>
                                      <p:to>
                                        <p:strVal val="visible"/>
                                      </p:to>
                                    </p:set>
                                    <p:anim calcmode="lin" valueType="num">
                                      <p:cBhvr additive="base">
                                        <p:cTn id="59"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9">
                                            <p:txEl>
                                              <p:pRg st="0" end="0"/>
                                            </p:txEl>
                                          </p:spTgt>
                                        </p:tgtEl>
                                        <p:attrNameLst>
                                          <p:attrName>style.visibility</p:attrName>
                                        </p:attrNameLst>
                                      </p:cBhvr>
                                      <p:to>
                                        <p:strVal val="visible"/>
                                      </p:to>
                                    </p:set>
                                    <p:anim calcmode="lin" valueType="num">
                                      <p:cBhvr additive="base">
                                        <p:cTn id="8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9">
                                            <p:txEl>
                                              <p:pRg st="1" end="1"/>
                                            </p:txEl>
                                          </p:spTgt>
                                        </p:tgtEl>
                                        <p:attrNameLst>
                                          <p:attrName>style.visibility</p:attrName>
                                        </p:attrNameLst>
                                      </p:cBhvr>
                                      <p:to>
                                        <p:strVal val="visible"/>
                                      </p:to>
                                    </p:set>
                                    <p:anim calcmode="lin" valueType="num">
                                      <p:cBhvr additive="base">
                                        <p:cTn id="8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9">
                                            <p:txEl>
                                              <p:pRg st="2" end="2"/>
                                            </p:txEl>
                                          </p:spTgt>
                                        </p:tgtEl>
                                        <p:attrNameLst>
                                          <p:attrName>style.visibility</p:attrName>
                                        </p:attrNameLst>
                                      </p:cBhvr>
                                      <p:to>
                                        <p:strVal val="visible"/>
                                      </p:to>
                                    </p:set>
                                    <p:anim calcmode="lin" valueType="num">
                                      <p:cBhvr additive="base">
                                        <p:cTn id="91"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9">
                                            <p:txEl>
                                              <p:pRg st="3" end="3"/>
                                            </p:txEl>
                                          </p:spTgt>
                                        </p:tgtEl>
                                        <p:attrNameLst>
                                          <p:attrName>style.visibility</p:attrName>
                                        </p:attrNameLst>
                                      </p:cBhvr>
                                      <p:to>
                                        <p:strVal val="visible"/>
                                      </p:to>
                                    </p:set>
                                    <p:anim calcmode="lin" valueType="num">
                                      <p:cBhvr additive="base">
                                        <p:cTn id="95"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9">
                                            <p:txEl>
                                              <p:pRg st="5" end="5"/>
                                            </p:txEl>
                                          </p:spTgt>
                                        </p:tgtEl>
                                        <p:attrNameLst>
                                          <p:attrName>style.visibility</p:attrName>
                                        </p:attrNameLst>
                                      </p:cBhvr>
                                      <p:to>
                                        <p:strVal val="visible"/>
                                      </p:to>
                                    </p:set>
                                    <p:anim calcmode="lin" valueType="num">
                                      <p:cBhvr additive="base">
                                        <p:cTn id="10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9">
                                            <p:txEl>
                                              <p:pRg st="6" end="6"/>
                                            </p:txEl>
                                          </p:spTgt>
                                        </p:tgtEl>
                                        <p:attrNameLst>
                                          <p:attrName>style.visibility</p:attrName>
                                        </p:attrNameLst>
                                      </p:cBhvr>
                                      <p:to>
                                        <p:strVal val="visible"/>
                                      </p:to>
                                    </p:set>
                                    <p:anim calcmode="lin" valueType="num">
                                      <p:cBhvr additive="base">
                                        <p:cTn id="113"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9">
                                            <p:txEl>
                                              <p:pRg st="6" end="6"/>
                                            </p:txEl>
                                          </p:spTgt>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19">
                                            <p:txEl>
                                              <p:pRg st="7" end="7"/>
                                            </p:txEl>
                                          </p:spTgt>
                                        </p:tgtEl>
                                        <p:attrNameLst>
                                          <p:attrName>style.visibility</p:attrName>
                                        </p:attrNameLst>
                                      </p:cBhvr>
                                      <p:to>
                                        <p:strVal val="visible"/>
                                      </p:to>
                                    </p:set>
                                    <p:anim calcmode="lin" valueType="num">
                                      <p:cBhvr additive="base">
                                        <p:cTn id="117"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9">
                                            <p:txEl>
                                              <p:pRg st="7" end="7"/>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9">
                                            <p:txEl>
                                              <p:pRg st="8" end="8"/>
                                            </p:txEl>
                                          </p:spTgt>
                                        </p:tgtEl>
                                        <p:attrNameLst>
                                          <p:attrName>style.visibility</p:attrName>
                                        </p:attrNameLst>
                                      </p:cBhvr>
                                      <p:to>
                                        <p:strVal val="visible"/>
                                      </p:to>
                                    </p:set>
                                    <p:anim calcmode="lin" valueType="num">
                                      <p:cBhvr additive="base">
                                        <p:cTn id="121"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5">
                                            <p:txEl>
                                              <p:pRg st="0" end="0"/>
                                            </p:txEl>
                                          </p:spTgt>
                                        </p:tgtEl>
                                        <p:attrNameLst>
                                          <p:attrName>style.visibility</p:attrName>
                                        </p:attrNameLst>
                                      </p:cBhvr>
                                      <p:to>
                                        <p:strVal val="visible"/>
                                      </p:to>
                                    </p:set>
                                    <p:anim calcmode="lin" valueType="num">
                                      <p:cBhvr additive="base">
                                        <p:cTn id="13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5">
                                            <p:txEl>
                                              <p:pRg st="2" end="2"/>
                                            </p:txEl>
                                          </p:spTgt>
                                        </p:tgtEl>
                                        <p:attrNameLst>
                                          <p:attrName>style.visibility</p:attrName>
                                        </p:attrNameLst>
                                      </p:cBhvr>
                                      <p:to>
                                        <p:strVal val="visible"/>
                                      </p:to>
                                    </p:set>
                                    <p:anim calcmode="lin" valueType="num">
                                      <p:cBhvr additive="base">
                                        <p:cTn id="13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6" y="193460"/>
            <a:ext cx="9755171" cy="1549943"/>
          </a:xfrm>
        </p:spPr>
        <p:txBody>
          <a:bodyPr>
            <a:normAutofit/>
          </a:bodyPr>
          <a:lstStyle/>
          <a:p>
            <a:pPr algn="l"/>
            <a:r>
              <a:rPr lang="fr-FR" sz="4400" b="1" dirty="0" err="1">
                <a:solidFill>
                  <a:srgbClr val="249CDC"/>
                </a:solidFill>
                <a:latin typeface="Arial" panose="020B0604020202020204" pitchFamily="34" charset="0"/>
                <a:cs typeface="Arial" panose="020B0604020202020204" pitchFamily="34" charset="0"/>
              </a:rPr>
              <a:t>Platíme</a:t>
            </a:r>
            <a:r>
              <a:rPr lang="fr-FR" sz="4400" b="1" dirty="0">
                <a:solidFill>
                  <a:srgbClr val="249CDC"/>
                </a:solidFill>
                <a:latin typeface="Arial" panose="020B0604020202020204" pitchFamily="34" charset="0"/>
                <a:cs typeface="Arial" panose="020B0604020202020204" pitchFamily="34" charset="0"/>
              </a:rPr>
              <a:t> </a:t>
            </a:r>
            <a:r>
              <a:rPr lang="fr-FR" sz="4400" b="1" dirty="0" err="1">
                <a:solidFill>
                  <a:srgbClr val="249CDC"/>
                </a:solidFill>
                <a:latin typeface="Arial" panose="020B0604020202020204" pitchFamily="34" charset="0"/>
                <a:cs typeface="Arial" panose="020B0604020202020204" pitchFamily="34" charset="0"/>
              </a:rPr>
              <a:t>nejakú</a:t>
            </a:r>
            <a:r>
              <a:rPr lang="fr-FR" sz="4400" b="1" dirty="0">
                <a:solidFill>
                  <a:srgbClr val="249CDC"/>
                </a:solidFill>
                <a:latin typeface="Arial" panose="020B0604020202020204" pitchFamily="34" charset="0"/>
                <a:cs typeface="Arial" panose="020B0604020202020204" pitchFamily="34" charset="0"/>
              </a:rPr>
              <a:t> </a:t>
            </a:r>
            <a:r>
              <a:rPr lang="fr-FR" sz="4400" b="1" dirty="0" err="1">
                <a:solidFill>
                  <a:srgbClr val="249CDC"/>
                </a:solidFill>
                <a:latin typeface="Arial" panose="020B0604020202020204" pitchFamily="34" charset="0"/>
                <a:cs typeface="Arial" panose="020B0604020202020204" pitchFamily="34" charset="0"/>
              </a:rPr>
              <a:t>daň</a:t>
            </a:r>
            <a:r>
              <a:rPr lang="fr-FR" sz="4400" b="1" dirty="0">
                <a:solidFill>
                  <a:srgbClr val="249CDC"/>
                </a:solidFill>
                <a:latin typeface="Arial" panose="020B0604020202020204" pitchFamily="34" charset="0"/>
                <a:cs typeface="Arial" panose="020B0604020202020204" pitchFamily="34" charset="0"/>
              </a:rPr>
              <a:t> </a:t>
            </a:r>
            <a:r>
              <a:rPr lang="fr-FR" sz="4400" b="1" dirty="0" err="1">
                <a:solidFill>
                  <a:srgbClr val="249CDC"/>
                </a:solidFill>
                <a:latin typeface="Arial" panose="020B0604020202020204" pitchFamily="34" charset="0"/>
                <a:cs typeface="Arial" panose="020B0604020202020204" pitchFamily="34" charset="0"/>
              </a:rPr>
              <a:t>ak</a:t>
            </a:r>
            <a:r>
              <a:rPr lang="fr-FR" sz="4400" b="1" dirty="0">
                <a:solidFill>
                  <a:srgbClr val="249CDC"/>
                </a:solidFill>
                <a:latin typeface="Arial" panose="020B0604020202020204" pitchFamily="34" charset="0"/>
                <a:cs typeface="Arial" panose="020B0604020202020204" pitchFamily="34" charset="0"/>
              </a:rPr>
              <a:t> ...​</a:t>
            </a:r>
            <a:br>
              <a:rPr lang="fr-FR" sz="4400" b="1" dirty="0">
                <a:solidFill>
                  <a:srgbClr val="249CDC"/>
                </a:solidFill>
                <a:latin typeface="Arial" panose="020B0604020202020204" pitchFamily="34" charset="0"/>
                <a:cs typeface="Arial" panose="020B0604020202020204" pitchFamily="34" charset="0"/>
              </a:rPr>
            </a:br>
            <a:r>
              <a:rPr lang="pl-PL" sz="4400" b="1" dirty="0">
                <a:solidFill>
                  <a:srgbClr val="249CDC"/>
                </a:solidFill>
                <a:latin typeface="Arial" panose="020B0604020202020204" pitchFamily="34" charset="0"/>
                <a:cs typeface="Arial" panose="020B0604020202020204" pitchFamily="34" charset="0"/>
              </a:rPr>
              <a:t>​</a:t>
            </a:r>
            <a:endParaRPr lang="cs-CZ" sz="44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1067673" y="1290586"/>
            <a:ext cx="4918348" cy="5185628"/>
          </a:xfrm>
        </p:spPr>
        <p:txBody>
          <a:bodyPr anchor="t">
            <a:noAutofit/>
          </a:bodyPr>
          <a:lstStyle/>
          <a:p>
            <a:pPr marL="457200" indent="-457200" algn="just" rtl="0" fontAlgn="base">
              <a:buFont typeface="Arial" panose="020B0604020202020204" pitchFamily="34" charset="0"/>
              <a:buChar char="•"/>
            </a:pPr>
            <a:r>
              <a:rPr lang="sk-SK" sz="1800" b="0" i="0" u="none" strike="noStrike" dirty="0">
                <a:solidFill>
                  <a:srgbClr val="000000"/>
                </a:solidFill>
                <a:effectLst/>
                <a:latin typeface="Arial" panose="020B0604020202020204" pitchFamily="34" charset="0"/>
                <a:cs typeface="Arial" panose="020B0604020202020204" pitchFamily="34" charset="0"/>
              </a:rPr>
              <a:t>... si v obchode kúpime tyčinku </a:t>
            </a:r>
            <a:r>
              <a:rPr lang="sk-SK" sz="1800" b="0" i="0" u="none" strike="noStrike" dirty="0" err="1">
                <a:solidFill>
                  <a:srgbClr val="000000"/>
                </a:solidFill>
                <a:effectLst/>
                <a:latin typeface="Arial" panose="020B0604020202020204" pitchFamily="34" charset="0"/>
                <a:cs typeface="Arial" panose="020B0604020202020204" pitchFamily="34" charset="0"/>
              </a:rPr>
              <a:t>Snickers</a:t>
            </a:r>
            <a:r>
              <a:rPr lang="sk-SK" sz="1800" b="0" i="0" u="none" strike="noStrike" dirty="0">
                <a:solidFill>
                  <a:srgbClr val="000000"/>
                </a:solidFill>
                <a:effectLst/>
                <a:latin typeface="Arial" panose="020B0604020202020204" pitchFamily="34" charset="0"/>
                <a:cs typeface="Arial" panose="020B0604020202020204" pitchFamily="34" charset="0"/>
              </a:rPr>
              <a:t>? ​</a:t>
            </a:r>
          </a:p>
          <a:p>
            <a:pPr marL="914400" lvl="1" indent="-457200" algn="just" fontAlgn="base">
              <a:buFont typeface="Arial" panose="020B0604020202020204" pitchFamily="34" charset="0"/>
              <a:buChar char="•"/>
            </a:pPr>
            <a:r>
              <a:rPr lang="sk-SK" sz="1400" b="0" i="0" u="none" strike="noStrike" dirty="0">
                <a:solidFill>
                  <a:srgbClr val="249CDC"/>
                </a:solidFill>
                <a:effectLst/>
                <a:latin typeface="Arial" panose="020B0604020202020204" pitchFamily="34" charset="0"/>
                <a:cs typeface="Arial" panose="020B0604020202020204" pitchFamily="34" charset="0"/>
              </a:rPr>
              <a:t>..... áno, platíme DPH</a:t>
            </a:r>
            <a:r>
              <a:rPr lang="sk-SK" sz="1400" b="0" i="0" u="none" strike="noStrike" dirty="0">
                <a:solidFill>
                  <a:srgbClr val="000000"/>
                </a:solidFill>
                <a:effectLst/>
                <a:latin typeface="Arial" panose="020B0604020202020204" pitchFamily="34" charset="0"/>
                <a:cs typeface="Arial" panose="020B0604020202020204" pitchFamily="34" charset="0"/>
              </a:rPr>
              <a:t>​</a:t>
            </a:r>
          </a:p>
          <a:p>
            <a:pPr marL="457200" indent="-457200" algn="just" rtl="0" fontAlgn="base">
              <a:buFont typeface="Arial" panose="020B0604020202020204" pitchFamily="34" charset="0"/>
              <a:buChar char="•"/>
            </a:pPr>
            <a:r>
              <a:rPr lang="sk-SK" sz="1800" b="0" i="0" u="none" strike="noStrike" dirty="0">
                <a:solidFill>
                  <a:srgbClr val="000000"/>
                </a:solidFill>
                <a:effectLst/>
                <a:latin typeface="Arial" panose="020B0604020202020204" pitchFamily="34" charset="0"/>
                <a:cs typeface="Arial" panose="020B0604020202020204" pitchFamily="34" charset="0"/>
              </a:rPr>
              <a:t>... v Košiciach zorganizujeme Zraz veteránov s prejazdom Hlavnej ulice a zaparkovaním pri </a:t>
            </a:r>
            <a:r>
              <a:rPr lang="sk-SK" sz="1800" b="0" i="0" u="none" strike="noStrike" dirty="0" err="1">
                <a:solidFill>
                  <a:srgbClr val="000000"/>
                </a:solidFill>
                <a:effectLst/>
                <a:latin typeface="Arial" panose="020B0604020202020204" pitchFamily="34" charset="0"/>
                <a:cs typeface="Arial" panose="020B0604020202020204" pitchFamily="34" charset="0"/>
              </a:rPr>
              <a:t>Imakulate</a:t>
            </a:r>
            <a:r>
              <a:rPr lang="sk-SK" sz="1800" b="0" i="0" u="none" strike="noStrike" dirty="0">
                <a:solidFill>
                  <a:srgbClr val="000000"/>
                </a:solidFill>
                <a:effectLst/>
                <a:latin typeface="Arial" panose="020B0604020202020204" pitchFamily="34" charset="0"/>
                <a:cs typeface="Arial" panose="020B0604020202020204" pitchFamily="34" charset="0"/>
              </a:rPr>
              <a:t>? ​</a:t>
            </a:r>
          </a:p>
          <a:p>
            <a:pPr marL="914400" lvl="1" indent="-457200" algn="just" fontAlgn="base">
              <a:buFont typeface="Arial" panose="020B0604020202020204" pitchFamily="34" charset="0"/>
              <a:buChar char="•"/>
            </a:pPr>
            <a:r>
              <a:rPr lang="sk-SK" sz="1400" b="0" i="0" u="none" strike="noStrike" dirty="0">
                <a:solidFill>
                  <a:srgbClr val="249CDC"/>
                </a:solidFill>
                <a:effectLst/>
                <a:latin typeface="Arial" panose="020B0604020202020204" pitchFamily="34" charset="0"/>
                <a:cs typeface="Arial" panose="020B0604020202020204" pitchFamily="34" charset="0"/>
              </a:rPr>
              <a:t>.... áno, platíme miestnu daň, daň za vjazd a zotrvanie motorového vozidla v historickej časti mesta​</a:t>
            </a:r>
          </a:p>
          <a:p>
            <a:pPr marL="457200" indent="-457200" algn="just" rtl="0" fontAlgn="base">
              <a:buFont typeface="Arial" panose="020B0604020202020204" pitchFamily="34" charset="0"/>
              <a:buChar char="•"/>
            </a:pPr>
            <a:r>
              <a:rPr lang="sk-SK" sz="1800" b="0" i="0" u="none" strike="noStrike" dirty="0">
                <a:solidFill>
                  <a:srgbClr val="000000"/>
                </a:solidFill>
                <a:effectLst/>
                <a:latin typeface="Arial" panose="020B0604020202020204" pitchFamily="34" charset="0"/>
                <a:cs typeface="Arial" panose="020B0604020202020204" pitchFamily="34" charset="0"/>
              </a:rPr>
              <a:t>... si v obchode potajme kúpime krabičku cigariet? ​</a:t>
            </a:r>
          </a:p>
          <a:p>
            <a:pPr marL="914400" lvl="1" indent="-457200" algn="just" fontAlgn="base">
              <a:buFont typeface="Arial" panose="020B0604020202020204" pitchFamily="34" charset="0"/>
              <a:buChar char="•"/>
            </a:pPr>
            <a:r>
              <a:rPr lang="sk-SK" sz="1400" b="0" i="0" u="none" strike="noStrike" dirty="0">
                <a:solidFill>
                  <a:srgbClr val="249CDC"/>
                </a:solidFill>
                <a:effectLst/>
                <a:latin typeface="Arial" panose="020B0604020202020204" pitchFamily="34" charset="0"/>
                <a:cs typeface="Arial" panose="020B0604020202020204" pitchFamily="34" charset="0"/>
              </a:rPr>
              <a:t>.... áno, spotrebnú daň, daň za tabaku a tabakových výrobkov</a:t>
            </a:r>
            <a:r>
              <a:rPr lang="sk-SK" sz="1400" b="0" i="0" u="none" strike="noStrike" dirty="0">
                <a:solidFill>
                  <a:srgbClr val="000000"/>
                </a:solidFill>
                <a:effectLst/>
                <a:latin typeface="Arial" panose="020B0604020202020204" pitchFamily="34" charset="0"/>
                <a:cs typeface="Arial" panose="020B0604020202020204" pitchFamily="34" charset="0"/>
              </a:rPr>
              <a:t>​</a:t>
            </a:r>
          </a:p>
          <a:p>
            <a:pPr marL="457200" indent="-457200" algn="just" rtl="0" fontAlgn="base">
              <a:buFont typeface="Arial" panose="020B0604020202020204" pitchFamily="34" charset="0"/>
              <a:buChar char="•"/>
            </a:pPr>
            <a:r>
              <a:rPr lang="sk-SK" sz="1800" b="0" i="0" u="none" strike="noStrike" dirty="0">
                <a:solidFill>
                  <a:srgbClr val="000000"/>
                </a:solidFill>
                <a:effectLst/>
                <a:latin typeface="Arial" panose="020B0604020202020204" pitchFamily="34" charset="0"/>
                <a:cs typeface="Arial" panose="020B0604020202020204" pitchFamily="34" charset="0"/>
              </a:rPr>
              <a:t>.... sme ubytovaní v hoteli </a:t>
            </a:r>
            <a:r>
              <a:rPr lang="sk-SK" sz="1800" b="0" i="0" u="none" strike="noStrike" dirty="0" err="1">
                <a:solidFill>
                  <a:srgbClr val="000000"/>
                </a:solidFill>
                <a:effectLst/>
                <a:latin typeface="Arial" panose="020B0604020202020204" pitchFamily="34" charset="0"/>
                <a:cs typeface="Arial" panose="020B0604020202020204" pitchFamily="34" charset="0"/>
              </a:rPr>
              <a:t>Atrium</a:t>
            </a:r>
            <a:r>
              <a:rPr lang="sk-SK" sz="1800" b="0" i="0" u="none" strike="noStrike" dirty="0">
                <a:solidFill>
                  <a:srgbClr val="000000"/>
                </a:solidFill>
                <a:effectLst/>
                <a:latin typeface="Arial" panose="020B0604020202020204" pitchFamily="34" charset="0"/>
                <a:cs typeface="Arial" panose="020B0604020202020204" pitchFamily="34" charset="0"/>
              </a:rPr>
              <a:t> v Novom Smokovci a budeme tam tráviť 8 dňovú dovolenku? ​</a:t>
            </a:r>
          </a:p>
          <a:p>
            <a:pPr marL="914400" lvl="1" indent="-457200" algn="just" fontAlgn="base">
              <a:buFont typeface="Arial" panose="020B0604020202020204" pitchFamily="34" charset="0"/>
              <a:buChar char="•"/>
            </a:pPr>
            <a:r>
              <a:rPr lang="sk-SK" sz="1400" b="0" i="0" u="none" strike="noStrike" dirty="0">
                <a:solidFill>
                  <a:srgbClr val="249CDC"/>
                </a:solidFill>
                <a:effectLst/>
                <a:latin typeface="Arial" panose="020B0604020202020204" pitchFamily="34" charset="0"/>
                <a:cs typeface="Arial" panose="020B0604020202020204" pitchFamily="34" charset="0"/>
              </a:rPr>
              <a:t>...áno, daň za ubytovanie</a:t>
            </a:r>
            <a:r>
              <a:rPr lang="sk-SK" sz="1400" b="0" i="0" u="none" strike="noStrike" dirty="0">
                <a:solidFill>
                  <a:srgbClr val="000000"/>
                </a:solidFill>
                <a:effectLst/>
                <a:latin typeface="Arial" panose="020B0604020202020204" pitchFamily="34" charset="0"/>
                <a:cs typeface="Arial" panose="020B0604020202020204" pitchFamily="34" charset="0"/>
              </a:rPr>
              <a:t>​</a:t>
            </a:r>
          </a:p>
          <a:p>
            <a:pPr marL="457200" indent="-457200" algn="just" rtl="0" fontAlgn="base">
              <a:buFont typeface="Arial" panose="020B0604020202020204" pitchFamily="34" charset="0"/>
              <a:buChar char="•"/>
            </a:pPr>
            <a:r>
              <a:rPr lang="sk-SK" sz="1800" b="0" i="0" u="none" strike="noStrike" dirty="0">
                <a:solidFill>
                  <a:srgbClr val="000000"/>
                </a:solidFill>
                <a:effectLst/>
                <a:latin typeface="Arial" panose="020B0604020202020204" pitchFamily="34" charset="0"/>
                <a:cs typeface="Arial" panose="020B0604020202020204" pitchFamily="34" charset="0"/>
              </a:rPr>
              <a:t>... sme si konečne kúpili náš 1. vlastný byt? ​</a:t>
            </a:r>
          </a:p>
          <a:p>
            <a:pPr marL="914400" lvl="1" indent="-457200" algn="just" fontAlgn="base">
              <a:buFont typeface="Arial" panose="020B0604020202020204" pitchFamily="34" charset="0"/>
              <a:buChar char="•"/>
            </a:pPr>
            <a:r>
              <a:rPr lang="sk-SK" sz="1400" b="0" i="0" u="none" strike="noStrike" dirty="0">
                <a:solidFill>
                  <a:srgbClr val="249CDC"/>
                </a:solidFill>
                <a:effectLst/>
                <a:latin typeface="Arial" panose="020B0604020202020204" pitchFamily="34" charset="0"/>
                <a:cs typeface="Arial" panose="020B0604020202020204" pitchFamily="34" charset="0"/>
              </a:rPr>
              <a:t>....áno, daň z nehnuteľnosti</a:t>
            </a:r>
            <a:r>
              <a:rPr lang="sk-SK" sz="1400" b="0" i="0" u="none" strike="noStrike" dirty="0">
                <a:solidFill>
                  <a:srgbClr val="000000"/>
                </a:solidFill>
                <a:effectLst/>
                <a:latin typeface="Arial" panose="020B0604020202020204" pitchFamily="34" charset="0"/>
                <a:cs typeface="Arial" panose="020B0604020202020204" pitchFamily="34" charset="0"/>
              </a:rPr>
              <a:t>​</a:t>
            </a: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sp>
        <p:nvSpPr>
          <p:cNvPr id="12" name="Podnadpis 2">
            <a:extLst>
              <a:ext uri="{FF2B5EF4-FFF2-40B4-BE49-F238E27FC236}">
                <a16:creationId xmlns:a16="http://schemas.microsoft.com/office/drawing/2014/main" id="{AE93DFD6-3061-4E52-92AC-E0AC31B4D75C}"/>
              </a:ext>
            </a:extLst>
          </p:cNvPr>
          <p:cNvSpPr txBox="1">
            <a:spLocks/>
          </p:cNvSpPr>
          <p:nvPr/>
        </p:nvSpPr>
        <p:spPr>
          <a:xfrm>
            <a:off x="6396785" y="1290586"/>
            <a:ext cx="5075635" cy="460020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 doma používame naše auto?​</a:t>
            </a:r>
          </a:p>
          <a:p>
            <a:pPr marL="914400" lvl="1" indent="-457200" algn="just" fontAlgn="base">
              <a:buFont typeface="Arial" panose="020B0604020202020204" pitchFamily="34" charset="0"/>
              <a:buChar char="•"/>
            </a:pPr>
            <a:r>
              <a:rPr lang="sk-SK" sz="1400" dirty="0">
                <a:solidFill>
                  <a:srgbClr val="000000"/>
                </a:solidFill>
                <a:latin typeface="Arial" panose="020B0604020202020204" pitchFamily="34" charset="0"/>
                <a:cs typeface="Arial" panose="020B0604020202020204" pitchFamily="34" charset="0"/>
              </a:rPr>
              <a:t> </a:t>
            </a:r>
            <a:r>
              <a:rPr lang="sk-SK" sz="1400" dirty="0">
                <a:solidFill>
                  <a:srgbClr val="FF0000"/>
                </a:solidFill>
                <a:latin typeface="Arial" panose="020B0604020202020204" pitchFamily="34" charset="0"/>
                <a:cs typeface="Arial" panose="020B0604020202020204" pitchFamily="34" charset="0"/>
              </a:rPr>
              <a:t>.... nie</a:t>
            </a:r>
            <a:r>
              <a:rPr lang="sk-SK" sz="1400" dirty="0">
                <a:solidFill>
                  <a:srgbClr val="000000"/>
                </a:solidFill>
                <a:latin typeface="Arial" panose="020B0604020202020204" pitchFamily="34" charset="0"/>
                <a:cs typeface="Arial" panose="020B0604020202020204" pitchFamily="34" charset="0"/>
              </a:rPr>
              <a:t>​</a:t>
            </a:r>
          </a:p>
          <a:p>
            <a:pPr marL="457200" indent="-45720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 do toho nášho auta natankujeme benzín?​</a:t>
            </a:r>
          </a:p>
          <a:p>
            <a:pPr marL="914400" lvl="1" indent="-457200" algn="just" fontAlgn="base">
              <a:buFont typeface="Arial" panose="020B0604020202020204" pitchFamily="34" charset="0"/>
              <a:buChar char="•"/>
            </a:pPr>
            <a:r>
              <a:rPr lang="sk-SK" sz="1400" dirty="0">
                <a:solidFill>
                  <a:srgbClr val="000000"/>
                </a:solidFill>
                <a:latin typeface="Arial" panose="020B0604020202020204" pitchFamily="34" charset="0"/>
                <a:cs typeface="Arial" panose="020B0604020202020204" pitchFamily="34" charset="0"/>
              </a:rPr>
              <a:t> </a:t>
            </a:r>
            <a:r>
              <a:rPr lang="sk-SK" sz="1400" dirty="0">
                <a:solidFill>
                  <a:srgbClr val="249CDC"/>
                </a:solidFill>
                <a:latin typeface="Arial" panose="020B0604020202020204" pitchFamily="34" charset="0"/>
                <a:cs typeface="Arial" panose="020B0604020202020204" pitchFamily="34" charset="0"/>
              </a:rPr>
              <a:t>....áno, daň z minerálnych olejov – spotrebná daň</a:t>
            </a:r>
            <a:r>
              <a:rPr lang="sk-SK" sz="1400" dirty="0">
                <a:solidFill>
                  <a:srgbClr val="000000"/>
                </a:solidFill>
                <a:latin typeface="Arial" panose="020B0604020202020204" pitchFamily="34" charset="0"/>
                <a:cs typeface="Arial" panose="020B0604020202020204" pitchFamily="34" charset="0"/>
              </a:rPr>
              <a:t>​</a:t>
            </a:r>
          </a:p>
          <a:p>
            <a:pPr marL="457200" indent="-45720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 sme ako študenti za brigádu dostali 1000 Eur za celý rok? ​</a:t>
            </a:r>
          </a:p>
          <a:p>
            <a:pPr marL="914400" lvl="1" indent="-457200" algn="just" fontAlgn="base">
              <a:buFont typeface="Arial" panose="020B0604020202020204" pitchFamily="34" charset="0"/>
              <a:buChar char="•"/>
            </a:pPr>
            <a:r>
              <a:rPr lang="sk-SK" sz="1400" dirty="0">
                <a:solidFill>
                  <a:srgbClr val="249CDC"/>
                </a:solidFill>
                <a:latin typeface="Arial" panose="020B0604020202020204" pitchFamily="34" charset="0"/>
                <a:cs typeface="Arial" panose="020B0604020202020204" pitchFamily="34" charset="0"/>
              </a:rPr>
              <a:t>...daň z príjmu !!!</a:t>
            </a:r>
            <a:r>
              <a:rPr lang="sk-SK" sz="1400" dirty="0">
                <a:solidFill>
                  <a:srgbClr val="000000"/>
                </a:solidFill>
                <a:latin typeface="Arial" panose="020B0604020202020204" pitchFamily="34" charset="0"/>
                <a:cs typeface="Arial" panose="020B0604020202020204" pitchFamily="34" charset="0"/>
              </a:rPr>
              <a:t>​</a:t>
            </a:r>
          </a:p>
          <a:p>
            <a:pPr marL="457200" indent="-45720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 v pizzerii Olive používajú firemné auto na donášku domov? ​</a:t>
            </a:r>
          </a:p>
          <a:p>
            <a:pPr marL="914400" lvl="1" indent="-457200" algn="just" fontAlgn="base">
              <a:buFont typeface="Arial" panose="020B0604020202020204" pitchFamily="34" charset="0"/>
              <a:buChar char="•"/>
            </a:pPr>
            <a:r>
              <a:rPr lang="sk-SK" sz="1400" dirty="0">
                <a:solidFill>
                  <a:srgbClr val="249CDC"/>
                </a:solidFill>
                <a:latin typeface="Arial" panose="020B0604020202020204" pitchFamily="34" charset="0"/>
                <a:cs typeface="Arial" panose="020B0604020202020204" pitchFamily="34" charset="0"/>
              </a:rPr>
              <a:t>.... áno, daň z motorového vozidla</a:t>
            </a:r>
            <a:r>
              <a:rPr lang="sk-SK" sz="1400" dirty="0">
                <a:solidFill>
                  <a:srgbClr val="000000"/>
                </a:solidFill>
                <a:latin typeface="Arial" panose="020B0604020202020204" pitchFamily="34" charset="0"/>
                <a:cs typeface="Arial" panose="020B0604020202020204" pitchFamily="34" charset="0"/>
              </a:rPr>
              <a:t>​</a:t>
            </a:r>
          </a:p>
          <a:p>
            <a:pPr marL="457200" indent="-457200" algn="just" fontAlgn="base">
              <a:buFont typeface="Arial" panose="020B0604020202020204" pitchFamily="34" charset="0"/>
              <a:buChar char="•"/>
            </a:pPr>
            <a:r>
              <a:rPr lang="sk-SK" sz="1800" dirty="0">
                <a:solidFill>
                  <a:srgbClr val="000000"/>
                </a:solidFill>
                <a:latin typeface="Arial" panose="020B0604020202020204" pitchFamily="34" charset="0"/>
                <a:cs typeface="Arial" panose="020B0604020202020204" pitchFamily="34" charset="0"/>
              </a:rPr>
              <a:t>... prihlásime na miestnom úrade nášho 4-nohého miláčika </a:t>
            </a:r>
            <a:r>
              <a:rPr lang="sk-SK" sz="1800" dirty="0" err="1">
                <a:solidFill>
                  <a:srgbClr val="000000"/>
                </a:solidFill>
                <a:latin typeface="Arial" panose="020B0604020202020204" pitchFamily="34" charset="0"/>
                <a:cs typeface="Arial" panose="020B0604020202020204" pitchFamily="34" charset="0"/>
              </a:rPr>
              <a:t>Tobyho</a:t>
            </a:r>
            <a:r>
              <a:rPr lang="sk-SK" sz="1800" dirty="0">
                <a:solidFill>
                  <a:srgbClr val="000000"/>
                </a:solidFill>
                <a:latin typeface="Arial" panose="020B0604020202020204" pitchFamily="34" charset="0"/>
                <a:cs typeface="Arial" panose="020B0604020202020204" pitchFamily="34" charset="0"/>
              </a:rPr>
              <a:t>?​</a:t>
            </a:r>
          </a:p>
          <a:p>
            <a:pPr marL="914400" lvl="1" indent="-457200" algn="just" fontAlgn="base">
              <a:buFont typeface="Arial" panose="020B0604020202020204" pitchFamily="34" charset="0"/>
              <a:buChar char="•"/>
            </a:pPr>
            <a:r>
              <a:rPr lang="sk-SK" sz="1400" dirty="0">
                <a:solidFill>
                  <a:srgbClr val="000000"/>
                </a:solidFill>
                <a:latin typeface="Arial" panose="020B0604020202020204" pitchFamily="34" charset="0"/>
                <a:cs typeface="Arial" panose="020B0604020202020204" pitchFamily="34" charset="0"/>
              </a:rPr>
              <a:t> </a:t>
            </a:r>
            <a:r>
              <a:rPr lang="sk-SK" sz="1400" dirty="0">
                <a:solidFill>
                  <a:srgbClr val="249CDC"/>
                </a:solidFill>
                <a:latin typeface="Arial" panose="020B0604020202020204" pitchFamily="34" charset="0"/>
                <a:cs typeface="Arial" panose="020B0604020202020204" pitchFamily="34" charset="0"/>
              </a:rPr>
              <a:t>… áno, daň za psa </a:t>
            </a:r>
            <a:r>
              <a:rPr lang="sk-SK" sz="1400" dirty="0">
                <a:solidFill>
                  <a:srgbClr val="000000"/>
                </a:solidFill>
                <a:latin typeface="Arial" panose="020B0604020202020204" pitchFamily="34" charset="0"/>
                <a:cs typeface="Arial" panose="020B0604020202020204" pitchFamily="34" charset="0"/>
              </a:rPr>
              <a:t>​</a:t>
            </a:r>
            <a:endParaRPr lang="en-US" sz="1400" dirty="0">
              <a:solidFill>
                <a:srgbClr val="000000"/>
              </a:solidFill>
              <a:latin typeface="Arial" panose="020B0604020202020204" pitchFamily="34" charset="0"/>
              <a:cs typeface="Arial" panose="020B0604020202020204" pitchFamily="34" charset="0"/>
            </a:endParaRPr>
          </a:p>
        </p:txBody>
      </p:sp>
      <p:pic>
        <p:nvPicPr>
          <p:cNvPr id="13" name="Obrázek 12">
            <a:extLst>
              <a:ext uri="{FF2B5EF4-FFF2-40B4-BE49-F238E27FC236}">
                <a16:creationId xmlns:a16="http://schemas.microsoft.com/office/drawing/2014/main" id="{C12B05E5-04B7-49F9-B8BD-4762889D29C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37430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 calcmode="lin" valueType="num">
                                      <p:cBhvr additive="base">
                                        <p:cTn id="6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xEl>
                                              <p:pRg st="1" end="1"/>
                                            </p:txEl>
                                          </p:spTgt>
                                        </p:tgtEl>
                                        <p:attrNameLst>
                                          <p:attrName>style.visibility</p:attrName>
                                        </p:attrNameLst>
                                      </p:cBhvr>
                                      <p:to>
                                        <p:strVal val="visible"/>
                                      </p:to>
                                    </p:set>
                                    <p:anim calcmode="lin" valueType="num">
                                      <p:cBhvr additive="base">
                                        <p:cTn id="7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
                                            <p:txEl>
                                              <p:pRg st="2" end="2"/>
                                            </p:txEl>
                                          </p:spTgt>
                                        </p:tgtEl>
                                        <p:attrNameLst>
                                          <p:attrName>style.visibility</p:attrName>
                                        </p:attrNameLst>
                                      </p:cBhvr>
                                      <p:to>
                                        <p:strVal val="visible"/>
                                      </p:to>
                                    </p:set>
                                    <p:anim calcmode="lin" valueType="num">
                                      <p:cBhvr additive="base">
                                        <p:cTn id="7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xEl>
                                              <p:pRg st="3" end="3"/>
                                            </p:txEl>
                                          </p:spTgt>
                                        </p:tgtEl>
                                        <p:attrNameLst>
                                          <p:attrName>style.visibility</p:attrName>
                                        </p:attrNameLst>
                                      </p:cBhvr>
                                      <p:to>
                                        <p:strVal val="visible"/>
                                      </p:to>
                                    </p:set>
                                    <p:anim calcmode="lin" valueType="num">
                                      <p:cBhvr additive="base">
                                        <p:cTn id="8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
                                            <p:txEl>
                                              <p:pRg st="4" end="4"/>
                                            </p:txEl>
                                          </p:spTgt>
                                        </p:tgtEl>
                                        <p:attrNameLst>
                                          <p:attrName>style.visibility</p:attrName>
                                        </p:attrNameLst>
                                      </p:cBhvr>
                                      <p:to>
                                        <p:strVal val="visible"/>
                                      </p:to>
                                    </p:set>
                                    <p:anim calcmode="lin" valueType="num">
                                      <p:cBhvr additive="base">
                                        <p:cTn id="9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2">
                                            <p:txEl>
                                              <p:pRg st="5" end="5"/>
                                            </p:txEl>
                                          </p:spTgt>
                                        </p:tgtEl>
                                        <p:attrNameLst>
                                          <p:attrName>style.visibility</p:attrName>
                                        </p:attrNameLst>
                                      </p:cBhvr>
                                      <p:to>
                                        <p:strVal val="visible"/>
                                      </p:to>
                                    </p:set>
                                    <p:anim calcmode="lin" valueType="num">
                                      <p:cBhvr additive="base">
                                        <p:cTn id="9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2">
                                            <p:txEl>
                                              <p:pRg st="6" end="6"/>
                                            </p:txEl>
                                          </p:spTgt>
                                        </p:tgtEl>
                                        <p:attrNameLst>
                                          <p:attrName>style.visibility</p:attrName>
                                        </p:attrNameLst>
                                      </p:cBhvr>
                                      <p:to>
                                        <p:strVal val="visible"/>
                                      </p:to>
                                    </p:set>
                                    <p:anim calcmode="lin" valueType="num">
                                      <p:cBhvr additive="base">
                                        <p:cTn id="10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2">
                                            <p:txEl>
                                              <p:pRg st="7" end="7"/>
                                            </p:txEl>
                                          </p:spTgt>
                                        </p:tgtEl>
                                        <p:attrNameLst>
                                          <p:attrName>style.visibility</p:attrName>
                                        </p:attrNameLst>
                                      </p:cBhvr>
                                      <p:to>
                                        <p:strVal val="visible"/>
                                      </p:to>
                                    </p:set>
                                    <p:anim calcmode="lin" valueType="num">
                                      <p:cBhvr additive="base">
                                        <p:cTn id="10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2">
                                            <p:txEl>
                                              <p:pRg st="8" end="8"/>
                                            </p:txEl>
                                          </p:spTgt>
                                        </p:tgtEl>
                                        <p:attrNameLst>
                                          <p:attrName>style.visibility</p:attrName>
                                        </p:attrNameLst>
                                      </p:cBhvr>
                                      <p:to>
                                        <p:strVal val="visible"/>
                                      </p:to>
                                    </p:set>
                                    <p:anim calcmode="lin" valueType="num">
                                      <p:cBhvr additive="base">
                                        <p:cTn id="11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2">
                                            <p:txEl>
                                              <p:pRg st="9" end="9"/>
                                            </p:txEl>
                                          </p:spTgt>
                                        </p:tgtEl>
                                        <p:attrNameLst>
                                          <p:attrName>style.visibility</p:attrName>
                                        </p:attrNameLst>
                                      </p:cBhvr>
                                      <p:to>
                                        <p:strVal val="visible"/>
                                      </p:to>
                                    </p:set>
                                    <p:anim calcmode="lin" valueType="num">
                                      <p:cBhvr additive="base">
                                        <p:cTn id="121"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24578" name="Picture 2">
            <a:extLst>
              <a:ext uri="{FF2B5EF4-FFF2-40B4-BE49-F238E27FC236}">
                <a16:creationId xmlns:a16="http://schemas.microsoft.com/office/drawing/2014/main" id="{5545C60E-C7DA-445B-867A-260948DBF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507" y="490194"/>
            <a:ext cx="9641981" cy="5429827"/>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a:extLst>
              <a:ext uri="{FF2B5EF4-FFF2-40B4-BE49-F238E27FC236}">
                <a16:creationId xmlns:a16="http://schemas.microsoft.com/office/drawing/2014/main" id="{08F7E10B-1E70-475F-99F2-8876F19A1DB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Tree>
    <p:extLst>
      <p:ext uri="{BB962C8B-B14F-4D97-AF65-F5344CB8AC3E}">
        <p14:creationId xmlns:p14="http://schemas.microsoft.com/office/powerpoint/2010/main" val="302517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62832" y="270848"/>
            <a:ext cx="9755171" cy="1549943"/>
          </a:xfrm>
        </p:spPr>
        <p:txBody>
          <a:bodyPr>
            <a:normAutofit/>
          </a:bodyPr>
          <a:lstStyle/>
          <a:p>
            <a:pPr algn="l"/>
            <a:r>
              <a:rPr lang="fr-FR" sz="4400" b="1" dirty="0">
                <a:solidFill>
                  <a:srgbClr val="249CDC"/>
                </a:solidFill>
                <a:latin typeface="Arial" panose="020B0604020202020204" pitchFamily="34" charset="0"/>
                <a:cs typeface="Arial" panose="020B0604020202020204" pitchFamily="34" charset="0"/>
              </a:rPr>
              <a:t>Statky​</a:t>
            </a:r>
            <a:br>
              <a:rPr lang="fr-FR" sz="4400" b="1" dirty="0">
                <a:solidFill>
                  <a:srgbClr val="249CDC"/>
                </a:solidFill>
                <a:latin typeface="Arial" panose="020B0604020202020204" pitchFamily="34" charset="0"/>
                <a:cs typeface="Arial" panose="020B0604020202020204" pitchFamily="34" charset="0"/>
              </a:rPr>
            </a:br>
            <a:r>
              <a:rPr lang="pl-PL" sz="4400" b="1" dirty="0">
                <a:solidFill>
                  <a:srgbClr val="249CDC"/>
                </a:solidFill>
                <a:latin typeface="Arial" panose="020B0604020202020204" pitchFamily="34" charset="0"/>
                <a:cs typeface="Arial" panose="020B0604020202020204" pitchFamily="34" charset="0"/>
              </a:rPr>
              <a:t>​</a:t>
            </a:r>
            <a:endParaRPr lang="cs-CZ" sz="4400" b="1" dirty="0">
              <a:solidFill>
                <a:srgbClr val="249CDC"/>
              </a:solidFill>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25602" name="Picture 2">
            <a:extLst>
              <a:ext uri="{FF2B5EF4-FFF2-40B4-BE49-F238E27FC236}">
                <a16:creationId xmlns:a16="http://schemas.microsoft.com/office/drawing/2014/main" id="{A13BE895-9DF6-4084-9048-853979F73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829" y="1577506"/>
            <a:ext cx="8895936" cy="110119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a:extLst>
              <a:ext uri="{FF2B5EF4-FFF2-40B4-BE49-F238E27FC236}">
                <a16:creationId xmlns:a16="http://schemas.microsoft.com/office/drawing/2014/main" id="{33EA28EC-6331-46B1-B7ED-AC9F8B0EA1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243" y="2827179"/>
            <a:ext cx="8388522" cy="1101196"/>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a:extLst>
              <a:ext uri="{FF2B5EF4-FFF2-40B4-BE49-F238E27FC236}">
                <a16:creationId xmlns:a16="http://schemas.microsoft.com/office/drawing/2014/main" id="{8BAFB5E6-B7A0-4099-AE04-D45FE45C46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0580" y="4030821"/>
            <a:ext cx="7665185" cy="906867"/>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a:extLst>
              <a:ext uri="{FF2B5EF4-FFF2-40B4-BE49-F238E27FC236}">
                <a16:creationId xmlns:a16="http://schemas.microsoft.com/office/drawing/2014/main" id="{62133FA5-C5EC-4B87-A8BF-C7C0AEBA37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0580" y="4937688"/>
            <a:ext cx="7665186" cy="896071"/>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34DAFA8C-D5E5-4271-B2E9-9D2EB9B18E10}"/>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966" y="6162418"/>
            <a:ext cx="488950" cy="375285"/>
          </a:xfrm>
          <a:prstGeom prst="rect">
            <a:avLst/>
          </a:prstGeom>
          <a:noFill/>
          <a:ln>
            <a:noFill/>
          </a:ln>
        </p:spPr>
      </p:pic>
    </p:spTree>
    <p:extLst>
      <p:ext uri="{BB962C8B-B14F-4D97-AF65-F5344CB8AC3E}">
        <p14:creationId xmlns:p14="http://schemas.microsoft.com/office/powerpoint/2010/main" val="189688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E2629-6527-4897-B686-FACB8AA4E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Nadpis 1">
            <a:extLst>
              <a:ext uri="{FF2B5EF4-FFF2-40B4-BE49-F238E27FC236}">
                <a16:creationId xmlns:a16="http://schemas.microsoft.com/office/drawing/2014/main" id="{22DBB651-2FDD-4DE2-83FF-62B18BBDCDA2}"/>
              </a:ext>
            </a:extLst>
          </p:cNvPr>
          <p:cNvSpPr>
            <a:spLocks noGrp="1"/>
          </p:cNvSpPr>
          <p:nvPr>
            <p:ph type="ctrTitle"/>
          </p:nvPr>
        </p:nvSpPr>
        <p:spPr>
          <a:xfrm>
            <a:off x="1953406" y="452426"/>
            <a:ext cx="9755171" cy="1549943"/>
          </a:xfrm>
        </p:spPr>
        <p:txBody>
          <a:bodyPr>
            <a:normAutofit/>
          </a:bodyPr>
          <a:lstStyle/>
          <a:p>
            <a:pPr algn="l"/>
            <a:r>
              <a:rPr lang="fr-FR" sz="3600" b="1" dirty="0">
                <a:solidFill>
                  <a:srgbClr val="249CDC"/>
                </a:solidFill>
                <a:latin typeface="Arial" panose="020B0604020202020204" pitchFamily="34" charset="0"/>
                <a:cs typeface="Arial" panose="020B0604020202020204" pitchFamily="34" charset="0"/>
              </a:rPr>
              <a:t>Aký je </a:t>
            </a:r>
            <a:r>
              <a:rPr lang="fr-FR" sz="3600" b="1" dirty="0" err="1">
                <a:solidFill>
                  <a:srgbClr val="249CDC"/>
                </a:solidFill>
                <a:latin typeface="Arial" panose="020B0604020202020204" pitchFamily="34" charset="0"/>
                <a:cs typeface="Arial" panose="020B0604020202020204" pitchFamily="34" charset="0"/>
              </a:rPr>
              <a:t>Váš</a:t>
            </a:r>
            <a:r>
              <a:rPr lang="fr-FR" sz="3600" b="1" dirty="0">
                <a:solidFill>
                  <a:srgbClr val="249CDC"/>
                </a:solidFill>
                <a:latin typeface="Arial" panose="020B0604020202020204" pitchFamily="34" charset="0"/>
                <a:cs typeface="Arial" panose="020B0604020202020204" pitchFamily="34" charset="0"/>
              </a:rPr>
              <a:t> </a:t>
            </a:r>
            <a:r>
              <a:rPr lang="fr-FR" sz="3600" b="1" dirty="0" err="1">
                <a:solidFill>
                  <a:srgbClr val="249CDC"/>
                </a:solidFill>
                <a:latin typeface="Arial" panose="020B0604020202020204" pitchFamily="34" charset="0"/>
                <a:cs typeface="Arial" panose="020B0604020202020204" pitchFamily="34" charset="0"/>
              </a:rPr>
              <a:t>postoj</a:t>
            </a:r>
            <a:r>
              <a:rPr lang="fr-FR" sz="3600" b="1" dirty="0">
                <a:solidFill>
                  <a:srgbClr val="249CDC"/>
                </a:solidFill>
                <a:latin typeface="Arial" panose="020B0604020202020204" pitchFamily="34" charset="0"/>
                <a:cs typeface="Arial" panose="020B0604020202020204" pitchFamily="34" charset="0"/>
              </a:rPr>
              <a:t> k </a:t>
            </a:r>
            <a:r>
              <a:rPr lang="fr-FR" sz="3600" b="1" dirty="0" err="1">
                <a:solidFill>
                  <a:srgbClr val="249CDC"/>
                </a:solidFill>
                <a:latin typeface="Arial" panose="020B0604020202020204" pitchFamily="34" charset="0"/>
                <a:cs typeface="Arial" panose="020B0604020202020204" pitchFamily="34" charset="0"/>
              </a:rPr>
              <a:t>financovaniu</a:t>
            </a:r>
            <a:r>
              <a:rPr lang="fr-FR" sz="3600" b="1" dirty="0">
                <a:solidFill>
                  <a:srgbClr val="249CDC"/>
                </a:solidFill>
                <a:latin typeface="Arial" panose="020B0604020202020204" pitchFamily="34" charset="0"/>
                <a:cs typeface="Arial" panose="020B0604020202020204" pitchFamily="34" charset="0"/>
              </a:rPr>
              <a:t> VS z </a:t>
            </a:r>
            <a:r>
              <a:rPr lang="fr-FR" sz="3600" b="1" dirty="0" err="1">
                <a:solidFill>
                  <a:srgbClr val="249CDC"/>
                </a:solidFill>
                <a:latin typeface="Arial" panose="020B0604020202020204" pitchFamily="34" charset="0"/>
                <a:cs typeface="Arial" panose="020B0604020202020204" pitchFamily="34" charset="0"/>
              </a:rPr>
              <a:t>daní</a:t>
            </a:r>
            <a:r>
              <a:rPr lang="fr-FR" sz="3600" b="1" dirty="0">
                <a:solidFill>
                  <a:srgbClr val="249CDC"/>
                </a:solidFill>
                <a:latin typeface="Arial" panose="020B0604020202020204" pitchFamily="34" charset="0"/>
                <a:cs typeface="Arial" panose="020B0604020202020204" pitchFamily="34" charset="0"/>
              </a:rPr>
              <a:t>?​​</a:t>
            </a:r>
            <a:br>
              <a:rPr lang="fr-FR" sz="3600" b="1" dirty="0">
                <a:solidFill>
                  <a:srgbClr val="249CDC"/>
                </a:solidFill>
                <a:latin typeface="Arial" panose="020B0604020202020204" pitchFamily="34" charset="0"/>
                <a:cs typeface="Arial" panose="020B0604020202020204" pitchFamily="34" charset="0"/>
              </a:rPr>
            </a:br>
            <a:r>
              <a:rPr lang="pl-PL" sz="3600" b="1" dirty="0">
                <a:solidFill>
                  <a:srgbClr val="249CDC"/>
                </a:solidFill>
                <a:latin typeface="Arial" panose="020B0604020202020204" pitchFamily="34" charset="0"/>
                <a:cs typeface="Arial" panose="020B0604020202020204" pitchFamily="34" charset="0"/>
              </a:rPr>
              <a:t>​</a:t>
            </a:r>
            <a:endParaRPr lang="cs-CZ" sz="3600" b="1" dirty="0">
              <a:solidFill>
                <a:srgbClr val="249CDC"/>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AF93A67C-3FB1-4326-A5EB-7894CB5A24F0}"/>
              </a:ext>
            </a:extLst>
          </p:cNvPr>
          <p:cNvSpPr>
            <a:spLocks noGrp="1"/>
          </p:cNvSpPr>
          <p:nvPr>
            <p:ph type="subTitle" idx="1"/>
          </p:nvPr>
        </p:nvSpPr>
        <p:spPr>
          <a:xfrm>
            <a:off x="757485" y="1653051"/>
            <a:ext cx="10951091" cy="4600203"/>
          </a:xfrm>
        </p:spPr>
        <p:txBody>
          <a:bodyPr anchor="t">
            <a:noAutofit/>
          </a:bodyPr>
          <a:lstStyle/>
          <a:p>
            <a:pPr algn="just" rtl="0" fontAlgn="base"/>
            <a:r>
              <a:rPr lang="sk-SK" sz="1800" b="0" i="0" u="none" strike="noStrike" dirty="0">
                <a:solidFill>
                  <a:srgbClr val="000000"/>
                </a:solidFill>
                <a:effectLst/>
                <a:latin typeface="Arial" panose="020B0604020202020204" pitchFamily="34" charset="0"/>
                <a:cs typeface="Arial" panose="020B0604020202020204" pitchFamily="34" charset="0"/>
              </a:rPr>
              <a:t>Predpokladajme, že máte mesačný príjem zo zamestnania v hodnote 1200 € brutto (priemerná mesačná mzda v hospodárstve). Ako poctivý občan krajiny, každomesačne odvediete zo svojho príjmu daň: 19%​</a:t>
            </a:r>
          </a:p>
          <a:p>
            <a:pPr rtl="0" fontAlgn="base"/>
            <a:r>
              <a:rPr lang="sk-SK" sz="1800" b="0" i="0" u="none" strike="noStrike" dirty="0">
                <a:solidFill>
                  <a:srgbClr val="000000"/>
                </a:solidFill>
                <a:effectLst/>
                <a:latin typeface="Arial" panose="020B0604020202020204" pitchFamily="34" charset="0"/>
                <a:cs typeface="Arial" panose="020B0604020202020204" pitchFamily="34" charset="0"/>
              </a:rPr>
              <a:t>0,19 * 1200 = 228 € ​</a:t>
            </a:r>
          </a:p>
          <a:p>
            <a:pPr algn="just" rtl="0" fontAlgn="base"/>
            <a:r>
              <a:rPr lang="sk-SK" sz="1800" b="0" i="0" u="none" strike="noStrike" dirty="0">
                <a:solidFill>
                  <a:srgbClr val="000000"/>
                </a:solidFill>
                <a:effectLst/>
                <a:latin typeface="Arial" panose="020B0604020202020204" pitchFamily="34" charset="0"/>
                <a:cs typeface="Arial" panose="020B0604020202020204" pitchFamily="34" charset="0"/>
              </a:rPr>
              <a:t>	- 5*30=150 € (raňajky) + 5,5*2=11 € (kino) + 10*1=10 € (mesačník MHD) + 4,9*10=49 € (Pizza) + 2*4=8 € (pivo)​</a:t>
            </a:r>
          </a:p>
          <a:p>
            <a:pPr algn="just" rtl="0" fontAlgn="base"/>
            <a:r>
              <a:rPr lang="sk-SK" sz="1800" b="0" i="0" u="none" strike="noStrike" dirty="0">
                <a:solidFill>
                  <a:srgbClr val="000000"/>
                </a:solidFill>
                <a:effectLst/>
                <a:latin typeface="Arial" panose="020B0604020202020204" pitchFamily="34" charset="0"/>
                <a:cs typeface="Arial" panose="020B0604020202020204" pitchFamily="34" charset="0"/>
              </a:rPr>
              <a:t>	- 7,6*30=228 € (veľké menu v </a:t>
            </a:r>
            <a:r>
              <a:rPr lang="sk-SK" sz="1800" b="0" i="0" u="none" strike="noStrike" dirty="0" err="1">
                <a:solidFill>
                  <a:srgbClr val="000000"/>
                </a:solidFill>
                <a:effectLst/>
                <a:latin typeface="Arial" panose="020B0604020202020204" pitchFamily="34" charset="0"/>
                <a:cs typeface="Arial" panose="020B0604020202020204" pitchFamily="34" charset="0"/>
              </a:rPr>
              <a:t>McDonald</a:t>
            </a:r>
            <a:r>
              <a:rPr lang="sk-SK" sz="1800" b="0" i="0" u="none" strike="noStrike" dirty="0">
                <a:solidFill>
                  <a:srgbClr val="000000"/>
                </a:solidFill>
                <a:effectLst/>
                <a:latin typeface="Arial" panose="020B0604020202020204" pitchFamily="34" charset="0"/>
                <a:cs typeface="Arial" panose="020B0604020202020204" pitchFamily="34" charset="0"/>
              </a:rPr>
              <a:t>)​</a:t>
            </a:r>
          </a:p>
          <a:p>
            <a:pPr algn="just" rtl="0" fontAlgn="base"/>
            <a:r>
              <a:rPr lang="sk-SK" sz="1800" b="0" i="0" u="none" strike="noStrike" dirty="0">
                <a:solidFill>
                  <a:srgbClr val="000000"/>
                </a:solidFill>
                <a:effectLst/>
                <a:latin typeface="Arial" panose="020B0604020202020204" pitchFamily="34" charset="0"/>
                <a:cs typeface="Arial" panose="020B0604020202020204" pitchFamily="34" charset="0"/>
              </a:rPr>
              <a:t>	- 57*4=228 € (hry na Xbox </a:t>
            </a:r>
            <a:r>
              <a:rPr lang="sk-SK" sz="1800" b="0" i="0" u="none" strike="noStrike" dirty="0" err="1">
                <a:solidFill>
                  <a:srgbClr val="000000"/>
                </a:solidFill>
                <a:effectLst/>
                <a:latin typeface="Arial" panose="020B0604020202020204" pitchFamily="34" charset="0"/>
                <a:cs typeface="Arial" panose="020B0604020202020204" pitchFamily="34" charset="0"/>
              </a:rPr>
              <a:t>one</a:t>
            </a:r>
            <a:r>
              <a:rPr lang="sk-SK" sz="1800" b="0" i="0" u="none" strike="noStrike" dirty="0">
                <a:solidFill>
                  <a:srgbClr val="000000"/>
                </a:solidFill>
                <a:effectLst/>
                <a:latin typeface="Arial" panose="020B0604020202020204" pitchFamily="34" charset="0"/>
                <a:cs typeface="Arial" panose="020B0604020202020204" pitchFamily="34" charset="0"/>
              </a:rPr>
              <a:t>)​</a:t>
            </a:r>
          </a:p>
          <a:p>
            <a:pPr algn="just" rtl="0" fontAlgn="base"/>
            <a:r>
              <a:rPr lang="sk-SK" sz="1800" b="0" i="0" u="none" strike="noStrike" dirty="0">
                <a:solidFill>
                  <a:srgbClr val="000000"/>
                </a:solidFill>
                <a:effectLst/>
                <a:latin typeface="Arial" panose="020B0604020202020204" pitchFamily="34" charset="0"/>
                <a:cs typeface="Arial" panose="020B0604020202020204" pitchFamily="34" charset="0"/>
              </a:rPr>
              <a:t>	- 92 € (Samsung </a:t>
            </a:r>
            <a:r>
              <a:rPr lang="sk-SK" sz="1800" b="0" i="0" u="none" strike="noStrike" dirty="0" err="1">
                <a:solidFill>
                  <a:srgbClr val="000000"/>
                </a:solidFill>
                <a:effectLst/>
                <a:latin typeface="Arial" panose="020B0604020202020204" pitchFamily="34" charset="0"/>
                <a:cs typeface="Arial" panose="020B0604020202020204" pitchFamily="34" charset="0"/>
              </a:rPr>
              <a:t>Galaxy</a:t>
            </a:r>
            <a:r>
              <a:rPr lang="sk-SK" sz="1800" b="0" i="0" u="none" strike="noStrike" dirty="0">
                <a:solidFill>
                  <a:srgbClr val="000000"/>
                </a:solidFill>
                <a:effectLst/>
                <a:latin typeface="Arial" panose="020B0604020202020204" pitchFamily="34" charset="0"/>
                <a:cs typeface="Arial" panose="020B0604020202020204" pitchFamily="34" charset="0"/>
              </a:rPr>
              <a:t> + Nekonečné dáta) + 136 € (0,002 BTC – Bitcoin)​</a:t>
            </a:r>
          </a:p>
          <a:p>
            <a:pPr algn="just" rtl="0" fontAlgn="base"/>
            <a:r>
              <a:rPr lang="sk-SK" sz="1800" b="0" i="0" u="none" strike="noStrike" dirty="0">
                <a:solidFill>
                  <a:srgbClr val="000000"/>
                </a:solidFill>
                <a:effectLst/>
                <a:latin typeface="Arial" panose="020B0604020202020204" pitchFamily="34" charset="0"/>
                <a:cs typeface="Arial" panose="020B0604020202020204" pitchFamily="34" charset="0"/>
              </a:rPr>
              <a:t>Štátu bude každomesačne plynúť do ŠR príjem od všetkých poctivých zamestnaných občanov príjem v hodnote cca:​</a:t>
            </a:r>
          </a:p>
          <a:p>
            <a:pPr rtl="0" fontAlgn="base"/>
            <a:r>
              <a:rPr lang="sk-SK" sz="1800" b="0" i="0" u="none" strike="noStrike" dirty="0">
                <a:solidFill>
                  <a:srgbClr val="000000"/>
                </a:solidFill>
                <a:effectLst/>
                <a:latin typeface="Arial" panose="020B0604020202020204" pitchFamily="34" charset="0"/>
                <a:cs typeface="Arial" panose="020B0604020202020204" pitchFamily="34" charset="0"/>
              </a:rPr>
              <a:t>2 502 000 * 228 = 570 456 000 € ​</a:t>
            </a:r>
          </a:p>
          <a:p>
            <a:pPr algn="just" rtl="0" fontAlgn="base"/>
            <a:r>
              <a:rPr lang="sk-SK" sz="1800" b="0" i="0" u="none" strike="noStrike" dirty="0">
                <a:solidFill>
                  <a:srgbClr val="000000"/>
                </a:solidFill>
                <a:effectLst/>
                <a:latin typeface="Arial" panose="020B0604020202020204" pitchFamily="34" charset="0"/>
                <a:cs typeface="Arial" panose="020B0604020202020204" pitchFamily="34" charset="0"/>
              </a:rPr>
              <a:t>a z týchto prostriedkov vláda rozhodne, čo je a čo nie je financované, v akej miere je to financované  apod. ​</a:t>
            </a:r>
            <a:endParaRPr lang="en-US" sz="1800" b="0" i="0" dirty="0">
              <a:solidFill>
                <a:srgbClr val="000000"/>
              </a:solidFill>
              <a:effectLst/>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15009A3-7036-4BB8-8580-F9BF45EB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506" y="5461462"/>
            <a:ext cx="1833493" cy="1444333"/>
          </a:xfrm>
          <a:prstGeom prst="rect">
            <a:avLst/>
          </a:prstGeom>
        </p:spPr>
      </p:pic>
      <p:pic>
        <p:nvPicPr>
          <p:cNvPr id="9" name="Obrázek 8">
            <a:extLst>
              <a:ext uri="{FF2B5EF4-FFF2-40B4-BE49-F238E27FC236}">
                <a16:creationId xmlns:a16="http://schemas.microsoft.com/office/drawing/2014/main" id="{6A6C1011-C32D-41B6-A0CC-9C03CE2A2B4A}"/>
              </a:ext>
            </a:extLst>
          </p:cNvPr>
          <p:cNvPicPr/>
          <p:nvPr/>
        </p:nvPicPr>
        <p:blipFill>
          <a:blip r:embed="rId4">
            <a:extLst>
              <a:ext uri="{28A0092B-C50C-407E-A947-70E740481C1C}">
                <a14:useLocalDpi xmlns:a14="http://schemas.microsoft.com/office/drawing/2010/main" val="0"/>
              </a:ext>
            </a:extLst>
          </a:blip>
          <a:stretch>
            <a:fillRect/>
          </a:stretch>
        </p:blipFill>
        <p:spPr>
          <a:xfrm>
            <a:off x="8383859" y="6384262"/>
            <a:ext cx="2394585" cy="390525"/>
          </a:xfrm>
          <a:prstGeom prst="rect">
            <a:avLst/>
          </a:prstGeom>
        </p:spPr>
      </p:pic>
      <p:pic>
        <p:nvPicPr>
          <p:cNvPr id="7" name="Obrázek 6">
            <a:extLst>
              <a:ext uri="{FF2B5EF4-FFF2-40B4-BE49-F238E27FC236}">
                <a16:creationId xmlns:a16="http://schemas.microsoft.com/office/drawing/2014/main" id="{C9733B67-B706-4D74-90C9-5649808A5B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0" y="6184237"/>
            <a:ext cx="417195" cy="400050"/>
          </a:xfrm>
          <a:prstGeom prst="rect">
            <a:avLst/>
          </a:prstGeom>
          <a:noFill/>
          <a:ln>
            <a:noFill/>
          </a:ln>
        </p:spPr>
      </p:pic>
    </p:spTree>
    <p:extLst>
      <p:ext uri="{BB962C8B-B14F-4D97-AF65-F5344CB8AC3E}">
        <p14:creationId xmlns:p14="http://schemas.microsoft.com/office/powerpoint/2010/main" val="28549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1763</Words>
  <Application>Microsoft Office PowerPoint</Application>
  <PresentationFormat>Širokoúhlá obrazovka</PresentationFormat>
  <Paragraphs>164</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Calibri Light</vt:lpstr>
      <vt:lpstr>Wingdings</vt:lpstr>
      <vt:lpstr>Motiv Office</vt:lpstr>
      <vt:lpstr>PREČO ŠTÁT  VYBERÁ DANE ...</vt:lpstr>
      <vt:lpstr>Obsah prezentácie​</vt:lpstr>
      <vt:lpstr>„Na tomto svete nie je nič isté okrem toho, že raz zomrieme a že musíme platiť dane.“ ​​​ Benjamin Franklin</vt:lpstr>
      <vt:lpstr>Podnikanie je aj o ...​​​​</vt:lpstr>
      <vt:lpstr>Čo je to daň?​</vt:lpstr>
      <vt:lpstr>Platíme nejakú daň ak ...​ ​</vt:lpstr>
      <vt:lpstr>Prezentace aplikace PowerPoint</vt:lpstr>
      <vt:lpstr>Statky​ ​</vt:lpstr>
      <vt:lpstr>Aký je Váš postoj k financovaniu VS z daní?​​ ​</vt:lpstr>
      <vt:lpstr>Aký je Váš postoj k financovaniu VS z daní?​​ ​</vt:lpstr>
      <vt:lpstr>Verejný statok​​ ​</vt:lpstr>
      <vt:lpstr>Verejný statok​​ ​</vt:lpstr>
      <vt:lpstr>Prehľad základných verejných statkov​​ ​</vt:lpstr>
      <vt:lpstr>Financovanie verejného statku​​ ​</vt:lpstr>
      <vt:lpstr>Aký je Váš postoj k financovaniu VS z daní?​​ ​</vt:lpstr>
      <vt:lpstr>Aký je Váš postoj k financovaniu VS z daní?​​ ​</vt:lpstr>
      <vt:lpstr>Experiment​​​ ​</vt:lpstr>
      <vt:lpstr>Experiment​​​ ​</vt:lpstr>
      <vt:lpstr>Experiment​​​ ​</vt:lpstr>
      <vt:lpstr>Experiment​​​ ​</vt:lpstr>
      <vt:lpstr>Použitá a odporúčaná literatúra​ ​</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PODNIKATELSKÝ PLÁN</dc:title>
  <dc:creator>Kulihova Kublova Tereza</dc:creator>
  <cp:lastModifiedBy>Kulihova Kublova Tereza</cp:lastModifiedBy>
  <cp:revision>104</cp:revision>
  <dcterms:created xsi:type="dcterms:W3CDTF">2023-07-25T08:23:46Z</dcterms:created>
  <dcterms:modified xsi:type="dcterms:W3CDTF">2023-08-10T18:09:02Z</dcterms:modified>
</cp:coreProperties>
</file>