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4" r:id="rId3"/>
    <p:sldId id="414" r:id="rId4"/>
    <p:sldId id="427" r:id="rId5"/>
    <p:sldId id="428" r:id="rId6"/>
    <p:sldId id="429" r:id="rId7"/>
    <p:sldId id="430" r:id="rId8"/>
    <p:sldId id="363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25" r:id="rId20"/>
    <p:sldId id="403" r:id="rId21"/>
    <p:sldId id="441" r:id="rId22"/>
    <p:sldId id="442" r:id="rId23"/>
    <p:sldId id="413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0" autoAdjust="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10.08.2023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9052"/>
            <a:ext cx="8968033" cy="2387600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ÚČTOVNÍCTVO A DANE</a:t>
            </a:r>
            <a:endParaRPr lang="cs-CZ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8725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Alena Andrejovská​​​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Košice 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B50B3BFF-6644-4094-9F46-CC53106BE1AF}"/>
              </a:ext>
            </a:extLst>
          </p:cNvPr>
          <p:cNvSpPr txBox="1">
            <a:spLocks/>
          </p:cNvSpPr>
          <p:nvPr/>
        </p:nvSpPr>
        <p:spPr>
          <a:xfrm>
            <a:off x="1524000" y="2573008"/>
            <a:ext cx="970332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50D775ED-B04D-4852-8F24-4338652D8194}"/>
              </a:ext>
            </a:extLst>
          </p:cNvPr>
          <p:cNvSpPr txBox="1">
            <a:spLocks/>
          </p:cNvSpPr>
          <p:nvPr/>
        </p:nvSpPr>
        <p:spPr>
          <a:xfrm>
            <a:off x="1535973" y="2689126"/>
            <a:ext cx="8147901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0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Základné znalosti</a:t>
            </a:r>
            <a:endParaRPr lang="cs-CZ" sz="40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236" y="629571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Spôsoby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oceňovania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2124014"/>
            <a:ext cx="9040304" cy="4291564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Obstarávacia cena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- je cena, za ktorú sa majetok obstaral vrátane nákladov súvisiacich s obstaraním a všetky zníženia tejto obstarávacej ceny. 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Vlastné náklady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- sú priame a nepriame náklady vynaložené na výrobu. ​</a:t>
            </a:r>
          </a:p>
          <a:p>
            <a:pPr algn="l" fontAlgn="base"/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Menovitá hodnota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- je cena, ktorá je uvedená na peňažných prostriedkoch a ceninách alebo suma, na ktorú pohľadávka a záväzok znie. 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Reálna hodnota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417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330443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Reálna hodnota​​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1646539"/>
            <a:ext cx="9040304" cy="4291564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Trhová cena 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- je vyhlásená na aktívnom trhu, prípadne na rozhodujúcom regulovanom trhu, 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Hodnota zistená oceňovacím modelom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, ktorý využíva prevažne informácie z operácie alebo z </a:t>
            </a:r>
            <a:r>
              <a:rPr lang="sk-SK" sz="1800" dirty="0" err="1">
                <a:latin typeface="Arial" panose="020B0604020202020204" pitchFamily="34" charset="0"/>
                <a:cs typeface="Arial" panose="020B0604020202020204" pitchFamily="34" charset="0"/>
              </a:rPr>
              <a:t>kotácií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 na aktívnom trhu, ak nie je cena podľa písm. a)známa, ​</a:t>
            </a:r>
          </a:p>
          <a:p>
            <a:pPr algn="l" fontAlgn="base"/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Hodnota zistená oceňovacím modelom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, ktorý využíva prevažne informácie z operácie alebo z </a:t>
            </a:r>
            <a:r>
              <a:rPr lang="sk-SK" sz="1800" dirty="0" err="1">
                <a:latin typeface="Arial" panose="020B0604020202020204" pitchFamily="34" charset="0"/>
                <a:cs typeface="Arial" panose="020B0604020202020204" pitchFamily="34" charset="0"/>
              </a:rPr>
              <a:t>kotácií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 na inom aktívnom trhu, ak nie sú na aktívnom trhu informácie, ktoré by bolo možné použiť v oceňovacom modeli podľa písm. B), alebo,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1800" b="1" dirty="0">
                <a:latin typeface="Arial" panose="020B0604020202020204" pitchFamily="34" charset="0"/>
                <a:cs typeface="Arial" panose="020B0604020202020204" pitchFamily="34" charset="0"/>
              </a:rPr>
              <a:t>Posudok znalca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, ak pre oceňovanú položku majetku nie je možné zistiť jeho reálnu hodnotu podľa písm. a) a. c) alebo pre oceňovanú položku nie je dostupný oceňovací model odhadujúci s postačujúcou spoľahlivosťou cenu majetku, za ktorú by sa v danom čase predal. ​</a:t>
            </a:r>
            <a:endParaRPr lang="en-US" sz="1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977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330443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222/2004 Z.z. o DPH​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1973022"/>
            <a:ext cx="9040304" cy="4291564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Predmetom dane je​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+mj-lt"/>
              <a:buAutoNum type="alphaLcParenR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dodanie tovaru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tuzemsku uskutočnené zdaniteľnou osobou, ​</a:t>
            </a:r>
          </a:p>
          <a:p>
            <a:pPr marL="914400" lvl="1" indent="-457200" algn="l" fontAlgn="base">
              <a:buFont typeface="+mj-lt"/>
              <a:buAutoNum type="alphaLcParenR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+mj-lt"/>
              <a:buAutoNum type="alphaLcParenR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poskytnutie služby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 tuzemsku uskutočnené zdaniteľnou osobou, ​</a:t>
            </a:r>
          </a:p>
          <a:p>
            <a:pPr marL="914400" lvl="1" indent="-457200" algn="l" fontAlgn="base">
              <a:buFont typeface="+mj-lt"/>
              <a:buAutoNum type="alphaLcParenR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+mj-lt"/>
              <a:buAutoNum type="alphaLcParenR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nadobudnutie tovaru v tuzemsku a z iného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členského štátu,​</a:t>
            </a:r>
          </a:p>
          <a:p>
            <a:pPr marL="914400" lvl="1" indent="-457200" algn="l" fontAlgn="base">
              <a:buFont typeface="+mj-lt"/>
              <a:buAutoNum type="alphaLcParenR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 fontAlgn="base">
              <a:buFont typeface="+mj-lt"/>
              <a:buAutoNum type="alphaLcParenR"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dovoz tovaru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do tuzemska.​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53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566036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Registračná povinnosť​​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2187549"/>
            <a:ext cx="9040304" cy="4291564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Zdaniteľná osoba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ktorá má sídlo, miesto podnikania alebo prevádzkareň v tuzemsku, a ktorá dosiahla za najviac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12 predchádzajúcich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po sebe nasledujúcich kalendárnych mesiacov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obrat 49 790 eur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je povinná podať daňovému úradu žiadosť o registráciu pre daň. 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Zdaniteľná osoba je povinná podať žiadosť o registráciu pre daň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do 20. dňa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kalendárneho mesiaca nasledujúceho po mesiaci, v ktorom dosiahla obrat.​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11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566036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Sadzby dane​​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2187549"/>
            <a:ext cx="9040304" cy="4291564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Základná sadzba dane na tovary a služby je 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20 % zo základu dane. ​</a:t>
            </a: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   Znížená sadzba dane je uvedená v prílohe č.7 zákon :​</a:t>
            </a:r>
          </a:p>
          <a:p>
            <a:pPr marL="914400" lvl="1" indent="-457200" algn="l" fontAlgn="base">
              <a:buFont typeface="Arial" panose="020B0604020202020204" pitchFamily="34" charset="0"/>
              <a:buChar char="•"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10 % </a:t>
            </a:r>
          </a:p>
          <a:p>
            <a:pPr marL="1371600" lvl="2" indent="-457200" algn="l" fontAlgn="base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lieky a  zdravotnícke pomôcky, ​</a:t>
            </a:r>
          </a:p>
          <a:p>
            <a:pPr marL="1371600" lvl="2" indent="-457200" algn="l" fontAlgn="base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knihy noviny, časopisy a periodiká ​</a:t>
            </a:r>
          </a:p>
          <a:p>
            <a:pPr marL="1371600" lvl="2" indent="-457200" algn="l" fontAlgn="base">
              <a:buFont typeface="Arial" panose="020B0604020202020204" pitchFamily="34" charset="0"/>
              <a:buChar char="•"/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vybrané druhy potravín ide predovšetkým o mäso, ryby, mlieko, maslo, prírodný med, chlieb, či vybrané druhy „zdravých potravín“, ako sú zemiaky, rajčiaky, uhorky, jablká),​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08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566036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Daň z pridanej hodnoty​​​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2187549"/>
            <a:ext cx="9040304" cy="2959486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Daň z pridanej hodnoty je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nepriamou daňou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Sleduje sa na účte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343 - Daň z pridanej hodnoty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fontAlgn="base"/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Účet 343 – DPH má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premenlivý zostatok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fontAlgn="base"/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Pri dodávateľských faktúrach –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pri nákupe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Pri odberateľských faktúrach –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pri predaji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566036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Daň v príjmov PO​​​​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2187549"/>
            <a:ext cx="9040304" cy="2959486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Právnickými osobami sú:​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združenia FO a PO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– obch. spoločnosti, družstvá, obč. združ., polit. strany, cirkevné a </a:t>
            </a:r>
            <a:r>
              <a:rPr lang="sk-SK" sz="2000" dirty="0" err="1">
                <a:latin typeface="Arial" panose="020B0604020202020204" pitchFamily="34" charset="0"/>
                <a:cs typeface="Arial" panose="020B0604020202020204" pitchFamily="34" charset="0"/>
              </a:rPr>
              <a:t>nábož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. združenia, prof. Komory,​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účelové združenia majetku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– nadácie, fondy,​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​jednotky územnej samosprávy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– obce,​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iné subjekty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– rozpočtové a príspevkové organizácie, štátne fondy, vysoké školy.​​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1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566036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Daň v príjmov PO​​​​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2187549"/>
            <a:ext cx="9040304" cy="2959486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Predmet dane:​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Príjmy (výnosy) z činností a z nakladania s majetkom daňovníka peňažnej a nepeňažnej povahy.​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U PO zapísaných v OR príjmy zo všetkých činností.​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U PO nezriadených na podnikanie – len príjmy z činností, ktorými dosahujú alebo ktorými sa dá dosiahnuť zisk, napr.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z predaja majetku, nájomného, reklám.​</a:t>
            </a:r>
          </a:p>
          <a:p>
            <a:pPr algn="l" fontAlgn="base"/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890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508" y="566036"/>
            <a:ext cx="9679757" cy="1275978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cena - je cena, za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majetok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obstaral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vrátane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súvisiacich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obstaraním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všetky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zníženia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tejto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obstarávacej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ceny.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Vlastné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- sú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vynaložené na výrobu.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Menovitá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hodnota - je cena,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ktorá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uvedená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peňažných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prostriedkoch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ceninách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alebo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suma, na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ktorú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záväzok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Daň v príjmov PO - Základ dane​​​​​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2187549"/>
            <a:ext cx="9040304" cy="2959486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Sadzba dane pre PO    21 %​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​Sadzba dane pre FO 19%​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25% - z tej časti, ktorá presiahne 176,8 násobok ŽM (37 981,94 €)​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 err="1">
                <a:latin typeface="Arial" panose="020B0604020202020204" pitchFamily="34" charset="0"/>
                <a:cs typeface="Arial" panose="020B0604020202020204" pitchFamily="34" charset="0"/>
              </a:rPr>
              <a:t>Mikrodaňovník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15 % (Výnosy do 49 790 €)​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Daň vypočítaná v daňovom priznaní sa neplatí, ak nepresiahne: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5 € u PO 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17 € u FO alebo 50% NČZD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 fontAlgn="base"/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20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006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6569" y="616376"/>
            <a:ext cx="9679757" cy="829054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    710 – Účet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ziskov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 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strát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32ED2FE-C0E2-4C5B-B247-2388BE728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130081"/>
              </p:ext>
            </p:extLst>
          </p:nvPr>
        </p:nvGraphicFramePr>
        <p:xfrm>
          <a:off x="1496569" y="1544807"/>
          <a:ext cx="9079302" cy="4568965"/>
        </p:xfrm>
        <a:graphic>
          <a:graphicData uri="http://schemas.openxmlformats.org/drawingml/2006/table">
            <a:tbl>
              <a:tblPr/>
              <a:tblGrid>
                <a:gridCol w="4539651">
                  <a:extLst>
                    <a:ext uri="{9D8B030D-6E8A-4147-A177-3AD203B41FA5}">
                      <a16:colId xmlns:a16="http://schemas.microsoft.com/office/drawing/2014/main" val="1608963300"/>
                    </a:ext>
                  </a:extLst>
                </a:gridCol>
                <a:gridCol w="4539651">
                  <a:extLst>
                    <a:ext uri="{9D8B030D-6E8A-4147-A177-3AD203B41FA5}">
                      <a16:colId xmlns:a16="http://schemas.microsoft.com/office/drawing/2014/main" val="2341570487"/>
                    </a:ext>
                  </a:extLst>
                </a:gridCol>
              </a:tblGrid>
              <a:tr h="53646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prevod konečných stavov účtov účtovej skupiny 50 až 55</a:t>
                      </a:r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sz="14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prevod konečných stavov účtov účtovej skupiny 60 až 65</a:t>
                      </a:r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sz="14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630558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 nákladov  z  hospodárskej činnosti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 výnosov z hospodárskej činnosti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533946"/>
                  </a:ext>
                </a:extLst>
              </a:tr>
              <a:tr h="536466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Výsledok hospodárenia z hospodárskej činnosti (zisk)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just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(strata)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107817"/>
                  </a:ext>
                </a:extLst>
              </a:tr>
              <a:tr h="536466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prevod konečných stavov účtovej skupiny ​</a:t>
                      </a:r>
                    </a:p>
                    <a:p>
                      <a:pPr algn="just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 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prevod konečných stavov účtov účtovej skupiny 66​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26089"/>
                  </a:ext>
                </a:extLst>
              </a:tr>
              <a:tr h="536466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 nákladov  z finančnej činnosti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just" fontAlgn="base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 výnosov z finančnej činnosti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429023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Výsledok hospodárenia z finančnej činnosti (zisk)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just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(strata)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425725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 celkových nákladov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algn="just" fontAlgn="base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 celkových výnosov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116680"/>
                  </a:ext>
                </a:extLst>
              </a:tr>
              <a:tr h="536466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výsledok hospodárenia pred zdanení A+B (čistý zisk)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(strata)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510526"/>
                  </a:ext>
                </a:extLst>
              </a:tr>
              <a:tr h="536466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prevod čistého zisku na D účtu 702 – Konečný účet súvahový 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prevod straty na MD účtu 702 – Konečný účet súvahový​</a:t>
                      </a:r>
                    </a:p>
                  </a:txBody>
                  <a:tcPr marL="59607" marR="59607" marT="29804" marB="2980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91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70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66" y="635706"/>
            <a:ext cx="9144000" cy="116095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prezentácie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731" y="2109487"/>
            <a:ext cx="1018369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Definovanie základných pojmov​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Zatriedenie podnikov do veľkostných skupín​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Spôsobí oceňovania​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Definovanie daňovej legislatívy 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Transformácia výsledku hospodárenia na základ dane​​</a:t>
            </a:r>
            <a:endParaRPr lang="en-US" sz="2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633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490" y="631596"/>
            <a:ext cx="9679757" cy="1305269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Transformácie </a:t>
            </a:r>
            <a:r>
              <a:rPr lang="cs-CZ" sz="36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účtovného</a:t>
            </a:r>
            <a:r>
              <a:rPr lang="cs-CZ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výsledku </a:t>
            </a:r>
            <a:r>
              <a:rPr lang="cs-CZ" sz="36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hospodárenia</a:t>
            </a:r>
            <a:r>
              <a:rPr lang="cs-CZ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základ dane z </a:t>
            </a:r>
            <a:r>
              <a:rPr lang="cs-CZ" sz="36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príjmov</a:t>
            </a:r>
            <a:r>
              <a:rPr lang="cs-CZ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93B14EB4-0873-49F6-92ED-804CE00B5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731" y="2095015"/>
            <a:ext cx="701992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680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490" y="631596"/>
            <a:ext cx="9679757" cy="79185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Pripočítateľné</a:t>
            </a:r>
            <a:r>
              <a:rPr lang="cs-CZ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36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odpočítateľné</a:t>
            </a:r>
            <a:r>
              <a:rPr lang="cs-CZ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položky​​​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FE5088FB-7662-4DA1-A7B4-D6A739F51CDF}"/>
              </a:ext>
            </a:extLst>
          </p:cNvPr>
          <p:cNvSpPr txBox="1"/>
          <p:nvPr/>
        </p:nvSpPr>
        <p:spPr>
          <a:xfrm>
            <a:off x="1971489" y="1752199"/>
            <a:ext cx="847340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súčtom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hospodárskej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finančnej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činnosti​</a:t>
            </a:r>
          </a:p>
          <a:p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Položky </a:t>
            </a:r>
            <a:r>
              <a:rPr lang="cs-CZ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zvyšujúce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základ dane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náklady na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reprezentáciu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manká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škody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presahujúce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prijaté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náhrady, náklady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presahujúce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limity stanovené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zákonom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napríklad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stravné. ​</a:t>
            </a:r>
          </a:p>
          <a:p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Položky </a:t>
            </a:r>
            <a:r>
              <a:rPr lang="cs-CZ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znižujúce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základ dane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zúčtované výnosy z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ostatných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rezerv,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umorovaná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strata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najviac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piatich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rokov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 ​</a:t>
            </a:r>
          </a:p>
          <a:p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Výpočet 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základu dane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56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4214" y="419423"/>
            <a:ext cx="9679757" cy="829054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základu dane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C8033B0-6C3D-4FF5-8C38-46F4CE1D50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1" y="5750351"/>
            <a:ext cx="872821" cy="78910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D35B0D3-2194-4551-BFEC-FBB04A22D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002045"/>
              </p:ext>
            </p:extLst>
          </p:nvPr>
        </p:nvGraphicFramePr>
        <p:xfrm>
          <a:off x="1622675" y="1289334"/>
          <a:ext cx="9279584" cy="4880586"/>
        </p:xfrm>
        <a:graphic>
          <a:graphicData uri="http://schemas.openxmlformats.org/drawingml/2006/table">
            <a:tbl>
              <a:tblPr/>
              <a:tblGrid>
                <a:gridCol w="4646150">
                  <a:extLst>
                    <a:ext uri="{9D8B030D-6E8A-4147-A177-3AD203B41FA5}">
                      <a16:colId xmlns:a16="http://schemas.microsoft.com/office/drawing/2014/main" val="2688224296"/>
                    </a:ext>
                  </a:extLst>
                </a:gridCol>
                <a:gridCol w="1470581">
                  <a:extLst>
                    <a:ext uri="{9D8B030D-6E8A-4147-A177-3AD203B41FA5}">
                      <a16:colId xmlns:a16="http://schemas.microsoft.com/office/drawing/2014/main" val="419939518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1990205018"/>
                    </a:ext>
                  </a:extLst>
                </a:gridCol>
                <a:gridCol w="1758259">
                  <a:extLst>
                    <a:ext uri="{9D8B030D-6E8A-4147-A177-3AD203B41FA5}">
                      <a16:colId xmlns:a16="http://schemas.microsoft.com/office/drawing/2014/main" val="2079020577"/>
                    </a:ext>
                  </a:extLst>
                </a:gridCol>
              </a:tblGrid>
              <a:tr h="278093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Text​</a:t>
                      </a:r>
                      <a:endParaRPr lang="sk-SK" sz="14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Pripočítateľné  položky​</a:t>
                      </a:r>
                      <a:endParaRPr lang="sk-SK" sz="14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Odpočítateľné položky​</a:t>
                      </a:r>
                      <a:endParaRPr lang="sk-SK" sz="14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Transformácia na základ dane​</a:t>
                      </a:r>
                      <a:endParaRPr lang="sk-SK" sz="1400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888838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Účtovný výsledok hospodárenia 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+ 10 000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384617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pl-PL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551 - Odpisy DNM a DHM​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07862"/>
                  </a:ext>
                </a:extLst>
              </a:tr>
              <a:tr h="441677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547 -Tvorba a </a:t>
                      </a:r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zúčtovanie 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k pohľadávkam (nad limit zákona)​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786005"/>
                  </a:ext>
                </a:extLst>
              </a:tr>
              <a:tr h="269633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553 -Tvorba a </a:t>
                      </a:r>
                      <a:r>
                        <a:rPr lang="it-IT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zúčtovanie</a:t>
                      </a:r>
                      <a:r>
                        <a:rPr lang="it-IT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OP k DM​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0000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665 - Výnosy z DFM​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-4 000​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02286"/>
                  </a:ext>
                </a:extLst>
              </a:tr>
              <a:tr h="14722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662 - Úroky​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97967"/>
                  </a:ext>
                </a:extLst>
              </a:tr>
              <a:tr h="248126">
                <a:tc>
                  <a:txBody>
                    <a:bodyPr/>
                    <a:lstStyle/>
                    <a:p>
                      <a:pPr algn="l" fontAlgn="base"/>
                      <a:r>
                        <a:rPr lang="pl-PL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501- Spotreba materiálu (nadspotreba PHM)​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49556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512 - Cestovné (zahr. vreckové)​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51373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513 - Náklady na reprezentáciu​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85712"/>
                  </a:ext>
                </a:extLst>
              </a:tr>
              <a:tr h="14722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543 - Dary​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54250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549 – Manká a škody​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+3 000​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87148"/>
                  </a:ext>
                </a:extLst>
              </a:tr>
              <a:tr h="296769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544 - Zmluvné pokuty, penále a úroky z omeškania​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+7 000​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24573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Upravený základ dane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11 400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4 950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16 450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429028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Daňová povinnosť 21% z UZD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3 454,50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48375"/>
                  </a:ext>
                </a:extLst>
              </a:tr>
              <a:tr h="245376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4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Rozdiel na dani</a:t>
                      </a:r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sk-SK" sz="14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3 454,50 – 2100 </a:t>
                      </a:r>
                      <a:r>
                        <a:rPr lang="sk-SK" sz="14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=1 354,50</a:t>
                      </a:r>
                      <a:r>
                        <a:rPr lang="sk-SK" sz="14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49075" marR="49075" marT="24538" marB="24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92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247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405" y="968432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Použitá a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odporúčaná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literatúra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5" y="2174584"/>
            <a:ext cx="8825039" cy="4600203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Aktuálne platné zákony týkajúce sa účtovníctva a dani:​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431/2002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 účtovníctve v znení neskorších predpisov​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595/2003 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 dani z príjmov v znení neskorších predpisov.​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222/2004 Z. z. o dani z pridanej hodnoty v znení neskorších predpisov.​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Opatrenie MF SR č. 23 054/2002-92, ktorým sa ustanovujú podrobnosti o postupoch účtovania a rámcovej účtovej osnove pre podnikateľov účtujúcich v sústave podvojného účtovníctva v znení neskorších predpisov.​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Opatrenie MF SR č. 4455/2003-92, ktorým sa ustanovujú podrobnosti o usporiadaní, označovaní a obsahovom vymedzení položiek individuálnej účtovnej závierky a rozsahu údajov určených z individuálnej účtovnej závierky na zverejnenie pre podnikateľov účtujúcich v sústave podvojného účtovníctva v znení neskorších predpisov.​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24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337" y="377779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Základné pojmy​​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84091"/>
            <a:ext cx="9144000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Hospodárke operácie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zachytávajú stav a pohyb majetku a zdrojov krytia, nákladov, výnosov, príjmov a výdavkov v účtovnej jednotke. ​</a:t>
            </a:r>
          </a:p>
          <a:p>
            <a:pPr algn="l" rtl="0" fontAlgn="base"/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Účtovné prípady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 sú hospodárske operácie zachytené prostredníctvom účtovných dokladov. ​</a:t>
            </a:r>
          </a:p>
          <a:p>
            <a:pPr algn="l" rtl="0" fontAlgn="base"/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Účtovné operácie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sú to operácie, ktoré vyplývajú z postupov účtovania, prípadne z technického účtovania (prevod konečných zostatkov a konečných stavov, opravy chýb)​</a:t>
            </a:r>
          </a:p>
          <a:p>
            <a:pPr algn="l" rtl="0" fontAlgn="base"/>
            <a:endParaRPr lang="sk-SK" sz="19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Účtovné zápisy </a:t>
            </a:r>
            <a:r>
              <a:rPr lang="sk-SK" sz="1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sú zápisy  účtovných  prípadov v príslušných účtovných knihách​​</a:t>
            </a:r>
            <a:endParaRPr lang="en-US" sz="19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77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630" y="691778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Základné pojmy​​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7743"/>
            <a:ext cx="9144000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Výdavok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úbytok peňažných prostriedkov,​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Náklad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zníženie ekonomických úžitkov ÚJ v účtovnom období, 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Výnos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-  zvýšenie ekonomických úžitkov ÚJ v účtovnom období, 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Príjem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prírastok peňažných prostriedkov</a:t>
            </a:r>
            <a:endParaRPr lang="en-US" sz="19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70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630" y="691778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Základné pojmy​​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7743"/>
            <a:ext cx="9144000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Účtovné obdobie: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Kalendárny rok 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trvá od 1. 1. do 31. 12.​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endParaRPr lang="sk-SK" sz="19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Hospodársky rok 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je obdobie nepretržite po sebe idúcich 12 kalendárnych mesiacov, ktoré nie je zhodné s kalendárnym rokom. (nemôže ho uplatňovať subjekt verejnej správy)​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935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630" y="691778"/>
            <a:ext cx="9700180" cy="1160959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Veľkostné skupiny ÚJ​​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7743"/>
            <a:ext cx="7949938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Obchodná spoločnosť, družstvo, fyzická osoba 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podľa § 1 ods. 1 písm. a) tretieho bodu účtujúca v sústave podvojného účtovníctva, </a:t>
            </a: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fyzická osoba </a:t>
            </a:r>
            <a:r>
              <a:rPr lang="sk-SK" sz="19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podľa osobitného predpisu a</a:t>
            </a: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pozemkové spoločenstvo:​</a:t>
            </a:r>
          </a:p>
          <a:p>
            <a:pPr algn="l" rtl="0" fontAlgn="base"/>
            <a:endParaRPr lang="sk-SK" sz="19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sk-SK" sz="19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mikro</a:t>
            </a:r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účtovná jednotka,​</a:t>
            </a:r>
          </a:p>
          <a:p>
            <a:pPr algn="l" rtl="0" fontAlgn="base"/>
            <a:endParaRPr lang="sk-SK" sz="19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malá účtovná jednotka,​</a:t>
            </a:r>
          </a:p>
          <a:p>
            <a:pPr algn="l" rtl="0" fontAlgn="base"/>
            <a:endParaRPr lang="sk-SK" sz="19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19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veľká účtovná jednotka.​</a:t>
            </a:r>
            <a:endParaRPr lang="sk-SK" sz="19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529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630" y="691778"/>
            <a:ext cx="9700180" cy="1160959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Zatriedenie podnikov podľa veľkosti​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D54EB054-F9DC-41ED-9122-47F901703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2360"/>
              </p:ext>
            </p:extLst>
          </p:nvPr>
        </p:nvGraphicFramePr>
        <p:xfrm>
          <a:off x="1979630" y="2033976"/>
          <a:ext cx="8798814" cy="3687738"/>
        </p:xfrm>
        <a:graphic>
          <a:graphicData uri="http://schemas.openxmlformats.org/drawingml/2006/table">
            <a:tbl>
              <a:tblPr/>
              <a:tblGrid>
                <a:gridCol w="1830071">
                  <a:extLst>
                    <a:ext uri="{9D8B030D-6E8A-4147-A177-3AD203B41FA5}">
                      <a16:colId xmlns:a16="http://schemas.microsoft.com/office/drawing/2014/main" val="3894604408"/>
                    </a:ext>
                  </a:extLst>
                </a:gridCol>
                <a:gridCol w="2088555">
                  <a:extLst>
                    <a:ext uri="{9D8B030D-6E8A-4147-A177-3AD203B41FA5}">
                      <a16:colId xmlns:a16="http://schemas.microsoft.com/office/drawing/2014/main" val="3864551156"/>
                    </a:ext>
                  </a:extLst>
                </a:gridCol>
                <a:gridCol w="2491791">
                  <a:extLst>
                    <a:ext uri="{9D8B030D-6E8A-4147-A177-3AD203B41FA5}">
                      <a16:colId xmlns:a16="http://schemas.microsoft.com/office/drawing/2014/main" val="641242695"/>
                    </a:ext>
                  </a:extLst>
                </a:gridCol>
                <a:gridCol w="2388397">
                  <a:extLst>
                    <a:ext uri="{9D8B030D-6E8A-4147-A177-3AD203B41FA5}">
                      <a16:colId xmlns:a16="http://schemas.microsoft.com/office/drawing/2014/main" val="965986851"/>
                    </a:ext>
                  </a:extLst>
                </a:gridCol>
              </a:tblGrid>
              <a:tr h="900382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Kategória </a:t>
                      </a:r>
                    </a:p>
                    <a:p>
                      <a:pPr algn="ctr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podniku​</a:t>
                      </a:r>
                      <a:endParaRPr lang="sk-SK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  <a:p>
                      <a:pPr algn="ctr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zamestnancov​</a:t>
                      </a:r>
                      <a:endParaRPr lang="sk-SK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Ročný obrat ​</a:t>
                      </a:r>
                      <a:endParaRPr lang="sk-SK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 EUR​</a:t>
                      </a:r>
                      <a:endParaRPr lang="sk-SK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Ročná súvaha ​</a:t>
                      </a:r>
                      <a:endParaRPr lang="sk-SK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EUR​</a:t>
                      </a:r>
                      <a:endParaRPr lang="sk-SK" b="1" i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14114"/>
                  </a:ext>
                </a:extLst>
              </a:tr>
              <a:tr h="696839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Mikropodnik​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10​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2 mil.​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2 mil.​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33284"/>
                  </a:ext>
                </a:extLst>
              </a:tr>
              <a:tr h="696839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Malý 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50​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10 mil.​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10 mil.​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81085"/>
                  </a:ext>
                </a:extLst>
              </a:tr>
              <a:tr h="696839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Stredný​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250​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50 mil.​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Menej ako 43 mil.​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75132"/>
                  </a:ext>
                </a:extLst>
              </a:tr>
              <a:tr h="696839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Veľký​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a viac​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mil.  a viac​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20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mil.  a viac​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854926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B358D65F-E26F-4306-AE18-AC314BF96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29" y="1711606"/>
            <a:ext cx="198516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7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663" y="1332177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Účtovné knihy v PÚ​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859665"/>
            <a:ext cx="9040304" cy="2568496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denník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-  v ňom sú účtovné zápisy usporiadané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chronologicky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a ním sa preukazuje zaúčtovanie všetkých účtovných prípadov v účtovnom období,​</a:t>
            </a:r>
          </a:p>
          <a:p>
            <a:pPr algn="l" fontAlgn="base"/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hlavná kniha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– v nej sú účtovné zápisy usporiadané z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vecného hľadiska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systematicky a ňou sa preukazuje zaúčtovanie všetkých účtovných prípadov na účty majetku, záväzkov, rozdielu majetku a záväzkov, nákladov a výnosov v účtovnom období.​</a:t>
            </a:r>
            <a:endParaRPr lang="en-US" sz="1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73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2663" y="1332177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Účtovné výkazy v PÚ​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508" y="3057628"/>
            <a:ext cx="9040304" cy="2568496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+mj-lt"/>
              <a:buAutoNum type="alphaLcParenR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súvaha,​</a:t>
            </a:r>
          </a:p>
          <a:p>
            <a:pPr marL="457200" indent="-457200" algn="l" fontAlgn="base">
              <a:buFont typeface="+mj-lt"/>
              <a:buAutoNum type="alphaLcParenR"/>
            </a:pPr>
            <a:endParaRPr 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+mj-lt"/>
              <a:buAutoNum type="alphaLcParenR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výkaz ziskov a strát,​</a:t>
            </a:r>
          </a:p>
          <a:p>
            <a:pPr marL="457200" indent="-457200" algn="l" fontAlgn="base">
              <a:buFont typeface="+mj-lt"/>
              <a:buAutoNum type="alphaLcParenR"/>
            </a:pPr>
            <a:endParaRPr lang="sk-SK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+mj-lt"/>
              <a:buAutoNum type="alphaLcParenR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poznámky.​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1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63876518-5CC6-4A5B-AC23-2F45D89BA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723" y="2064609"/>
            <a:ext cx="4377179" cy="346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85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2366</Words>
  <Application>Microsoft Office PowerPoint</Application>
  <PresentationFormat>Širokoúhlá obrazovka</PresentationFormat>
  <Paragraphs>254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Motiv Office</vt:lpstr>
      <vt:lpstr>ÚČTOVNÍCTVO A DANE</vt:lpstr>
      <vt:lpstr>Obsah prezentácie​</vt:lpstr>
      <vt:lpstr>Základné pojmy​​​</vt:lpstr>
      <vt:lpstr>Základné pojmy​​​</vt:lpstr>
      <vt:lpstr>Základné pojmy​​​</vt:lpstr>
      <vt:lpstr>Veľkostné skupiny ÚJ​​​</vt:lpstr>
      <vt:lpstr>Zatriedenie podnikov podľa veľkosti​</vt:lpstr>
      <vt:lpstr>Účtovné knihy v PÚ​</vt:lpstr>
      <vt:lpstr>Účtovné výkazy v PÚ​</vt:lpstr>
      <vt:lpstr>Spôsoby oceňovania​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Reálna hodnota​​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Zákon 222/2004 Z.z. o DPH​​​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Registračná povinnosť​​​​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Sadzby dane​​​​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Daň z pridanej hodnoty​​​​​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Daň v príjmov PO​​​​​​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Daň v príjmov PO​​​​​​</vt:lpstr>
      <vt:lpstr>Obstarávacia cena - je cena, za ktorú sa majetok obstaral vrátane nákladov súvisiacich s obstaraním a všetky zníženia tejto obstarávacej ceny. ​  ​  Vlastné náklady - sú priame a nepriame náklady vynaložené na výrobu. ​  ​  Menovitá hodnota - je cena, ktorá je uvedená na peňažných prostriedkoch a ceninách alebo suma, na ktorú pohľadávka a záväzok znie. ​  ​  Daň v príjmov PO - Základ dane​​​​​​​</vt:lpstr>
      <vt:lpstr>MD    710 – Účet ziskov a strát     D</vt:lpstr>
      <vt:lpstr>Transformácie účtovného výsledku hospodárenia na základ dane z príjmov​​​</vt:lpstr>
      <vt:lpstr>Pripočítateľné a odpočítateľné položky​​​</vt:lpstr>
      <vt:lpstr>Výpočet základu dane</vt:lpstr>
      <vt:lpstr>Použitá a odporúčaná literatúra​ ​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88</cp:revision>
  <dcterms:created xsi:type="dcterms:W3CDTF">2023-07-25T08:23:46Z</dcterms:created>
  <dcterms:modified xsi:type="dcterms:W3CDTF">2023-08-10T09:17:52Z</dcterms:modified>
</cp:coreProperties>
</file>