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94" r:id="rId3"/>
    <p:sldId id="414" r:id="rId4"/>
    <p:sldId id="422" r:id="rId5"/>
    <p:sldId id="423" r:id="rId6"/>
    <p:sldId id="424" r:id="rId7"/>
    <p:sldId id="363" r:id="rId8"/>
    <p:sldId id="425" r:id="rId9"/>
    <p:sldId id="403" r:id="rId10"/>
    <p:sldId id="404" r:id="rId11"/>
    <p:sldId id="426" r:id="rId12"/>
    <p:sldId id="413" r:id="rId13"/>
    <p:sldId id="276" r:id="rId1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49C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6400" autoAdjust="0"/>
  </p:normalViewPr>
  <p:slideViewPr>
    <p:cSldViewPr snapToGrid="0">
      <p:cViewPr varScale="1">
        <p:scale>
          <a:sx n="68" d="100"/>
          <a:sy n="68" d="100"/>
        </p:scale>
        <p:origin x="58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B545EB-8A20-4E20-A589-A9EC2BFA8ED9}" type="datetimeFigureOut">
              <a:rPr lang="cs-CZ" smtClean="0"/>
              <a:t>10.08.2023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9E001C-4F57-48BB-AE11-A41E49E496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65535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4D50CB-ECA9-4083-BF69-F4CB7D403D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B70D652-EC5D-48A1-B1AF-E15DEF5EBB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D2E1063-4F2C-4D1E-86A1-1E17FF8B44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8A440-1B6D-43E4-9C02-07F167C45F13}" type="datetimeFigureOut">
              <a:rPr lang="cs-CZ" smtClean="0"/>
              <a:t>10.08.2023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BD1E713-3569-42BF-9BA0-EA8F3B5A4D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9484853-1626-4872-9ACB-A2926E2B4E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A4E30-26DE-4FF2-849A-8BE99DE414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3060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6FF47F-9BC6-4FEE-957E-4709865CB0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34603F9-B439-45FC-9DE0-9DE0DF355C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D472B65-4BE2-4355-8C57-8A8C170D4D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8A440-1B6D-43E4-9C02-07F167C45F13}" type="datetimeFigureOut">
              <a:rPr lang="cs-CZ" smtClean="0"/>
              <a:t>10.08.2023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609AA42-EF96-49DE-9A33-FCBDAFAFE8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4DC519F-094B-44BE-B3D6-C353B6C0B8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A4E30-26DE-4FF2-849A-8BE99DE414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8595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3135FEBF-A212-40A4-84C3-9649D056032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21C412D-5AA6-4170-A5FE-1F2C7802A4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BF2860D-EB00-43FA-8A5B-A6C22F31CD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8A440-1B6D-43E4-9C02-07F167C45F13}" type="datetimeFigureOut">
              <a:rPr lang="cs-CZ" smtClean="0"/>
              <a:t>10.08.2023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161CAA3-DDB7-4DC3-8BE7-4B63FFC92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FE80C0A-BE58-443D-ADE8-F3CE8004F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A4E30-26DE-4FF2-849A-8BE99DE414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6863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742838-3AC6-4435-8A9F-CF0389C31E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B8C3830-809A-4FA9-A9C7-B322223637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A03EF7B-B236-4C38-B689-288A0AD559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8A440-1B6D-43E4-9C02-07F167C45F13}" type="datetimeFigureOut">
              <a:rPr lang="cs-CZ" smtClean="0"/>
              <a:t>10.08.2023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FABA588-F1E0-47FF-B0C0-6E66E93EEC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F714CB8-FABD-4711-B8FC-F75656064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A4E30-26DE-4FF2-849A-8BE99DE414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3349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507036-3F99-464B-B8AC-F118B0B4A0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FF8260B-76E8-40F1-A757-4357511EA7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C1CAC12-1535-451C-805F-3D4768A19A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8A440-1B6D-43E4-9C02-07F167C45F13}" type="datetimeFigureOut">
              <a:rPr lang="cs-CZ" smtClean="0"/>
              <a:t>10.08.2023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3982F66-407A-4DCA-82D9-AA31E794CA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EBA9A0E-2404-4AB4-BF57-D8E301E05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A4E30-26DE-4FF2-849A-8BE99DE414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8344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E8BB99-759C-4C48-BA1D-0B69C6261E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82C3DBE-1141-4805-A825-1977195993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CBD92E4-0ED9-4748-9EB0-3BE4048982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1C43090-CD88-482B-9E7B-B070983954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8A440-1B6D-43E4-9C02-07F167C45F13}" type="datetimeFigureOut">
              <a:rPr lang="cs-CZ" smtClean="0"/>
              <a:t>10.08.2023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2EFD80C-D84C-49E3-BC38-BCD6F9A49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CBB80F5-E504-4F89-8C32-6D6A5304A4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A4E30-26DE-4FF2-849A-8BE99DE414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8643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B9CF9B-71DB-4FC6-86F6-94BBE670F0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4184003-C434-4DCE-B252-740FDC4D3C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DB08835-5A3D-4C02-BCC7-E490EB825D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6E2939E0-D022-4A9C-9590-DB7D45326A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A6C3EA80-E5B2-4727-89F8-4811EECBFC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AEE3375C-B169-4440-9D7F-A73C106954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8A440-1B6D-43E4-9C02-07F167C45F13}" type="datetimeFigureOut">
              <a:rPr lang="cs-CZ" smtClean="0"/>
              <a:t>10.08.2023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C6FC4382-F7ED-4911-9D78-773459569A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E11BA616-15AD-46E3-94A3-27DC2AA6E2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A4E30-26DE-4FF2-849A-8BE99DE414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4272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1F97895-1A15-4F9E-AF00-D08D6976F9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4339483C-5715-41B8-9BFC-D8DB24158A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8A440-1B6D-43E4-9C02-07F167C45F13}" type="datetimeFigureOut">
              <a:rPr lang="cs-CZ" smtClean="0"/>
              <a:t>10.08.2023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3FC5C36B-33BA-4F12-95F8-AD3F51218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E5C7414-69C2-4775-BCD1-761AC1FAA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A4E30-26DE-4FF2-849A-8BE99DE414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5882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D299039E-C35A-4539-ADC4-FAADCC0024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8A440-1B6D-43E4-9C02-07F167C45F13}" type="datetimeFigureOut">
              <a:rPr lang="cs-CZ" smtClean="0"/>
              <a:t>10.08.2023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0A2F4E39-2145-427C-94FB-B7C8B0ED39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CDE9F581-DD8B-4E62-BD39-345D2F9138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A4E30-26DE-4FF2-849A-8BE99DE414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139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B7D0E3E-7B6D-45F0-A236-7B4B67D5E4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D6E8D5B-D596-4652-9928-812612E525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8027383F-2A14-4511-BAAC-BF0C18C2E3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3A3FF67-71F2-4EA0-9A21-9A406A520D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8A440-1B6D-43E4-9C02-07F167C45F13}" type="datetimeFigureOut">
              <a:rPr lang="cs-CZ" smtClean="0"/>
              <a:t>10.08.2023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F48B103-9FFE-4FF6-AFAD-32BE608718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1E169BA-8F3D-4EE5-BE91-2084FCE2F9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A4E30-26DE-4FF2-849A-8BE99DE414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2736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E6195B-C512-41CF-BCB6-5A25F077EE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BD4A67C0-3874-481C-AD5C-B88CAAF935F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7C0D67F-2D4E-478E-A7B6-B08FF9EE9E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7B63BD1-4E0C-4334-9737-6F31EA49BA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8A440-1B6D-43E4-9C02-07F167C45F13}" type="datetimeFigureOut">
              <a:rPr lang="cs-CZ" smtClean="0"/>
              <a:t>10.08.2023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AD335B7-878F-4075-8444-99911A6424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1AD60EE-910C-430D-AE93-7DD5C5C525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A4E30-26DE-4FF2-849A-8BE99DE414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4790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746D131A-0C78-4001-8AF8-B8C47E45AB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583CC6C-C7A8-4761-93C5-8109401CF3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203C234-18EE-4BB9-AB06-8817A0D730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58A440-1B6D-43E4-9C02-07F167C45F13}" type="datetimeFigureOut">
              <a:rPr lang="cs-CZ" smtClean="0"/>
              <a:t>10.08.2023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8DA832B-4B82-4902-84DF-4AAFC322BE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FBB8316-7C01-47F4-921F-1B49069284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DA4E30-26DE-4FF2-849A-8BE99DE414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7810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9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9EDE2629-6527-4897-B686-FACB8AA4E9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5" y="0"/>
            <a:ext cx="4085924" cy="3852695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22DBB651-2FDD-4DE2-83FF-62B18BBDCD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019052"/>
            <a:ext cx="8147901" cy="2387600"/>
          </a:xfrm>
        </p:spPr>
        <p:txBody>
          <a:bodyPr>
            <a:normAutofit/>
          </a:bodyPr>
          <a:lstStyle/>
          <a:p>
            <a:pPr algn="l"/>
            <a:r>
              <a:rPr lang="pl-PL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PLÁNOVANIE PEŇAŽNÝCH TOKOV</a:t>
            </a:r>
            <a:endParaRPr lang="cs-CZ" b="1" dirty="0">
              <a:solidFill>
                <a:srgbClr val="249CD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F93A67C-3FB1-4326-A5EB-7894CB5A24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288725"/>
            <a:ext cx="9144000" cy="1655762"/>
          </a:xfrm>
        </p:spPr>
        <p:txBody>
          <a:bodyPr/>
          <a:lstStyle/>
          <a:p>
            <a:pPr algn="l" rtl="0" fontAlgn="base"/>
            <a:r>
              <a:rPr lang="sk-SK" sz="24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Jozef </a:t>
            </a:r>
            <a:r>
              <a:rPr lang="sk-SK" sz="24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Glova</a:t>
            </a:r>
            <a:r>
              <a:rPr lang="sk-SK" sz="24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​​​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​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 fontAlgn="base"/>
            <a:r>
              <a:rPr lang="sk-SK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TUKE, Košice 2021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C15009A3-7036-4BB8-8580-F9BF45EBDED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7990" y="3948576"/>
            <a:ext cx="3754010" cy="2957219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EF16CD5C-F4DE-48FF-88EB-B28378F8EB24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0378" y="273384"/>
            <a:ext cx="4731152" cy="863594"/>
          </a:xfrm>
          <a:prstGeom prst="rect">
            <a:avLst/>
          </a:prstGeom>
        </p:spPr>
      </p:pic>
      <p:sp>
        <p:nvSpPr>
          <p:cNvPr id="7" name="Nadpis 1">
            <a:extLst>
              <a:ext uri="{FF2B5EF4-FFF2-40B4-BE49-F238E27FC236}">
                <a16:creationId xmlns:a16="http://schemas.microsoft.com/office/drawing/2014/main" id="{B50B3BFF-6644-4094-9F46-CC53106BE1AF}"/>
              </a:ext>
            </a:extLst>
          </p:cNvPr>
          <p:cNvSpPr txBox="1">
            <a:spLocks/>
          </p:cNvSpPr>
          <p:nvPr/>
        </p:nvSpPr>
        <p:spPr>
          <a:xfrm>
            <a:off x="1524000" y="2573008"/>
            <a:ext cx="9703324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600" b="1" dirty="0">
              <a:solidFill>
                <a:srgbClr val="249CD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Nadpis 1">
            <a:extLst>
              <a:ext uri="{FF2B5EF4-FFF2-40B4-BE49-F238E27FC236}">
                <a16:creationId xmlns:a16="http://schemas.microsoft.com/office/drawing/2014/main" id="{50D775ED-B04D-4852-8F24-4338652D8194}"/>
              </a:ext>
            </a:extLst>
          </p:cNvPr>
          <p:cNvSpPr txBox="1">
            <a:spLocks/>
          </p:cNvSpPr>
          <p:nvPr/>
        </p:nvSpPr>
        <p:spPr>
          <a:xfrm>
            <a:off x="1535973" y="2689126"/>
            <a:ext cx="8147901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40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Kapitálové rozpočtovníctvo</a:t>
            </a:r>
            <a:endParaRPr lang="cs-CZ" sz="4000" b="1" dirty="0">
              <a:solidFill>
                <a:srgbClr val="249CD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02626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9EDE2629-6527-4897-B686-FACB8AA4E9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5" y="0"/>
            <a:ext cx="2054116" cy="1936865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22DBB651-2FDD-4DE2-83FF-62B18BBDCD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62346" y="330443"/>
            <a:ext cx="9679757" cy="1275978"/>
          </a:xfrm>
        </p:spPr>
        <p:txBody>
          <a:bodyPr>
            <a:normAutofit/>
          </a:bodyPr>
          <a:lstStyle/>
          <a:p>
            <a:pPr algn="l"/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Príklad​​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F93A67C-3FB1-4326-A5EB-7894CB5A24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45857" y="1831149"/>
            <a:ext cx="8312649" cy="4352478"/>
          </a:xfrm>
        </p:spPr>
        <p:txBody>
          <a:bodyPr anchor="t">
            <a:noAutofit/>
          </a:bodyPr>
          <a:lstStyle/>
          <a:p>
            <a:pPr marL="457200" indent="-457200" algn="l" fontAlgn="base">
              <a:buFont typeface="Arial" panose="020B0604020202020204" pitchFamily="34" charset="0"/>
              <a:buChar char="•"/>
            </a:pPr>
            <a:r>
              <a:rPr lang="sk-SK" sz="2000" dirty="0">
                <a:latin typeface="Arial" panose="020B0604020202020204" pitchFamily="34" charset="0"/>
                <a:cs typeface="Arial" panose="020B0604020202020204" pitchFamily="34" charset="0"/>
              </a:rPr>
              <a:t>Prečítajte si zadanie príkladu a skúste načrtnúť postup výpočtu peňažných tokov podľa zadania;​</a:t>
            </a:r>
          </a:p>
          <a:p>
            <a:pPr marL="457200" indent="-457200" algn="l" fontAlgn="base">
              <a:buFont typeface="Arial" panose="020B0604020202020204" pitchFamily="34" charset="0"/>
              <a:buChar char="•"/>
            </a:pPr>
            <a:r>
              <a:rPr lang="sk-SK" sz="2000" dirty="0">
                <a:latin typeface="Arial" panose="020B0604020202020204" pitchFamily="34" charset="0"/>
                <a:cs typeface="Arial" panose="020B0604020202020204" pitchFamily="34" charset="0"/>
              </a:rPr>
              <a:t>Výpočet spracujte v tabuľkovom procesore (napr. MS Excel);​</a:t>
            </a:r>
          </a:p>
          <a:p>
            <a:pPr marL="457200" indent="-457200" algn="l" fontAlgn="base">
              <a:buFont typeface="Arial" panose="020B0604020202020204" pitchFamily="34" charset="0"/>
              <a:buChar char="•"/>
            </a:pPr>
            <a:r>
              <a:rPr lang="sk-SK" sz="2000" dirty="0">
                <a:latin typeface="Arial" panose="020B0604020202020204" pitchFamily="34" charset="0"/>
                <a:cs typeface="Arial" panose="020B0604020202020204" pitchFamily="34" charset="0"/>
              </a:rPr>
              <a:t>Výsledky vhodne prezentujte a konzultujte so spolužiakmi;​</a:t>
            </a:r>
          </a:p>
          <a:p>
            <a:pPr marL="457200" indent="-457200" algn="l" fontAlgn="base">
              <a:buFont typeface="Arial" panose="020B0604020202020204" pitchFamily="34" charset="0"/>
              <a:buChar char="•"/>
            </a:pPr>
            <a:r>
              <a:rPr lang="sk-SK" sz="2000" dirty="0">
                <a:latin typeface="Arial" panose="020B0604020202020204" pitchFamily="34" charset="0"/>
                <a:cs typeface="Arial" panose="020B0604020202020204" pitchFamily="34" charset="0"/>
              </a:rPr>
              <a:t>Odpovedajte na doplňujúce otázky vyučujúceho.​</a:t>
            </a:r>
            <a:endParaRPr lang="en-US" sz="1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C15009A3-7036-4BB8-8580-F9BF45EBDED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8506" y="5461462"/>
            <a:ext cx="1833493" cy="1444333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A6C1011-C32D-41B6-A0CC-9C03CE2A2B4A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3859" y="6384262"/>
            <a:ext cx="2394585" cy="390525"/>
          </a:xfrm>
          <a:prstGeom prst="rect">
            <a:avLst/>
          </a:prstGeom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FB0F6060-236C-4210-BD50-1EC54690443E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041" y="5750351"/>
            <a:ext cx="872821" cy="78910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70878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9EDE2629-6527-4897-B686-FACB8AA4E9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5" y="0"/>
            <a:ext cx="2054116" cy="1936865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22DBB651-2FDD-4DE2-83FF-62B18BBDCD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62346" y="330443"/>
            <a:ext cx="9679757" cy="1275978"/>
          </a:xfrm>
        </p:spPr>
        <p:txBody>
          <a:bodyPr>
            <a:normAutofit/>
          </a:bodyPr>
          <a:lstStyle/>
          <a:p>
            <a:pPr algn="l"/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Príklad - </a:t>
            </a:r>
            <a:r>
              <a:rPr lang="cs-CZ" sz="44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riešenie</a:t>
            </a: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​​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C15009A3-7036-4BB8-8580-F9BF45EBDED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8506" y="5461462"/>
            <a:ext cx="1833493" cy="1444333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A6C1011-C32D-41B6-A0CC-9C03CE2A2B4A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3859" y="6384262"/>
            <a:ext cx="2394585" cy="390525"/>
          </a:xfrm>
          <a:prstGeom prst="rect">
            <a:avLst/>
          </a:prstGeom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FB0F6060-236C-4210-BD50-1EC54690443E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041" y="5750351"/>
            <a:ext cx="872821" cy="78910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FC267CAF-0672-4242-97C4-F71A6ACEDC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4730" y="1606420"/>
            <a:ext cx="8752287" cy="4646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38990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9EDE2629-6527-4897-B686-FACB8AA4E9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5" y="0"/>
            <a:ext cx="2054116" cy="1936865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22DBB651-2FDD-4DE2-83FF-62B18BBDCD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53405" y="193460"/>
            <a:ext cx="9755171" cy="1549943"/>
          </a:xfrm>
        </p:spPr>
        <p:txBody>
          <a:bodyPr>
            <a:normAutofit/>
          </a:bodyPr>
          <a:lstStyle/>
          <a:p>
            <a:pPr algn="l"/>
            <a:r>
              <a:rPr lang="fr-FR" sz="44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Odporúčaná</a:t>
            </a:r>
            <a:r>
              <a:rPr lang="fr-FR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44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literatúra</a:t>
            </a:r>
            <a:r>
              <a:rPr lang="fr-FR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​</a:t>
            </a:r>
            <a:br>
              <a:rPr lang="fr-FR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​</a:t>
            </a:r>
            <a:endParaRPr lang="cs-CZ" sz="4400" b="1" dirty="0">
              <a:solidFill>
                <a:srgbClr val="249CD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F93A67C-3FB1-4326-A5EB-7894CB5A24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53405" y="1653051"/>
            <a:ext cx="1520105" cy="703650"/>
          </a:xfrm>
        </p:spPr>
        <p:txBody>
          <a:bodyPr anchor="t">
            <a:noAutofit/>
          </a:bodyPr>
          <a:lstStyle/>
          <a:p>
            <a:pPr marL="457200" indent="-457200" algn="just" rtl="0" fontAlgn="base">
              <a:buFont typeface="Arial" panose="020B0604020202020204" pitchFamily="34" charset="0"/>
              <a:buChar char="•"/>
            </a:pPr>
            <a:r>
              <a:rPr lang="sk-SK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Knihy</a:t>
            </a:r>
            <a:endParaRPr lang="en-US" sz="1800" b="0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C15009A3-7036-4BB8-8580-F9BF45EBDED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8506" y="5461462"/>
            <a:ext cx="1833493" cy="1444333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A6C1011-C32D-41B6-A0CC-9C03CE2A2B4A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3859" y="6384262"/>
            <a:ext cx="2394585" cy="390525"/>
          </a:xfrm>
          <a:prstGeom prst="rect">
            <a:avLst/>
          </a:prstGeom>
        </p:spPr>
      </p:pic>
      <p:sp>
        <p:nvSpPr>
          <p:cNvPr id="8" name="Podnadpis 2">
            <a:extLst>
              <a:ext uri="{FF2B5EF4-FFF2-40B4-BE49-F238E27FC236}">
                <a16:creationId xmlns:a16="http://schemas.microsoft.com/office/drawing/2014/main" id="{98D7A677-7E9C-4C81-AC29-180BADE650CE}"/>
              </a:ext>
            </a:extLst>
          </p:cNvPr>
          <p:cNvSpPr txBox="1">
            <a:spLocks/>
          </p:cNvSpPr>
          <p:nvPr/>
        </p:nvSpPr>
        <p:spPr>
          <a:xfrm>
            <a:off x="7198387" y="1653051"/>
            <a:ext cx="4047790" cy="70365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 fontAlgn="base">
              <a:buFont typeface="Arial" panose="020B0604020202020204" pitchFamily="34" charset="0"/>
              <a:buChar char="•"/>
            </a:pPr>
            <a:r>
              <a:rPr lang="sk-SK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Software pre analýzu:​</a:t>
            </a:r>
            <a:endParaRPr lang="en-US" sz="1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9992E909-1AD3-4265-9735-F8817DED76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2359" y="2174294"/>
            <a:ext cx="1862061" cy="26993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>
            <a:extLst>
              <a:ext uri="{FF2B5EF4-FFF2-40B4-BE49-F238E27FC236}">
                <a16:creationId xmlns:a16="http://schemas.microsoft.com/office/drawing/2014/main" id="{54578768-1249-4330-846E-A786556AD7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9173" y="2169818"/>
            <a:ext cx="2062014" cy="26993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>
            <a:extLst>
              <a:ext uri="{FF2B5EF4-FFF2-40B4-BE49-F238E27FC236}">
                <a16:creationId xmlns:a16="http://schemas.microsoft.com/office/drawing/2014/main" id="{5BBEF091-E6FB-473F-8362-C33BD5CF75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1566" y="2174294"/>
            <a:ext cx="800100" cy="80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30244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C15009A3-7036-4BB8-8580-F9BF45EBDE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8506" y="5461462"/>
            <a:ext cx="1833493" cy="1444333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9EDE2629-6527-4897-B686-FACB8AA4E9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5" y="0"/>
            <a:ext cx="2054116" cy="1936865"/>
          </a:xfrm>
          <a:prstGeom prst="rect">
            <a:avLst/>
          </a:prstGeom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EA00236C-C9B9-46B7-A7EA-5569C104817F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3859" y="6384262"/>
            <a:ext cx="2394585" cy="390525"/>
          </a:xfrm>
          <a:prstGeom prst="rect">
            <a:avLst/>
          </a:prstGeom>
        </p:spPr>
      </p:pic>
      <p:sp>
        <p:nvSpPr>
          <p:cNvPr id="3" name="Podnadpis 2">
            <a:extLst>
              <a:ext uri="{FF2B5EF4-FFF2-40B4-BE49-F238E27FC236}">
                <a16:creationId xmlns:a16="http://schemas.microsoft.com/office/drawing/2014/main" id="{AF93A67C-3FB1-4326-A5EB-7894CB5A24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8704" y="4182641"/>
            <a:ext cx="10746548" cy="575794"/>
          </a:xfrm>
        </p:spPr>
        <p:txBody>
          <a:bodyPr anchor="t">
            <a:noAutofit/>
          </a:bodyPr>
          <a:lstStyle/>
          <a:p>
            <a:pPr rtl="0" fontAlgn="base"/>
            <a:r>
              <a:rPr lang="sk-SK" sz="4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OTÁZKY?</a:t>
            </a: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2DBB651-2FDD-4DE2-83FF-62B18BBDCD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34444" y="2789832"/>
            <a:ext cx="9144000" cy="839136"/>
          </a:xfrm>
        </p:spPr>
        <p:txBody>
          <a:bodyPr>
            <a:normAutofit/>
          </a:bodyPr>
          <a:lstStyle/>
          <a:p>
            <a:r>
              <a:rPr lang="cs-CZ" sz="48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ĎAKUJEM ZA POZORNOSŤ!</a:t>
            </a:r>
            <a:r>
              <a:rPr lang="cs-CZ" sz="32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​</a:t>
            </a:r>
          </a:p>
        </p:txBody>
      </p:sp>
    </p:spTree>
    <p:extLst>
      <p:ext uri="{BB962C8B-B14F-4D97-AF65-F5344CB8AC3E}">
        <p14:creationId xmlns:p14="http://schemas.microsoft.com/office/powerpoint/2010/main" val="13938443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9EDE2629-6527-4897-B686-FACB8AA4E9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5" y="0"/>
            <a:ext cx="2054116" cy="1936865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22DBB651-2FDD-4DE2-83FF-62B18BBDCD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59966" y="635706"/>
            <a:ext cx="9144000" cy="1160959"/>
          </a:xfrm>
        </p:spPr>
        <p:txBody>
          <a:bodyPr>
            <a:normAutofit/>
          </a:bodyPr>
          <a:lstStyle/>
          <a:p>
            <a:pPr algn="l"/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Obsah </a:t>
            </a:r>
            <a:r>
              <a:rPr lang="cs-CZ" sz="44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prezentácie</a:t>
            </a: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​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F93A67C-3FB1-4326-A5EB-7894CB5A24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94731" y="2109487"/>
            <a:ext cx="10183696" cy="4352478"/>
          </a:xfrm>
        </p:spPr>
        <p:txBody>
          <a:bodyPr anchor="t">
            <a:noAutofit/>
          </a:bodyPr>
          <a:lstStyle/>
          <a:p>
            <a:pPr marL="457200" indent="-457200" algn="l" rtl="0" fontAlgn="base">
              <a:buFont typeface="Arial" panose="020B0604020202020204" pitchFamily="34" charset="0"/>
              <a:buChar char="•"/>
            </a:pPr>
            <a:r>
              <a:rPr lang="sk-SK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Peňažné toky a ich charakteristika;​</a:t>
            </a:r>
          </a:p>
          <a:p>
            <a:pPr marL="457200" indent="-457200" algn="l" rtl="0" fontAlgn="base">
              <a:buFont typeface="Arial" panose="020B0604020202020204" pitchFamily="34" charset="0"/>
              <a:buChar char="•"/>
            </a:pPr>
            <a:r>
              <a:rPr lang="sk-SK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Princípy vymedzenia peňažných tokov;​</a:t>
            </a:r>
          </a:p>
          <a:p>
            <a:pPr marL="457200" indent="-457200" algn="l" rtl="0" fontAlgn="base">
              <a:buFont typeface="Arial" panose="020B0604020202020204" pitchFamily="34" charset="0"/>
              <a:buChar char="•"/>
            </a:pPr>
            <a:r>
              <a:rPr lang="sk-SK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Kapitálové výdavky;​</a:t>
            </a:r>
          </a:p>
          <a:p>
            <a:pPr marL="457200" indent="-457200" algn="l" rtl="0" fontAlgn="base">
              <a:buFont typeface="Arial" panose="020B0604020202020204" pitchFamily="34" charset="0"/>
              <a:buChar char="•"/>
            </a:pPr>
            <a:r>
              <a:rPr lang="sk-SK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Peňažné príjmy z investičného projektu;​</a:t>
            </a:r>
          </a:p>
          <a:p>
            <a:pPr marL="457200" indent="-457200" algn="l" rtl="0" fontAlgn="base">
              <a:buFont typeface="Arial" panose="020B0604020202020204" pitchFamily="34" charset="0"/>
              <a:buChar char="•"/>
            </a:pPr>
            <a:r>
              <a:rPr lang="sk-SK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Komplexný príklad stanovenia peňažných tokov.​</a:t>
            </a:r>
            <a:endParaRPr lang="en-US" sz="2800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C15009A3-7036-4BB8-8580-F9BF45EBDED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8506" y="5461462"/>
            <a:ext cx="1833493" cy="1444333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A6C1011-C32D-41B6-A0CC-9C03CE2A2B4A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3859" y="6384262"/>
            <a:ext cx="2394585" cy="390525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A62B0E36-2696-4ABD-A87C-0B4496284CD0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499" y="5721714"/>
            <a:ext cx="1112364" cy="92382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126332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9EDE2629-6527-4897-B686-FACB8AA4E9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5" y="0"/>
            <a:ext cx="2054116" cy="1936865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22DBB651-2FDD-4DE2-83FF-62B18BBDCD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98863" y="387952"/>
            <a:ext cx="9700180" cy="1160959"/>
          </a:xfrm>
        </p:spPr>
        <p:txBody>
          <a:bodyPr>
            <a:normAutofit fontScale="90000"/>
          </a:bodyPr>
          <a:lstStyle/>
          <a:p>
            <a:pPr algn="l"/>
            <a:r>
              <a:rPr lang="pl-PL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Peňažné toky a ich charakteristika 1/2​​</a:t>
            </a: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​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F93A67C-3FB1-4326-A5EB-7894CB5A24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49137" y="1538738"/>
            <a:ext cx="9144000" cy="4352478"/>
          </a:xfrm>
        </p:spPr>
        <p:txBody>
          <a:bodyPr anchor="t">
            <a:noAutofit/>
          </a:bodyPr>
          <a:lstStyle/>
          <a:p>
            <a:pPr marL="457200" indent="-457200" algn="l" rtl="0" fontAlgn="base">
              <a:buFont typeface="Arial" panose="020B0604020202020204" pitchFamily="34" charset="0"/>
              <a:buChar char="•"/>
            </a:pPr>
            <a:r>
              <a:rPr lang="sk-SK" sz="19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Peňažný tok z investičného projektu (IP) obsahuje kapitálové výdavky a peňažné príjmy vyvolané projektom behom prípravy, životnosti a likvidácie projektu.​</a:t>
            </a:r>
          </a:p>
          <a:p>
            <a:pPr marL="457200" indent="-457200" algn="l" rtl="0" fontAlgn="base">
              <a:buFont typeface="Arial" panose="020B0604020202020204" pitchFamily="34" charset="0"/>
              <a:buChar char="•"/>
            </a:pPr>
            <a:endParaRPr lang="sk-SK" sz="19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 rtl="0" fontAlgn="base">
              <a:buFont typeface="Arial" panose="020B0604020202020204" pitchFamily="34" charset="0"/>
              <a:buChar char="•"/>
            </a:pPr>
            <a:r>
              <a:rPr lang="sk-SK" sz="19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Hodnotenie efektívnosti IP vyžaduje prognózu cash-</a:t>
            </a:r>
            <a:r>
              <a:rPr lang="sk-SK" sz="19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flow</a:t>
            </a:r>
            <a:r>
              <a:rPr lang="sk-SK" sz="19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.​</a:t>
            </a:r>
          </a:p>
          <a:p>
            <a:pPr marL="457200" indent="-457200" algn="l" rtl="0" fontAlgn="base">
              <a:buFont typeface="Arial" panose="020B0604020202020204" pitchFamily="34" charset="0"/>
              <a:buChar char="•"/>
            </a:pPr>
            <a:r>
              <a:rPr lang="sk-SK" sz="19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Očakávané peňažné toky sa determinujú v prípravnej fáze projektu.​</a:t>
            </a:r>
          </a:p>
          <a:p>
            <a:pPr marL="457200" indent="-457200" algn="l" rtl="0" fontAlgn="base">
              <a:buFont typeface="Arial" panose="020B0604020202020204" pitchFamily="34" charset="0"/>
              <a:buChar char="•"/>
            </a:pPr>
            <a:r>
              <a:rPr lang="sk-SK" sz="19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Hodnotenie fungujúceho projektu vyžaduje porovnanie k plánovaným tokom.​</a:t>
            </a:r>
          </a:p>
          <a:p>
            <a:pPr marL="457200" indent="-457200" algn="l" rtl="0" fontAlgn="base">
              <a:buFont typeface="Arial" panose="020B0604020202020204" pitchFamily="34" charset="0"/>
              <a:buChar char="•"/>
            </a:pPr>
            <a:endParaRPr lang="sk-SK" sz="19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 rtl="0" fontAlgn="base">
              <a:buFont typeface="Arial" panose="020B0604020202020204" pitchFamily="34" charset="0"/>
              <a:buChar char="•"/>
            </a:pPr>
            <a:r>
              <a:rPr lang="sk-SK" sz="19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Kapitálové výdavky/peňažné príjmy ≠ (nerovná sa nutne)  investičné náklady/výnosy, resp. čistý peňažný tok ≠ zisk ​</a:t>
            </a:r>
          </a:p>
          <a:p>
            <a:pPr marL="457200" indent="-457200" algn="l" rtl="0" fontAlgn="base">
              <a:buFont typeface="Arial" panose="020B0604020202020204" pitchFamily="34" charset="0"/>
              <a:buChar char="•"/>
            </a:pPr>
            <a:r>
              <a:rPr lang="sk-SK" sz="19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Kapitálové výdavky chápané komplexne/širšie (aj napr. výdavky na trvalý prírastok obežného majetku vyvolaného investíciou, výdavky na odbornú prípravu pracovníkov v súvislosti s investíciou, ...)​</a:t>
            </a:r>
            <a:endParaRPr lang="en-US" sz="1900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C15009A3-7036-4BB8-8580-F9BF45EBDED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8506" y="5461462"/>
            <a:ext cx="1833493" cy="1444333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A6C1011-C32D-41B6-A0CC-9C03CE2A2B4A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3859" y="6384262"/>
            <a:ext cx="2394585" cy="390525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A62B0E36-2696-4ABD-A87C-0B4496284CD0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499" y="5721714"/>
            <a:ext cx="1112364" cy="92382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997722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9EDE2629-6527-4897-B686-FACB8AA4E9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5" y="0"/>
            <a:ext cx="2054116" cy="1936865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22DBB651-2FDD-4DE2-83FF-62B18BBDCD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98863" y="387952"/>
            <a:ext cx="9700180" cy="1160959"/>
          </a:xfrm>
        </p:spPr>
        <p:txBody>
          <a:bodyPr>
            <a:normAutofit fontScale="90000"/>
          </a:bodyPr>
          <a:lstStyle/>
          <a:p>
            <a:pPr algn="l"/>
            <a:r>
              <a:rPr lang="pl-PL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Peňažné toky a ich charakteristika 2/2​​</a:t>
            </a: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​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F93A67C-3FB1-4326-A5EB-7894CB5A24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49137" y="1538738"/>
            <a:ext cx="9649906" cy="4352478"/>
          </a:xfrm>
        </p:spPr>
        <p:txBody>
          <a:bodyPr anchor="t">
            <a:noAutofit/>
          </a:bodyPr>
          <a:lstStyle/>
          <a:p>
            <a:pPr marL="457200" indent="-457200" algn="l" rtl="0" fontAlgn="base">
              <a:buFont typeface="Arial" panose="020B0604020202020204" pitchFamily="34" charset="0"/>
              <a:buChar char="•"/>
            </a:pPr>
            <a:r>
              <a:rPr lang="sk-SK" sz="19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Peňažný príjem (PP) ≠ očakávaný zisk (podľa pravidiel účtovníctva)​</a:t>
            </a:r>
          </a:p>
          <a:p>
            <a:pPr marL="914400" lvl="1" indent="-457200" algn="l" fontAlgn="base">
              <a:buFont typeface="Courier New" panose="02070309020205020404" pitchFamily="49" charset="0"/>
              <a:buChar char="o"/>
            </a:pPr>
            <a:r>
              <a:rPr lang="sk-SK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PP = Celkové tržby (vyvolané projektom) – Náklady (bez odpisov) – Daň zo zisku​</a:t>
            </a:r>
          </a:p>
          <a:p>
            <a:pPr marL="914400" lvl="1" indent="-457200" algn="l" fontAlgn="base">
              <a:buFont typeface="Courier New" panose="02070309020205020404" pitchFamily="49" charset="0"/>
              <a:buChar char="o"/>
            </a:pPr>
            <a:r>
              <a:rPr lang="sk-SK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+ Odpisy sú náklad, ale nie peňažný výdavok.​</a:t>
            </a:r>
          </a:p>
          <a:p>
            <a:pPr marL="457200" indent="-457200" algn="l" rtl="0" fontAlgn="base">
              <a:buFont typeface="Arial" panose="020B0604020202020204" pitchFamily="34" charset="0"/>
              <a:buChar char="•"/>
            </a:pPr>
            <a:endParaRPr lang="sk-SK" sz="8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 rtl="0" fontAlgn="base">
              <a:buFont typeface="Arial" panose="020B0604020202020204" pitchFamily="34" charset="0"/>
              <a:buChar char="•"/>
            </a:pPr>
            <a:r>
              <a:rPr lang="sk-SK" sz="19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Kapitálové výdavky – nielen do stálych aktív, všetky výdavky (nielen do dlhodobého majetku) vyvolané projektom ​</a:t>
            </a:r>
          </a:p>
          <a:p>
            <a:pPr marL="914400" lvl="1" indent="-457200" algn="l" fontAlgn="base">
              <a:buFont typeface="Courier New" panose="02070309020205020404" pitchFamily="49" charset="0"/>
              <a:buChar char="o"/>
            </a:pPr>
            <a:r>
              <a:rPr lang="sk-SK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Očakávané peňažné toky</a:t>
            </a:r>
            <a:r>
              <a:rPr lang="sk-SK" sz="15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​</a:t>
            </a:r>
          </a:p>
          <a:p>
            <a:pPr marL="457200" indent="-457200" algn="l" rtl="0" fontAlgn="base">
              <a:buFont typeface="Arial" panose="020B0604020202020204" pitchFamily="34" charset="0"/>
              <a:buChar char="•"/>
            </a:pPr>
            <a:endParaRPr lang="sk-SK" sz="8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 rtl="0" fontAlgn="base">
              <a:buFont typeface="Arial" panose="020B0604020202020204" pitchFamily="34" charset="0"/>
              <a:buChar char="•"/>
            </a:pPr>
            <a:r>
              <a:rPr lang="sk-SK" sz="19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Peňažné príjmy​</a:t>
            </a:r>
          </a:p>
          <a:p>
            <a:pPr marL="914400" lvl="1" indent="-457200" algn="l" fontAlgn="base">
              <a:buFont typeface="Courier New" panose="02070309020205020404" pitchFamily="49" charset="0"/>
              <a:buChar char="o"/>
            </a:pPr>
            <a:r>
              <a:rPr lang="sk-SK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Uvažované behom životnosti projektu! Niekedy počas životnosti projektu môžu vznikať aj kapitálové výdavky.​</a:t>
            </a:r>
          </a:p>
          <a:p>
            <a:pPr marL="914400" lvl="1" indent="-457200" algn="l" fontAlgn="base">
              <a:buFont typeface="Courier New" panose="02070309020205020404" pitchFamily="49" charset="0"/>
              <a:buChar char="o"/>
            </a:pPr>
            <a:r>
              <a:rPr lang="sk-SK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Sú rovné zisku (Tržby vyvolané projektom – Náklady na realizované výrobky) po zdanení + Odpisom (z dlhodobého majetku)​</a:t>
            </a:r>
          </a:p>
          <a:p>
            <a:pPr marL="457200" indent="-457200" algn="l" rtl="0" fontAlgn="base">
              <a:buFont typeface="Arial" panose="020B0604020202020204" pitchFamily="34" charset="0"/>
              <a:buChar char="•"/>
            </a:pPr>
            <a:endParaRPr lang="sk-SK" sz="8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 rtl="0" fontAlgn="base">
              <a:buFont typeface="Arial" panose="020B0604020202020204" pitchFamily="34" charset="0"/>
              <a:buChar char="•"/>
            </a:pPr>
            <a:r>
              <a:rPr lang="sk-SK" sz="19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Likvidácia dlhodobého majetku (po dobe životnosti) prináša peňažné príjmy alebo aj výdavky.​</a:t>
            </a:r>
            <a:endParaRPr lang="en-US" sz="1900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C15009A3-7036-4BB8-8580-F9BF45EBDED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8506" y="5461462"/>
            <a:ext cx="1833493" cy="1444333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A6C1011-C32D-41B6-A0CC-9C03CE2A2B4A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3859" y="6384262"/>
            <a:ext cx="2394585" cy="390525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A62B0E36-2696-4ABD-A87C-0B4496284CD0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499" y="5721714"/>
            <a:ext cx="1112364" cy="92382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021004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9EDE2629-6527-4897-B686-FACB8AA4E9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5" y="0"/>
            <a:ext cx="2054116" cy="1936865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22DBB651-2FDD-4DE2-83FF-62B18BBDCD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98863" y="387952"/>
            <a:ext cx="9700180" cy="1160959"/>
          </a:xfrm>
        </p:spPr>
        <p:txBody>
          <a:bodyPr>
            <a:normAutofit fontScale="90000"/>
          </a:bodyPr>
          <a:lstStyle/>
          <a:p>
            <a:pPr algn="l"/>
            <a:r>
              <a:rPr lang="pl-PL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Peňažné toky a princípy ich určenia 1/2​​</a:t>
            </a: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​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F93A67C-3FB1-4326-A5EB-7894CB5A24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49137" y="1653051"/>
            <a:ext cx="9649906" cy="4352478"/>
          </a:xfrm>
        </p:spPr>
        <p:txBody>
          <a:bodyPr anchor="t">
            <a:noAutofit/>
          </a:bodyPr>
          <a:lstStyle/>
          <a:p>
            <a:pPr marL="457200" indent="-457200" algn="l" rtl="0" fontAlgn="base">
              <a:buFont typeface="Arial" panose="020B0604020202020204" pitchFamily="34" charset="0"/>
              <a:buChar char="•"/>
            </a:pPr>
            <a:r>
              <a:rPr lang="sk-SK" sz="19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Stanovenie predpokladaných peňažných tokov je zložité, keďže:​</a:t>
            </a:r>
          </a:p>
          <a:p>
            <a:pPr marL="914400" lvl="1" indent="-457200" algn="l" fontAlgn="base">
              <a:buFont typeface="Arial" panose="020B0604020202020204" pitchFamily="34" charset="0"/>
              <a:buChar char="•"/>
            </a:pPr>
            <a:r>
              <a:rPr lang="sk-SK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Plánujeme na dlhé obdobie (10-15 rokov, resp. až 40-50 rokov);​</a:t>
            </a:r>
          </a:p>
          <a:p>
            <a:pPr marL="914400" lvl="1" indent="-457200" algn="l" fontAlgn="base">
              <a:buFont typeface="Arial" panose="020B0604020202020204" pitchFamily="34" charset="0"/>
              <a:buChar char="•"/>
            </a:pPr>
            <a:r>
              <a:rPr lang="sk-SK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Ovplyvňuje ho množstvo faktorov  Faktor času a rizika;​</a:t>
            </a:r>
          </a:p>
          <a:p>
            <a:pPr marL="914400" lvl="1" indent="-457200" algn="l" fontAlgn="base">
              <a:buFont typeface="Arial" panose="020B0604020202020204" pitchFamily="34" charset="0"/>
              <a:buChar char="•"/>
            </a:pPr>
            <a:r>
              <a:rPr lang="sk-SK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Robí sa v </a:t>
            </a:r>
            <a:r>
              <a:rPr lang="sk-SK" sz="16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predinvestičnej</a:t>
            </a:r>
            <a:r>
              <a:rPr lang="sk-SK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fáze, projektovej prípravy (</a:t>
            </a:r>
            <a:r>
              <a:rPr lang="sk-SK" sz="16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t.j</a:t>
            </a:r>
            <a:r>
              <a:rPr lang="sk-SK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2-3 roky vopred).</a:t>
            </a:r>
            <a:r>
              <a:rPr lang="sk-SK" sz="15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​</a:t>
            </a:r>
          </a:p>
          <a:p>
            <a:pPr marL="457200" indent="-457200" algn="l" rtl="0" fontAlgn="base">
              <a:buFont typeface="Arial" panose="020B0604020202020204" pitchFamily="34" charset="0"/>
              <a:buChar char="•"/>
            </a:pPr>
            <a:endParaRPr lang="sk-SK" sz="19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 rtl="0" fontAlgn="base">
              <a:buFont typeface="Arial" panose="020B0604020202020204" pitchFamily="34" charset="0"/>
              <a:buChar char="•"/>
            </a:pPr>
            <a:r>
              <a:rPr lang="sk-SK" sz="19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Princípy určenia peňažných tokov:​</a:t>
            </a:r>
          </a:p>
          <a:p>
            <a:pPr marL="914400" lvl="1" indent="-457200" algn="l" fontAlgn="base">
              <a:buFont typeface="Arial" panose="020B0604020202020204" pitchFamily="34" charset="0"/>
              <a:buChar char="•"/>
            </a:pPr>
            <a:r>
              <a:rPr lang="sk-SK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Uvažovať prírastkové veličiny (+ uvažovať všetky zmeny, ktoré projekt generuje)</a:t>
            </a:r>
            <a:r>
              <a:rPr lang="sk-SK" sz="15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​</a:t>
            </a:r>
          </a:p>
          <a:p>
            <a:pPr marL="1371600" lvl="2" indent="-457200" algn="l" fontAlgn="base">
              <a:buFont typeface="Arial" panose="020B0604020202020204" pitchFamily="34" charset="0"/>
              <a:buChar char="•"/>
            </a:pPr>
            <a:r>
              <a:rPr lang="sk-SK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Prírastok tržieb​</a:t>
            </a:r>
          </a:p>
          <a:p>
            <a:pPr marL="1371600" lvl="2" indent="-457200" algn="l" fontAlgn="base">
              <a:buFont typeface="Arial" panose="020B0604020202020204" pitchFamily="34" charset="0"/>
              <a:buChar char="•"/>
            </a:pPr>
            <a:r>
              <a:rPr lang="sk-SK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Úspora prevádzkových nákladov v dôsledku investície</a:t>
            </a:r>
            <a:r>
              <a:rPr lang="sk-SK" sz="13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​</a:t>
            </a:r>
          </a:p>
          <a:p>
            <a:pPr marL="914400" lvl="1" indent="-457200" algn="l" fontAlgn="base">
              <a:buFont typeface="Arial" panose="020B0604020202020204" pitchFamily="34" charset="0"/>
              <a:buChar char="•"/>
            </a:pPr>
            <a:r>
              <a:rPr lang="sk-SK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Odpisy – nezahŕňajú sa do prevádzkových výdavkov, avšak majú nepriamy vplyv na daň zo zisku;</a:t>
            </a:r>
            <a:r>
              <a:rPr lang="sk-SK" sz="15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​</a:t>
            </a:r>
          </a:p>
          <a:p>
            <a:pPr marL="914400" lvl="1" indent="-457200" algn="l" fontAlgn="base">
              <a:buFont typeface="Arial" panose="020B0604020202020204" pitchFamily="34" charset="0"/>
              <a:buChar char="•"/>
            </a:pPr>
            <a:r>
              <a:rPr lang="sk-SK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Peňažné toky zahŕňajú zdanenie (vo forme zdanenia príjmu);​</a:t>
            </a:r>
          </a:p>
          <a:p>
            <a:pPr marL="914400" lvl="1" indent="-457200" algn="l" fontAlgn="base">
              <a:buFont typeface="Arial" panose="020B0604020202020204" pitchFamily="34" charset="0"/>
              <a:buChar char="•"/>
            </a:pPr>
            <a:r>
              <a:rPr lang="sk-SK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Zahŕňame aj všetky nepriame dôsledky investovania​</a:t>
            </a:r>
          </a:p>
          <a:p>
            <a:pPr marL="914400" lvl="1" indent="-457200" algn="l" fontAlgn="base">
              <a:buFont typeface="Arial" panose="020B0604020202020204" pitchFamily="34" charset="0"/>
              <a:buChar char="•"/>
            </a:pPr>
            <a:r>
              <a:rPr lang="sk-SK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Tzv. „utopené náklady“ sa nesmú zahŕňať do kapitálových výdavkov​</a:t>
            </a:r>
            <a:endParaRPr lang="en-US" sz="1600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C15009A3-7036-4BB8-8580-F9BF45EBDED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8506" y="5461462"/>
            <a:ext cx="1833493" cy="1444333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A6C1011-C32D-41B6-A0CC-9C03CE2A2B4A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3859" y="6384262"/>
            <a:ext cx="2394585" cy="390525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A62B0E36-2696-4ABD-A87C-0B4496284CD0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499" y="5721714"/>
            <a:ext cx="1112364" cy="92382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117497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9EDE2629-6527-4897-B686-FACB8AA4E9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5" y="0"/>
            <a:ext cx="2054116" cy="1936865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22DBB651-2FDD-4DE2-83FF-62B18BBDCD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98863" y="387952"/>
            <a:ext cx="9700180" cy="1160959"/>
          </a:xfrm>
        </p:spPr>
        <p:txBody>
          <a:bodyPr>
            <a:normAutofit fontScale="90000"/>
          </a:bodyPr>
          <a:lstStyle/>
          <a:p>
            <a:pPr algn="l"/>
            <a:r>
              <a:rPr lang="pl-PL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Peňažné toky a princípy ich určenia 2/2​​</a:t>
            </a: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​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F93A67C-3FB1-4326-A5EB-7894CB5A24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49137" y="1653051"/>
            <a:ext cx="9649906" cy="4352478"/>
          </a:xfrm>
        </p:spPr>
        <p:txBody>
          <a:bodyPr anchor="t">
            <a:noAutofit/>
          </a:bodyPr>
          <a:lstStyle/>
          <a:p>
            <a:pPr marL="457200" indent="-457200" algn="l" rtl="0" fontAlgn="base">
              <a:buFont typeface="Arial" panose="020B0604020202020204" pitchFamily="34" charset="0"/>
              <a:buChar char="•"/>
            </a:pPr>
            <a:r>
              <a:rPr lang="sk-SK" sz="19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 potrebné zohľadniť alternatívne náklady​</a:t>
            </a:r>
          </a:p>
          <a:p>
            <a:pPr marL="914400" lvl="1" indent="-457200" algn="l" fontAlgn="base">
              <a:buFont typeface="Arial" panose="020B0604020202020204" pitchFamily="34" charset="0"/>
              <a:buChar char="•"/>
            </a:pPr>
            <a:r>
              <a:rPr lang="sk-SK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Diskontovanie použitím požadovanej miery výnosnosti, teda pri predpokladanom výnose pri alternatívnom použití zdrojov.​</a:t>
            </a:r>
            <a:endParaRPr lang="sk-SK" sz="19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 rtl="0" fontAlgn="base">
              <a:buFont typeface="Arial" panose="020B0604020202020204" pitchFamily="34" charset="0"/>
              <a:buChar char="•"/>
            </a:pPr>
            <a:endParaRPr lang="sk-SK" sz="19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 rtl="0" fontAlgn="base">
              <a:buFont typeface="Arial" panose="020B0604020202020204" pitchFamily="34" charset="0"/>
              <a:buChar char="•"/>
            </a:pPr>
            <a:r>
              <a:rPr lang="sk-SK" sz="19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Úroky (napr. pri financovaní projektu pomocou úveru) – nebrať do úvahy, keďže posudzujeme projekt bez ohľadu na financovanie.​</a:t>
            </a:r>
            <a:endParaRPr lang="en-US" sz="1600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C15009A3-7036-4BB8-8580-F9BF45EBDED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8506" y="5461462"/>
            <a:ext cx="1833493" cy="1444333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A6C1011-C32D-41B6-A0CC-9C03CE2A2B4A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3859" y="6384262"/>
            <a:ext cx="2394585" cy="390525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A62B0E36-2696-4ABD-A87C-0B4496284CD0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499" y="5721714"/>
            <a:ext cx="1112364" cy="92382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95813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9EDE2629-6527-4897-B686-FACB8AA4E9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5" y="0"/>
            <a:ext cx="2054116" cy="1936865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22DBB651-2FDD-4DE2-83FF-62B18BBDCD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62346" y="330443"/>
            <a:ext cx="9679757" cy="1275978"/>
          </a:xfrm>
        </p:spPr>
        <p:txBody>
          <a:bodyPr>
            <a:normAutofit/>
          </a:bodyPr>
          <a:lstStyle/>
          <a:p>
            <a:pPr algn="l"/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Kapitálové </a:t>
            </a:r>
            <a:r>
              <a:rPr lang="cs-CZ" sz="44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výdavky</a:t>
            </a: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​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F93A67C-3FB1-4326-A5EB-7894CB5A24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98863" y="2031784"/>
            <a:ext cx="9040304" cy="4352478"/>
          </a:xfrm>
        </p:spPr>
        <p:txBody>
          <a:bodyPr anchor="t">
            <a:noAutofit/>
          </a:bodyPr>
          <a:lstStyle/>
          <a:p>
            <a:pPr algn="l" fontAlgn="base"/>
            <a:r>
              <a:rPr lang="sk-SK" sz="2000" b="1" dirty="0">
                <a:latin typeface="Arial" panose="020B0604020202020204" pitchFamily="34" charset="0"/>
                <a:cs typeface="Arial" panose="020B0604020202020204" pitchFamily="34" charset="0"/>
              </a:rPr>
              <a:t>       K = I + O – P ± D​</a:t>
            </a:r>
          </a:p>
          <a:p>
            <a:pPr marL="457200" indent="-457200" algn="l" fontAlgn="base">
              <a:buFont typeface="Arial" panose="020B0604020202020204" pitchFamily="34" charset="0"/>
              <a:buChar char="•"/>
            </a:pPr>
            <a:endParaRPr lang="sk-SK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 fontAlgn="base">
              <a:buFont typeface="Arial" panose="020B0604020202020204" pitchFamily="34" charset="0"/>
              <a:buChar char="•"/>
            </a:pPr>
            <a:r>
              <a:rPr lang="sk-SK" sz="2000" dirty="0">
                <a:latin typeface="Arial" panose="020B0604020202020204" pitchFamily="34" charset="0"/>
                <a:cs typeface="Arial" panose="020B0604020202020204" pitchFamily="34" charset="0"/>
              </a:rPr>
              <a:t>Obstaranie dlhodobého majetku (I), v obstarávacej cene;​</a:t>
            </a:r>
          </a:p>
          <a:p>
            <a:pPr marL="457200" indent="-457200" algn="l" fontAlgn="base">
              <a:buFont typeface="Arial" panose="020B0604020202020204" pitchFamily="34" charset="0"/>
              <a:buChar char="•"/>
            </a:pPr>
            <a:r>
              <a:rPr lang="sk-SK" sz="2000" dirty="0">
                <a:latin typeface="Arial" panose="020B0604020202020204" pitchFamily="34" charset="0"/>
                <a:cs typeface="Arial" panose="020B0604020202020204" pitchFamily="34" charset="0"/>
              </a:rPr>
              <a:t>Výdavky na trvalý prírastok obežného majetku vyvolané investíciou (O);​</a:t>
            </a:r>
          </a:p>
          <a:p>
            <a:pPr marL="457200" indent="-457200" algn="l" fontAlgn="base">
              <a:buFont typeface="Arial" panose="020B0604020202020204" pitchFamily="34" charset="0"/>
              <a:buChar char="•"/>
            </a:pPr>
            <a:r>
              <a:rPr lang="sk-SK" sz="2000" dirty="0">
                <a:latin typeface="Arial" panose="020B0604020202020204" pitchFamily="34" charset="0"/>
                <a:cs typeface="Arial" panose="020B0604020202020204" pitchFamily="34" charset="0"/>
              </a:rPr>
              <a:t>Príjmy z predaja hmotného dlhodobého majetku (P), ak sa bude odpredávať pred alebo po dobe jeho životnosti;​</a:t>
            </a:r>
          </a:p>
          <a:p>
            <a:pPr marL="457200" indent="-457200" algn="l" fontAlgn="base">
              <a:buFont typeface="Arial" panose="020B0604020202020204" pitchFamily="34" charset="0"/>
              <a:buChar char="•"/>
            </a:pPr>
            <a:r>
              <a:rPr lang="sk-SK" sz="2000" dirty="0">
                <a:latin typeface="Arial" panose="020B0604020202020204" pitchFamily="34" charset="0"/>
                <a:cs typeface="Arial" panose="020B0604020202020204" pitchFamily="34" charset="0"/>
              </a:rPr>
              <a:t>Daňové efekty z takéhoto predaja (D).​</a:t>
            </a:r>
          </a:p>
          <a:p>
            <a:pPr marL="457200" indent="-457200" algn="l" fontAlgn="base">
              <a:buFont typeface="Arial" panose="020B0604020202020204" pitchFamily="34" charset="0"/>
              <a:buChar char="•"/>
            </a:pPr>
            <a:r>
              <a:rPr lang="sk-SK" sz="2000" dirty="0">
                <a:latin typeface="Arial" panose="020B0604020202020204" pitchFamily="34" charset="0"/>
                <a:cs typeface="Arial" panose="020B0604020202020204" pitchFamily="34" charset="0"/>
              </a:rPr>
              <a:t>Dôležité: Vyhnúť sa podhodnoteniu výdavkov!​</a:t>
            </a:r>
            <a:endParaRPr lang="en-US" sz="1800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C15009A3-7036-4BB8-8580-F9BF45EBDED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8506" y="5461462"/>
            <a:ext cx="1833493" cy="1444333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A6C1011-C32D-41B6-A0CC-9C03CE2A2B4A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3859" y="6384262"/>
            <a:ext cx="2394585" cy="390525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330F6280-4E11-4A2A-8E78-802BE4966D8A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499" y="5721714"/>
            <a:ext cx="1112364" cy="92382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38738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9EDE2629-6527-4897-B686-FACB8AA4E9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5" y="0"/>
            <a:ext cx="2054116" cy="1936865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22DBB651-2FDD-4DE2-83FF-62B18BBDCD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62346" y="330443"/>
            <a:ext cx="9679757" cy="829054"/>
          </a:xfrm>
        </p:spPr>
        <p:txBody>
          <a:bodyPr>
            <a:normAutofit/>
          </a:bodyPr>
          <a:lstStyle/>
          <a:p>
            <a:pPr algn="l"/>
            <a:r>
              <a:rPr lang="cs-CZ" sz="44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Peňažné</a:t>
            </a: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44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príjmy</a:t>
            </a: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​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F93A67C-3FB1-4326-A5EB-7894CB5A24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98863" y="1238228"/>
            <a:ext cx="10067826" cy="4352478"/>
          </a:xfrm>
        </p:spPr>
        <p:txBody>
          <a:bodyPr anchor="t">
            <a:noAutofit/>
          </a:bodyPr>
          <a:lstStyle/>
          <a:p>
            <a:pPr algn="l" fontAlgn="base"/>
            <a:r>
              <a:rPr lang="pl-PL" sz="2000" b="1" dirty="0">
                <a:latin typeface="Arial" panose="020B0604020202020204" pitchFamily="34" charset="0"/>
                <a:cs typeface="Arial" panose="020B0604020202020204" pitchFamily="34" charset="0"/>
              </a:rPr>
              <a:t>       P = Z + A + O + P</a:t>
            </a:r>
            <a:r>
              <a:rPr lang="pl-PL" sz="20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pl-PL" sz="2000" b="1" dirty="0">
                <a:latin typeface="Arial" panose="020B0604020202020204" pitchFamily="34" charset="0"/>
                <a:cs typeface="Arial" panose="020B0604020202020204" pitchFamily="34" charset="0"/>
              </a:rPr>
              <a:t> + D</a:t>
            </a:r>
            <a:r>
              <a:rPr lang="sk-SK" sz="2000" b="1" dirty="0">
                <a:latin typeface="Arial" panose="020B0604020202020204" pitchFamily="34" charset="0"/>
                <a:cs typeface="Arial" panose="020B0604020202020204" pitchFamily="34" charset="0"/>
              </a:rPr>
              <a:t>​</a:t>
            </a:r>
          </a:p>
          <a:p>
            <a:pPr marL="457200" indent="-457200" algn="l" fontAlgn="base">
              <a:buFont typeface="Arial" panose="020B0604020202020204" pitchFamily="34" charset="0"/>
              <a:buChar char="•"/>
            </a:pPr>
            <a:endParaRPr lang="sk-SK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 fontAlgn="base">
              <a:buFont typeface="Arial" panose="020B0604020202020204" pitchFamily="34" charset="0"/>
              <a:buChar char="•"/>
            </a:pPr>
            <a:r>
              <a:rPr lang="sk-SK" sz="2000" dirty="0">
                <a:latin typeface="Arial" panose="020B0604020202020204" pitchFamily="34" charset="0"/>
                <a:cs typeface="Arial" panose="020B0604020202020204" pitchFamily="34" charset="0"/>
              </a:rPr>
              <a:t>Vo všeobecnosti ich vymedzenie je zložitejšie ako u výdavkov.​</a:t>
            </a:r>
          </a:p>
          <a:p>
            <a:pPr marL="457200" indent="-457200" algn="l" fontAlgn="base">
              <a:buFont typeface="Arial" panose="020B0604020202020204" pitchFamily="34" charset="0"/>
              <a:buChar char="•"/>
            </a:pPr>
            <a:r>
              <a:rPr lang="sk-SK" sz="2000" dirty="0">
                <a:latin typeface="Arial" panose="020B0604020202020204" pitchFamily="34" charset="0"/>
                <a:cs typeface="Arial" panose="020B0604020202020204" pitchFamily="34" charset="0"/>
              </a:rPr>
              <a:t>Ročné peňažné príjmy z investičného projektu obsahujú:​</a:t>
            </a:r>
          </a:p>
          <a:p>
            <a:pPr marL="914400" lvl="1" indent="-457200" algn="l" fontAlgn="base">
              <a:buFont typeface="Arial" panose="020B0604020202020204" pitchFamily="34" charset="0"/>
              <a:buChar char="•"/>
            </a:pPr>
            <a:r>
              <a:rPr lang="sk-SK" sz="1600" dirty="0">
                <a:latin typeface="Arial" panose="020B0604020202020204" pitchFamily="34" charset="0"/>
                <a:cs typeface="Arial" panose="020B0604020202020204" pitchFamily="34" charset="0"/>
              </a:rPr>
              <a:t>Zisk po zdanení, ktorý projekt každý rok prináša (prírastok tržieb – Prírastok prevádzkových nákladov v dôsledku investovania)​</a:t>
            </a:r>
          </a:p>
          <a:p>
            <a:pPr marL="914400" lvl="1" indent="-457200" algn="l" fontAlgn="base">
              <a:buFont typeface="Arial" panose="020B0604020202020204" pitchFamily="34" charset="0"/>
              <a:buChar char="•"/>
            </a:pPr>
            <a:r>
              <a:rPr lang="sk-SK" sz="1600" dirty="0">
                <a:latin typeface="Arial" panose="020B0604020202020204" pitchFamily="34" charset="0"/>
                <a:cs typeface="Arial" panose="020B0604020202020204" pitchFamily="34" charset="0"/>
              </a:rPr>
              <a:t>Ročné odpisy​</a:t>
            </a:r>
          </a:p>
          <a:p>
            <a:pPr marL="914400" lvl="1" indent="-457200" algn="l" fontAlgn="base">
              <a:buFont typeface="Arial" panose="020B0604020202020204" pitchFamily="34" charset="0"/>
              <a:buChar char="•"/>
            </a:pPr>
            <a:r>
              <a:rPr lang="sk-SK" sz="1600" dirty="0">
                <a:latin typeface="Arial" panose="020B0604020202020204" pitchFamily="34" charset="0"/>
                <a:cs typeface="Arial" panose="020B0604020202020204" pitchFamily="34" charset="0"/>
              </a:rPr>
              <a:t>Zmeny obežného majetku (čistého pracovného kapitálu) spojeného s investičným projektom počas doby životnosti​</a:t>
            </a:r>
          </a:p>
          <a:p>
            <a:pPr marL="914400" lvl="1" indent="-457200" algn="l" fontAlgn="base">
              <a:buFont typeface="Arial" panose="020B0604020202020204" pitchFamily="34" charset="0"/>
              <a:buChar char="•"/>
            </a:pPr>
            <a:r>
              <a:rPr lang="sk-SK" sz="1600" dirty="0">
                <a:latin typeface="Arial" panose="020B0604020202020204" pitchFamily="34" charset="0"/>
                <a:cs typeface="Arial" panose="020B0604020202020204" pitchFamily="34" charset="0"/>
              </a:rPr>
              <a:t>Príjem z predaja dlhodobého majetku koncom doby životnosti, upravený o daň​</a:t>
            </a:r>
          </a:p>
          <a:p>
            <a:pPr marL="457200" indent="-457200" algn="l" fontAlgn="base">
              <a:buFont typeface="Arial" panose="020B0604020202020204" pitchFamily="34" charset="0"/>
              <a:buChar char="•"/>
            </a:pPr>
            <a:r>
              <a:rPr lang="sk-SK" sz="2000" dirty="0">
                <a:latin typeface="Arial" panose="020B0604020202020204" pitchFamily="34" charset="0"/>
                <a:cs typeface="Arial" panose="020B0604020202020204" pitchFamily="34" charset="0"/>
              </a:rPr>
              <a:t>Upozornenie! Nezahŕňať úroky z úverov do výpočtu peňažných príjmov, keďže:​</a:t>
            </a:r>
          </a:p>
          <a:p>
            <a:pPr marL="914400" lvl="1" indent="-457200" algn="l" fontAlgn="base">
              <a:buFont typeface="Arial" panose="020B0604020202020204" pitchFamily="34" charset="0"/>
              <a:buChar char="•"/>
            </a:pPr>
            <a:r>
              <a:rPr lang="sk-SK" sz="1600" dirty="0">
                <a:latin typeface="Arial" panose="020B0604020202020204" pitchFamily="34" charset="0"/>
                <a:cs typeface="Arial" panose="020B0604020202020204" pitchFamily="34" charset="0"/>
              </a:rPr>
              <a:t>Rozhodnutie o prijatí/neprijatí má byť nezávislé od spôsobu financovania projektu / štruktúre zdrojov financovania. Projekty nie sú financované oddelene od kapitálovej štruktúry podniku, preto musíme posudzovať podľa kapitálovej štruktúry podniku ako celku, ktorá vyjadruje celkové zadlženie podniku​</a:t>
            </a:r>
          </a:p>
          <a:p>
            <a:pPr marL="914400" lvl="1" indent="-457200" algn="l" fontAlgn="base">
              <a:buFont typeface="Arial" panose="020B0604020202020204" pitchFamily="34" charset="0"/>
              <a:buChar char="•"/>
            </a:pPr>
            <a:r>
              <a:rPr lang="sk-SK" sz="1600" dirty="0">
                <a:latin typeface="Arial" panose="020B0604020202020204" pitchFamily="34" charset="0"/>
                <a:cs typeface="Arial" panose="020B0604020202020204" pitchFamily="34" charset="0"/>
              </a:rPr>
              <a:t>Príjmy z projektu sa diskontujú – a diskontná sadzba (náklady kapitálu) už v sebe obsahuje náklady na kapitál použitý na financovanie projektu. Inak by došlo k dvojnásobnému zahrnutiu úrokov.​</a:t>
            </a:r>
            <a:endParaRPr lang="en-US" sz="1400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C15009A3-7036-4BB8-8580-F9BF45EBDED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8506" y="5461462"/>
            <a:ext cx="1833493" cy="1444333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A6C1011-C32D-41B6-A0CC-9C03CE2A2B4A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3859" y="6384262"/>
            <a:ext cx="2394585" cy="390525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330F6280-4E11-4A2A-8E78-802BE4966D8A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499" y="5721714"/>
            <a:ext cx="1112364" cy="92382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86703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9EDE2629-6527-4897-B686-FACB8AA4E9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5" y="0"/>
            <a:ext cx="2054116" cy="1936865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22DBB651-2FDD-4DE2-83FF-62B18BBDCD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71490" y="1146331"/>
            <a:ext cx="9679757" cy="790534"/>
          </a:xfrm>
        </p:spPr>
        <p:txBody>
          <a:bodyPr>
            <a:normAutofit/>
          </a:bodyPr>
          <a:lstStyle/>
          <a:p>
            <a:pPr algn="l"/>
            <a:r>
              <a:rPr lang="cs-CZ" sz="44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Zhrnutie</a:t>
            </a: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​​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F93A67C-3FB1-4326-A5EB-7894CB5A24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98863" y="2031784"/>
            <a:ext cx="9679757" cy="4352478"/>
          </a:xfrm>
        </p:spPr>
        <p:txBody>
          <a:bodyPr anchor="t">
            <a:noAutofit/>
          </a:bodyPr>
          <a:lstStyle/>
          <a:p>
            <a:pPr marL="457200" indent="-457200" algn="l" fontAlgn="base">
              <a:buFont typeface="Arial" panose="020B0604020202020204" pitchFamily="34" charset="0"/>
              <a:buChar char="•"/>
            </a:pPr>
            <a:r>
              <a:rPr lang="sk-SK" sz="1800" dirty="0">
                <a:latin typeface="Arial" panose="020B0604020202020204" pitchFamily="34" charset="0"/>
                <a:cs typeface="Arial" panose="020B0604020202020204" pitchFamily="34" charset="0"/>
              </a:rPr>
              <a:t>Peňažné toky z investičného projektu - ovplyvnené:​</a:t>
            </a:r>
          </a:p>
          <a:p>
            <a:pPr marL="914400" lvl="1" indent="-457200" algn="l" fontAlgn="base">
              <a:buFont typeface="Arial" panose="020B0604020202020204" pitchFamily="34" charset="0"/>
              <a:buChar char="•"/>
            </a:pPr>
            <a:r>
              <a:rPr lang="sk-SK" sz="1600" dirty="0">
                <a:latin typeface="Arial" panose="020B0604020202020204" pitchFamily="34" charset="0"/>
                <a:cs typeface="Arial" panose="020B0604020202020204" pitchFamily="34" charset="0"/>
              </a:rPr>
              <a:t>Kapitálovými výdavkami a​</a:t>
            </a:r>
          </a:p>
          <a:p>
            <a:pPr marL="914400" lvl="1" indent="-457200" algn="l" fontAlgn="base">
              <a:buFont typeface="Arial" panose="020B0604020202020204" pitchFamily="34" charset="0"/>
              <a:buChar char="•"/>
            </a:pPr>
            <a:r>
              <a:rPr lang="sk-SK" sz="1600" dirty="0">
                <a:latin typeface="Arial" panose="020B0604020202020204" pitchFamily="34" charset="0"/>
                <a:cs typeface="Arial" panose="020B0604020202020204" pitchFamily="34" charset="0"/>
              </a:rPr>
              <a:t>Peňažnými príjmami​</a:t>
            </a:r>
          </a:p>
          <a:p>
            <a:pPr marL="914400" lvl="1" indent="-457200" algn="l" fontAlgn="base">
              <a:buFont typeface="Arial" panose="020B0604020202020204" pitchFamily="34" charset="0"/>
              <a:buChar char="•"/>
            </a:pPr>
            <a:r>
              <a:rPr lang="sk-SK" sz="1600" dirty="0">
                <a:latin typeface="Arial" panose="020B0604020202020204" pitchFamily="34" charset="0"/>
                <a:cs typeface="Arial" panose="020B0604020202020204" pitchFamily="34" charset="0"/>
              </a:rPr>
              <a:t>behom obstarania, životnosti a likvidácie​</a:t>
            </a:r>
          </a:p>
          <a:p>
            <a:pPr marL="914400" lvl="1" indent="-457200" algn="l" fontAlgn="base">
              <a:buFont typeface="Arial" panose="020B0604020202020204" pitchFamily="34" charset="0"/>
              <a:buChar char="•"/>
            </a:pPr>
            <a:r>
              <a:rPr lang="sk-SK" sz="1600" dirty="0">
                <a:latin typeface="Arial" panose="020B0604020202020204" pitchFamily="34" charset="0"/>
                <a:cs typeface="Arial" panose="020B0604020202020204" pitchFamily="34" charset="0"/>
              </a:rPr>
              <a:t>≠ účtovné investičné náklady / výnosy (zisk) z investície</a:t>
            </a:r>
            <a:r>
              <a:rPr lang="sk-SK" sz="1400" dirty="0">
                <a:latin typeface="Arial" panose="020B0604020202020204" pitchFamily="34" charset="0"/>
                <a:cs typeface="Arial" panose="020B0604020202020204" pitchFamily="34" charset="0"/>
              </a:rPr>
              <a:t>​</a:t>
            </a:r>
          </a:p>
          <a:p>
            <a:pPr marL="457200" indent="-457200" algn="l" fontAlgn="base">
              <a:buFont typeface="Arial" panose="020B0604020202020204" pitchFamily="34" charset="0"/>
              <a:buChar char="•"/>
            </a:pPr>
            <a:r>
              <a:rPr lang="sk-SK" sz="1800" dirty="0">
                <a:latin typeface="Arial" panose="020B0604020202020204" pitchFamily="34" charset="0"/>
                <a:cs typeface="Arial" panose="020B0604020202020204" pitchFamily="34" charset="0"/>
              </a:rPr>
              <a:t>Reálne peňažné toky – predpoklad správneho ohodnotenia efektívnosti investičných projektov (kritické miesto kapitálového plánovania)​</a:t>
            </a:r>
          </a:p>
          <a:p>
            <a:pPr marL="457200" indent="-457200" algn="l" fontAlgn="base">
              <a:buFont typeface="Arial" panose="020B0604020202020204" pitchFamily="34" charset="0"/>
              <a:buChar char="•"/>
            </a:pPr>
            <a:r>
              <a:rPr lang="sk-SK" sz="1800" dirty="0">
                <a:latin typeface="Arial" panose="020B0604020202020204" pitchFamily="34" charset="0"/>
                <a:cs typeface="Arial" panose="020B0604020202020204" pitchFamily="34" charset="0"/>
              </a:rPr>
              <a:t>Rešpektovať základné pravidlá ​</a:t>
            </a:r>
          </a:p>
          <a:p>
            <a:pPr marL="914400" lvl="1" indent="-457200" algn="l" fontAlgn="base">
              <a:buFont typeface="Arial" panose="020B0604020202020204" pitchFamily="34" charset="0"/>
              <a:buChar char="•"/>
            </a:pPr>
            <a:r>
              <a:rPr lang="sk-SK" sz="1600" dirty="0">
                <a:latin typeface="Arial" panose="020B0604020202020204" pitchFamily="34" charset="0"/>
                <a:cs typeface="Arial" panose="020B0604020202020204" pitchFamily="34" charset="0"/>
              </a:rPr>
              <a:t>zohľadňovať prírastkové veličiny, zdanenie, nepriame následky investície, odpisy (nepeňažný výdaj), alternatívne náklady zdrojov, mieru inflácie​</a:t>
            </a:r>
          </a:p>
          <a:p>
            <a:pPr marL="914400" lvl="1" indent="-457200" algn="l" fontAlgn="base">
              <a:buFont typeface="Arial" panose="020B0604020202020204" pitchFamily="34" charset="0"/>
              <a:buChar char="•"/>
            </a:pPr>
            <a:r>
              <a:rPr lang="sk-SK" sz="1600" dirty="0">
                <a:latin typeface="Arial" panose="020B0604020202020204" pitchFamily="34" charset="0"/>
                <a:cs typeface="Arial" panose="020B0604020202020204" pitchFamily="34" charset="0"/>
              </a:rPr>
              <a:t>neuvažovať utopené náklady, úroky z úverov</a:t>
            </a:r>
            <a:r>
              <a:rPr lang="sk-SK" sz="1400" dirty="0">
                <a:latin typeface="Arial" panose="020B0604020202020204" pitchFamily="34" charset="0"/>
                <a:cs typeface="Arial" panose="020B0604020202020204" pitchFamily="34" charset="0"/>
              </a:rPr>
              <a:t>​</a:t>
            </a:r>
          </a:p>
          <a:p>
            <a:pPr marL="457200" indent="-457200" algn="l" fontAlgn="base">
              <a:buFont typeface="Arial" panose="020B0604020202020204" pitchFamily="34" charset="0"/>
              <a:buChar char="•"/>
            </a:pPr>
            <a:r>
              <a:rPr lang="sk-SK" sz="1800" dirty="0">
                <a:latin typeface="Arial" panose="020B0604020202020204" pitchFamily="34" charset="0"/>
                <a:cs typeface="Arial" panose="020B0604020202020204" pitchFamily="34" charset="0"/>
              </a:rPr>
              <a:t>Zapojiť odborníkov z viacerých oblastí!​</a:t>
            </a:r>
          </a:p>
          <a:p>
            <a:pPr marL="457200" indent="-457200" algn="l" fontAlgn="base">
              <a:buFont typeface="Arial" panose="020B0604020202020204" pitchFamily="34" charset="0"/>
              <a:buChar char="•"/>
            </a:pPr>
            <a:r>
              <a:rPr lang="sk-SK" sz="1800" dirty="0">
                <a:latin typeface="Arial" panose="020B0604020202020204" pitchFamily="34" charset="0"/>
                <a:cs typeface="Arial" panose="020B0604020202020204" pitchFamily="34" charset="0"/>
              </a:rPr>
              <a:t>Rizikové </a:t>
            </a:r>
            <a:r>
              <a:rPr lang="sk-SK" sz="1800" dirty="0"/>
              <a:t>=&gt;</a:t>
            </a:r>
            <a:r>
              <a:rPr lang="sk-SK" dirty="0"/>
              <a:t> </a:t>
            </a:r>
            <a:r>
              <a:rPr lang="sk-SK" sz="1800" dirty="0">
                <a:latin typeface="Arial" panose="020B0604020202020204" pitchFamily="34" charset="0"/>
                <a:cs typeface="Arial" panose="020B0604020202020204" pitchFamily="34" charset="0"/>
              </a:rPr>
              <a:t>uvažovať viaceré alternatívy/scenáre projektov​</a:t>
            </a:r>
          </a:p>
          <a:p>
            <a:pPr marL="914400" lvl="1" indent="-457200" algn="l" fontAlgn="base">
              <a:buFont typeface="Arial" panose="020B0604020202020204" pitchFamily="34" charset="0"/>
              <a:buChar char="•"/>
            </a:pPr>
            <a:r>
              <a:rPr lang="sk-SK" sz="1600" dirty="0">
                <a:latin typeface="Arial" panose="020B0604020202020204" pitchFamily="34" charset="0"/>
                <a:cs typeface="Arial" panose="020B0604020202020204" pitchFamily="34" charset="0"/>
              </a:rPr>
              <a:t>Analýza citlivosti na zmeny dôležitých faktorov, počítačové simulácie, ...​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C15009A3-7036-4BB8-8580-F9BF45EBDED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8506" y="5461462"/>
            <a:ext cx="1833493" cy="1444333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A6C1011-C32D-41B6-A0CC-9C03CE2A2B4A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3859" y="6384262"/>
            <a:ext cx="2394585" cy="390525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330F6280-4E11-4A2A-8E78-802BE4966D8A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499" y="5721714"/>
            <a:ext cx="1112364" cy="92382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40680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1649</TotalTime>
  <Words>931</Words>
  <Application>Microsoft Office PowerPoint</Application>
  <PresentationFormat>Širokoúhlá obrazovka</PresentationFormat>
  <Paragraphs>95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Courier New</vt:lpstr>
      <vt:lpstr>Motiv Office</vt:lpstr>
      <vt:lpstr>PLÁNOVANIE PEŇAŽNÝCH TOKOV</vt:lpstr>
      <vt:lpstr>Obsah prezentácie​</vt:lpstr>
      <vt:lpstr>Peňažné toky a ich charakteristika 1/2​​​</vt:lpstr>
      <vt:lpstr>Peňažné toky a ich charakteristika 2/2​​​</vt:lpstr>
      <vt:lpstr>Peňažné toky a princípy ich určenia 1/2​​​</vt:lpstr>
      <vt:lpstr>Peňažné toky a princípy ich určenia 2/2​​​</vt:lpstr>
      <vt:lpstr>Kapitálové výdavky​</vt:lpstr>
      <vt:lpstr>Peňažné príjmy​</vt:lpstr>
      <vt:lpstr>Zhrnutie​​</vt:lpstr>
      <vt:lpstr>Príklad​​</vt:lpstr>
      <vt:lpstr>Príklad - riešenie​​</vt:lpstr>
      <vt:lpstr>Odporúčaná literatúra​ ​</vt:lpstr>
      <vt:lpstr>ĎAKUJEM ZA POZORNOSŤ!​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PODNIKATELSKÝ PLÁN</dc:title>
  <dc:creator>Kulihova Kublova Tereza</dc:creator>
  <cp:lastModifiedBy>Kulihova Kublova Tereza</cp:lastModifiedBy>
  <cp:revision>81</cp:revision>
  <dcterms:created xsi:type="dcterms:W3CDTF">2023-07-25T08:23:46Z</dcterms:created>
  <dcterms:modified xsi:type="dcterms:W3CDTF">2023-08-10T07:56:16Z</dcterms:modified>
</cp:coreProperties>
</file>