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4" r:id="rId3"/>
    <p:sldId id="295" r:id="rId4"/>
    <p:sldId id="340" r:id="rId5"/>
    <p:sldId id="414" r:id="rId6"/>
    <p:sldId id="363" r:id="rId7"/>
    <p:sldId id="403" r:id="rId8"/>
    <p:sldId id="404" r:id="rId9"/>
    <p:sldId id="408" r:id="rId10"/>
    <p:sldId id="415" r:id="rId11"/>
    <p:sldId id="416" r:id="rId12"/>
    <p:sldId id="417" r:id="rId13"/>
    <p:sldId id="418" r:id="rId14"/>
    <p:sldId id="412" r:id="rId15"/>
    <p:sldId id="419" r:id="rId16"/>
    <p:sldId id="380" r:id="rId17"/>
    <p:sldId id="420" r:id="rId18"/>
    <p:sldId id="421" r:id="rId19"/>
    <p:sldId id="413" r:id="rId20"/>
    <p:sldId id="276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9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00" autoAdjust="0"/>
  </p:normalViewPr>
  <p:slideViewPr>
    <p:cSldViewPr snapToGrid="0">
      <p:cViewPr>
        <p:scale>
          <a:sx n="70" d="100"/>
          <a:sy n="70" d="100"/>
        </p:scale>
        <p:origin x="500" y="-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545EB-8A20-4E20-A589-A9EC2BFA8ED9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001C-4F57-48BB-AE11-A41E49E49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55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D50CB-ECA9-4083-BF69-F4CB7D403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70D652-EC5D-48A1-B1AF-E15DEF5EB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2E1063-4F2C-4D1E-86A1-1E17FF8B4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D1E713-3569-42BF-9BA0-EA8F3B5A4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484853-1626-4872-9ACB-A2926E2B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06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FF47F-9BC6-4FEE-957E-4709865CB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4603F9-B439-45FC-9DE0-9DE0DF355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472B65-4BE2-4355-8C57-8A8C170D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09AA42-EF96-49DE-9A33-FCBDAFAF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DC519F-094B-44BE-B3D6-C353B6C0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9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135FEBF-A212-40A4-84C3-9649D0560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1C412D-5AA6-4170-A5FE-1F2C7802A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F2860D-EB00-43FA-8A5B-A6C22F31C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61CAA3-DDB7-4DC3-8BE7-4B63FFC9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E80C0A-BE58-443D-ADE8-F3CE8004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6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42838-3AC6-4435-8A9F-CF0389C3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8C3830-809A-4FA9-A9C7-B32222363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03EF7B-B236-4C38-B689-288A0AD5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ABA588-F1E0-47FF-B0C0-6E66E93E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714CB8-FABD-4711-B8FC-F7565606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4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07036-3F99-464B-B8AC-F118B0B4A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F8260B-76E8-40F1-A757-4357511EA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1CAC12-1535-451C-805F-3D4768A1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82F66-407A-4DCA-82D9-AA31E794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BA9A0E-2404-4AB4-BF57-D8E301E0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34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8BB99-759C-4C48-BA1D-0B69C626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2C3DBE-1141-4805-A825-197719599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BD92E4-0ED9-4748-9EB0-3BE404898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C43090-CD88-482B-9E7B-B0709839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EFD80C-D84C-49E3-BC38-BCD6F9A4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BB80F5-E504-4F89-8C32-6D6A5304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4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9CF9B-71DB-4FC6-86F6-94BBE670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184003-C434-4DCE-B252-740FDC4D3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B08835-5A3D-4C02-BCC7-E490EB825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E2939E0-D022-4A9C-9590-DB7D45326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6C3EA80-E5B2-4727-89F8-4811EECBF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EE3375C-B169-4440-9D7F-A73C1069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FC4382-F7ED-4911-9D78-77345956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11BA616-15AD-46E3-94A3-27DC2AA6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27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7895-1A15-4F9E-AF00-D08D6976F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39483C-5715-41B8-9BFC-D8DB2415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C5C36B-33BA-4F12-95F8-AD3F5121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5C7414-69C2-4775-BCD1-761AC1FA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88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299039E-C35A-4539-ADC4-FAADCC00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2F4E39-2145-427C-94FB-B7C8B0ED3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DE9F581-DD8B-4E62-BD39-345D2F913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3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D0E3E-7B6D-45F0-A236-7B4B67D5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6E8D5B-D596-4652-9928-812612E52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27383F-2A14-4511-BAAC-BF0C18C2E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A3FF67-71F2-4EA0-9A21-9A406A520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48B103-9FFE-4FF6-AFAD-32BE6087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E169BA-8F3D-4EE5-BE91-2084FCE2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73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6195B-C512-41CF-BCB6-5A25F077E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D4A67C0-3874-481C-AD5C-B88CAAF93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C0D67F-2D4E-478E-A7B6-B08FF9EE9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B63BD1-4E0C-4334-9737-6F31EA49B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D335B7-878F-4075-8444-99911A642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AD60EE-910C-430D-AE93-7DD5C5C5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79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46D131A-0C78-4001-8AF8-B8C47E45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83CC6C-C7A8-4761-93C5-8109401CF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03C234-18EE-4BB9-AB06-8817A0D73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DA832B-4B82-4902-84DF-4AAFC322B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BB8316-7C01-47F4-921F-1B4906928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1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4316"/>
            <a:ext cx="8147901" cy="2387600"/>
          </a:xfrm>
        </p:spPr>
        <p:txBody>
          <a:bodyPr>
            <a:normAutofit/>
          </a:bodyPr>
          <a:lstStyle/>
          <a:p>
            <a:pPr algn="l"/>
            <a:r>
              <a:rPr lang="pl-PL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ÚČTOVNÁ ZÁVIERKA</a:t>
            </a:r>
            <a:endParaRPr lang="cs-CZ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88725"/>
            <a:ext cx="9144000" cy="1655762"/>
          </a:xfrm>
        </p:spPr>
        <p:txBody>
          <a:bodyPr/>
          <a:lstStyle/>
          <a:p>
            <a:pPr algn="l" rtl="0" fontAlgn="base"/>
            <a:r>
              <a:rPr lang="sk-SK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Alena Andrejovská​​​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sk-SK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TUKE, Košice 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F16CD5C-F4DE-48FF-88EB-B28378F8EB2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378" y="273384"/>
            <a:ext cx="4731152" cy="863594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B50B3BFF-6644-4094-9F46-CC53106BE1AF}"/>
              </a:ext>
            </a:extLst>
          </p:cNvPr>
          <p:cNvSpPr txBox="1">
            <a:spLocks/>
          </p:cNvSpPr>
          <p:nvPr/>
        </p:nvSpPr>
        <p:spPr>
          <a:xfrm>
            <a:off x="1524000" y="2573008"/>
            <a:ext cx="9703324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6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262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8922" y="1150093"/>
            <a:ext cx="9679757" cy="1275978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Účtovná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závierka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sústave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jednoduchého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účtovníctva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495" y="2744897"/>
            <a:ext cx="9679757" cy="1543639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Výkaz o príjmoch a výdavkoch​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Výkaz o majetku a záväzkoch​​</a:t>
            </a:r>
            <a:endParaRPr lang="en-US" sz="1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100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8922" y="1150093"/>
            <a:ext cx="9679757" cy="1275978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Druhy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účtovných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závierok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495" y="2744897"/>
            <a:ext cx="9679757" cy="2976817"/>
          </a:xfrm>
        </p:spPr>
        <p:txBody>
          <a:bodyPr anchor="t">
            <a:noAutofit/>
          </a:bodyPr>
          <a:lstStyle/>
          <a:p>
            <a:pPr algn="l" fontAlgn="base"/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Podľa počtu účtovných jednotiek, za ktoré sa zostavuje:​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Individuálna​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Konsolidovaná​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 fontAlgn="base"/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Podľa dňa, ku ktorému sa zostavuje: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Riadna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- zostavuje sa  k poslednému dňu účtovného obdobia​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Mimoriadna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– zostavuje sa z mimoriadnych dôvodov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​​​</a:t>
            </a:r>
            <a:endParaRPr lang="en-US" sz="14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772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8922" y="1150093"/>
            <a:ext cx="9679757" cy="1275978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Druhy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účtovných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závierok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4095" y="2662601"/>
            <a:ext cx="8763011" cy="2976817"/>
          </a:xfrm>
        </p:spPr>
        <p:txBody>
          <a:bodyPr anchor="t">
            <a:noAutofit/>
          </a:bodyPr>
          <a:lstStyle/>
          <a:p>
            <a:pPr algn="l" fontAlgn="base"/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Priebežná -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zostavuje sa v priebehu účtovného obdobia, a to v týchto prípadoch:​</a:t>
            </a:r>
          </a:p>
          <a:p>
            <a:pPr algn="l" fontAlgn="base"/>
            <a:endParaRPr lang="sk-SK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ak si to vyžaduje osobitný predpis (zákon o burze cenných papierov, zákon o bankách a iné),​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ak účtovná jednotka zostavuje individuálnu účtovnú závierku k inému dňu ako ostatné účtovné jednotky patriace s ňou do konsolidovaného celku.​</a:t>
            </a:r>
            <a:endParaRPr lang="en-US" sz="14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784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8922" y="1150093"/>
            <a:ext cx="9679757" cy="1275978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Súvaha​​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4095" y="2662601"/>
            <a:ext cx="8654929" cy="2976817"/>
          </a:xfrm>
        </p:spPr>
        <p:txBody>
          <a:bodyPr anchor="t">
            <a:no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Označená ako </a:t>
            </a:r>
            <a:r>
              <a:rPr lang="sk-SK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Úč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 POD 1-01​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endParaRPr lang="sk-SK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​Údaje sú členené do stĺpcov:​</a:t>
            </a:r>
          </a:p>
          <a:p>
            <a:pPr algn="l" fontAlgn="base"/>
            <a:endParaRPr lang="sk-SK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sk-SK" sz="1800" b="1" dirty="0">
                <a:latin typeface="Arial" panose="020B0604020202020204" pitchFamily="34" charset="0"/>
                <a:cs typeface="Arial" panose="020B0604020202020204" pitchFamily="34" charset="0"/>
              </a:rPr>
              <a:t>Brutto</a:t>
            </a: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 – slúži na ocenenie v účtovníctve v súlade so zákonom o účtovníctve​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sk-SK" sz="1800" b="1" dirty="0">
                <a:latin typeface="Arial" panose="020B0604020202020204" pitchFamily="34" charset="0"/>
                <a:cs typeface="Arial" panose="020B0604020202020204" pitchFamily="34" charset="0"/>
              </a:rPr>
              <a:t>Korekcia</a:t>
            </a: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 – vyjadruje oprávky k dlhodobému majetku, resp. opravné položky k majetku.​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sk-SK" sz="1800" b="1" dirty="0">
                <a:latin typeface="Arial" panose="020B0604020202020204" pitchFamily="34" charset="0"/>
                <a:cs typeface="Arial" panose="020B0604020202020204" pitchFamily="34" charset="0"/>
              </a:rPr>
              <a:t>Netto</a:t>
            </a: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 -  vyčísli sa tu rozdiel – brutto mínus korekcia – a to predstavuje zostatkovú cenu majetku.​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sk-SK" sz="1800" b="1" dirty="0">
                <a:latin typeface="Arial" panose="020B0604020202020204" pitchFamily="34" charset="0"/>
                <a:cs typeface="Arial" panose="020B0604020202020204" pitchFamily="34" charset="0"/>
              </a:rPr>
              <a:t>Bezprostredne predchádzajúce účtovné obdobie </a:t>
            </a: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- vykazujú sa hodnoty položiek aktív a pasív v netto hodnote z predchádzajúcej súvahy.​</a:t>
            </a:r>
            <a:endParaRPr lang="en-US" sz="18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455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980176"/>
            <a:ext cx="866229" cy="66536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D3202040-D10E-4DB4-94D5-67F54A4E2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119090" y="1273623"/>
            <a:ext cx="324288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graphicFrame>
        <p:nvGraphicFramePr>
          <p:cNvPr id="18" name="Tabulka 17">
            <a:extLst>
              <a:ext uri="{FF2B5EF4-FFF2-40B4-BE49-F238E27FC236}">
                <a16:creationId xmlns:a16="http://schemas.microsoft.com/office/drawing/2014/main" id="{D37A64C3-C74A-4373-B7A7-CEF9208B60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503704"/>
              </p:ext>
            </p:extLst>
          </p:nvPr>
        </p:nvGraphicFramePr>
        <p:xfrm>
          <a:off x="1384487" y="1165555"/>
          <a:ext cx="9423025" cy="5218707"/>
        </p:xfrm>
        <a:graphic>
          <a:graphicData uri="http://schemas.openxmlformats.org/drawingml/2006/table">
            <a:tbl>
              <a:tblPr/>
              <a:tblGrid>
                <a:gridCol w="1029529">
                  <a:extLst>
                    <a:ext uri="{9D8B030D-6E8A-4147-A177-3AD203B41FA5}">
                      <a16:colId xmlns:a16="http://schemas.microsoft.com/office/drawing/2014/main" val="3891380796"/>
                    </a:ext>
                  </a:extLst>
                </a:gridCol>
                <a:gridCol w="3218688">
                  <a:extLst>
                    <a:ext uri="{9D8B030D-6E8A-4147-A177-3AD203B41FA5}">
                      <a16:colId xmlns:a16="http://schemas.microsoft.com/office/drawing/2014/main" val="3800987614"/>
                    </a:ext>
                  </a:extLst>
                </a:gridCol>
                <a:gridCol w="740443">
                  <a:extLst>
                    <a:ext uri="{9D8B030D-6E8A-4147-A177-3AD203B41FA5}">
                      <a16:colId xmlns:a16="http://schemas.microsoft.com/office/drawing/2014/main" val="183199364"/>
                    </a:ext>
                  </a:extLst>
                </a:gridCol>
                <a:gridCol w="2217181">
                  <a:extLst>
                    <a:ext uri="{9D8B030D-6E8A-4147-A177-3AD203B41FA5}">
                      <a16:colId xmlns:a16="http://schemas.microsoft.com/office/drawing/2014/main" val="2014214571"/>
                    </a:ext>
                  </a:extLst>
                </a:gridCol>
                <a:gridCol w="1108592">
                  <a:extLst>
                    <a:ext uri="{9D8B030D-6E8A-4147-A177-3AD203B41FA5}">
                      <a16:colId xmlns:a16="http://schemas.microsoft.com/office/drawing/2014/main" val="139523990"/>
                    </a:ext>
                  </a:extLst>
                </a:gridCol>
                <a:gridCol w="1108592">
                  <a:extLst>
                    <a:ext uri="{9D8B030D-6E8A-4147-A177-3AD203B41FA5}">
                      <a16:colId xmlns:a16="http://schemas.microsoft.com/office/drawing/2014/main" val="2521633230"/>
                    </a:ext>
                  </a:extLst>
                </a:gridCol>
              </a:tblGrid>
              <a:tr h="857082">
                <a:tc rowSpan="3">
                  <a:txBody>
                    <a:bodyPr/>
                    <a:lstStyle/>
                    <a:p>
                      <a:pPr algn="ctr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Označenie​</a:t>
                      </a:r>
                      <a:endParaRPr lang="sk-SK" sz="1400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a​</a:t>
                      </a:r>
                      <a:endParaRPr lang="sk-SK" sz="1400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29" marR="65929" marT="32965" marB="3296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STRANA  AKTÍV​</a:t>
                      </a:r>
                      <a:endParaRPr lang="sk-SK" sz="1400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b​</a:t>
                      </a:r>
                      <a:endParaRPr lang="sk-SK" sz="1400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29" marR="65929" marT="32965" marB="3296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č. riad.​</a:t>
                      </a:r>
                      <a:endParaRPr lang="sk-SK" sz="1400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c​</a:t>
                      </a:r>
                      <a:endParaRPr lang="sk-SK" sz="1400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29" marR="65929" marT="32965" marB="3296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Bežné účtovné obdobie​</a:t>
                      </a:r>
                      <a:endParaRPr lang="sk-SK" sz="1400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29" marR="65929" marT="32965" marB="3296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Bezprostr. Predchádz. účtovné obdobie​</a:t>
                      </a:r>
                      <a:endParaRPr lang="sk-SK" sz="1400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29" marR="65929" marT="32965" marB="3296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433998"/>
                  </a:ext>
                </a:extLst>
              </a:tr>
              <a:tr h="2197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Brutto – časť 1</a:t>
                      </a:r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Netto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ctr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Netto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ctr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246120"/>
                  </a:ext>
                </a:extLst>
              </a:tr>
              <a:tr h="3736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Korekcia – časť 2</a:t>
                      </a:r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321670"/>
                  </a:ext>
                </a:extLst>
              </a:tr>
              <a:tr h="186800">
                <a:tc rowSpan="2"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pl-PL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Spolu majetok r.002+r.030 r.061​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113201"/>
                  </a:ext>
                </a:extLst>
              </a:tr>
              <a:tr h="1868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028048"/>
                  </a:ext>
                </a:extLst>
              </a:tr>
              <a:tr h="186800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Neobežný majetok r.003+r.011+ r.021​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auto"/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589375"/>
                  </a:ext>
                </a:extLst>
              </a:tr>
              <a:tr h="2747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48690"/>
                  </a:ext>
                </a:extLst>
              </a:tr>
              <a:tr h="186800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A.I.​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Dlhodobý nehmotný majetok ​</a:t>
                      </a:r>
                    </a:p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Súčet (r.004až010)​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003​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auto"/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109654"/>
                  </a:ext>
                </a:extLst>
              </a:tr>
              <a:tr h="53842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07390"/>
                  </a:ext>
                </a:extLst>
              </a:tr>
              <a:tr h="186800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A.I.1. 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Aktivované náklady na vývoj (012)-/072,091A/​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004​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829098"/>
                  </a:ext>
                </a:extLst>
              </a:tr>
              <a:tr h="40656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158421"/>
                  </a:ext>
                </a:extLst>
              </a:tr>
              <a:tr h="186800">
                <a:tc rowSpan="2"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Softvér (013)-/073,091A/​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005​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auto"/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15426"/>
                  </a:ext>
                </a:extLst>
              </a:tr>
              <a:tr h="1868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348747"/>
                  </a:ext>
                </a:extLst>
              </a:tr>
              <a:tr h="186800">
                <a:tc rowSpan="2"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Oceniteľné práva (014)-/074,091A/​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006​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auto"/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969851"/>
                  </a:ext>
                </a:extLst>
              </a:tr>
              <a:tr h="1868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65929" marR="65929" marT="32965" marB="3296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334105"/>
                  </a:ext>
                </a:extLst>
              </a:tr>
            </a:tbl>
          </a:graphicData>
        </a:graphic>
      </p:graphicFrame>
      <p:sp>
        <p:nvSpPr>
          <p:cNvPr id="19" name="Rectangle 2">
            <a:extLst>
              <a:ext uri="{FF2B5EF4-FFF2-40B4-BE49-F238E27FC236}">
                <a16:creationId xmlns:a16="http://schemas.microsoft.com/office/drawing/2014/main" id="{597A5B1C-8C99-422C-A50A-7F740ACFA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997" y="950631"/>
            <a:ext cx="258955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860DB57B-6BFD-4FA9-8EDA-CBF5FAB56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5582" y="428302"/>
            <a:ext cx="9679757" cy="68321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Vzor - strana Aktív​</a:t>
            </a:r>
          </a:p>
        </p:txBody>
      </p:sp>
    </p:spTree>
    <p:extLst>
      <p:ext uri="{BB962C8B-B14F-4D97-AF65-F5344CB8AC3E}">
        <p14:creationId xmlns:p14="http://schemas.microsoft.com/office/powerpoint/2010/main" val="1287806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980176"/>
            <a:ext cx="866229" cy="66536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D3202040-D10E-4DB4-94D5-67F54A4E2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119090" y="1273623"/>
            <a:ext cx="324288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860DB57B-6BFD-4FA9-8EDA-CBF5FAB56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5582" y="428302"/>
            <a:ext cx="9679757" cy="68321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Vzor - strana Pasív​​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54490C8A-676E-4962-B21A-F43F250C2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03889"/>
              </p:ext>
            </p:extLst>
          </p:nvPr>
        </p:nvGraphicFramePr>
        <p:xfrm>
          <a:off x="1753308" y="1233039"/>
          <a:ext cx="8605198" cy="5060933"/>
        </p:xfrm>
        <a:graphic>
          <a:graphicData uri="http://schemas.openxmlformats.org/drawingml/2006/table">
            <a:tbl>
              <a:tblPr/>
              <a:tblGrid>
                <a:gridCol w="831768">
                  <a:extLst>
                    <a:ext uri="{9D8B030D-6E8A-4147-A177-3AD203B41FA5}">
                      <a16:colId xmlns:a16="http://schemas.microsoft.com/office/drawing/2014/main" val="4026423199"/>
                    </a:ext>
                  </a:extLst>
                </a:gridCol>
                <a:gridCol w="3316800">
                  <a:extLst>
                    <a:ext uri="{9D8B030D-6E8A-4147-A177-3AD203B41FA5}">
                      <a16:colId xmlns:a16="http://schemas.microsoft.com/office/drawing/2014/main" val="641896577"/>
                    </a:ext>
                  </a:extLst>
                </a:gridCol>
                <a:gridCol w="1006336">
                  <a:extLst>
                    <a:ext uri="{9D8B030D-6E8A-4147-A177-3AD203B41FA5}">
                      <a16:colId xmlns:a16="http://schemas.microsoft.com/office/drawing/2014/main" val="2425930417"/>
                    </a:ext>
                  </a:extLst>
                </a:gridCol>
                <a:gridCol w="1725147">
                  <a:extLst>
                    <a:ext uri="{9D8B030D-6E8A-4147-A177-3AD203B41FA5}">
                      <a16:colId xmlns:a16="http://schemas.microsoft.com/office/drawing/2014/main" val="1161052143"/>
                    </a:ext>
                  </a:extLst>
                </a:gridCol>
                <a:gridCol w="1725147">
                  <a:extLst>
                    <a:ext uri="{9D8B030D-6E8A-4147-A177-3AD203B41FA5}">
                      <a16:colId xmlns:a16="http://schemas.microsoft.com/office/drawing/2014/main" val="3667055006"/>
                    </a:ext>
                  </a:extLst>
                </a:gridCol>
              </a:tblGrid>
              <a:tr h="921523"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Označenie​</a:t>
                      </a:r>
                      <a:endParaRPr lang="sk-SK" sz="1600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ase"/>
                      <a:r>
                        <a:rPr lang="sk-SK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a​</a:t>
                      </a:r>
                      <a:endParaRPr lang="sk-SK" sz="1600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98" marR="79598" marT="39799" marB="3979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STRANA PASÍV​</a:t>
                      </a:r>
                      <a:endParaRPr lang="sk-SK" sz="1600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ase"/>
                      <a:r>
                        <a:rPr lang="sk-SK" sz="16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sk-SK" sz="1600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ase"/>
                      <a:r>
                        <a:rPr lang="sk-SK" sz="16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b​</a:t>
                      </a:r>
                      <a:endParaRPr lang="sk-SK" sz="1600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98" marR="79598" marT="39799" marB="3979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č. riad.​</a:t>
                      </a:r>
                      <a:endParaRPr lang="sk-SK" sz="1600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ase"/>
                      <a:r>
                        <a:rPr lang="sk-SK" sz="16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sk-SK" sz="1600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ase"/>
                      <a:r>
                        <a:rPr lang="sk-SK" sz="16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c​</a:t>
                      </a:r>
                      <a:endParaRPr lang="sk-SK" sz="1600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98" marR="79598" marT="39799" marB="3979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Bežné účtovné obdobie​</a:t>
                      </a:r>
                      <a:endParaRPr lang="sk-SK" sz="1400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98" marR="79598" marT="39799" marB="3979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400" b="1" i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Bezprostr</a:t>
                      </a:r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 </a:t>
                      </a:r>
                    </a:p>
                    <a:p>
                      <a:pPr algn="ctr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Predchádzaj. </a:t>
                      </a:r>
                    </a:p>
                    <a:p>
                      <a:pPr algn="ctr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účtovné obdobie​</a:t>
                      </a:r>
                      <a:endParaRPr lang="sk-SK" sz="1400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98" marR="79598" marT="39799" marB="3979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129844"/>
                  </a:ext>
                </a:extLst>
              </a:tr>
              <a:tr h="713437">
                <a:tc>
                  <a:txBody>
                    <a:bodyPr/>
                    <a:lstStyle/>
                    <a:p>
                      <a:pPr algn="l" fontAlgn="auto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Spolu vlastné imanie a záväzky r.067+r.088+r.121​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066​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935440"/>
                  </a:ext>
                </a:extLst>
              </a:tr>
              <a:tr h="713437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Vlastné imanie r. 068+r.073+r.080+r.084+r.087​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067​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2426"/>
                  </a:ext>
                </a:extLst>
              </a:tr>
              <a:tr h="505351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A.I.​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Základné imanie súčet (r.069až 072)​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068​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034909"/>
                  </a:ext>
                </a:extLst>
              </a:tr>
              <a:tr h="505351">
                <a:tc>
                  <a:txBody>
                    <a:bodyPr/>
                    <a:lstStyle/>
                    <a:p>
                      <a:pPr algn="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A.I.1​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Základné imanie (411alebo+/-491)​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069​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244830"/>
                  </a:ext>
                </a:extLst>
              </a:tr>
              <a:tr h="505351">
                <a:tc>
                  <a:txBody>
                    <a:bodyPr/>
                    <a:lstStyle/>
                    <a:p>
                      <a:pPr algn="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Vlastné akcie a vlastné obchodné podiely (/-/252)​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070​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044527"/>
                  </a:ext>
                </a:extLst>
              </a:tr>
              <a:tr h="505351">
                <a:tc>
                  <a:txBody>
                    <a:bodyPr/>
                    <a:lstStyle/>
                    <a:p>
                      <a:pPr algn="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Zmena základného imania +/-419​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288163"/>
                  </a:ext>
                </a:extLst>
              </a:tr>
              <a:tr h="505351">
                <a:tc>
                  <a:txBody>
                    <a:bodyPr/>
                    <a:lstStyle/>
                    <a:p>
                      <a:pPr algn="r" fontAlgn="base"/>
                      <a:r>
                        <a:rPr lang="sk-SK" sz="1600" b="1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r>
                        <a:rPr lang="sk-SK" sz="1600" b="0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sk-SK" sz="16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k-SK" sz="1600" b="1" i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Pohľadávky za upísané vlastné imanie (/-/353)</a:t>
                      </a:r>
                      <a:r>
                        <a:rPr lang="sk-SK" sz="1600" b="0" i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sk-SK" sz="160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1" i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072</a:t>
                      </a:r>
                      <a:r>
                        <a:rPr lang="sk-SK" sz="1600" b="0" i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sk-SK" sz="160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79598" marR="79598" marT="39799" marB="3979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86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237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4639" y="1003374"/>
            <a:ext cx="9755171" cy="1549943"/>
          </a:xfrm>
        </p:spPr>
        <p:txBody>
          <a:bodyPr>
            <a:normAutofit/>
          </a:bodyPr>
          <a:lstStyle/>
          <a:p>
            <a:pPr algn="l"/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Výkaz </a:t>
            </a:r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ziskov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strát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3405" y="2128445"/>
            <a:ext cx="7803243" cy="4352478"/>
          </a:xfrm>
        </p:spPr>
        <p:txBody>
          <a:bodyPr anchor="t">
            <a:noAutofit/>
          </a:bodyPr>
          <a:lstStyle/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Označený ako </a:t>
            </a:r>
            <a:r>
              <a:rPr lang="sk-SK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Úč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POD 2-01 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poskytuje informácie o výške a charaktere výsledku hospodárenia (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zisk, strata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za účtovné obdobie a bližšie analyzuje jeho tvorbu.​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endParaRPr lang="sk-SK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 fontAlgn="base"/>
            <a:endParaRPr lang="sk-SK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ekonomických ukazovateľov,​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ukazovateľov jednotlivých druhov výsledku hospodárenia.​</a:t>
            </a:r>
            <a:endParaRPr lang="en-US" sz="18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0876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4639" y="1003374"/>
            <a:ext cx="9755171" cy="1549943"/>
          </a:xfrm>
        </p:spPr>
        <p:txBody>
          <a:bodyPr>
            <a:normAutofit fontScale="90000"/>
          </a:bodyPr>
          <a:lstStyle/>
          <a:p>
            <a:pPr algn="l"/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Ukazovatele </a:t>
            </a:r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jednotlivých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druhov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výsledku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hospodárenia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  <a:b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3405" y="2128445"/>
            <a:ext cx="7803243" cy="4352478"/>
          </a:xfrm>
        </p:spPr>
        <p:txBody>
          <a:bodyPr anchor="t">
            <a:noAutofit/>
          </a:bodyPr>
          <a:lstStyle/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VH z hospodárskej činnosti </a:t>
            </a:r>
            <a:r>
              <a:rPr lang="sk-SK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rozdiel KS účtovej skupiny 50 až 55, 597 a účtovej skupiny 60 až 65, 697,​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endParaRPr lang="sk-SK" sz="20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VH z finančnej činnosti </a:t>
            </a:r>
            <a:r>
              <a:rPr lang="sk-SK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rozdiel KS  účtovej skupiny 56 a účtu 598 a rozdiel KS účtovej skupiny 66 a  účtu 698,​</a:t>
            </a:r>
          </a:p>
          <a:p>
            <a:pPr algn="just" rtl="0" fontAlgn="base"/>
            <a:endParaRPr lang="sk-SK" sz="20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VH za účtovnú jednotku </a:t>
            </a:r>
            <a:r>
              <a:rPr lang="sk-SK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súčet VH z hospodárskej činnosti a VH z finančnej činnosti,​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endParaRPr lang="sk-SK" sz="20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celkový VH po zdanení</a:t>
            </a:r>
            <a:r>
              <a:rPr lang="sk-SK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.​</a:t>
            </a:r>
            <a:endParaRPr lang="en-US" sz="18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6504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4639" y="1003374"/>
            <a:ext cx="9755171" cy="1549943"/>
          </a:xfrm>
        </p:spPr>
        <p:txBody>
          <a:bodyPr>
            <a:normAutofit/>
          </a:bodyPr>
          <a:lstStyle/>
          <a:p>
            <a:pPr algn="l"/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Poznámky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  <a:b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3405" y="2128445"/>
            <a:ext cx="7803243" cy="4352478"/>
          </a:xfrm>
        </p:spPr>
        <p:txBody>
          <a:bodyPr anchor="t">
            <a:noAutofit/>
          </a:bodyPr>
          <a:lstStyle/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všeobecné informácie </a:t>
            </a:r>
            <a:r>
              <a:rPr lang="sk-SK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účtovnej jednotke,​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informácie 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použitých účtovných zásadách a účtovných metódach</a:t>
            </a:r>
            <a:r>
              <a:rPr lang="sk-SK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informácie o skutočnostiach, ktoré nespĺňajú ku dňu, ku ktorému sa zostavuje účtovná závierka podmienky na vykázanie vo výkazoch účtovnej závierky, ale ich dôsledky významným spôsobom menia pohľad na finančnú situáciu podniku,​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doplňujúce údaje </a:t>
            </a:r>
            <a:r>
              <a:rPr lang="sk-SK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 Súvahe a Výkazu ziskov a strát,​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prehľad 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zmien vlastného imania</a:t>
            </a:r>
            <a:r>
              <a:rPr lang="sk-SK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prehľad o 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peňažných tokoch </a:t>
            </a:r>
            <a:r>
              <a:rPr lang="sk-SK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(Cash </a:t>
            </a:r>
            <a:r>
              <a:rPr lang="sk-SK" sz="20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sk-SK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).​</a:t>
            </a:r>
            <a:endParaRPr lang="en-US" sz="18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682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405" y="193460"/>
            <a:ext cx="9755171" cy="1549943"/>
          </a:xfrm>
        </p:spPr>
        <p:txBody>
          <a:bodyPr>
            <a:normAutofit/>
          </a:bodyPr>
          <a:lstStyle/>
          <a:p>
            <a:pPr algn="l"/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Použitá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odporúčaná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literatúra</a:t>
            </a:r>
            <a:b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3405" y="1653051"/>
            <a:ext cx="9000969" cy="4352478"/>
          </a:xfrm>
        </p:spPr>
        <p:txBody>
          <a:bodyPr anchor="t">
            <a:noAutofit/>
          </a:bodyPr>
          <a:lstStyle/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Zákon č. 431/2002 </a:t>
            </a:r>
            <a:r>
              <a:rPr lang="sk-SK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Z.z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o účtovníctve v znení neskorších predpisov​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Zákon č. 595/2003 </a:t>
            </a:r>
            <a:r>
              <a:rPr lang="sk-SK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Z.z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o dani z príjmov v znení neskorších predpisov.​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Opatrenie MF SR č. 23054/2002-92, ktorým sa ustanovujú podrobnosti o postupoch účtovania a rámcovej účtovej osnove pre podnikateľov účtujúcich v sústave podvojného účtovníctva.​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Opatrenie MF SR č. 4455/2003-92, ktorým sa ustanovujú podrobnosti o usporiadaní, označovaní a obsahovom vymedzení položiek individuálnej účtovnej závierky a rozsahu údajov určených z individuálnej účtovnej závierky na zverejnenie pre podnikateľov účtujúcich v sústave podvojného účtovníctva v znení neskorších predpisov.​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Opatrenie MF SR č. 16680/2003-92, ktorým sa ustanovujú podrobnosti o usporiadaní, označovaní a obsahovom vymedzení položiek konsolidovanej účtovnej závierky.​</a:t>
            </a: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302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9966" y="635706"/>
            <a:ext cx="9144000" cy="116095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prezentácie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4731" y="2109487"/>
            <a:ext cx="10183696" cy="4352478"/>
          </a:xfrm>
        </p:spPr>
        <p:txBody>
          <a:bodyPr anchor="t">
            <a:no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Definovanie pojmu účtovná závierka​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Cieľ a spôsob vykonávania účtovnej závierky​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Účtovná závierka podľa Zákona č. 431/2003 o účtovníctve​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Súčasti účtovnej závierky podľa IAS​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Druhy účtovných závierok​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Účtovné výkazy​</a:t>
            </a:r>
            <a:endParaRPr lang="en-US" sz="28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2633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704" y="4182641"/>
            <a:ext cx="10746548" cy="575794"/>
          </a:xfrm>
        </p:spPr>
        <p:txBody>
          <a:bodyPr anchor="t">
            <a:noAutofit/>
          </a:bodyPr>
          <a:lstStyle/>
          <a:p>
            <a:pPr rtl="0" fontAlgn="base"/>
            <a:r>
              <a:rPr lang="sk-SK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OTÁZKY?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2789832"/>
            <a:ext cx="9144000" cy="839136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ĎAKUJEM ZA POZORNOSŤ!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39384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920" y="1309816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ÚČTOVNÁ ZÁVIERKA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0AC707B1-2570-4F52-B878-D7E1279F2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731" y="2237782"/>
            <a:ext cx="7038975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66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47" y="643554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ÚČTOVNÁ ZÁVIERKA​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2933" y="1831149"/>
            <a:ext cx="8735573" cy="839136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Je štruktúrovaná prezentácia skutočností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, ktoré sú predmetom účtovníctva, poskytnutá širokej škále užívateľov 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66" name="Picture 2">
            <a:extLst>
              <a:ext uri="{FF2B5EF4-FFF2-40B4-BE49-F238E27FC236}">
                <a16:creationId xmlns:a16="http://schemas.microsoft.com/office/drawing/2014/main" id="{F908656B-72CC-4D09-8B55-0D2492253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844" y="2549271"/>
            <a:ext cx="7447788" cy="34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80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863" y="599130"/>
            <a:ext cx="9144000" cy="1160959"/>
          </a:xfrm>
        </p:spPr>
        <p:txBody>
          <a:bodyPr>
            <a:normAutofit fontScale="90000"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Kedy sa vykonáva a čo je jej cieľom?​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50353"/>
            <a:ext cx="9144000" cy="4352478"/>
          </a:xfrm>
        </p:spPr>
        <p:txBody>
          <a:bodyPr anchor="t">
            <a:no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Cieľom je poskytnúť verný a pravdivý obraz o:​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finančnej pozícii, 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finančnej výkonnosti a 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peňažných tokoch subjektu.​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​Lehota na zostavenie účtovnej závierky - je najneskôr do 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 mesiacov po skončení účtovného obdobia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ktoré sa zostavuje, ak nie je osobitným predpisom ustanovené inak. 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 splnenie tohto cieľa poskytuje účtovná závierka informácie o:​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majetku,​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záväzkov,​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vlastnom imaní,​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výnosoch a nákladoch, vrátane ziskov a strát,​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príspevkov a rozdelením medzi vlastníkmi,​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peňažných tokoch.​</a:t>
            </a:r>
            <a:endParaRPr lang="en-US" sz="16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90" name="Picture 2">
            <a:extLst>
              <a:ext uri="{FF2B5EF4-FFF2-40B4-BE49-F238E27FC236}">
                <a16:creationId xmlns:a16="http://schemas.microsoft.com/office/drawing/2014/main" id="{0D97B7DC-18A0-4E64-B24F-8F721087C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626" y="4489912"/>
            <a:ext cx="306705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772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46" y="330443"/>
            <a:ext cx="9679757" cy="1275978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Účtovná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závierka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8863" y="2031784"/>
            <a:ext cx="8577825" cy="4352478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Opatrenie MF SR č. 4455/2003-92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, ktorým sa ustanovujú podrobnosti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usporiadaní, označovaní a obsahovom vymedzení položiek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individuálnej účtovnej závierky a rozsahu údajov určených z individuálnej účtovnej závierky na zverejnenie pre podnikateľov účtujúcich v sústave podvojného účtovníctva v znení neskorších predpisov.​</a:t>
            </a:r>
            <a:endParaRPr lang="en-US" sz="1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873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1490" y="1146331"/>
            <a:ext cx="9679757" cy="1275978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Účtovná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závierka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podľa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Zákona č. 431/2003 o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účtovníctve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8863" y="2609141"/>
            <a:ext cx="9679757" cy="4352478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obchodné meno alebo názov účtovnej jednotky,​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identifikačné číslo, ak ho má účtovná jednotka pridelené,​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deň, ku ktorému sa zostavuje,​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deň jej zostavenia,​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obdobie, za ktoré sa zostavuje,​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iné údaje uvedené na úvodnej strane účtovnej závierky​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ustanovenej opatrením ministerstva,​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podpisový záznam štatutárneho orgánu účtovnej jednotky​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068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46" y="330443"/>
            <a:ext cx="9679757" cy="1275978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Súčasti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účtovnej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závierky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podľa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IAS​​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5857" y="1831149"/>
            <a:ext cx="8312649" cy="4352478"/>
          </a:xfrm>
        </p:spPr>
        <p:txBody>
          <a:bodyPr anchor="t">
            <a:noAutofit/>
          </a:bodyPr>
          <a:lstStyle/>
          <a:p>
            <a:pPr algn="l" fontAlgn="base"/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Kompletná účtovná závierka obsahuje:​</a:t>
            </a:r>
          </a:p>
          <a:p>
            <a:pPr algn="l" fontAlgn="base"/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Výkaz o finančnej situácii (súvaha)​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Výkaz ziskov a strát a ostatných súčastí komplexných príjmov​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Výkaz zmien vlastného imania​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Výkaz peňažných tokov​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Poznámky, obsahujúce prehľad o významných účtovných zásadách a ďalšie vysvetlivky,​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Informácie, ktoré sú predpísané štandardom​</a:t>
            </a:r>
            <a:endParaRPr lang="en-US" sz="1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87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8922" y="1150093"/>
            <a:ext cx="9679757" cy="1275978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Účtovná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závierka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sústave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podvojného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účtovníctva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495" y="2744897"/>
            <a:ext cx="9679757" cy="1543639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Súvaha 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Výkaz ziskov a strát​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Poznámky​​</a:t>
            </a:r>
            <a:endParaRPr lang="en-US" sz="1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14" name="Picture 2">
            <a:extLst>
              <a:ext uri="{FF2B5EF4-FFF2-40B4-BE49-F238E27FC236}">
                <a16:creationId xmlns:a16="http://schemas.microsoft.com/office/drawing/2014/main" id="{C2DA76C8-9F30-4770-8818-71A1FFC95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730" y="2623453"/>
            <a:ext cx="5977714" cy="329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98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1275</Words>
  <Application>Microsoft Office PowerPoint</Application>
  <PresentationFormat>Širokoúhlá obrazovka</PresentationFormat>
  <Paragraphs>215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ÚČTOVNÁ ZÁVIERKA</vt:lpstr>
      <vt:lpstr>Obsah prezentácie​</vt:lpstr>
      <vt:lpstr>ÚČTOVNÁ ZÁVIERKA</vt:lpstr>
      <vt:lpstr>ÚČTOVNÁ ZÁVIERKA​</vt:lpstr>
      <vt:lpstr>Kedy sa vykonáva a čo je jej cieľom?​​</vt:lpstr>
      <vt:lpstr>Účtovná závierka​</vt:lpstr>
      <vt:lpstr>Účtovná závierka podľa  Zákona č. 431/2003 o účtovníctve​​</vt:lpstr>
      <vt:lpstr>Súčasti účtovnej závierky podľa IAS​​</vt:lpstr>
      <vt:lpstr>Účtovná závierka v sústave podvojného účtovníctva​</vt:lpstr>
      <vt:lpstr>Účtovná závierka v sústave jednoduchého účtovníctva​</vt:lpstr>
      <vt:lpstr>Druhy účtovných závierok​</vt:lpstr>
      <vt:lpstr>Druhy účtovných závierok​​</vt:lpstr>
      <vt:lpstr>Súvaha​​</vt:lpstr>
      <vt:lpstr>Vzor - strana Aktív​</vt:lpstr>
      <vt:lpstr>Vzor - strana Pasív​​</vt:lpstr>
      <vt:lpstr>Výkaz ziskov a strát​ ​</vt:lpstr>
      <vt:lpstr>Ukazovatele jednotlivých druhov výsledku hospodárenia​​ ​</vt:lpstr>
      <vt:lpstr>Poznámky​​ ​</vt:lpstr>
      <vt:lpstr>Použitá a odporúčaná literatúra ​</vt:lpstr>
      <vt:lpstr>ĎAKUJEM ZA POZORNOSŤ!​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PODNIKATELSKÝ PLÁN</dc:title>
  <dc:creator>Kulihova Kublova Tereza</dc:creator>
  <cp:lastModifiedBy>Kulihova Kublova Tereza</cp:lastModifiedBy>
  <cp:revision>77</cp:revision>
  <dcterms:created xsi:type="dcterms:W3CDTF">2023-07-25T08:23:46Z</dcterms:created>
  <dcterms:modified xsi:type="dcterms:W3CDTF">2023-08-09T22:12:49Z</dcterms:modified>
</cp:coreProperties>
</file>