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4" r:id="rId3"/>
    <p:sldId id="295" r:id="rId4"/>
    <p:sldId id="340" r:id="rId5"/>
    <p:sldId id="369" r:id="rId6"/>
    <p:sldId id="399" r:id="rId7"/>
    <p:sldId id="400" r:id="rId8"/>
    <p:sldId id="401" r:id="rId9"/>
    <p:sldId id="363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380" r:id="rId21"/>
    <p:sldId id="412" r:id="rId22"/>
    <p:sldId id="413" r:id="rId23"/>
    <p:sldId id="27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0" autoAdjust="0"/>
  </p:normalViewPr>
  <p:slideViewPr>
    <p:cSldViewPr snapToGrid="0">
      <p:cViewPr>
        <p:scale>
          <a:sx n="70" d="100"/>
          <a:sy n="70" d="100"/>
        </p:scale>
        <p:origin x="5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5EB-8A20-4E20-A589-A9EC2BFA8ED9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001C-4F57-48BB-AE11-A41E49E49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50CB-ECA9-4083-BF69-F4CB7D403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70D652-EC5D-48A1-B1AF-E15DEF5EB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E1063-4F2C-4D1E-86A1-1E17FF8B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1E713-3569-42BF-9BA0-EA8F3B5A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84853-1626-4872-9ACB-A2926E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FF47F-9BC6-4FEE-957E-4709865C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603F9-B439-45FC-9DE0-9DE0DF35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72B65-4BE2-4355-8C57-8A8C170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09AA42-EF96-49DE-9A33-FCBDAFA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519F-094B-44BE-B3D6-C353B6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35FEBF-A212-40A4-84C3-9649D0560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1C412D-5AA6-4170-A5FE-1F2C7802A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860D-EB00-43FA-8A5B-A6C22F3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1CAA3-DDB7-4DC3-8BE7-4B63FFC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E80C0A-BE58-443D-ADE8-F3CE80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2838-3AC6-4435-8A9F-CF0389C3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C3830-809A-4FA9-A9C7-B3222236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3EF7B-B236-4C38-B689-288A0AD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ABA588-F1E0-47FF-B0C0-6E66E93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14CB8-FABD-4711-B8FC-F756560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4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07036-3F99-464B-B8AC-F118B0B4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F8260B-76E8-40F1-A757-4357511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C12-1535-451C-805F-3D4768A1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2F66-407A-4DCA-82D9-AA31E794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A9A0E-2404-4AB4-BF57-D8E301E0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BB99-759C-4C48-BA1D-0B69C62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C3DBE-1141-4805-A825-1977195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BD92E4-0ED9-4748-9EB0-3BE40489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43090-CD88-482B-9E7B-B0709839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EFD80C-D84C-49E3-BC38-BCD6F9A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BB80F5-E504-4F89-8C32-6D6A5304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9CF9B-71DB-4FC6-86F6-94BBE670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84003-C434-4DCE-B252-740FDC4D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B08835-5A3D-4C02-BCC7-E490EB82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2939E0-D022-4A9C-9590-DB7D4532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C3EA80-E5B2-4727-89F8-4811EECBF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3375C-B169-4440-9D7F-A73C106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FC4382-F7ED-4911-9D78-77345956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1BA616-15AD-46E3-94A3-27DC2AA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895-1A15-4F9E-AF00-D08D6976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9483C-5715-41B8-9BFC-D8DB2415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5C36B-33BA-4F12-95F8-AD3F512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C7414-69C2-4775-BCD1-761AC1F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99039E-C35A-4539-ADC4-FAADCC00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2F4E39-2145-427C-94FB-B7C8B0E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E9F581-DD8B-4E62-BD39-345D2F91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D0E3E-7B6D-45F0-A236-7B4B67D5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8D5B-D596-4652-9928-812612E52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27383F-2A14-4511-BAAC-BF0C18C2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3FF67-71F2-4EA0-9A21-9A406A52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8B103-9FFE-4FF6-AFAD-32BE6087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169BA-8F3D-4EE5-BE91-2084FCE2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195B-C512-41CF-BCB6-5A25F077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4A67C0-3874-481C-AD5C-B88CAAF93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D67F-2D4E-478E-A7B6-B08FF9EE9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63BD1-4E0C-4334-9737-6F31EA49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335B7-878F-4075-8444-99911A64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AD60EE-910C-430D-AE93-7DD5C5C5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6D131A-0C78-4001-8AF8-B8C47E45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3CC6C-C7A8-4761-93C5-8109401CF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3C234-18EE-4BB9-AB06-8817A0D73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440-1B6D-43E4-9C02-07F167C45F13}" type="datetimeFigureOut">
              <a:rPr lang="cs-CZ" smtClean="0"/>
              <a:t>09.08.2023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A832B-4B82-4902-84DF-4AAFC322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BB8316-7C01-47F4-921F-1B490692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4316"/>
            <a:ext cx="8147901" cy="2387600"/>
          </a:xfrm>
        </p:spPr>
        <p:txBody>
          <a:bodyPr>
            <a:normAutofit/>
          </a:bodyPr>
          <a:lstStyle/>
          <a:p>
            <a:pPr algn="l"/>
            <a:r>
              <a:rPr lang="pl-PL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TRANSFEROVÉ OCEŇOVANIE</a:t>
            </a:r>
            <a:endParaRPr lang="cs-CZ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88725"/>
            <a:ext cx="9144000" cy="1655762"/>
          </a:xfrm>
        </p:spPr>
        <p:txBody>
          <a:bodyPr/>
          <a:lstStyle/>
          <a:p>
            <a:pPr algn="l" rtl="0" fontAlgn="base"/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Alena Andrejovská​​​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TUKE, Košice 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16CD5C-F4DE-48FF-88EB-B28378F8EB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78" y="273384"/>
            <a:ext cx="4731152" cy="86359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B50B3BFF-6644-4094-9F46-CC53106BE1AF}"/>
              </a:ext>
            </a:extLst>
          </p:cNvPr>
          <p:cNvSpPr txBox="1">
            <a:spLocks/>
          </p:cNvSpPr>
          <p:nvPr/>
        </p:nvSpPr>
        <p:spPr>
          <a:xfrm>
            <a:off x="1524000" y="2573008"/>
            <a:ext cx="970332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894774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639" y="2120092"/>
            <a:ext cx="9472367" cy="1019034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2800" b="1" dirty="0"/>
              <a:t>Záver: </a:t>
            </a:r>
            <a:r>
              <a:rPr lang="pt-BR" sz="2800" dirty="0"/>
              <a:t>Transakcie medzi B a C, aj A a C vyjadrujú </a:t>
            </a:r>
            <a:r>
              <a:rPr lang="pt-BR" sz="2800" b="1" dirty="0"/>
              <a:t>nezávislý vzťah​</a:t>
            </a:r>
            <a:endParaRPr lang="sk-SK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56" y="4484643"/>
            <a:ext cx="12573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23" y="303077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>
            <a:extLst>
              <a:ext uri="{FF2B5EF4-FFF2-40B4-BE49-F238E27FC236}">
                <a16:creationId xmlns:a16="http://schemas.microsoft.com/office/drawing/2014/main" id="{64FF8E92-2995-4DA6-9B40-74930F5E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851" y="446063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138606" y="4079419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6902903" y="3171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0705517-9DAA-4930-96F6-310CC4771387}"/>
              </a:ext>
            </a:extLst>
          </p:cNvPr>
          <p:cNvSpPr txBox="1"/>
          <p:nvPr/>
        </p:nvSpPr>
        <p:spPr>
          <a:xfrm>
            <a:off x="9349780" y="4655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8499A9-5388-473D-BF55-BB41F1F4B6D2}"/>
              </a:ext>
            </a:extLst>
          </p:cNvPr>
          <p:cNvCxnSpPr>
            <a:cxnSpLocks/>
          </p:cNvCxnSpPr>
          <p:nvPr/>
        </p:nvCxnSpPr>
        <p:spPr>
          <a:xfrm flipH="1">
            <a:off x="4767256" y="4496796"/>
            <a:ext cx="1048619" cy="54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BAEA3C2-F3D0-4C27-985E-BF6C9288DDFA}"/>
              </a:ext>
            </a:extLst>
          </p:cNvPr>
          <p:cNvSpPr txBox="1"/>
          <p:nvPr/>
        </p:nvSpPr>
        <p:spPr>
          <a:xfrm>
            <a:off x="4626734" y="4383448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80%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5C5EA5F3-8D75-49E5-AE1B-C201B7AFB420}"/>
              </a:ext>
            </a:extLst>
          </p:cNvPr>
          <p:cNvCxnSpPr>
            <a:cxnSpLocks/>
          </p:cNvCxnSpPr>
          <p:nvPr/>
        </p:nvCxnSpPr>
        <p:spPr>
          <a:xfrm>
            <a:off x="6841804" y="4545246"/>
            <a:ext cx="1378652" cy="72686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9E71E2E9-1B33-4090-B136-B9A8033126B9}"/>
              </a:ext>
            </a:extLst>
          </p:cNvPr>
          <p:cNvCxnSpPr>
            <a:cxnSpLocks/>
          </p:cNvCxnSpPr>
          <p:nvPr/>
        </p:nvCxnSpPr>
        <p:spPr>
          <a:xfrm flipH="1">
            <a:off x="4694548" y="5816338"/>
            <a:ext cx="3361316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5D65CDC-4B12-4452-A8D0-68CB04449642}"/>
              </a:ext>
            </a:extLst>
          </p:cNvPr>
          <p:cNvSpPr txBox="1"/>
          <p:nvPr/>
        </p:nvSpPr>
        <p:spPr>
          <a:xfrm>
            <a:off x="6756947" y="4260529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Predaj tovaru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D1838DAE-9FFB-40B8-9BA3-D759BB042525}"/>
              </a:ext>
            </a:extLst>
          </p:cNvPr>
          <p:cNvSpPr txBox="1"/>
          <p:nvPr/>
        </p:nvSpPr>
        <p:spPr>
          <a:xfrm>
            <a:off x="5275732" y="5898959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Služba​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6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Metódy transferového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oceňovania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031784"/>
            <a:ext cx="9679757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metódy, ktoré sú založené na porovnávaní ceny​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metódy, ktoré sú založené na porovnávaní zisku​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metóda vychádzajúca z kombinácie týchto dvoch metód​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iné metódy, ak sú v súlade s princípom nezávislého vzťahu​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6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Metódy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porovnanie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031784"/>
            <a:ext cx="9679757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metóda nezávislej trhovej ceny 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metóda následného predaja​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metóda zvýšených nákladov 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87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894774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Metóda nezávislej trhovej ceny​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639" y="2120092"/>
            <a:ext cx="9472367" cy="1019034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2800" b="1" dirty="0"/>
              <a:t>Záver: </a:t>
            </a:r>
            <a:r>
              <a:rPr lang="pt-BR" sz="2800" dirty="0"/>
              <a:t>Rozdiel 300 je pre spoločnosť A </a:t>
            </a:r>
            <a:r>
              <a:rPr lang="pt-BR" sz="2800" b="1" dirty="0"/>
              <a:t>pripočítateľnou položkou</a:t>
            </a:r>
            <a:r>
              <a:rPr lang="pt-BR" sz="2800" dirty="0"/>
              <a:t> k základu dane</a:t>
            </a:r>
            <a:r>
              <a:rPr lang="cs-CZ" sz="2800" dirty="0"/>
              <a:t>.</a:t>
            </a:r>
            <a:endParaRPr lang="sk-SK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56" y="4484643"/>
            <a:ext cx="12573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23" y="303077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>
            <a:extLst>
              <a:ext uri="{FF2B5EF4-FFF2-40B4-BE49-F238E27FC236}">
                <a16:creationId xmlns:a16="http://schemas.microsoft.com/office/drawing/2014/main" id="{64FF8E92-2995-4DA6-9B40-74930F5E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851" y="446063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138606" y="4079419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6902903" y="3171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0705517-9DAA-4930-96F6-310CC4771387}"/>
              </a:ext>
            </a:extLst>
          </p:cNvPr>
          <p:cNvSpPr txBox="1"/>
          <p:nvPr/>
        </p:nvSpPr>
        <p:spPr>
          <a:xfrm>
            <a:off x="9349780" y="4655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8499A9-5388-473D-BF55-BB41F1F4B6D2}"/>
              </a:ext>
            </a:extLst>
          </p:cNvPr>
          <p:cNvCxnSpPr>
            <a:cxnSpLocks/>
          </p:cNvCxnSpPr>
          <p:nvPr/>
        </p:nvCxnSpPr>
        <p:spPr>
          <a:xfrm flipH="1">
            <a:off x="4568073" y="3836904"/>
            <a:ext cx="1048619" cy="54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BAEA3C2-F3D0-4C27-985E-BF6C9288DDFA}"/>
              </a:ext>
            </a:extLst>
          </p:cNvPr>
          <p:cNvSpPr txBox="1"/>
          <p:nvPr/>
        </p:nvSpPr>
        <p:spPr>
          <a:xfrm>
            <a:off x="4715068" y="3654935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700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5D65CDC-4B12-4452-A8D0-68CB04449642}"/>
              </a:ext>
            </a:extLst>
          </p:cNvPr>
          <p:cNvSpPr txBox="1"/>
          <p:nvPr/>
        </p:nvSpPr>
        <p:spPr>
          <a:xfrm>
            <a:off x="6756947" y="4260529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1000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2EEBC7ED-BD76-470D-B8D6-E3BE25242010}"/>
              </a:ext>
            </a:extLst>
          </p:cNvPr>
          <p:cNvCxnSpPr>
            <a:cxnSpLocks/>
            <a:endCxn id="33796" idx="1"/>
          </p:cNvCxnSpPr>
          <p:nvPr/>
        </p:nvCxnSpPr>
        <p:spPr>
          <a:xfrm>
            <a:off x="6923378" y="4492839"/>
            <a:ext cx="1400473" cy="72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646F15BA-7252-44E8-8D53-959243879EC3}"/>
              </a:ext>
            </a:extLst>
          </p:cNvPr>
          <p:cNvCxnSpPr>
            <a:cxnSpLocks/>
          </p:cNvCxnSpPr>
          <p:nvPr/>
        </p:nvCxnSpPr>
        <p:spPr>
          <a:xfrm flipH="1">
            <a:off x="4811332" y="4629861"/>
            <a:ext cx="1048619" cy="54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F7182F0-8913-49C1-81CE-C01D0924E3FC}"/>
              </a:ext>
            </a:extLst>
          </p:cNvPr>
          <p:cNvSpPr txBox="1"/>
          <p:nvPr/>
        </p:nvSpPr>
        <p:spPr>
          <a:xfrm>
            <a:off x="4894287" y="4442793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45%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90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894774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Metóda následného predaja​​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639" y="2120092"/>
            <a:ext cx="9472367" cy="1019034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2800" b="1" dirty="0"/>
              <a:t>Záver: </a:t>
            </a:r>
            <a:r>
              <a:rPr lang="pt-BR" sz="2800" dirty="0"/>
              <a:t>Rozdiel 500 je pre spoločnosť A </a:t>
            </a:r>
            <a:r>
              <a:rPr lang="pt-BR" sz="2800" b="1" dirty="0"/>
              <a:t>pripočítateľnou položkou</a:t>
            </a:r>
            <a:r>
              <a:rPr lang="pt-BR" sz="2800" dirty="0"/>
              <a:t> k základu dane</a:t>
            </a:r>
            <a:r>
              <a:rPr lang="cs-CZ" sz="2800" dirty="0"/>
              <a:t>.</a:t>
            </a:r>
            <a:endParaRPr lang="sk-SK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56" y="4484643"/>
            <a:ext cx="12573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23" y="303077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>
            <a:extLst>
              <a:ext uri="{FF2B5EF4-FFF2-40B4-BE49-F238E27FC236}">
                <a16:creationId xmlns:a16="http://schemas.microsoft.com/office/drawing/2014/main" id="{64FF8E92-2995-4DA6-9B40-74930F5E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851" y="446063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138606" y="4079419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6902903" y="3171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0705517-9DAA-4930-96F6-310CC4771387}"/>
              </a:ext>
            </a:extLst>
          </p:cNvPr>
          <p:cNvSpPr txBox="1"/>
          <p:nvPr/>
        </p:nvSpPr>
        <p:spPr>
          <a:xfrm>
            <a:off x="9349780" y="4655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8499A9-5388-473D-BF55-BB41F1F4B6D2}"/>
              </a:ext>
            </a:extLst>
          </p:cNvPr>
          <p:cNvCxnSpPr>
            <a:cxnSpLocks/>
          </p:cNvCxnSpPr>
          <p:nvPr/>
        </p:nvCxnSpPr>
        <p:spPr>
          <a:xfrm flipH="1">
            <a:off x="4568073" y="3836904"/>
            <a:ext cx="1048619" cy="54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BAEA3C2-F3D0-4C27-985E-BF6C9288DDFA}"/>
              </a:ext>
            </a:extLst>
          </p:cNvPr>
          <p:cNvSpPr txBox="1"/>
          <p:nvPr/>
        </p:nvSpPr>
        <p:spPr>
          <a:xfrm>
            <a:off x="4715068" y="3654935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1000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5D65CDC-4B12-4452-A8D0-68CB04449642}"/>
              </a:ext>
            </a:extLst>
          </p:cNvPr>
          <p:cNvSpPr txBox="1"/>
          <p:nvPr/>
        </p:nvSpPr>
        <p:spPr>
          <a:xfrm>
            <a:off x="5192875" y="5800996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1500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2EEBC7ED-BD76-470D-B8D6-E3BE25242010}"/>
              </a:ext>
            </a:extLst>
          </p:cNvPr>
          <p:cNvCxnSpPr>
            <a:cxnSpLocks/>
            <a:endCxn id="33796" idx="1"/>
          </p:cNvCxnSpPr>
          <p:nvPr/>
        </p:nvCxnSpPr>
        <p:spPr>
          <a:xfrm>
            <a:off x="6923378" y="4492839"/>
            <a:ext cx="1400473" cy="72503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646F15BA-7252-44E8-8D53-959243879EC3}"/>
              </a:ext>
            </a:extLst>
          </p:cNvPr>
          <p:cNvCxnSpPr>
            <a:cxnSpLocks/>
          </p:cNvCxnSpPr>
          <p:nvPr/>
        </p:nvCxnSpPr>
        <p:spPr>
          <a:xfrm flipH="1">
            <a:off x="4811332" y="4629861"/>
            <a:ext cx="1048619" cy="54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F7182F0-8913-49C1-81CE-C01D0924E3FC}"/>
              </a:ext>
            </a:extLst>
          </p:cNvPr>
          <p:cNvSpPr txBox="1"/>
          <p:nvPr/>
        </p:nvSpPr>
        <p:spPr>
          <a:xfrm>
            <a:off x="4894287" y="4442793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45%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9A415A79-6C62-46D0-BDA3-B95303E1B224}"/>
              </a:ext>
            </a:extLst>
          </p:cNvPr>
          <p:cNvCxnSpPr>
            <a:cxnSpLocks/>
          </p:cNvCxnSpPr>
          <p:nvPr/>
        </p:nvCxnSpPr>
        <p:spPr>
          <a:xfrm>
            <a:off x="4767256" y="5728965"/>
            <a:ext cx="3556595" cy="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90E5D4B6-474C-478B-8F75-59A4867722A6}"/>
              </a:ext>
            </a:extLst>
          </p:cNvPr>
          <p:cNvSpPr txBox="1"/>
          <p:nvPr/>
        </p:nvSpPr>
        <p:spPr>
          <a:xfrm>
            <a:off x="6909347" y="4412929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1500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2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894774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Metóda zvýšených nákladov​​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639" y="2120092"/>
            <a:ext cx="9472367" cy="1019034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2800" b="1" dirty="0"/>
              <a:t>Záver: </a:t>
            </a:r>
            <a:r>
              <a:rPr lang="pt-BR" sz="2800" dirty="0"/>
              <a:t>Rozdiel </a:t>
            </a:r>
            <a:r>
              <a:rPr lang="cs-CZ" sz="2800" dirty="0"/>
              <a:t>8</a:t>
            </a:r>
            <a:r>
              <a:rPr lang="pt-BR" sz="2800" dirty="0"/>
              <a:t>00 je pre spoločnosť A </a:t>
            </a:r>
            <a:r>
              <a:rPr lang="pt-BR" sz="2800" b="1" dirty="0"/>
              <a:t>pripočítateľnou položkou</a:t>
            </a:r>
            <a:r>
              <a:rPr lang="pt-BR" sz="2800" dirty="0"/>
              <a:t> k základu dane</a:t>
            </a:r>
            <a:r>
              <a:rPr lang="cs-CZ" sz="2800" dirty="0"/>
              <a:t>.</a:t>
            </a:r>
            <a:endParaRPr lang="sk-SK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56" y="4484643"/>
            <a:ext cx="12573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23" y="303077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138606" y="4079419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6902903" y="3171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8499A9-5388-473D-BF55-BB41F1F4B6D2}"/>
              </a:ext>
            </a:extLst>
          </p:cNvPr>
          <p:cNvCxnSpPr>
            <a:cxnSpLocks/>
          </p:cNvCxnSpPr>
          <p:nvPr/>
        </p:nvCxnSpPr>
        <p:spPr>
          <a:xfrm flipH="1">
            <a:off x="4568073" y="3836904"/>
            <a:ext cx="1048619" cy="54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BAEA3C2-F3D0-4C27-985E-BF6C9288DDFA}"/>
              </a:ext>
            </a:extLst>
          </p:cNvPr>
          <p:cNvSpPr txBox="1"/>
          <p:nvPr/>
        </p:nvSpPr>
        <p:spPr>
          <a:xfrm>
            <a:off x="4715068" y="3654935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1200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5D65CDC-4B12-4452-A8D0-68CB04449642}"/>
              </a:ext>
            </a:extLst>
          </p:cNvPr>
          <p:cNvSpPr txBox="1"/>
          <p:nvPr/>
        </p:nvSpPr>
        <p:spPr>
          <a:xfrm>
            <a:off x="7491650" y="3184513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k-SK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ZC 1000+ VN 1000</a:t>
            </a:r>
            <a:r>
              <a:rPr lang="sk-SK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646F15BA-7252-44E8-8D53-959243879EC3}"/>
              </a:ext>
            </a:extLst>
          </p:cNvPr>
          <p:cNvCxnSpPr>
            <a:cxnSpLocks/>
          </p:cNvCxnSpPr>
          <p:nvPr/>
        </p:nvCxnSpPr>
        <p:spPr>
          <a:xfrm flipH="1">
            <a:off x="4811332" y="4629861"/>
            <a:ext cx="1048619" cy="546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F7182F0-8913-49C1-81CE-C01D0924E3FC}"/>
              </a:ext>
            </a:extLst>
          </p:cNvPr>
          <p:cNvSpPr txBox="1"/>
          <p:nvPr/>
        </p:nvSpPr>
        <p:spPr>
          <a:xfrm>
            <a:off x="4894287" y="4442793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45%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8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Metódy z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porovnávania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zisku​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031784"/>
            <a:ext cx="9679757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metóda delenia zisku​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metóda čistého obchodného rozpätia​​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89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894774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Metóda následného predaja​​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639" y="2120092"/>
            <a:ext cx="9472367" cy="1019034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2800" b="1" dirty="0"/>
              <a:t>Záver: </a:t>
            </a:r>
            <a:r>
              <a:rPr lang="pt-BR" sz="2800" dirty="0"/>
              <a:t>Rozdiel 500 je pre spoločnosť A </a:t>
            </a:r>
            <a:r>
              <a:rPr lang="pt-BR" sz="2800" b="1" dirty="0"/>
              <a:t>pripočítateľnou položkou</a:t>
            </a:r>
            <a:r>
              <a:rPr lang="pt-BR" sz="2800" dirty="0"/>
              <a:t> k základu dane</a:t>
            </a:r>
            <a:r>
              <a:rPr lang="cs-CZ" sz="2800" dirty="0"/>
              <a:t>.</a:t>
            </a:r>
            <a:endParaRPr lang="sk-SK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56" y="4484643"/>
            <a:ext cx="12573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23" y="303077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>
            <a:extLst>
              <a:ext uri="{FF2B5EF4-FFF2-40B4-BE49-F238E27FC236}">
                <a16:creationId xmlns:a16="http://schemas.microsoft.com/office/drawing/2014/main" id="{64FF8E92-2995-4DA6-9B40-74930F5E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851" y="446063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138606" y="4079419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6902903" y="3171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0705517-9DAA-4930-96F6-310CC4771387}"/>
              </a:ext>
            </a:extLst>
          </p:cNvPr>
          <p:cNvSpPr txBox="1"/>
          <p:nvPr/>
        </p:nvSpPr>
        <p:spPr>
          <a:xfrm>
            <a:off x="9349780" y="4655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5D65CDC-4B12-4452-A8D0-68CB04449642}"/>
              </a:ext>
            </a:extLst>
          </p:cNvPr>
          <p:cNvSpPr txBox="1"/>
          <p:nvPr/>
        </p:nvSpPr>
        <p:spPr>
          <a:xfrm>
            <a:off x="5192875" y="5800996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80%/ZI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2EEBC7ED-BD76-470D-B8D6-E3BE25242010}"/>
              </a:ext>
            </a:extLst>
          </p:cNvPr>
          <p:cNvCxnSpPr>
            <a:cxnSpLocks/>
            <a:endCxn id="33796" idx="1"/>
          </p:cNvCxnSpPr>
          <p:nvPr/>
        </p:nvCxnSpPr>
        <p:spPr>
          <a:xfrm>
            <a:off x="6923378" y="4492839"/>
            <a:ext cx="1400473" cy="72503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9A415A79-6C62-46D0-BDA3-B95303E1B224}"/>
              </a:ext>
            </a:extLst>
          </p:cNvPr>
          <p:cNvCxnSpPr>
            <a:cxnSpLocks/>
          </p:cNvCxnSpPr>
          <p:nvPr/>
        </p:nvCxnSpPr>
        <p:spPr>
          <a:xfrm>
            <a:off x="4767256" y="5728965"/>
            <a:ext cx="3556595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90E5D4B6-474C-478B-8F75-59A4867722A6}"/>
              </a:ext>
            </a:extLst>
          </p:cNvPr>
          <p:cNvSpPr txBox="1"/>
          <p:nvPr/>
        </p:nvSpPr>
        <p:spPr>
          <a:xfrm>
            <a:off x="6906292" y="4087492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20%/ZI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0BB2CE4A-74A5-417D-BDDB-2DA28D61ACAD}"/>
              </a:ext>
            </a:extLst>
          </p:cNvPr>
          <p:cNvCxnSpPr>
            <a:cxnSpLocks/>
          </p:cNvCxnSpPr>
          <p:nvPr/>
        </p:nvCxnSpPr>
        <p:spPr>
          <a:xfrm>
            <a:off x="4767256" y="5508390"/>
            <a:ext cx="3556595" cy="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D6042AED-FB18-47AA-99D2-01546F60CF66}"/>
              </a:ext>
            </a:extLst>
          </p:cNvPr>
          <p:cNvCxnSpPr>
            <a:cxnSpLocks/>
          </p:cNvCxnSpPr>
          <p:nvPr/>
        </p:nvCxnSpPr>
        <p:spPr>
          <a:xfrm>
            <a:off x="7152455" y="4166339"/>
            <a:ext cx="1400473" cy="72503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784E80E5-03A8-4914-AB00-6BEE2D226E30}"/>
              </a:ext>
            </a:extLst>
          </p:cNvPr>
          <p:cNvSpPr txBox="1"/>
          <p:nvPr/>
        </p:nvSpPr>
        <p:spPr>
          <a:xfrm>
            <a:off x="5192874" y="5077463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30%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57939C1E-0304-4D1E-B833-B6C8643649D1}"/>
              </a:ext>
            </a:extLst>
          </p:cNvPr>
          <p:cNvSpPr txBox="1"/>
          <p:nvPr/>
        </p:nvSpPr>
        <p:spPr>
          <a:xfrm>
            <a:off x="6020465" y="4809132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894774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Metóda čistého obchodného rozpäti​​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639" y="2120092"/>
            <a:ext cx="9472367" cy="1019034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t-BR" sz="2800" b="1" dirty="0"/>
              <a:t>Záver: </a:t>
            </a:r>
            <a:r>
              <a:rPr lang="pt-BR" sz="2800" dirty="0"/>
              <a:t>Rozdiel v predajnej cene tovaru a služieb vo výške 15% je pre spoločnosť A pripočítateľnou položkou.​</a:t>
            </a:r>
            <a:endParaRPr lang="sk-SK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56" y="4484643"/>
            <a:ext cx="12573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23" y="303077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>
            <a:extLst>
              <a:ext uri="{FF2B5EF4-FFF2-40B4-BE49-F238E27FC236}">
                <a16:creationId xmlns:a16="http://schemas.microsoft.com/office/drawing/2014/main" id="{64FF8E92-2995-4DA6-9B40-74930F5E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851" y="446063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138606" y="4079419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6902903" y="3171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0705517-9DAA-4930-96F6-310CC4771387}"/>
              </a:ext>
            </a:extLst>
          </p:cNvPr>
          <p:cNvSpPr txBox="1"/>
          <p:nvPr/>
        </p:nvSpPr>
        <p:spPr>
          <a:xfrm>
            <a:off x="9349780" y="465581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5D65CDC-4B12-4452-A8D0-68CB04449642}"/>
              </a:ext>
            </a:extLst>
          </p:cNvPr>
          <p:cNvSpPr txBox="1"/>
          <p:nvPr/>
        </p:nvSpPr>
        <p:spPr>
          <a:xfrm>
            <a:off x="4933165" y="4610848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Zisková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prirážka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5%​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9A415A79-6C62-46D0-BDA3-B95303E1B224}"/>
              </a:ext>
            </a:extLst>
          </p:cNvPr>
          <p:cNvCxnSpPr>
            <a:cxnSpLocks/>
          </p:cNvCxnSpPr>
          <p:nvPr/>
        </p:nvCxnSpPr>
        <p:spPr>
          <a:xfrm flipH="1">
            <a:off x="4767256" y="4087492"/>
            <a:ext cx="950976" cy="795404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57939C1E-0304-4D1E-B833-B6C8643649D1}"/>
              </a:ext>
            </a:extLst>
          </p:cNvPr>
          <p:cNvSpPr txBox="1"/>
          <p:nvPr/>
        </p:nvSpPr>
        <p:spPr>
          <a:xfrm>
            <a:off x="3705359" y="4049709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A4F22F9-B2A0-4970-B428-0A9C46B9D2A5}"/>
              </a:ext>
            </a:extLst>
          </p:cNvPr>
          <p:cNvSpPr txBox="1"/>
          <p:nvPr/>
        </p:nvSpPr>
        <p:spPr>
          <a:xfrm>
            <a:off x="7139820" y="3894475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Zisková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prirážka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20%​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0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Vyčíslenie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základu dane​​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CA0D89A-E22E-40B4-A3AA-BA75F34A6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037903"/>
              </p:ext>
            </p:extLst>
          </p:nvPr>
        </p:nvGraphicFramePr>
        <p:xfrm>
          <a:off x="1861762" y="1772496"/>
          <a:ext cx="8598974" cy="4098872"/>
        </p:xfrm>
        <a:graphic>
          <a:graphicData uri="http://schemas.openxmlformats.org/drawingml/2006/table">
            <a:tbl>
              <a:tblPr/>
              <a:tblGrid>
                <a:gridCol w="7209241">
                  <a:extLst>
                    <a:ext uri="{9D8B030D-6E8A-4147-A177-3AD203B41FA5}">
                      <a16:colId xmlns:a16="http://schemas.microsoft.com/office/drawing/2014/main" val="2412340961"/>
                    </a:ext>
                  </a:extLst>
                </a:gridCol>
                <a:gridCol w="1389733">
                  <a:extLst>
                    <a:ext uri="{9D8B030D-6E8A-4147-A177-3AD203B41FA5}">
                      <a16:colId xmlns:a16="http://schemas.microsoft.com/office/drawing/2014/main" val="3736085526"/>
                    </a:ext>
                  </a:extLst>
                </a:gridCol>
              </a:tblGrid>
              <a:tr h="549997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2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Výsledok hospodárenia​</a:t>
                      </a:r>
                      <a:endParaRPr lang="sk-SK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2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10 000​</a:t>
                      </a:r>
                      <a:endParaRPr lang="sk-SK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675672"/>
                  </a:ext>
                </a:extLst>
              </a:tr>
              <a:tr h="549997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pripočítateľných položiek​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11 400​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596936"/>
                  </a:ext>
                </a:extLst>
              </a:tr>
              <a:tr h="497388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odpočítateľných položiek​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4 950​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626278"/>
                  </a:ext>
                </a:extLst>
              </a:tr>
              <a:tr h="497388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2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Upravený základ dane</a:t>
                      </a:r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2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16 450</a:t>
                      </a:r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527647"/>
                  </a:ext>
                </a:extLst>
              </a:tr>
              <a:tr h="459329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Kontrolované transakcie (transferové oceňovanie)​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+ 300​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249978"/>
                  </a:ext>
                </a:extLst>
              </a:tr>
              <a:tr h="549997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2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Konečný základ dane</a:t>
                      </a:r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20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16 750</a:t>
                      </a:r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17674"/>
                  </a:ext>
                </a:extLst>
              </a:tr>
              <a:tr h="497388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Daňová povinnosť 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3 685​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162987"/>
                  </a:ext>
                </a:extLst>
              </a:tr>
              <a:tr h="497388">
                <a:tc>
                  <a:txBody>
                    <a:bodyPr/>
                    <a:lstStyle/>
                    <a:p>
                      <a:pPr algn="just" fontAlgn="base"/>
                      <a:r>
                        <a:rPr lang="sk-SK" sz="2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Rozdiel na dani </a:t>
                      </a:r>
                      <a:r>
                        <a:rPr lang="sk-SK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sk-SK" sz="20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r>
                        <a:rPr lang="sk-SK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918607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68B2B287-B9CE-4900-92B5-842FF3C83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762" y="1306908"/>
            <a:ext cx="18529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98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98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98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9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66" y="635706"/>
            <a:ext cx="9144000" cy="116095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prezentácie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4731" y="2109487"/>
            <a:ext cx="10183696" cy="4352478"/>
          </a:xfrm>
        </p:spPr>
        <p:txBody>
          <a:bodyPr anchor="t">
            <a:no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Základné definovanie pojmu transferové oceňovanie​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Legislatívne usmernenie transferového oceňovania​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Priame a nepriame majetkové prepojenie​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Metódy transferového oceňovania​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Metódy pre porovnanie cien​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Vyčíslenie základu dane​</a:t>
            </a:r>
            <a:endParaRPr lang="en-US" sz="2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62B0E36-2696-4ABD-A87C-0B4496284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2633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1003374"/>
            <a:ext cx="9755171" cy="1549943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Dokumentácia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5" y="2128445"/>
            <a:ext cx="8737076" cy="4352478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súbor informácií, údajov a skutočností, ktoré preukazujú a vysvetľujú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spôsob tvorby cien 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 transakciách medzi závislými osobami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dokumentácia 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nemusí byť vypracovaná samostatne 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 každú kontrolovanú transakciu (zoskupenie podľa rovnakého druhu a porovnateľných podmienok)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vedie sa za príslušné zdaňovacie obdobie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just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rozlišujeme 3 druhy dokumentácie o použitej metóde ocenenia v závislosti od realizovaných transakcií (cezhraničné, tuzemské):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úplnú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základnú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 fontAlgn="base">
              <a:buFont typeface="Arial" panose="020B0604020202020204" pitchFamily="34" charset="0"/>
              <a:buChar char="•"/>
            </a:pP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skrátenú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876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B74273B5-843C-4E78-8146-95A672F67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36984"/>
              </p:ext>
            </p:extLst>
          </p:nvPr>
        </p:nvGraphicFramePr>
        <p:xfrm>
          <a:off x="2094731" y="514309"/>
          <a:ext cx="8859644" cy="5669318"/>
        </p:xfrm>
        <a:graphic>
          <a:graphicData uri="http://schemas.openxmlformats.org/drawingml/2006/table">
            <a:tbl>
              <a:tblPr/>
              <a:tblGrid>
                <a:gridCol w="4536064">
                  <a:extLst>
                    <a:ext uri="{9D8B030D-6E8A-4147-A177-3AD203B41FA5}">
                      <a16:colId xmlns:a16="http://schemas.microsoft.com/office/drawing/2014/main" val="3803504908"/>
                    </a:ext>
                  </a:extLst>
                </a:gridCol>
                <a:gridCol w="1256424">
                  <a:extLst>
                    <a:ext uri="{9D8B030D-6E8A-4147-A177-3AD203B41FA5}">
                      <a16:colId xmlns:a16="http://schemas.microsoft.com/office/drawing/2014/main" val="2638339352"/>
                    </a:ext>
                  </a:extLst>
                </a:gridCol>
                <a:gridCol w="1533578">
                  <a:extLst>
                    <a:ext uri="{9D8B030D-6E8A-4147-A177-3AD203B41FA5}">
                      <a16:colId xmlns:a16="http://schemas.microsoft.com/office/drawing/2014/main" val="2142860062"/>
                    </a:ext>
                  </a:extLst>
                </a:gridCol>
                <a:gridCol w="1533578">
                  <a:extLst>
                    <a:ext uri="{9D8B030D-6E8A-4147-A177-3AD203B41FA5}">
                      <a16:colId xmlns:a16="http://schemas.microsoft.com/office/drawing/2014/main" val="1291197769"/>
                    </a:ext>
                  </a:extLst>
                </a:gridCol>
              </a:tblGrid>
              <a:tr h="270267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Daňovníci ​</a:t>
                      </a:r>
                      <a:endParaRPr lang="sk-SK" sz="16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Rozsah dokumentácie​</a:t>
                      </a:r>
                      <a:endParaRPr lang="sk-SK" sz="1600" b="1" i="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06537"/>
                  </a:ext>
                </a:extLst>
              </a:tr>
              <a:tr h="4826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skrátená​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základná​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úplná​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727176"/>
                  </a:ext>
                </a:extLst>
              </a:tr>
              <a:tr h="405401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uskutočňujúca transakcie so </a:t>
                      </a:r>
                      <a:r>
                        <a:rPr lang="sk-SK" sz="1600" b="0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osobami​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81531"/>
                  </a:ext>
                </a:extLst>
              </a:tr>
              <a:tr h="579144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sk-SK" sz="1600" b="1" i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Mikro</a:t>
                      </a:r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ÚJ 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uskutočňujúca transakcie so   závislými osobami​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28877"/>
                  </a:ext>
                </a:extLst>
              </a:tr>
              <a:tr h="579144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Daňovníci, ktorí uskutočňujú </a:t>
                      </a:r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tuzemské kontrolované transakcie (*) 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X​</a:t>
                      </a:r>
                    </a:p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(aj IFRS)​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533558"/>
                  </a:ext>
                </a:extLst>
              </a:tr>
              <a:tr h="579144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Daňovníci, ktorí sú súčasťou konsolidovaného celku subjektov </a:t>
                      </a:r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verejnej správy (**)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X​</a:t>
                      </a:r>
                    </a:p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(aj IFRS)​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995453"/>
                  </a:ext>
                </a:extLst>
              </a:tr>
              <a:tr h="405401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Daňovníci, povinní vykazovať VH podľa </a:t>
                      </a:r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IFRS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673320"/>
                  </a:ext>
                </a:extLst>
              </a:tr>
              <a:tr h="579144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Daňovníci uskutočňujúci transakcie so závislými osobami z </a:t>
                      </a:r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nezmluvného štátu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231119"/>
                  </a:ext>
                </a:extLst>
              </a:tr>
              <a:tr h="579144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Malé (Veľké) účtovné jednotky uskutočňujúce </a:t>
                      </a:r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cezhraničné kontrolované transakcie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072631"/>
                  </a:ext>
                </a:extLst>
              </a:tr>
              <a:tr h="579144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Daňovníci odpočítavajúci v zdaňovacom období </a:t>
                      </a:r>
                      <a:r>
                        <a:rPr lang="sk-SK" sz="1600" b="1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daňovú stratu </a:t>
                      </a:r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viac ako 300 000 €​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0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sk-SK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X​</a:t>
                      </a:r>
                    </a:p>
                    <a:p>
                      <a:pPr algn="ctr" fontAlgn="base"/>
                      <a:r>
                        <a:rPr lang="sk-SK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vrátane (*)​</a:t>
                      </a:r>
                    </a:p>
                  </a:txBody>
                  <a:tcPr marL="50015" marR="50015" marT="25008" marB="250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406859"/>
                  </a:ext>
                </a:extLst>
              </a:tr>
            </a:tbl>
          </a:graphicData>
        </a:graphic>
      </p:graphicFrame>
      <p:sp>
        <p:nvSpPr>
          <p:cNvPr id="15" name="Rectangle 1">
            <a:extLst>
              <a:ext uri="{FF2B5EF4-FFF2-40B4-BE49-F238E27FC236}">
                <a16:creationId xmlns:a16="http://schemas.microsoft.com/office/drawing/2014/main" id="{D3202040-D10E-4DB4-94D5-67F54A4E2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119090" y="1273623"/>
            <a:ext cx="324288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806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405" y="193460"/>
            <a:ext cx="9755171" cy="1549943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Použitá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odporúčaná</a:t>
            </a:r>
            <a: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literatúra</a:t>
            </a:r>
            <a:br>
              <a:rPr lang="fr-FR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404" y="1252761"/>
            <a:ext cx="9000969" cy="4352478"/>
          </a:xfrm>
        </p:spPr>
        <p:txBody>
          <a:bodyPr anchor="t">
            <a:noAutofit/>
          </a:bodyPr>
          <a:lstStyle/>
          <a:p>
            <a:pPr marL="457200" indent="-457200" algn="just" rtl="0" fontAlgn="base">
              <a:buFont typeface="+mj-lt"/>
              <a:buAutoNum type="arabicPeriod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 č. 431/2002 </a:t>
            </a:r>
            <a:r>
              <a:rPr lang="sk-SK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 účtovníctve v znení neskorších predpisov​</a:t>
            </a:r>
          </a:p>
          <a:p>
            <a:pPr marL="457200" indent="-457200" algn="just" rtl="0" fontAlgn="base">
              <a:buFont typeface="+mj-lt"/>
              <a:buAutoNum type="arabicPeriod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 č. 595/2003 </a:t>
            </a:r>
            <a:r>
              <a:rPr lang="sk-SK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 dani z príjmov v znení neskorších predpisov.​</a:t>
            </a:r>
          </a:p>
          <a:p>
            <a:pPr marL="457200" indent="-457200" algn="just" rtl="0" fontAlgn="base">
              <a:buFont typeface="+mj-lt"/>
              <a:buAutoNum type="arabicPeriod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Opatrenie MF SR č. 23 054/2002-92, ktorým sa ustanovujú podrobnosti o postupoch účtovania a rámcovej účtovej osnove pre podnikateľov účtujúcich v sústave podvojného účtovníctva v znení neskorších predpisov.​</a:t>
            </a:r>
          </a:p>
          <a:p>
            <a:pPr marL="457200" indent="-457200" algn="just" rtl="0" fontAlgn="base">
              <a:buFont typeface="+mj-lt"/>
              <a:buAutoNum type="arabicPeriod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Zákon č. 341/2016 </a:t>
            </a:r>
            <a:r>
              <a:rPr lang="sk-SK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., ktorým sa mení a dopĺňa zákon č. 595/2003 </a:t>
            </a:r>
            <a:r>
              <a:rPr lang="sk-SK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 dani z príjmov​</a:t>
            </a:r>
          </a:p>
          <a:p>
            <a:pPr marL="457200" indent="-457200" algn="just" rtl="0" fontAlgn="base">
              <a:buFont typeface="+mj-lt"/>
              <a:buAutoNum type="arabicPeriod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Smernica OECD o </a:t>
            </a:r>
            <a:r>
              <a:rPr lang="sk-SK" sz="2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transf</a:t>
            </a: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oceňovaní pre nadnárodné spoločnosti a správu daní (FS č. 14/1997, FS č. 20/1999, FS č. 3/2002)​</a:t>
            </a:r>
          </a:p>
          <a:p>
            <a:pPr marL="457200" indent="-457200" algn="just" rtl="0" fontAlgn="base">
              <a:buFont typeface="+mj-lt"/>
              <a:buAutoNum type="arabicPeriod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Usmernenie MF SR o určení obsahu dokumentácie a metóde transferového oceňovania​</a:t>
            </a:r>
          </a:p>
          <a:p>
            <a:pPr marL="457200" indent="-457200" algn="just" rtl="0" fontAlgn="base">
              <a:buFont typeface="+mj-lt"/>
              <a:buAutoNum type="arabicPeriod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Kódex správania pre dokumentáciu o transferovom oceňovaní pre pridruž. podniky v EÚ (2006/C 176/01)​</a:t>
            </a:r>
          </a:p>
          <a:p>
            <a:pPr marL="457200" indent="-457200" algn="just" rtl="0" fontAlgn="base">
              <a:buFont typeface="+mj-lt"/>
              <a:buAutoNum type="arabicPeriod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Príloha k Usmerneniu č. MF/019153/2018-724. Prehľad transakcií so závislými osobami​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024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704" y="4182641"/>
            <a:ext cx="10746548" cy="575794"/>
          </a:xfrm>
        </p:spPr>
        <p:txBody>
          <a:bodyPr anchor="t">
            <a:noAutofit/>
          </a:bodyPr>
          <a:lstStyle/>
          <a:p>
            <a:pPr rtl="0" fontAlgn="base"/>
            <a:r>
              <a:rPr lang="sk-SK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2789832"/>
            <a:ext cx="9144000" cy="83913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938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920" y="1309816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933" y="2361038"/>
            <a:ext cx="10182568" cy="4352478"/>
          </a:xfrm>
        </p:spPr>
        <p:txBody>
          <a:bodyPr anchor="t">
            <a:noAutofit/>
          </a:bodyPr>
          <a:lstStyle/>
          <a:p>
            <a:pPr algn="l" fontAlgn="base"/>
            <a:r>
              <a:rPr lang="sk-SK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k-SK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Najnepochopiteľnejšia</a:t>
            </a:r>
            <a:r>
              <a:rPr lang="sk-SK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vec na svete je daň z príjmov“ ​​</a:t>
            </a:r>
            <a:r>
              <a:rPr lang="sk-SK" i="1" dirty="0"/>
              <a:t>​</a:t>
            </a:r>
          </a:p>
          <a:p>
            <a:pPr algn="l" fontAlgn="base"/>
            <a:r>
              <a:rPr lang="sk-SK" i="1" dirty="0"/>
              <a:t>(Albert Einstein)​</a:t>
            </a:r>
          </a:p>
          <a:p>
            <a:pPr algn="l" fontAlgn="base"/>
            <a:endParaRPr lang="en-US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666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7" y="643554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Transferové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oceňovanie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933" y="1831149"/>
            <a:ext cx="8735573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TO: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overenie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 či cena tovaru, majetku a služieb </a:t>
            </a:r>
            <a:r>
              <a:rPr lang="sk-SK" sz="2000" dirty="0" err="1">
                <a:latin typeface="Arial" panose="020B0604020202020204" pitchFamily="34" charset="0"/>
                <a:cs typeface="Arial" panose="020B0604020202020204" pitchFamily="34" charset="0"/>
              </a:rPr>
              <a:t>uplatnenáv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transakciách medzi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závislými osobami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obdobná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s cenou, ktorú by si medzi sebou dohodli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nezávislé osoby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k-SK" sz="2000" dirty="0" err="1">
                <a:latin typeface="Arial" panose="020B0604020202020204" pitchFamily="34" charset="0"/>
                <a:cs typeface="Arial" panose="020B0604020202020204" pitchFamily="34" charset="0"/>
              </a:rPr>
              <a:t>porovn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.  podmienkach​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význam: predchádzanie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daňovým únikom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Spoločnosti: 2 zákl. povinnosti:​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používať ceny pri </a:t>
            </a:r>
            <a:r>
              <a:rPr lang="sk-SK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kontr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. transakciách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 ktoré sa nelíšia od </a:t>
            </a:r>
            <a:r>
              <a:rPr lang="sk-SK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nekontr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. transakcií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, 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transferová dokumentácia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tieto povinnosti: pre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všetky podnikateľské subjekty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a neexistuje momentálne  žiadne oslobodenie pre menších podnikateľov, alebo živnostníkov​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58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894774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Príklad​</a:t>
            </a:r>
            <a:endParaRPr lang="cs-CZ" sz="4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639" y="2120092"/>
            <a:ext cx="9472367" cy="1019034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sz="2800" b="1" dirty="0"/>
              <a:t>Záver:</a:t>
            </a:r>
            <a:r>
              <a:rPr lang="sk-SK" sz="2800" dirty="0"/>
              <a:t> Transakcie medzi B a C sú transakciami medzi </a:t>
            </a:r>
            <a:r>
              <a:rPr lang="sk-SK" sz="2800" b="1" dirty="0"/>
              <a:t>závislými osobami</a:t>
            </a:r>
            <a:r>
              <a:rPr lang="sk-SK" sz="2800" dirty="0"/>
              <a:t>, nakoľko sú pod kontrolou tej istej A</a:t>
            </a:r>
            <a:endParaRPr lang="sk-SK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56" y="4484643"/>
            <a:ext cx="12573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702" y="3320926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>
            <a:extLst>
              <a:ext uri="{FF2B5EF4-FFF2-40B4-BE49-F238E27FC236}">
                <a16:creationId xmlns:a16="http://schemas.microsoft.com/office/drawing/2014/main" id="{64FF8E92-2995-4DA6-9B40-74930F5E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103" y="4448751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138606" y="4079419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6224352" y="2987146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0705517-9DAA-4930-96F6-310CC4771387}"/>
              </a:ext>
            </a:extLst>
          </p:cNvPr>
          <p:cNvSpPr txBox="1"/>
          <p:nvPr/>
        </p:nvSpPr>
        <p:spPr>
          <a:xfrm>
            <a:off x="8061753" y="4092889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8499A9-5388-473D-BF55-BB41F1F4B6D2}"/>
              </a:ext>
            </a:extLst>
          </p:cNvPr>
          <p:cNvCxnSpPr/>
          <p:nvPr/>
        </p:nvCxnSpPr>
        <p:spPr>
          <a:xfrm flipH="1">
            <a:off x="4767256" y="4448751"/>
            <a:ext cx="828446" cy="594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51C31176-6BFE-4326-8420-A4BE8F374D36}"/>
              </a:ext>
            </a:extLst>
          </p:cNvPr>
          <p:cNvCxnSpPr/>
          <p:nvPr/>
        </p:nvCxnSpPr>
        <p:spPr>
          <a:xfrm>
            <a:off x="6815956" y="4462221"/>
            <a:ext cx="774699" cy="581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BAEA3C2-F3D0-4C27-985E-BF6C9288DDFA}"/>
              </a:ext>
            </a:extLst>
          </p:cNvPr>
          <p:cNvSpPr txBox="1"/>
          <p:nvPr/>
        </p:nvSpPr>
        <p:spPr>
          <a:xfrm>
            <a:off x="4626734" y="4383448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50%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A3569CA-39C7-4171-BA13-FAB29C59AFB5}"/>
              </a:ext>
            </a:extLst>
          </p:cNvPr>
          <p:cNvSpPr txBox="1"/>
          <p:nvPr/>
        </p:nvSpPr>
        <p:spPr>
          <a:xfrm>
            <a:off x="7080063" y="4305563"/>
            <a:ext cx="754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80%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5C5EA5F3-8D75-49E5-AE1B-C201B7AFB420}"/>
              </a:ext>
            </a:extLst>
          </p:cNvPr>
          <p:cNvCxnSpPr>
            <a:cxnSpLocks/>
          </p:cNvCxnSpPr>
          <p:nvPr/>
        </p:nvCxnSpPr>
        <p:spPr>
          <a:xfrm>
            <a:off x="4798388" y="5506617"/>
            <a:ext cx="2646268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9E71E2E9-1B33-4090-B136-B9A8033126B9}"/>
              </a:ext>
            </a:extLst>
          </p:cNvPr>
          <p:cNvCxnSpPr/>
          <p:nvPr/>
        </p:nvCxnSpPr>
        <p:spPr>
          <a:xfrm flipH="1">
            <a:off x="4694548" y="5816338"/>
            <a:ext cx="2667786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5D65CDC-4B12-4452-A8D0-68CB04449642}"/>
              </a:ext>
            </a:extLst>
          </p:cNvPr>
          <p:cNvSpPr txBox="1"/>
          <p:nvPr/>
        </p:nvSpPr>
        <p:spPr>
          <a:xfrm>
            <a:off x="4873774" y="5128637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Predaj tovaru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D1838DAE-9FFB-40B8-9BA3-D759BB042525}"/>
              </a:ext>
            </a:extLst>
          </p:cNvPr>
          <p:cNvSpPr txBox="1"/>
          <p:nvPr/>
        </p:nvSpPr>
        <p:spPr>
          <a:xfrm>
            <a:off x="4767256" y="5799854"/>
            <a:ext cx="2575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Služba​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894774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Priame majetkové prepojenie​</a:t>
            </a:r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4639" y="2120092"/>
            <a:ext cx="3891699" cy="1019034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sk-SK" dirty="0"/>
              <a:t>Priamy podiel spoločnosti A na spoločnosti B.​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859" y="4595812"/>
            <a:ext cx="12573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859" y="1871446"/>
            <a:ext cx="12573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9012509" y="4216955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9034571" y="1481562"/>
            <a:ext cx="462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8499A9-5388-473D-BF55-BB41F1F4B6D2}"/>
              </a:ext>
            </a:extLst>
          </p:cNvPr>
          <p:cNvCxnSpPr>
            <a:cxnSpLocks/>
          </p:cNvCxnSpPr>
          <p:nvPr/>
        </p:nvCxnSpPr>
        <p:spPr>
          <a:xfrm>
            <a:off x="9475250" y="3229694"/>
            <a:ext cx="0" cy="1172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05D65CDC-4B12-4452-A8D0-68CB04449642}"/>
              </a:ext>
            </a:extLst>
          </p:cNvPr>
          <p:cNvSpPr txBox="1"/>
          <p:nvPr/>
        </p:nvSpPr>
        <p:spPr>
          <a:xfrm>
            <a:off x="6004138" y="3583662"/>
            <a:ext cx="21689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&gt; 25 %-ný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podiel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 ZI/ hlasovacích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právach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​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3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497083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 majetkové prepojenie​</a:t>
            </a:r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1844" y="1424867"/>
            <a:ext cx="6531203" cy="823993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l-PL" dirty="0"/>
              <a:t>Nepriamy podiel spoločnosti A na spoločnosti C je (75%/100 x 45%/100) x 100 = 33,75 %​</a:t>
            </a:r>
            <a:endParaRPr lang="sk-SK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665" y="3990495"/>
            <a:ext cx="1150354" cy="137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152" y="2279558"/>
            <a:ext cx="1150354" cy="138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977198" y="4116012"/>
            <a:ext cx="6385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B2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7759605" y="2458393"/>
            <a:ext cx="624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8499A9-5388-473D-BF55-BB41F1F4B6D2}"/>
              </a:ext>
            </a:extLst>
          </p:cNvPr>
          <p:cNvCxnSpPr>
            <a:cxnSpLocks/>
          </p:cNvCxnSpPr>
          <p:nvPr/>
        </p:nvCxnSpPr>
        <p:spPr>
          <a:xfrm flipH="1">
            <a:off x="3256830" y="3689753"/>
            <a:ext cx="3684193" cy="261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id="{DF36FEF8-7396-4531-9D32-6251A9880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854" y="4028713"/>
            <a:ext cx="1150354" cy="137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F3223C20-8FAE-4EC6-AF71-002526400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855" y="4035197"/>
            <a:ext cx="1150354" cy="137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D9AF904-1E3D-40FD-879C-92E6F5BC4232}"/>
              </a:ext>
            </a:extLst>
          </p:cNvPr>
          <p:cNvSpPr txBox="1"/>
          <p:nvPr/>
        </p:nvSpPr>
        <p:spPr>
          <a:xfrm>
            <a:off x="3092691" y="4085234"/>
            <a:ext cx="638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6030763-B1E8-4A57-B9F8-20D1EB97ED31}"/>
              </a:ext>
            </a:extLst>
          </p:cNvPr>
          <p:cNvSpPr txBox="1"/>
          <p:nvPr/>
        </p:nvSpPr>
        <p:spPr>
          <a:xfrm>
            <a:off x="6872303" y="4164000"/>
            <a:ext cx="638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AAB7E2C3-4373-4780-82AB-7641DD5EA4D6}"/>
              </a:ext>
            </a:extLst>
          </p:cNvPr>
          <p:cNvCxnSpPr>
            <a:cxnSpLocks/>
          </p:cNvCxnSpPr>
          <p:nvPr/>
        </p:nvCxnSpPr>
        <p:spPr>
          <a:xfrm flipH="1">
            <a:off x="6839160" y="3708169"/>
            <a:ext cx="94193" cy="28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1F64FF2D-E1D1-42FF-AA63-D0D031089A54}"/>
              </a:ext>
            </a:extLst>
          </p:cNvPr>
          <p:cNvCxnSpPr>
            <a:cxnSpLocks/>
          </p:cNvCxnSpPr>
          <p:nvPr/>
        </p:nvCxnSpPr>
        <p:spPr>
          <a:xfrm flipH="1">
            <a:off x="5237445" y="3702685"/>
            <a:ext cx="1703578" cy="887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">
            <a:extLst>
              <a:ext uri="{FF2B5EF4-FFF2-40B4-BE49-F238E27FC236}">
                <a16:creationId xmlns:a16="http://schemas.microsoft.com/office/drawing/2014/main" id="{2184181E-BA50-4C8E-B27D-E40E9106F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659" y="5305917"/>
            <a:ext cx="1150354" cy="138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ovéPole 34">
            <a:extLst>
              <a:ext uri="{FF2B5EF4-FFF2-40B4-BE49-F238E27FC236}">
                <a16:creationId xmlns:a16="http://schemas.microsoft.com/office/drawing/2014/main" id="{4B63F31A-CB4C-45A1-93D2-AA0A4A4179AD}"/>
              </a:ext>
            </a:extLst>
          </p:cNvPr>
          <p:cNvSpPr txBox="1"/>
          <p:nvPr/>
        </p:nvSpPr>
        <p:spPr>
          <a:xfrm>
            <a:off x="7738862" y="5425876"/>
            <a:ext cx="638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64B6857C-2473-41C4-8BE7-8D4BC3028D26}"/>
              </a:ext>
            </a:extLst>
          </p:cNvPr>
          <p:cNvCxnSpPr>
            <a:cxnSpLocks/>
          </p:cNvCxnSpPr>
          <p:nvPr/>
        </p:nvCxnSpPr>
        <p:spPr>
          <a:xfrm>
            <a:off x="8060635" y="3096883"/>
            <a:ext cx="22978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EB25C18B-B9CD-4669-B544-CD766B19BFB5}"/>
              </a:ext>
            </a:extLst>
          </p:cNvPr>
          <p:cNvCxnSpPr>
            <a:cxnSpLocks/>
          </p:cNvCxnSpPr>
          <p:nvPr/>
        </p:nvCxnSpPr>
        <p:spPr>
          <a:xfrm>
            <a:off x="10355630" y="3096883"/>
            <a:ext cx="0" cy="270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BA1C66A8-FB64-4A35-98E0-9D0E86DC7043}"/>
              </a:ext>
            </a:extLst>
          </p:cNvPr>
          <p:cNvCxnSpPr/>
          <p:nvPr/>
        </p:nvCxnSpPr>
        <p:spPr>
          <a:xfrm flipH="1">
            <a:off x="8383859" y="5796951"/>
            <a:ext cx="1971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1804C4AB-2FE5-435F-B868-C3B66A7FCD61}"/>
              </a:ext>
            </a:extLst>
          </p:cNvPr>
          <p:cNvCxnSpPr>
            <a:cxnSpLocks/>
          </p:cNvCxnSpPr>
          <p:nvPr/>
        </p:nvCxnSpPr>
        <p:spPr>
          <a:xfrm>
            <a:off x="6592921" y="5489831"/>
            <a:ext cx="246239" cy="279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4B20E2BE-1722-449C-B3EE-FB8D956DF0F3}"/>
              </a:ext>
            </a:extLst>
          </p:cNvPr>
          <p:cNvSpPr txBox="1"/>
          <p:nvPr/>
        </p:nvSpPr>
        <p:spPr>
          <a:xfrm>
            <a:off x="3608558" y="3438011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732B2273-AA44-4BF7-90E5-ACDE890D1BC5}"/>
              </a:ext>
            </a:extLst>
          </p:cNvPr>
          <p:cNvSpPr txBox="1"/>
          <p:nvPr/>
        </p:nvSpPr>
        <p:spPr>
          <a:xfrm>
            <a:off x="5367631" y="3848881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41A755E3-11EB-4782-886A-1383713CFFD8}"/>
              </a:ext>
            </a:extLst>
          </p:cNvPr>
          <p:cNvSpPr txBox="1"/>
          <p:nvPr/>
        </p:nvSpPr>
        <p:spPr>
          <a:xfrm>
            <a:off x="6872303" y="3671270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DB1C7EA7-A15B-4662-8D55-08D8DE03493A}"/>
              </a:ext>
            </a:extLst>
          </p:cNvPr>
          <p:cNvSpPr txBox="1"/>
          <p:nvPr/>
        </p:nvSpPr>
        <p:spPr>
          <a:xfrm>
            <a:off x="6004215" y="5506617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45%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49CC9D43-A1DA-492A-AB85-AB22855FD3E2}"/>
              </a:ext>
            </a:extLst>
          </p:cNvPr>
          <p:cNvSpPr txBox="1"/>
          <p:nvPr/>
        </p:nvSpPr>
        <p:spPr>
          <a:xfrm>
            <a:off x="9354147" y="4245815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33,75%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4639" y="497083"/>
            <a:ext cx="9755171" cy="839136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Nepriame odvodené majetkové prepojenie​​</a:t>
            </a:r>
            <a:endParaRPr lang="cs-CZ" sz="36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1844" y="1424867"/>
            <a:ext cx="8059923" cy="823993"/>
          </a:xfrm>
        </p:spPr>
        <p:txBody>
          <a:bodyPr anchor="t">
            <a:noAutofit/>
          </a:bodyPr>
          <a:lstStyle/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pl-PL" dirty="0"/>
              <a:t>nepriamy odvodený podiel spoločnosti A na spoločnosti C je (0,75 x 0,20 + 0,80 x 0,30 + 1 x 0,45) x 100 = 84 %</a:t>
            </a:r>
            <a:endParaRPr lang="sk-SK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38A99D0-BA3A-44E2-A942-4D2CE769D68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84" y="5506617"/>
            <a:ext cx="950172" cy="965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94" name="Picture 2">
            <a:extLst>
              <a:ext uri="{FF2B5EF4-FFF2-40B4-BE49-F238E27FC236}">
                <a16:creationId xmlns:a16="http://schemas.microsoft.com/office/drawing/2014/main" id="{4F8AF6D0-C9CB-4C67-BD1D-36382202A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97" y="4326882"/>
            <a:ext cx="869322" cy="104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21262876-30BB-4AAB-9BB5-056F7281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577" y="2280863"/>
            <a:ext cx="1150354" cy="1385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96C68FE4-1375-46FE-AC8E-8D8F8AC7A25E}"/>
              </a:ext>
            </a:extLst>
          </p:cNvPr>
          <p:cNvSpPr txBox="1"/>
          <p:nvPr/>
        </p:nvSpPr>
        <p:spPr>
          <a:xfrm>
            <a:off x="4990964" y="4481090"/>
            <a:ext cx="6385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B2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562E58D-243D-4700-8F52-ACD083388EBE}"/>
              </a:ext>
            </a:extLst>
          </p:cNvPr>
          <p:cNvSpPr txBox="1"/>
          <p:nvPr/>
        </p:nvSpPr>
        <p:spPr>
          <a:xfrm>
            <a:off x="5848365" y="2445902"/>
            <a:ext cx="624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08499A9-5388-473D-BF55-BB41F1F4B6D2}"/>
              </a:ext>
            </a:extLst>
          </p:cNvPr>
          <p:cNvCxnSpPr>
            <a:cxnSpLocks/>
          </p:cNvCxnSpPr>
          <p:nvPr/>
        </p:nvCxnSpPr>
        <p:spPr>
          <a:xfrm flipH="1">
            <a:off x="3242539" y="3662181"/>
            <a:ext cx="1465776" cy="743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id="{DF36FEF8-7396-4531-9D32-6251A9880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886" y="4365100"/>
            <a:ext cx="869322" cy="104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F3223C20-8FAE-4EC6-AF71-002526400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87" y="4414675"/>
            <a:ext cx="833322" cy="99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D9AF904-1E3D-40FD-879C-92E6F5BC4232}"/>
              </a:ext>
            </a:extLst>
          </p:cNvPr>
          <p:cNvSpPr txBox="1"/>
          <p:nvPr/>
        </p:nvSpPr>
        <p:spPr>
          <a:xfrm>
            <a:off x="3151544" y="4444692"/>
            <a:ext cx="638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6030763-B1E8-4A57-B9F8-20D1EB97ED31}"/>
              </a:ext>
            </a:extLst>
          </p:cNvPr>
          <p:cNvSpPr txBox="1"/>
          <p:nvPr/>
        </p:nvSpPr>
        <p:spPr>
          <a:xfrm>
            <a:off x="6952464" y="4446917"/>
            <a:ext cx="638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AAB7E2C3-4373-4780-82AB-7641DD5EA4D6}"/>
              </a:ext>
            </a:extLst>
          </p:cNvPr>
          <p:cNvCxnSpPr>
            <a:cxnSpLocks/>
          </p:cNvCxnSpPr>
          <p:nvPr/>
        </p:nvCxnSpPr>
        <p:spPr>
          <a:xfrm>
            <a:off x="4708315" y="3666517"/>
            <a:ext cx="1687806" cy="823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1F64FF2D-E1D1-42FF-AA63-D0D031089A54}"/>
              </a:ext>
            </a:extLst>
          </p:cNvPr>
          <p:cNvCxnSpPr>
            <a:cxnSpLocks/>
          </p:cNvCxnSpPr>
          <p:nvPr/>
        </p:nvCxnSpPr>
        <p:spPr>
          <a:xfrm>
            <a:off x="4708315" y="3670853"/>
            <a:ext cx="27516" cy="525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">
            <a:extLst>
              <a:ext uri="{FF2B5EF4-FFF2-40B4-BE49-F238E27FC236}">
                <a16:creationId xmlns:a16="http://schemas.microsoft.com/office/drawing/2014/main" id="{2184181E-BA50-4C8E-B27D-E40E9106F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036" y="5734234"/>
            <a:ext cx="863855" cy="104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ovéPole 34">
            <a:extLst>
              <a:ext uri="{FF2B5EF4-FFF2-40B4-BE49-F238E27FC236}">
                <a16:creationId xmlns:a16="http://schemas.microsoft.com/office/drawing/2014/main" id="{4B63F31A-CB4C-45A1-93D2-AA0A4A4179AD}"/>
              </a:ext>
            </a:extLst>
          </p:cNvPr>
          <p:cNvSpPr txBox="1"/>
          <p:nvPr/>
        </p:nvSpPr>
        <p:spPr>
          <a:xfrm>
            <a:off x="4891303" y="5850893"/>
            <a:ext cx="638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64B6857C-2473-41C4-8BE7-8D4BC3028D26}"/>
              </a:ext>
            </a:extLst>
          </p:cNvPr>
          <p:cNvCxnSpPr>
            <a:cxnSpLocks/>
          </p:cNvCxnSpPr>
          <p:nvPr/>
        </p:nvCxnSpPr>
        <p:spPr>
          <a:xfrm>
            <a:off x="6122817" y="3096883"/>
            <a:ext cx="16359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EB25C18B-B9CD-4669-B544-CD766B19BFB5}"/>
              </a:ext>
            </a:extLst>
          </p:cNvPr>
          <p:cNvCxnSpPr>
            <a:cxnSpLocks/>
          </p:cNvCxnSpPr>
          <p:nvPr/>
        </p:nvCxnSpPr>
        <p:spPr>
          <a:xfrm>
            <a:off x="7758734" y="3096883"/>
            <a:ext cx="0" cy="3332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BA1C66A8-FB64-4A35-98E0-9D0E86DC7043}"/>
              </a:ext>
            </a:extLst>
          </p:cNvPr>
          <p:cNvCxnSpPr>
            <a:cxnSpLocks/>
          </p:cNvCxnSpPr>
          <p:nvPr/>
        </p:nvCxnSpPr>
        <p:spPr>
          <a:xfrm flipH="1">
            <a:off x="5480291" y="6429637"/>
            <a:ext cx="2278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4B20E2BE-1722-449C-B3EE-FB8D956DF0F3}"/>
              </a:ext>
            </a:extLst>
          </p:cNvPr>
          <p:cNvSpPr txBox="1"/>
          <p:nvPr/>
        </p:nvSpPr>
        <p:spPr>
          <a:xfrm>
            <a:off x="3608558" y="3438011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732B2273-AA44-4BF7-90E5-ACDE890D1BC5}"/>
              </a:ext>
            </a:extLst>
          </p:cNvPr>
          <p:cNvSpPr txBox="1"/>
          <p:nvPr/>
        </p:nvSpPr>
        <p:spPr>
          <a:xfrm>
            <a:off x="5508634" y="3693858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41A755E3-11EB-4782-886A-1383713CFFD8}"/>
              </a:ext>
            </a:extLst>
          </p:cNvPr>
          <p:cNvSpPr txBox="1"/>
          <p:nvPr/>
        </p:nvSpPr>
        <p:spPr>
          <a:xfrm>
            <a:off x="4722073" y="3898572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DB1C7EA7-A15B-4662-8D55-08D8DE03493A}"/>
              </a:ext>
            </a:extLst>
          </p:cNvPr>
          <p:cNvSpPr txBox="1"/>
          <p:nvPr/>
        </p:nvSpPr>
        <p:spPr>
          <a:xfrm>
            <a:off x="3247704" y="5461462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49CC9D43-A1DA-492A-AB85-AB22855FD3E2}"/>
              </a:ext>
            </a:extLst>
          </p:cNvPr>
          <p:cNvSpPr txBox="1"/>
          <p:nvPr/>
        </p:nvSpPr>
        <p:spPr>
          <a:xfrm>
            <a:off x="7835506" y="4414675"/>
            <a:ext cx="2394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84%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sk-SK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 </a:t>
            </a:r>
            <a:r>
              <a:rPr lang="sk-SK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&gt; 50 %-</a:t>
            </a:r>
            <a:r>
              <a:rPr lang="sk-SK" sz="18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ný</a:t>
            </a:r>
            <a:r>
              <a:rPr lang="sk-SK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D3E2BD20-8F6D-4D84-822D-2B184AFD8FE8}"/>
              </a:ext>
            </a:extLst>
          </p:cNvPr>
          <p:cNvCxnSpPr>
            <a:cxnSpLocks/>
          </p:cNvCxnSpPr>
          <p:nvPr/>
        </p:nvCxnSpPr>
        <p:spPr>
          <a:xfrm flipH="1">
            <a:off x="4696601" y="5506617"/>
            <a:ext cx="11714" cy="191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48286656-CC18-4A16-B9F3-1E0BF26FEA80}"/>
              </a:ext>
            </a:extLst>
          </p:cNvPr>
          <p:cNvCxnSpPr>
            <a:cxnSpLocks/>
          </p:cNvCxnSpPr>
          <p:nvPr/>
        </p:nvCxnSpPr>
        <p:spPr>
          <a:xfrm flipH="1">
            <a:off x="4694440" y="5271469"/>
            <a:ext cx="1342491" cy="357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77585C59-816A-445E-9BD9-460B3D6C12DA}"/>
              </a:ext>
            </a:extLst>
          </p:cNvPr>
          <p:cNvCxnSpPr/>
          <p:nvPr/>
        </p:nvCxnSpPr>
        <p:spPr>
          <a:xfrm>
            <a:off x="3067455" y="5341112"/>
            <a:ext cx="1632092" cy="293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3F284E78-E41E-4EAB-BCB7-D4FA98CF7243}"/>
              </a:ext>
            </a:extLst>
          </p:cNvPr>
          <p:cNvSpPr txBox="1"/>
          <p:nvPr/>
        </p:nvSpPr>
        <p:spPr>
          <a:xfrm>
            <a:off x="4694914" y="5220986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ovéPole 57">
            <a:extLst>
              <a:ext uri="{FF2B5EF4-FFF2-40B4-BE49-F238E27FC236}">
                <a16:creationId xmlns:a16="http://schemas.microsoft.com/office/drawing/2014/main" id="{0713E382-94EE-4F57-B478-046CCC73821A}"/>
              </a:ext>
            </a:extLst>
          </p:cNvPr>
          <p:cNvSpPr txBox="1"/>
          <p:nvPr/>
        </p:nvSpPr>
        <p:spPr>
          <a:xfrm>
            <a:off x="5343093" y="5394289"/>
            <a:ext cx="93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3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346" y="330443"/>
            <a:ext cx="9679757" cy="1275978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Nezávislý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vzťah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8863" y="2031784"/>
            <a:ext cx="9679757" cy="4352478"/>
          </a:xfrm>
        </p:spPr>
        <p:txBody>
          <a:bodyPr anchor="t">
            <a:noAutofit/>
          </a:bodyPr>
          <a:lstStyle/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spoločnosti zúčastnené na vzájomných transakciách sa riadia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vlastnými záujmami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a cieľmi a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znášajú riziko samostatne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 fontAlgn="base">
              <a:buFont typeface="Arial" panose="020B0604020202020204" pitchFamily="34" charset="0"/>
              <a:buChar char="•"/>
            </a:pP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snahou jednotlivých nezávislých subjektov je </a:t>
            </a:r>
            <a:r>
              <a:rPr lang="sk-SK" sz="2000" b="1" dirty="0">
                <a:latin typeface="Arial" panose="020B0604020202020204" pitchFamily="34" charset="0"/>
                <a:cs typeface="Arial" panose="020B0604020202020204" pitchFamily="34" charset="0"/>
              </a:rPr>
              <a:t>dosiahnuť čo najvyšší zisk z transakcie pre seba​</a:t>
            </a:r>
            <a:endParaRPr lang="en-US" sz="1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30F6280-4E11-4A2A-8E78-802BE4966D8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73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1124</Words>
  <Application>Microsoft Office PowerPoint</Application>
  <PresentationFormat>Širokoúhlá obrazovka</PresentationFormat>
  <Paragraphs>209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TRANSFEROVÉ OCEŇOVANIE</vt:lpstr>
      <vt:lpstr>Obsah prezentácie​</vt:lpstr>
      <vt:lpstr>Úvod</vt:lpstr>
      <vt:lpstr>Transferové oceňovanie</vt:lpstr>
      <vt:lpstr>Príklad​</vt:lpstr>
      <vt:lpstr>Priame majetkové prepojenie​</vt:lpstr>
      <vt:lpstr>Nepriame majetkové prepojenie​</vt:lpstr>
      <vt:lpstr>Nepriame odvodené majetkové prepojenie​​</vt:lpstr>
      <vt:lpstr>Nezávislý vzťah​</vt:lpstr>
      <vt:lpstr>Príklad​</vt:lpstr>
      <vt:lpstr>Metódy transferového oceňovania​</vt:lpstr>
      <vt:lpstr>Metódy pre porovnanie cien​</vt:lpstr>
      <vt:lpstr>Metóda nezávislej trhovej ceny​</vt:lpstr>
      <vt:lpstr>Metóda následného predaja​​</vt:lpstr>
      <vt:lpstr>Metóda zvýšených nákladov​​</vt:lpstr>
      <vt:lpstr>Metódy z porovnávania zisku​</vt:lpstr>
      <vt:lpstr>Metóda následného predaja​​</vt:lpstr>
      <vt:lpstr>Metóda čistého obchodného rozpäti​​</vt:lpstr>
      <vt:lpstr>Vyčíslenie základu dane​​</vt:lpstr>
      <vt:lpstr>Dokumentácia ​</vt:lpstr>
      <vt:lpstr>Prezentace aplikace PowerPoint</vt:lpstr>
      <vt:lpstr>Použitá a odporúčaná literatúra ​</vt:lpstr>
      <vt:lpstr>ĎAKUJEM ZA POZORNOSŤ!​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PLÁN</dc:title>
  <dc:creator>Kulihova Kublova Tereza</dc:creator>
  <cp:lastModifiedBy>Kulihova Kublova Tereza</cp:lastModifiedBy>
  <cp:revision>73</cp:revision>
  <dcterms:created xsi:type="dcterms:W3CDTF">2023-07-25T08:23:46Z</dcterms:created>
  <dcterms:modified xsi:type="dcterms:W3CDTF">2023-08-09T21:45:20Z</dcterms:modified>
</cp:coreProperties>
</file>