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60" r:id="rId3"/>
    <p:sldId id="258" r:id="rId4"/>
    <p:sldId id="294" r:id="rId5"/>
    <p:sldId id="295" r:id="rId6"/>
    <p:sldId id="335" r:id="rId7"/>
    <p:sldId id="340" r:id="rId8"/>
    <p:sldId id="363" r:id="rId9"/>
    <p:sldId id="364" r:id="rId10"/>
    <p:sldId id="365" r:id="rId11"/>
    <p:sldId id="366" r:id="rId12"/>
    <p:sldId id="367" r:id="rId13"/>
    <p:sldId id="368" r:id="rId14"/>
    <p:sldId id="369" r:id="rId15"/>
    <p:sldId id="370" r:id="rId16"/>
    <p:sldId id="371" r:id="rId17"/>
    <p:sldId id="400" r:id="rId18"/>
    <p:sldId id="40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45" r:id="rId37"/>
    <p:sldId id="389" r:id="rId38"/>
    <p:sldId id="390" r:id="rId39"/>
    <p:sldId id="391" r:id="rId40"/>
    <p:sldId id="392" r:id="rId41"/>
    <p:sldId id="393" r:id="rId42"/>
    <p:sldId id="394" r:id="rId43"/>
    <p:sldId id="395" r:id="rId44"/>
    <p:sldId id="346" r:id="rId45"/>
    <p:sldId id="396" r:id="rId46"/>
    <p:sldId id="397" r:id="rId47"/>
    <p:sldId id="398" r:id="rId48"/>
    <p:sldId id="276" r:id="rId4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0" autoAdjust="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545EB-8A20-4E20-A589-A9EC2BFA8ED9}" type="datetimeFigureOut">
              <a:rPr lang="cs-CZ" smtClean="0"/>
              <a:t>11.08.2023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E001C-4F57-48BB-AE11-A41E49E496FC}" type="slidenum">
              <a:rPr lang="cs-CZ" smtClean="0"/>
              <a:t>‹#›</a:t>
            </a:fld>
            <a:endParaRPr lang="cs-CZ"/>
          </a:p>
        </p:txBody>
      </p:sp>
    </p:spTree>
    <p:extLst>
      <p:ext uri="{BB962C8B-B14F-4D97-AF65-F5344CB8AC3E}">
        <p14:creationId xmlns:p14="http://schemas.microsoft.com/office/powerpoint/2010/main" val="116655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50CB-ECA9-4083-BF69-F4CB7D403D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B70D652-EC5D-48A1-B1AF-E15DEF5EB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D2E1063-4F2C-4D1E-86A1-1E17FF8B44B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BBD1E713-3569-42BF-9BA0-EA8F3B5A4D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484853-1626-4872-9ACB-A2926E2B4EA6}"/>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1330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FF47F-9BC6-4FEE-957E-4709865CB0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4603F9-B439-45FC-9DE0-9DE0DF355CC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72B65-4BE2-4355-8C57-8A8C170D4D87}"/>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5609AA42-EF96-49DE-9A33-FCBDAFAFE8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DC519F-094B-44BE-B3D6-C353B6C0B8FF}"/>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40685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5FEBF-A212-40A4-84C3-9649D05603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1C412D-5AA6-4170-A5FE-1F2C7802A45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F2860D-EB00-43FA-8A5B-A6C22F31CDC5}"/>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E161CAA3-DDB7-4DC3-8BE7-4B63FFC928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E80C0A-BE58-443D-ADE8-F3CE8004F0F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43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42838-3AC6-4435-8A9F-CF0389C31E0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8C3830-809A-4FA9-A9C7-B3222236373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EF7B-B236-4C38-B689-288A0AD559F4}"/>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9FABA588-F1E0-47FF-B0C0-6E66E93EEC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14CB8-FABD-4711-B8FC-F7565606499D}"/>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3333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07036-3F99-464B-B8AC-F118B0B4A0A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FF8260B-76E8-40F1-A757-4357511EA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1CAC12-1535-451C-805F-3D4768A19A1C}"/>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03982F66-407A-4DCA-82D9-AA31E794CA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9A0E-2404-4AB4-BF57-D8E301E05D63}"/>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78834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8BB99-759C-4C48-BA1D-0B69C6261E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2C3DBE-1141-4805-A825-1977195993D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CBD92E4-0ED9-4748-9EB0-3BE40489820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43090-CD88-482B-9E7B-B070983954C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12EFD80C-D84C-49E3-BC38-BCD6F9A49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BB80F5-E504-4F89-8C32-6D6A5304A4C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808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9CF9B-71DB-4FC6-86F6-94BBE670F0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4184003-C434-4DCE-B252-740FDC4D3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B08835-5A3D-4C02-BCC7-E490EB825D0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2939E0-D022-4A9C-9590-DB7D45326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C3EA80-E5B2-4727-89F8-4811EECBFC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E3375C-B169-4440-9D7F-A73C106954E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8" name="Zástupný symbol pro zápatí 7">
            <a:extLst>
              <a:ext uri="{FF2B5EF4-FFF2-40B4-BE49-F238E27FC236}">
                <a16:creationId xmlns:a16="http://schemas.microsoft.com/office/drawing/2014/main" id="{C6FC4382-F7ED-4911-9D78-773459569AB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11BA616-15AD-46E3-94A3-27DC2AA6E2F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954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97895-1A15-4F9E-AF00-D08D6976F9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339483C-5715-41B8-9BFC-D8DB24158A77}"/>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4" name="Zástupný symbol pro zápatí 3">
            <a:extLst>
              <a:ext uri="{FF2B5EF4-FFF2-40B4-BE49-F238E27FC236}">
                <a16:creationId xmlns:a16="http://schemas.microsoft.com/office/drawing/2014/main" id="{3FC5C36B-33BA-4F12-95F8-AD3F512181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5C7414-69C2-4775-BCD1-761AC1FAA465}"/>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9158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299039E-C35A-4539-ADC4-FAADCC00246D}"/>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3" name="Zástupný symbol pro zápatí 2">
            <a:extLst>
              <a:ext uri="{FF2B5EF4-FFF2-40B4-BE49-F238E27FC236}">
                <a16:creationId xmlns:a16="http://schemas.microsoft.com/office/drawing/2014/main" id="{0A2F4E39-2145-427C-94FB-B7C8B0ED39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DE9F581-DD8B-4E62-BD39-345D2F91380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011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D0E3E-7B6D-45F0-A236-7B4B67D5E4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D6E8D5B-D596-4652-9928-812612E52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7383F-2A14-4511-BAAC-BF0C18C2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3FF67-71F2-4EA0-9A21-9A406A520D5A}"/>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BF48B103-9FFE-4FF6-AFAD-32BE608718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E169BA-8F3D-4EE5-BE91-2084FCE2F9B7}"/>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279273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6195B-C512-41CF-BCB6-5A25F077EE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D4A67C0-3874-481C-AD5C-B88CAAF93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C0D67F-2D4E-478E-A7B6-B08FF9EE9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7B63BD1-4E0C-4334-9737-6F31EA49BAC2}"/>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BAD335B7-878F-4075-8444-99911A642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AD60EE-910C-430D-AE93-7DD5C5C52554}"/>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61479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6D131A-0C78-4001-8AF8-B8C47E45A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3CC6C-C7A8-4761-93C5-8109401CF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03C234-18EE-4BB9-AB06-8817A0D73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38DA832B-4B82-4902-84DF-4AAFC322B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BB8316-7C01-47F4-921F-1B4906928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4E30-26DE-4FF2-849A-8BE99DE41496}" type="slidenum">
              <a:rPr lang="cs-CZ" smtClean="0"/>
              <a:t>‹#›</a:t>
            </a:fld>
            <a:endParaRPr lang="cs-CZ"/>
          </a:p>
        </p:txBody>
      </p:sp>
    </p:spTree>
    <p:extLst>
      <p:ext uri="{BB962C8B-B14F-4D97-AF65-F5344CB8AC3E}">
        <p14:creationId xmlns:p14="http://schemas.microsoft.com/office/powerpoint/2010/main" val="302781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png"/><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png"/><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NK5Z6Oj0YkM" TargetMode="Externa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3QnD2c4Xovk"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ERp8420ucGs&#8203;"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hyperlink" Target="http://www.slovensko.sk/"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financnasprava.sk/&#8203;"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hyperlink" Target="https://www.gpg4win.org/&#8203;" TargetMode="Externa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7.jpe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hyperlink" Target="https://www.openkeychain.org/" TargetMode="Externa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slovensko.sk/sk/titulna-stranka"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zep.disig.sk/" TargetMode="External"/><Relationship Id="rId4" Type="http://schemas.openxmlformats.org/officeDocument/2006/relationships/hyperlink" Target="http://www.opis.gov.s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ebank2012_3pr.pp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blog.lookout.com/why-i-hacked-apples-touchid-and-still-think-it-is-awesom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534316"/>
            <a:ext cx="9034021" cy="2387600"/>
          </a:xfrm>
        </p:spPr>
        <p:txBody>
          <a:bodyPr>
            <a:normAutofit fontScale="90000"/>
          </a:bodyPr>
          <a:lstStyle/>
          <a:p>
            <a:pPr algn="l"/>
            <a:r>
              <a:rPr lang="pl-PL" b="1" dirty="0">
                <a:solidFill>
                  <a:srgbClr val="249CDC"/>
                </a:solidFill>
                <a:latin typeface="Arial" panose="020B0604020202020204" pitchFamily="34" charset="0"/>
                <a:cs typeface="Arial" panose="020B0604020202020204" pitchFamily="34" charset="0"/>
              </a:rPr>
              <a:t>BEZPEČNOSŤ SLUŽIEB ELEKTRONICKÉHO BANKOVNÍCTVA</a:t>
            </a:r>
            <a:endParaRPr lang="cs-CZ"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524000" y="5288725"/>
            <a:ext cx="9144000" cy="1655762"/>
          </a:xfrm>
        </p:spPr>
        <p:txBody>
          <a:bodyPr/>
          <a:lstStyle/>
          <a:p>
            <a:pPr algn="l" rtl="0" fontAlgn="base"/>
            <a:r>
              <a:rPr lang="sk-SK" sz="2400" b="1" i="0" u="none" strike="noStrike" dirty="0">
                <a:solidFill>
                  <a:srgbClr val="000000"/>
                </a:solidFill>
                <a:effectLst/>
                <a:latin typeface="Arial" panose="020B0604020202020204" pitchFamily="34" charset="0"/>
                <a:cs typeface="Arial" panose="020B0604020202020204" pitchFamily="34" charset="0"/>
              </a:rPr>
              <a:t>doc. RNDr. Jozef Bucko, PhD.​​</a:t>
            </a:r>
            <a:r>
              <a:rPr lang="en-US" sz="2400" b="0" i="0"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a:p>
            <a:pPr algn="l" rtl="0" fontAlgn="base"/>
            <a:r>
              <a:rPr lang="sk-SK" sz="2400" b="0" i="0" u="none" strike="noStrike" dirty="0">
                <a:solidFill>
                  <a:srgbClr val="000000"/>
                </a:solidFill>
                <a:effectLst/>
                <a:latin typeface="Arial" panose="020B0604020202020204" pitchFamily="34" charset="0"/>
                <a:cs typeface="Arial" panose="020B0604020202020204" pitchFamily="34" charset="0"/>
              </a:rPr>
              <a:t>TUKE, Košice 2021</a:t>
            </a:r>
          </a:p>
          <a:p>
            <a:pPr algn="l" rtl="0" fontAlgn="base"/>
            <a:r>
              <a:rPr lang="cs-CZ" sz="1800" dirty="0">
                <a:latin typeface="Arial" panose="020B0604020202020204" pitchFamily="34" charset="0"/>
                <a:cs typeface="Arial" panose="020B0604020202020204" pitchFamily="34" charset="0"/>
              </a:rPr>
              <a:t>Katedra </a:t>
            </a:r>
            <a:r>
              <a:rPr lang="cs-CZ" sz="1800" dirty="0" err="1">
                <a:latin typeface="Arial" panose="020B0604020202020204" pitchFamily="34" charset="0"/>
                <a:cs typeface="Arial" panose="020B0604020202020204" pitchFamily="34" charset="0"/>
              </a:rPr>
              <a:t>Aplikovanej</a:t>
            </a:r>
            <a:r>
              <a:rPr lang="cs-CZ" sz="1800" dirty="0">
                <a:latin typeface="Arial" panose="020B0604020202020204" pitchFamily="34" charset="0"/>
                <a:cs typeface="Arial" panose="020B0604020202020204" pitchFamily="34" charset="0"/>
              </a:rPr>
              <a:t> Matematiky a </a:t>
            </a:r>
            <a:r>
              <a:rPr lang="cs-CZ" sz="1800" dirty="0" err="1">
                <a:latin typeface="Arial" panose="020B0604020202020204" pitchFamily="34" charset="0"/>
                <a:cs typeface="Arial" panose="020B0604020202020204" pitchFamily="34" charset="0"/>
              </a:rPr>
              <a:t>Hospodárskej</a:t>
            </a:r>
            <a:r>
              <a:rPr lang="cs-CZ" sz="1800" dirty="0">
                <a:latin typeface="Arial" panose="020B0604020202020204" pitchFamily="34" charset="0"/>
                <a:cs typeface="Arial" panose="020B0604020202020204" pitchFamily="34" charset="0"/>
              </a:rPr>
              <a:t> Informatiky</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6" name="Obrázek 5">
            <a:extLst>
              <a:ext uri="{FF2B5EF4-FFF2-40B4-BE49-F238E27FC236}">
                <a16:creationId xmlns:a16="http://schemas.microsoft.com/office/drawing/2014/main" id="{EF16CD5C-F4DE-48FF-88EB-B28378F8EB24}"/>
              </a:ext>
            </a:extLst>
          </p:cNvPr>
          <p:cNvPicPr/>
          <p:nvPr/>
        </p:nvPicPr>
        <p:blipFill>
          <a:blip r:embed="rId4">
            <a:extLst>
              <a:ext uri="{28A0092B-C50C-407E-A947-70E740481C1C}">
                <a14:useLocalDpi xmlns:a14="http://schemas.microsoft.com/office/drawing/2010/main" val="0"/>
              </a:ext>
            </a:extLst>
          </a:blip>
          <a:stretch>
            <a:fillRect/>
          </a:stretch>
        </p:blipFill>
        <p:spPr>
          <a:xfrm>
            <a:off x="6920378" y="273384"/>
            <a:ext cx="4731152" cy="863594"/>
          </a:xfrm>
          <a:prstGeom prst="rect">
            <a:avLst/>
          </a:prstGeom>
        </p:spPr>
      </p:pic>
      <p:sp>
        <p:nvSpPr>
          <p:cNvPr id="7" name="Nadpis 1">
            <a:extLst>
              <a:ext uri="{FF2B5EF4-FFF2-40B4-BE49-F238E27FC236}">
                <a16:creationId xmlns:a16="http://schemas.microsoft.com/office/drawing/2014/main" id="{B50B3BFF-6644-4094-9F46-CC53106BE1AF}"/>
              </a:ext>
            </a:extLst>
          </p:cNvPr>
          <p:cNvSpPr txBox="1">
            <a:spLocks/>
          </p:cNvSpPr>
          <p:nvPr/>
        </p:nvSpPr>
        <p:spPr>
          <a:xfrm>
            <a:off x="1524000" y="2573008"/>
            <a:ext cx="9703324"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cs-CZ" sz="3600" b="1" dirty="0">
              <a:solidFill>
                <a:srgbClr val="249C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26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347" y="643554"/>
            <a:ext cx="9144000" cy="839136"/>
          </a:xfrm>
        </p:spPr>
        <p:txBody>
          <a:bodyPr>
            <a:normAutofit fontScale="90000"/>
          </a:bodyPr>
          <a:lstStyle/>
          <a:p>
            <a:pPr algn="l"/>
            <a:r>
              <a:rPr lang="cs-CZ" sz="4400" b="1" dirty="0">
                <a:solidFill>
                  <a:srgbClr val="249CDC"/>
                </a:solidFill>
                <a:latin typeface="Arial" panose="020B0604020202020204" pitchFamily="34" charset="0"/>
                <a:cs typeface="Arial" panose="020B0604020202020204" pitchFamily="34" charset="0"/>
              </a:rPr>
              <a:t>Bezpečnosť </a:t>
            </a:r>
            <a:r>
              <a:rPr lang="cs-CZ" sz="4400" b="1" dirty="0" err="1">
                <a:solidFill>
                  <a:srgbClr val="249CDC"/>
                </a:solidFill>
                <a:latin typeface="Arial" panose="020B0604020202020204" pitchFamily="34" charset="0"/>
                <a:cs typeface="Arial" panose="020B0604020202020204" pitchFamily="34" charset="0"/>
              </a:rPr>
              <a:t>digitálneho</a:t>
            </a:r>
            <a:r>
              <a:rPr lang="cs-CZ" sz="4400" b="1" dirty="0">
                <a:solidFill>
                  <a:srgbClr val="249CDC"/>
                </a:solidFill>
                <a:latin typeface="Arial" panose="020B0604020202020204" pitchFamily="34" charset="0"/>
                <a:cs typeface="Arial" panose="020B0604020202020204" pitchFamily="34" charset="0"/>
              </a:rPr>
              <a:t> podpisu?</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41787" y="2126244"/>
            <a:ext cx="7568201" cy="4352478"/>
          </a:xfrm>
        </p:spPr>
        <p:txBody>
          <a:bodyPr anchor="t">
            <a:noAutofit/>
          </a:bodyPr>
          <a:lstStyle/>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Čo je digitálny podpis?​</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Čo je elektronický podpis?​</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Stretli ste sa s elektronickým podpisom?​</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Je elektronický podpis bezpečnejší, ako SH, biometria?​</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Je elektronický podpis bezpečnejší ako klasický (biometrický) podpis?​</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Dá sa klasický podpis sfalšovať?​</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Dá sa elektronický podpis sfalšovať?​</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Ktorému podpisu viac dôverujete?​</a:t>
            </a:r>
            <a:endParaRPr lang="en-US" sz="1800" i="0" dirty="0">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12790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Digitálny podpis a Elektronický podpis​</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2120092"/>
            <a:ext cx="9161283" cy="4352478"/>
          </a:xfrm>
        </p:spPr>
        <p:txBody>
          <a:bodyPr anchor="t">
            <a:noAutofit/>
          </a:bodyPr>
          <a:lstStyle/>
          <a:p>
            <a:pPr algn="l" fontAlgn="base"/>
            <a:r>
              <a:rPr lang="sk-SK" dirty="0">
                <a:latin typeface="Arial" panose="020B0604020202020204" pitchFamily="34" charset="0"/>
                <a:cs typeface="Arial" panose="020B0604020202020204" pitchFamily="34" charset="0"/>
              </a:rPr>
              <a:t>Šifrovanie, e-podpis, PKI, Certifikát, certifikačná autorita</a:t>
            </a:r>
            <a:r>
              <a:rPr lang="sk-SK" sz="2000" dirty="0">
                <a:latin typeface="Arial" panose="020B0604020202020204" pitchFamily="34" charset="0"/>
                <a:cs typeface="Arial" panose="020B0604020202020204" pitchFamily="34" charset="0"/>
              </a:rPr>
              <a:t>​</a:t>
            </a:r>
            <a:endParaRPr lang="en-US" sz="1800" i="0" dirty="0">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424688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Šifrovanie​</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2120092"/>
            <a:ext cx="9161283" cy="4352478"/>
          </a:xfrm>
        </p:spPr>
        <p:txBody>
          <a:bodyPr anchor="t">
            <a:noAutofit/>
          </a:bodyPr>
          <a:lstStyle/>
          <a:p>
            <a:pPr algn="l" fontAlgn="base"/>
            <a:r>
              <a:rPr lang="sk-SK" dirty="0">
                <a:latin typeface="Arial" panose="020B0604020202020204" pitchFamily="34" charset="0"/>
                <a:cs typeface="Arial" panose="020B0604020202020204" pitchFamily="34" charset="0"/>
              </a:rPr>
              <a:t>Utajovanie údajov voči 3 strane.</a:t>
            </a:r>
            <a:endParaRPr lang="en-US" sz="1800" i="0" dirty="0">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38960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Šifrovanie​</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2120092"/>
            <a:ext cx="9472367" cy="4352478"/>
          </a:xfrm>
        </p:spPr>
        <p:txBody>
          <a:bodyPr anchor="t">
            <a:noAutofit/>
          </a:bodyPr>
          <a:lstStyle/>
          <a:p>
            <a:pPr marL="342900" indent="-342900" algn="l" fontAlgn="base">
              <a:buFont typeface="Arial" panose="020B0604020202020204" pitchFamily="34" charset="0"/>
              <a:buChar char="•"/>
            </a:pPr>
            <a:r>
              <a:rPr lang="sk-SK" sz="2800" dirty="0"/>
              <a:t>Zabezpečuje dôvernosť a ochranu prenášaných údajov voči tretej strane.</a:t>
            </a:r>
            <a:r>
              <a:rPr lang="en-US" sz="2800" dirty="0"/>
              <a:t>​</a:t>
            </a:r>
            <a:endParaRPr lang="cs-CZ" sz="2800" dirty="0"/>
          </a:p>
          <a:p>
            <a:pPr marL="342900" indent="-342900" algn="l" fontAlgn="base">
              <a:buFont typeface="Arial" panose="020B0604020202020204" pitchFamily="34" charset="0"/>
              <a:buChar char="•"/>
            </a:pPr>
            <a:r>
              <a:rPr lang="sk-SK" sz="2800" dirty="0"/>
              <a:t>Štandardné protokoly SSL (Internet banking), WTSL (</a:t>
            </a:r>
            <a:r>
              <a:rPr lang="sk-SK" sz="2800" dirty="0" err="1"/>
              <a:t>Wap</a:t>
            </a:r>
            <a:r>
              <a:rPr lang="sk-SK" sz="2800" dirty="0"/>
              <a:t> banking), šifrovanie v rámci GSM siete (SMS banking)</a:t>
            </a:r>
            <a:r>
              <a:rPr lang="en-US" sz="2800" dirty="0"/>
              <a:t>​</a:t>
            </a:r>
            <a:r>
              <a:rPr lang="cs-CZ" sz="2800" dirty="0"/>
              <a:t>.</a:t>
            </a:r>
            <a:endParaRPr lang="en-US" sz="2800" dirty="0"/>
          </a:p>
          <a:p>
            <a:pPr marL="342900" indent="-342900" algn="l" fontAlgn="base">
              <a:buFont typeface="Arial" panose="020B0604020202020204" pitchFamily="34" charset="0"/>
              <a:buChar char="•"/>
            </a:pPr>
            <a:r>
              <a:rPr lang="sk-SK" sz="2800" dirty="0"/>
              <a:t>Vlastné implementované šifrovanie – DES, </a:t>
            </a:r>
            <a:r>
              <a:rPr lang="sk-SK" sz="2800" dirty="0" err="1"/>
              <a:t>TriplDES</a:t>
            </a:r>
            <a:r>
              <a:rPr lang="sk-SK" sz="2800" dirty="0"/>
              <a:t> a pod.</a:t>
            </a:r>
            <a:r>
              <a:rPr lang="en-US" sz="2800" dirty="0"/>
              <a:t>​</a:t>
            </a:r>
          </a:p>
          <a:p>
            <a:pPr marL="342900" indent="-342900" algn="l" fontAlgn="base">
              <a:buFont typeface="Arial" panose="020B0604020202020204" pitchFamily="34" charset="0"/>
              <a:buChar char="•"/>
            </a:pPr>
            <a:r>
              <a:rPr lang="sk-SK" sz="2800" dirty="0"/>
              <a:t>Pasívny e-mail banking – PGP alebo ZIP, ARJ a pod.</a:t>
            </a:r>
            <a:r>
              <a:rPr lang="cs-CZ" sz="2800" dirty="0"/>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89587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ÍNAVORFIŠ O ADEV-AIFARGOTPYRK​</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2120092"/>
            <a:ext cx="9472367" cy="4352478"/>
          </a:xfrm>
        </p:spPr>
        <p:txBody>
          <a:bodyPr anchor="t">
            <a:noAutofit/>
          </a:bodyPr>
          <a:lstStyle/>
          <a:p>
            <a:pPr marL="342900" indent="-342900" algn="l" fontAlgn="base">
              <a:buFont typeface="Arial" panose="020B0604020202020204" pitchFamily="34" charset="0"/>
              <a:buChar char="•"/>
            </a:pPr>
            <a:r>
              <a:rPr lang="sk-SK" sz="2800" dirty="0"/>
              <a:t>Niečo náročnejšie </a:t>
            </a:r>
            <a:r>
              <a:rPr lang="sk-SK" sz="2800" dirty="0">
                <a:sym typeface="Wingdings" panose="05000000000000000000" pitchFamily="2" charset="2"/>
              </a:rPr>
              <a:t></a:t>
            </a:r>
            <a:endParaRPr lang="sk-SK" sz="2800" dirty="0"/>
          </a:p>
          <a:p>
            <a:pPr algn="l" fontAlgn="base"/>
            <a:r>
              <a:rPr lang="cs-CZ" sz="2800" dirty="0"/>
              <a:t>    </a:t>
            </a:r>
            <a:r>
              <a:rPr lang="pt-BR" sz="4000" dirty="0"/>
              <a:t>H - E D Q N L Q J</a:t>
            </a:r>
            <a:endParaRPr lang="cs-CZ" sz="4000" dirty="0"/>
          </a:p>
          <a:p>
            <a:pPr algn="l" fontAlgn="base"/>
            <a:endParaRPr lang="cs-CZ" sz="2800" dirty="0"/>
          </a:p>
          <a:p>
            <a:pPr marL="342900" indent="-342900" algn="l" fontAlgn="base">
              <a:buFont typeface="Arial" panose="020B0604020202020204" pitchFamily="34" charset="0"/>
              <a:buChar char="•"/>
            </a:pPr>
            <a:r>
              <a:rPr lang="sk-SK" sz="2800" dirty="0"/>
              <a:t>Riešenie :​</a:t>
            </a:r>
          </a:p>
          <a:p>
            <a:pPr lvl="1" algn="l" fontAlgn="base"/>
            <a:r>
              <a:rPr lang="sk-SK" sz="2400" dirty="0"/>
              <a:t>Pomôcka:​</a:t>
            </a:r>
          </a:p>
          <a:p>
            <a:pPr marL="1428750" lvl="2" indent="-514350" algn="l" fontAlgn="base">
              <a:buFont typeface="+mj-lt"/>
              <a:buAutoNum type="arabicPeriod"/>
            </a:pPr>
            <a:r>
              <a:rPr lang="sk-SK" sz="2200" dirty="0"/>
              <a:t>    </a:t>
            </a:r>
          </a:p>
          <a:p>
            <a:pPr marL="1428750" lvl="2" indent="-514350" algn="l" fontAlgn="base">
              <a:buFont typeface="+mj-lt"/>
              <a:buAutoNum type="arabicPeriod"/>
            </a:pPr>
            <a:r>
              <a:rPr lang="cs-CZ" sz="2200" dirty="0"/>
              <a:t> </a:t>
            </a:r>
            <a:endParaRPr lang="sk-SK" sz="22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351273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additive="base">
                                        <p:cTn id="3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ÍNAVORFIŠ O ADEV-AIFARGOTPYRK​</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2120092"/>
            <a:ext cx="9472367" cy="4352478"/>
          </a:xfrm>
        </p:spPr>
        <p:txBody>
          <a:bodyPr anchor="t">
            <a:noAutofit/>
          </a:bodyPr>
          <a:lstStyle/>
          <a:p>
            <a:pPr marL="342900" indent="-342900" algn="l" fontAlgn="base">
              <a:buFont typeface="Arial" panose="020B0604020202020204" pitchFamily="34" charset="0"/>
              <a:buChar char="•"/>
            </a:pPr>
            <a:r>
              <a:rPr lang="sk-SK" sz="2800" dirty="0"/>
              <a:t>Niečo náročnejšie </a:t>
            </a:r>
            <a:r>
              <a:rPr lang="sk-SK" sz="2800" dirty="0">
                <a:sym typeface="Wingdings" panose="05000000000000000000" pitchFamily="2" charset="2"/>
              </a:rPr>
              <a:t></a:t>
            </a:r>
            <a:endParaRPr lang="sk-SK" sz="2800" dirty="0"/>
          </a:p>
          <a:p>
            <a:pPr algn="l" fontAlgn="base"/>
            <a:r>
              <a:rPr lang="cs-CZ" sz="2800" dirty="0"/>
              <a:t>    </a:t>
            </a:r>
            <a:r>
              <a:rPr lang="pt-BR" sz="4000" dirty="0"/>
              <a:t>H - E D Q N L Q J</a:t>
            </a:r>
            <a:endParaRPr lang="cs-CZ" sz="4000" dirty="0"/>
          </a:p>
          <a:p>
            <a:pPr algn="l" fontAlgn="base"/>
            <a:endParaRPr lang="cs-CZ" sz="2800" dirty="0"/>
          </a:p>
          <a:p>
            <a:pPr marL="342900" indent="-342900" algn="l" fontAlgn="base">
              <a:buFont typeface="Arial" panose="020B0604020202020204" pitchFamily="34" charset="0"/>
              <a:buChar char="•"/>
            </a:pPr>
            <a:r>
              <a:rPr lang="sk-SK" sz="2800" dirty="0"/>
              <a:t>Riešenie :​</a:t>
            </a:r>
          </a:p>
          <a:p>
            <a:pPr lvl="1" algn="l" fontAlgn="base"/>
            <a:r>
              <a:rPr lang="sk-SK" sz="2400" dirty="0"/>
              <a:t>Pomôcka:​</a:t>
            </a:r>
          </a:p>
          <a:p>
            <a:pPr marL="1428750" lvl="2" indent="-514350" algn="l" fontAlgn="base">
              <a:buFont typeface="+mj-lt"/>
              <a:buAutoNum type="arabicPeriod"/>
            </a:pPr>
            <a:r>
              <a:rPr lang="sk-SK" sz="2200" dirty="0"/>
              <a:t>Číslo: 3    </a:t>
            </a:r>
          </a:p>
          <a:p>
            <a:pPr marL="1428750" lvl="2" indent="-514350" algn="l" fontAlgn="base">
              <a:buFont typeface="+mj-lt"/>
              <a:buAutoNum type="arabicPeriod"/>
            </a:pPr>
            <a:r>
              <a:rPr lang="cs-CZ" sz="2200" dirty="0"/>
              <a:t> </a:t>
            </a:r>
            <a:endParaRPr lang="sk-SK" sz="22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129696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additive="base">
                                        <p:cTn id="3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ÍNAVORFIŠ O ADEV-AIFARGOTPYRK​</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72341" y="1637115"/>
            <a:ext cx="9472367" cy="4352478"/>
          </a:xfrm>
        </p:spPr>
        <p:txBody>
          <a:bodyPr anchor="t">
            <a:noAutofit/>
          </a:bodyPr>
          <a:lstStyle/>
          <a:p>
            <a:pPr marL="342900" indent="-342900" algn="l" fontAlgn="base">
              <a:buFont typeface="Arial" panose="020B0604020202020204" pitchFamily="34" charset="0"/>
              <a:buChar char="•"/>
            </a:pPr>
            <a:r>
              <a:rPr lang="sk-SK" sz="2800" dirty="0"/>
              <a:t>Niečo náročnejšie </a:t>
            </a:r>
            <a:r>
              <a:rPr lang="sk-SK" sz="2800" dirty="0">
                <a:sym typeface="Wingdings" panose="05000000000000000000" pitchFamily="2" charset="2"/>
              </a:rPr>
              <a:t></a:t>
            </a:r>
            <a:endParaRPr lang="sk-SK" sz="2800" dirty="0"/>
          </a:p>
          <a:p>
            <a:pPr algn="l" fontAlgn="base"/>
            <a:r>
              <a:rPr lang="cs-CZ" sz="2800" dirty="0"/>
              <a:t>    </a:t>
            </a:r>
            <a:r>
              <a:rPr lang="pt-BR" sz="4000" dirty="0"/>
              <a:t>H - E D Q N L Q J</a:t>
            </a:r>
            <a:endParaRPr lang="cs-CZ" sz="4000" dirty="0"/>
          </a:p>
          <a:p>
            <a:pPr algn="l" fontAlgn="base"/>
            <a:endParaRPr lang="cs-CZ" sz="2800" dirty="0"/>
          </a:p>
          <a:p>
            <a:pPr marL="342900" indent="-342900" algn="l" fontAlgn="base">
              <a:buFont typeface="Arial" panose="020B0604020202020204" pitchFamily="34" charset="0"/>
              <a:buChar char="•"/>
            </a:pPr>
            <a:r>
              <a:rPr lang="sk-SK" sz="2800" dirty="0"/>
              <a:t>Riešenie :​</a:t>
            </a:r>
          </a:p>
          <a:p>
            <a:pPr lvl="1" algn="l" fontAlgn="base"/>
            <a:r>
              <a:rPr lang="sk-SK" sz="2400" dirty="0"/>
              <a:t>Pomôcka:​</a:t>
            </a:r>
          </a:p>
          <a:p>
            <a:pPr marL="1428750" lvl="2" indent="-514350" algn="l" fontAlgn="base">
              <a:buFont typeface="+mj-lt"/>
              <a:buAutoNum type="arabicPeriod"/>
            </a:pPr>
            <a:r>
              <a:rPr lang="sk-SK" sz="2200" dirty="0"/>
              <a:t>Číslo: 3    </a:t>
            </a:r>
          </a:p>
          <a:p>
            <a:pPr marL="1428750" lvl="2" indent="-514350" algn="l" fontAlgn="base">
              <a:buFont typeface="+mj-lt"/>
              <a:buAutoNum type="arabicPeriod"/>
            </a:pPr>
            <a:r>
              <a:rPr lang="cs-CZ" sz="2200" dirty="0"/>
              <a:t> </a:t>
            </a:r>
            <a:endParaRPr lang="sk-SK" sz="22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graphicFrame>
        <p:nvGraphicFramePr>
          <p:cNvPr id="10" name="Object 2">
            <a:extLst>
              <a:ext uri="{FF2B5EF4-FFF2-40B4-BE49-F238E27FC236}">
                <a16:creationId xmlns:a16="http://schemas.microsoft.com/office/drawing/2014/main" id="{F966872C-B0CF-4406-9E6A-30DF23AAB980}"/>
              </a:ext>
            </a:extLst>
          </p:cNvPr>
          <p:cNvGraphicFramePr>
            <a:graphicFrameLocks noChangeAspect="1"/>
          </p:cNvGraphicFramePr>
          <p:nvPr>
            <p:extLst>
              <p:ext uri="{D42A27DB-BD31-4B8C-83A1-F6EECF244321}">
                <p14:modId xmlns:p14="http://schemas.microsoft.com/office/powerpoint/2010/main" val="3711822786"/>
              </p:ext>
            </p:extLst>
          </p:nvPr>
        </p:nvGraphicFramePr>
        <p:xfrm>
          <a:off x="-16715" y="5140085"/>
          <a:ext cx="12191999" cy="1429657"/>
        </p:xfrm>
        <a:graphic>
          <a:graphicData uri="http://schemas.openxmlformats.org/presentationml/2006/ole">
            <mc:AlternateContent xmlns:mc="http://schemas.openxmlformats.org/markup-compatibility/2006">
              <mc:Choice xmlns:v="urn:schemas-microsoft-com:vml" Requires="v">
                <p:oleObj spid="_x0000_s4100" name="Pracovný hárok" r:id="rId7" imgW="6134405" imgH="514807" progId="Excel.Sheet.8">
                  <p:embed/>
                </p:oleObj>
              </mc:Choice>
              <mc:Fallback>
                <p:oleObj name="Pracovný hárok" r:id="rId7" imgW="6134405" imgH="514807" progId="Excel.Sheet.8">
                  <p:embed/>
                  <p:pic>
                    <p:nvPicPr>
                      <p:cNvPr id="62472"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15" y="5140085"/>
                        <a:ext cx="12191999" cy="142965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77481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 calcmode="lin" valueType="num">
                                      <p:cBhvr additive="base">
                                        <p:cTn id="4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ÍNAVORFIŠ O ADEV-AIFARGOTPYRK​</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72341" y="1637115"/>
            <a:ext cx="9472367" cy="4352478"/>
          </a:xfrm>
        </p:spPr>
        <p:txBody>
          <a:bodyPr anchor="t">
            <a:noAutofit/>
          </a:bodyPr>
          <a:lstStyle/>
          <a:p>
            <a:pPr marL="342900" indent="-342900" algn="l" fontAlgn="base">
              <a:buFont typeface="Arial" panose="020B0604020202020204" pitchFamily="34" charset="0"/>
              <a:buChar char="•"/>
            </a:pPr>
            <a:r>
              <a:rPr lang="sk-SK" sz="2800" dirty="0"/>
              <a:t>Niečo náročnejšie </a:t>
            </a:r>
            <a:r>
              <a:rPr lang="sk-SK" sz="2800" dirty="0">
                <a:sym typeface="Wingdings" panose="05000000000000000000" pitchFamily="2" charset="2"/>
              </a:rPr>
              <a:t></a:t>
            </a:r>
            <a:endParaRPr lang="sk-SK" sz="2800" dirty="0"/>
          </a:p>
          <a:p>
            <a:pPr algn="l" fontAlgn="base"/>
            <a:r>
              <a:rPr lang="cs-CZ" sz="2800" dirty="0"/>
              <a:t>    </a:t>
            </a:r>
            <a:r>
              <a:rPr lang="pt-BR" sz="4000" dirty="0"/>
              <a:t>H - E D Q N L Q J</a:t>
            </a:r>
            <a:endParaRPr lang="cs-CZ" sz="4000" dirty="0"/>
          </a:p>
          <a:p>
            <a:pPr algn="l" fontAlgn="base"/>
            <a:endParaRPr lang="cs-CZ" sz="2800" dirty="0"/>
          </a:p>
          <a:p>
            <a:pPr marL="342900" indent="-342900" algn="l" fontAlgn="base">
              <a:buFont typeface="Arial" panose="020B0604020202020204" pitchFamily="34" charset="0"/>
              <a:buChar char="•"/>
            </a:pPr>
            <a:r>
              <a:rPr lang="sk-SK" sz="2800" dirty="0"/>
              <a:t>Riešenie :​   </a:t>
            </a:r>
            <a:r>
              <a:rPr lang="pt-BR" sz="4000" dirty="0"/>
              <a:t>E – B A N K I N G</a:t>
            </a:r>
            <a:endParaRPr lang="sk-SK" sz="4000" dirty="0"/>
          </a:p>
          <a:p>
            <a:pPr lvl="1" algn="l" fontAlgn="base"/>
            <a:r>
              <a:rPr lang="sk-SK" sz="2400" dirty="0"/>
              <a:t>Pomôcka:​</a:t>
            </a:r>
          </a:p>
          <a:p>
            <a:pPr marL="1428750" lvl="2" indent="-514350" algn="l" fontAlgn="base">
              <a:buFont typeface="+mj-lt"/>
              <a:buAutoNum type="arabicPeriod"/>
            </a:pPr>
            <a:r>
              <a:rPr lang="sk-SK" sz="2200" dirty="0"/>
              <a:t>Číslo: 3    </a:t>
            </a:r>
          </a:p>
          <a:p>
            <a:pPr marL="1428750" lvl="2" indent="-514350" algn="l" fontAlgn="base">
              <a:buFont typeface="+mj-lt"/>
              <a:buAutoNum type="arabicPeriod"/>
            </a:pPr>
            <a:r>
              <a:rPr lang="cs-CZ" sz="2200" dirty="0"/>
              <a:t> </a:t>
            </a:r>
            <a:endParaRPr lang="sk-SK" sz="22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graphicFrame>
        <p:nvGraphicFramePr>
          <p:cNvPr id="10" name="Object 2">
            <a:extLst>
              <a:ext uri="{FF2B5EF4-FFF2-40B4-BE49-F238E27FC236}">
                <a16:creationId xmlns:a16="http://schemas.microsoft.com/office/drawing/2014/main" id="{F966872C-B0CF-4406-9E6A-30DF23AAB980}"/>
              </a:ext>
            </a:extLst>
          </p:cNvPr>
          <p:cNvGraphicFramePr>
            <a:graphicFrameLocks noChangeAspect="1"/>
          </p:cNvGraphicFramePr>
          <p:nvPr/>
        </p:nvGraphicFramePr>
        <p:xfrm>
          <a:off x="-16715" y="5140085"/>
          <a:ext cx="12191999" cy="1429657"/>
        </p:xfrm>
        <a:graphic>
          <a:graphicData uri="http://schemas.openxmlformats.org/presentationml/2006/ole">
            <mc:AlternateContent xmlns:mc="http://schemas.openxmlformats.org/markup-compatibility/2006">
              <mc:Choice xmlns:v="urn:schemas-microsoft-com:vml" Requires="v">
                <p:oleObj spid="_x0000_s2053" name="Pracovný hárok" r:id="rId7" imgW="6134405" imgH="514807" progId="Excel.Sheet.8">
                  <p:embed/>
                </p:oleObj>
              </mc:Choice>
              <mc:Fallback>
                <p:oleObj name="Pracovný hárok" r:id="rId7" imgW="6134405" imgH="514807" progId="Excel.Sheet.8">
                  <p:embed/>
                  <p:pic>
                    <p:nvPicPr>
                      <p:cNvPr id="10" name="Object 2">
                        <a:extLst>
                          <a:ext uri="{FF2B5EF4-FFF2-40B4-BE49-F238E27FC236}">
                            <a16:creationId xmlns:a16="http://schemas.microsoft.com/office/drawing/2014/main" id="{F966872C-B0CF-4406-9E6A-30DF23AAB98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15" y="5140085"/>
                        <a:ext cx="12191999" cy="142965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95828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0-#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additive="base">
                                        <p:cTn id="3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743200" y="228600"/>
            <a:ext cx="7772400" cy="762000"/>
          </a:xfrm>
        </p:spPr>
        <p:txBody>
          <a:bodyPr/>
          <a:lstStyle/>
          <a:p>
            <a:r>
              <a:rPr lang="sk-SK" altLang="sk-SK"/>
              <a:t>Symetrické šifrovanie</a:t>
            </a:r>
            <a:endParaRPr lang="cs-CZ" altLang="sk-SK"/>
          </a:p>
        </p:txBody>
      </p:sp>
      <p:grpSp>
        <p:nvGrpSpPr>
          <p:cNvPr id="7171" name="Group 26"/>
          <p:cNvGrpSpPr>
            <a:grpSpLocks/>
          </p:cNvGrpSpPr>
          <p:nvPr/>
        </p:nvGrpSpPr>
        <p:grpSpPr bwMode="auto">
          <a:xfrm>
            <a:off x="2819400" y="1524000"/>
            <a:ext cx="7543800" cy="4351338"/>
            <a:chOff x="144" y="768"/>
            <a:chExt cx="5280" cy="2928"/>
          </a:xfrm>
        </p:grpSpPr>
        <p:sp>
          <p:nvSpPr>
            <p:cNvPr id="7173" name="Rectangle 3"/>
            <p:cNvSpPr>
              <a:spLocks noChangeArrowheads="1"/>
            </p:cNvSpPr>
            <p:nvPr/>
          </p:nvSpPr>
          <p:spPr bwMode="auto">
            <a:xfrm>
              <a:off x="475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a:solidFill>
                    <a:schemeClr val="bg2"/>
                  </a:solidFill>
                </a:rPr>
                <a:t>TEXT</a:t>
              </a:r>
              <a:endParaRPr lang="cs-CZ" altLang="sk-SK" sz="2400">
                <a:solidFill>
                  <a:schemeClr val="bg2"/>
                </a:solidFill>
              </a:endParaRPr>
            </a:p>
          </p:txBody>
        </p:sp>
        <p:grpSp>
          <p:nvGrpSpPr>
            <p:cNvPr id="7174" name="Group 4"/>
            <p:cNvGrpSpPr>
              <a:grpSpLocks/>
            </p:cNvGrpSpPr>
            <p:nvPr/>
          </p:nvGrpSpPr>
          <p:grpSpPr bwMode="auto">
            <a:xfrm>
              <a:off x="144" y="768"/>
              <a:ext cx="1200" cy="1440"/>
              <a:chOff x="144" y="768"/>
              <a:chExt cx="1200" cy="1440"/>
            </a:xfrm>
          </p:grpSpPr>
          <p:sp>
            <p:nvSpPr>
              <p:cNvPr id="7194" name="Rectangle 5"/>
              <p:cNvSpPr>
                <a:spLocks noChangeArrowheads="1"/>
              </p:cNvSpPr>
              <p:nvPr/>
            </p:nvSpPr>
            <p:spPr bwMode="auto">
              <a:xfrm>
                <a:off x="288" y="1296"/>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a:solidFill>
                      <a:schemeClr val="bg2"/>
                    </a:solidFill>
                  </a:rPr>
                  <a:t>TEXT</a:t>
                </a:r>
                <a:endParaRPr lang="cs-CZ" altLang="sk-SK" sz="2400">
                  <a:solidFill>
                    <a:schemeClr val="bg2"/>
                  </a:solidFill>
                </a:endParaRPr>
              </a:p>
            </p:txBody>
          </p:sp>
          <p:sp>
            <p:nvSpPr>
              <p:cNvPr id="7195" name="Text Box 6"/>
              <p:cNvSpPr txBox="1">
                <a:spLocks noChangeArrowheads="1"/>
              </p:cNvSpPr>
              <p:nvPr/>
            </p:nvSpPr>
            <p:spPr bwMode="auto">
              <a:xfrm>
                <a:off x="144" y="768"/>
                <a:ext cx="1200" cy="449"/>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a:t>Elektronický</a:t>
                </a:r>
              </a:p>
              <a:p>
                <a:pPr algn="ctr" eaLnBrk="1" hangingPunct="1">
                  <a:spcBef>
                    <a:spcPct val="0"/>
                  </a:spcBef>
                  <a:buClrTx/>
                  <a:buSzTx/>
                  <a:buFontTx/>
                  <a:buNone/>
                </a:pPr>
                <a:r>
                  <a:rPr lang="sk-SK" altLang="sk-SK" sz="1800"/>
                  <a:t>dokument</a:t>
                </a:r>
                <a:endParaRPr lang="cs-CZ" altLang="sk-SK" sz="1800"/>
              </a:p>
            </p:txBody>
          </p:sp>
        </p:grpSp>
        <p:grpSp>
          <p:nvGrpSpPr>
            <p:cNvPr id="7175" name="Group 7"/>
            <p:cNvGrpSpPr>
              <a:grpSpLocks/>
            </p:cNvGrpSpPr>
            <p:nvPr/>
          </p:nvGrpSpPr>
          <p:grpSpPr bwMode="auto">
            <a:xfrm>
              <a:off x="960" y="1754"/>
              <a:ext cx="1632" cy="1061"/>
              <a:chOff x="960" y="1754"/>
              <a:chExt cx="1632" cy="1061"/>
            </a:xfrm>
          </p:grpSpPr>
          <p:sp>
            <p:nvSpPr>
              <p:cNvPr id="7191" name="Line 8"/>
              <p:cNvSpPr>
                <a:spLocks noChangeShapeType="1"/>
              </p:cNvSpPr>
              <p:nvPr/>
            </p:nvSpPr>
            <p:spPr bwMode="auto">
              <a:xfrm>
                <a:off x="960" y="1754"/>
                <a:ext cx="1632"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p>
            </p:txBody>
          </p:sp>
          <p:sp>
            <p:nvSpPr>
              <p:cNvPr id="7192" name="Line 9"/>
              <p:cNvSpPr>
                <a:spLocks noChangeShapeType="1"/>
              </p:cNvSpPr>
              <p:nvPr/>
            </p:nvSpPr>
            <p:spPr bwMode="auto">
              <a:xfrm>
                <a:off x="1584" y="1776"/>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93" name="Text Box 10"/>
              <p:cNvSpPr txBox="1">
                <a:spLocks noChangeArrowheads="1"/>
              </p:cNvSpPr>
              <p:nvPr/>
            </p:nvSpPr>
            <p:spPr bwMode="auto">
              <a:xfrm>
                <a:off x="1143" y="2256"/>
                <a:ext cx="1049"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2400"/>
                  <a:t>šifrovací </a:t>
                </a:r>
              </a:p>
              <a:p>
                <a:pPr algn="ctr" eaLnBrk="1" hangingPunct="1">
                  <a:spcBef>
                    <a:spcPct val="0"/>
                  </a:spcBef>
                  <a:buClrTx/>
                  <a:buSzTx/>
                  <a:buFontTx/>
                  <a:buNone/>
                </a:pPr>
                <a:r>
                  <a:rPr lang="sk-SK" altLang="sk-SK" sz="2400"/>
                  <a:t>algoritmus</a:t>
                </a:r>
                <a:endParaRPr lang="cs-CZ" altLang="sk-SK" sz="2400"/>
              </a:p>
            </p:txBody>
          </p:sp>
        </p:grpSp>
        <p:grpSp>
          <p:nvGrpSpPr>
            <p:cNvPr id="7176" name="Group 11"/>
            <p:cNvGrpSpPr>
              <a:grpSpLocks/>
            </p:cNvGrpSpPr>
            <p:nvPr/>
          </p:nvGrpSpPr>
          <p:grpSpPr bwMode="auto">
            <a:xfrm>
              <a:off x="3264" y="1754"/>
              <a:ext cx="1488" cy="1109"/>
              <a:chOff x="3264" y="1754"/>
              <a:chExt cx="1488" cy="1109"/>
            </a:xfrm>
          </p:grpSpPr>
          <p:sp>
            <p:nvSpPr>
              <p:cNvPr id="7188" name="Line 12"/>
              <p:cNvSpPr>
                <a:spLocks noChangeShapeType="1"/>
              </p:cNvSpPr>
              <p:nvPr/>
            </p:nvSpPr>
            <p:spPr bwMode="auto">
              <a:xfrm>
                <a:off x="3264" y="1754"/>
                <a:ext cx="1488"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p>
            </p:txBody>
          </p:sp>
          <p:sp>
            <p:nvSpPr>
              <p:cNvPr id="7189" name="Text Box 13"/>
              <p:cNvSpPr txBox="1">
                <a:spLocks noChangeArrowheads="1"/>
              </p:cNvSpPr>
              <p:nvPr/>
            </p:nvSpPr>
            <p:spPr bwMode="auto">
              <a:xfrm>
                <a:off x="3539" y="2304"/>
                <a:ext cx="1139"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2400"/>
                  <a:t>dešifrovací </a:t>
                </a:r>
              </a:p>
              <a:p>
                <a:pPr algn="ctr" eaLnBrk="1" hangingPunct="1">
                  <a:spcBef>
                    <a:spcPct val="0"/>
                  </a:spcBef>
                  <a:buClrTx/>
                  <a:buSzTx/>
                  <a:buFontTx/>
                  <a:buNone/>
                </a:pPr>
                <a:r>
                  <a:rPr lang="sk-SK" altLang="sk-SK" sz="2400"/>
                  <a:t>algoritmus</a:t>
                </a:r>
                <a:endParaRPr lang="cs-CZ" altLang="sk-SK" sz="2400"/>
              </a:p>
            </p:txBody>
          </p:sp>
          <p:sp>
            <p:nvSpPr>
              <p:cNvPr id="7190" name="Line 14"/>
              <p:cNvSpPr>
                <a:spLocks noChangeShapeType="1"/>
              </p:cNvSpPr>
              <p:nvPr/>
            </p:nvSpPr>
            <p:spPr bwMode="auto">
              <a:xfrm>
                <a:off x="4080" y="1776"/>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grpSp>
        <p:grpSp>
          <p:nvGrpSpPr>
            <p:cNvPr id="7177" name="Group 15"/>
            <p:cNvGrpSpPr>
              <a:grpSpLocks/>
            </p:cNvGrpSpPr>
            <p:nvPr/>
          </p:nvGrpSpPr>
          <p:grpSpPr bwMode="auto">
            <a:xfrm>
              <a:off x="1584" y="2784"/>
              <a:ext cx="2496" cy="912"/>
              <a:chOff x="1584" y="2784"/>
              <a:chExt cx="2496" cy="912"/>
            </a:xfrm>
          </p:grpSpPr>
          <p:sp>
            <p:nvSpPr>
              <p:cNvPr id="7183" name="Text Box 16"/>
              <p:cNvSpPr txBox="1">
                <a:spLocks noChangeArrowheads="1"/>
              </p:cNvSpPr>
              <p:nvPr/>
            </p:nvSpPr>
            <p:spPr bwMode="auto">
              <a:xfrm>
                <a:off x="2352" y="3264"/>
                <a:ext cx="124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a:t>Spoločný kľúč </a:t>
                </a:r>
              </a:p>
              <a:p>
                <a:pPr algn="ctr" eaLnBrk="1" hangingPunct="1">
                  <a:spcBef>
                    <a:spcPct val="0"/>
                  </a:spcBef>
                  <a:buClrTx/>
                  <a:buSzTx/>
                  <a:buFontTx/>
                  <a:buNone/>
                </a:pPr>
                <a:r>
                  <a:rPr lang="sk-SK" altLang="sk-SK" sz="1800"/>
                  <a:t>K</a:t>
                </a:r>
                <a:endParaRPr lang="cs-CZ" altLang="sk-SK" sz="1800"/>
              </a:p>
            </p:txBody>
          </p:sp>
          <p:sp>
            <p:nvSpPr>
              <p:cNvPr id="7184" name="Line 17"/>
              <p:cNvSpPr>
                <a:spLocks noChangeShapeType="1"/>
              </p:cNvSpPr>
              <p:nvPr/>
            </p:nvSpPr>
            <p:spPr bwMode="auto">
              <a:xfrm>
                <a:off x="1584" y="278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85" name="Line 18"/>
              <p:cNvSpPr>
                <a:spLocks noChangeShapeType="1"/>
              </p:cNvSpPr>
              <p:nvPr/>
            </p:nvSpPr>
            <p:spPr bwMode="auto">
              <a:xfrm>
                <a:off x="1584" y="3024"/>
                <a:ext cx="24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86" name="Line 19"/>
              <p:cNvSpPr>
                <a:spLocks noChangeShapeType="1"/>
              </p:cNvSpPr>
              <p:nvPr/>
            </p:nvSpPr>
            <p:spPr bwMode="auto">
              <a:xfrm>
                <a:off x="4080" y="283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87" name="Line 20"/>
              <p:cNvSpPr>
                <a:spLocks noChangeShapeType="1"/>
              </p:cNvSpPr>
              <p:nvPr/>
            </p:nvSpPr>
            <p:spPr bwMode="auto">
              <a:xfrm flipH="1">
                <a:off x="2976" y="302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grpSp>
        <p:grpSp>
          <p:nvGrpSpPr>
            <p:cNvPr id="7178" name="Group 21"/>
            <p:cNvGrpSpPr>
              <a:grpSpLocks/>
            </p:cNvGrpSpPr>
            <p:nvPr/>
          </p:nvGrpSpPr>
          <p:grpSpPr bwMode="auto">
            <a:xfrm>
              <a:off x="2448" y="768"/>
              <a:ext cx="1112" cy="1466"/>
              <a:chOff x="2448" y="768"/>
              <a:chExt cx="1112" cy="1466"/>
            </a:xfrm>
          </p:grpSpPr>
          <p:sp>
            <p:nvSpPr>
              <p:cNvPr id="7179" name="Rectangle 22"/>
              <p:cNvSpPr>
                <a:spLocks noChangeArrowheads="1"/>
              </p:cNvSpPr>
              <p:nvPr/>
            </p:nvSpPr>
            <p:spPr bwMode="auto">
              <a:xfrm>
                <a:off x="259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sk-SK" altLang="sk-SK" sz="2400"/>
              </a:p>
            </p:txBody>
          </p:sp>
          <p:sp>
            <p:nvSpPr>
              <p:cNvPr id="7180" name="Line 23"/>
              <p:cNvSpPr>
                <a:spLocks noChangeShapeType="1"/>
              </p:cNvSpPr>
              <p:nvPr/>
            </p:nvSpPr>
            <p:spPr bwMode="auto">
              <a:xfrm>
                <a:off x="2688" y="1488"/>
                <a:ext cx="528" cy="650"/>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81" name="Line 24"/>
              <p:cNvSpPr>
                <a:spLocks noChangeShapeType="1"/>
              </p:cNvSpPr>
              <p:nvPr/>
            </p:nvSpPr>
            <p:spPr bwMode="auto">
              <a:xfrm flipH="1">
                <a:off x="2736" y="1466"/>
                <a:ext cx="480" cy="672"/>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7182" name="Text Box 25"/>
              <p:cNvSpPr txBox="1">
                <a:spLocks noChangeArrowheads="1"/>
              </p:cNvSpPr>
              <p:nvPr/>
            </p:nvSpPr>
            <p:spPr bwMode="auto">
              <a:xfrm>
                <a:off x="2448" y="768"/>
                <a:ext cx="1112" cy="449"/>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a:t>Zašifrovaný</a:t>
                </a:r>
              </a:p>
              <a:p>
                <a:pPr algn="ctr" eaLnBrk="1" hangingPunct="1">
                  <a:spcBef>
                    <a:spcPct val="0"/>
                  </a:spcBef>
                  <a:buClrTx/>
                  <a:buSzTx/>
                  <a:buFontTx/>
                  <a:buNone/>
                </a:pPr>
                <a:r>
                  <a:rPr lang="sk-SK" altLang="sk-SK" sz="1800"/>
                  <a:t>dokument</a:t>
                </a:r>
                <a:endParaRPr lang="cs-CZ" altLang="sk-SK" sz="1800"/>
              </a:p>
            </p:txBody>
          </p:sp>
        </p:grpSp>
      </p:grpSp>
      <p:sp>
        <p:nvSpPr>
          <p:cNvPr id="7172" name="BlokTextu 1"/>
          <p:cNvSpPr txBox="1">
            <a:spLocks noChangeArrowheads="1"/>
          </p:cNvSpPr>
          <p:nvPr/>
        </p:nvSpPr>
        <p:spPr bwMode="auto">
          <a:xfrm>
            <a:off x="3311526" y="5875338"/>
            <a:ext cx="669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sk-SK" altLang="sk-SK" sz="2400" dirty="0"/>
              <a:t>https://www.youtube.com/watch?v=NK5Z6Oj0YkM</a:t>
            </a:r>
          </a:p>
        </p:txBody>
      </p:sp>
    </p:spTree>
    <p:extLst>
      <p:ext uri="{BB962C8B-B14F-4D97-AF65-F5344CB8AC3E}">
        <p14:creationId xmlns:p14="http://schemas.microsoft.com/office/powerpoint/2010/main" val="1571339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1131" y="383071"/>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Symetrické šifrovanie​</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grpSp>
        <p:nvGrpSpPr>
          <p:cNvPr id="10" name="Group 26">
            <a:extLst>
              <a:ext uri="{FF2B5EF4-FFF2-40B4-BE49-F238E27FC236}">
                <a16:creationId xmlns:a16="http://schemas.microsoft.com/office/drawing/2014/main" id="{8EE2D9EA-6AAD-45DD-A5CB-996C343E4CA6}"/>
              </a:ext>
            </a:extLst>
          </p:cNvPr>
          <p:cNvGrpSpPr>
            <a:grpSpLocks/>
          </p:cNvGrpSpPr>
          <p:nvPr/>
        </p:nvGrpSpPr>
        <p:grpSpPr bwMode="auto">
          <a:xfrm>
            <a:off x="1883927" y="1832290"/>
            <a:ext cx="8051908" cy="4351338"/>
            <a:chOff x="144" y="768"/>
            <a:chExt cx="5280" cy="2928"/>
          </a:xfrm>
        </p:grpSpPr>
        <p:sp>
          <p:nvSpPr>
            <p:cNvPr id="12" name="Rectangle 3">
              <a:extLst>
                <a:ext uri="{FF2B5EF4-FFF2-40B4-BE49-F238E27FC236}">
                  <a16:creationId xmlns:a16="http://schemas.microsoft.com/office/drawing/2014/main" id="{6A5E22C4-FFB5-4045-BA4E-E34BCF04957F}"/>
                </a:ext>
              </a:extLst>
            </p:cNvPr>
            <p:cNvSpPr>
              <a:spLocks noChangeArrowheads="1"/>
            </p:cNvSpPr>
            <p:nvPr/>
          </p:nvSpPr>
          <p:spPr bwMode="auto">
            <a:xfrm>
              <a:off x="475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dirty="0">
                  <a:solidFill>
                    <a:schemeClr val="bg2"/>
                  </a:solidFill>
                  <a:latin typeface="Arial" panose="020B0604020202020204" pitchFamily="34" charset="0"/>
                  <a:cs typeface="Arial" panose="020B0604020202020204" pitchFamily="34" charset="0"/>
                </a:rPr>
                <a:t>TEXT</a:t>
              </a:r>
              <a:endParaRPr lang="cs-CZ" altLang="sk-SK" sz="2400" dirty="0">
                <a:solidFill>
                  <a:schemeClr val="bg2"/>
                </a:solidFill>
                <a:latin typeface="Arial" panose="020B0604020202020204" pitchFamily="34" charset="0"/>
                <a:cs typeface="Arial" panose="020B0604020202020204" pitchFamily="34" charset="0"/>
              </a:endParaRPr>
            </a:p>
          </p:txBody>
        </p:sp>
        <p:grpSp>
          <p:nvGrpSpPr>
            <p:cNvPr id="14" name="Group 4">
              <a:extLst>
                <a:ext uri="{FF2B5EF4-FFF2-40B4-BE49-F238E27FC236}">
                  <a16:creationId xmlns:a16="http://schemas.microsoft.com/office/drawing/2014/main" id="{D49A7E55-C0EB-4A5D-BBD0-CB5203BA97EA}"/>
                </a:ext>
              </a:extLst>
            </p:cNvPr>
            <p:cNvGrpSpPr>
              <a:grpSpLocks/>
            </p:cNvGrpSpPr>
            <p:nvPr/>
          </p:nvGrpSpPr>
          <p:grpSpPr bwMode="auto">
            <a:xfrm>
              <a:off x="144" y="768"/>
              <a:ext cx="1200" cy="1440"/>
              <a:chOff x="144" y="768"/>
              <a:chExt cx="1200" cy="1440"/>
            </a:xfrm>
          </p:grpSpPr>
          <p:sp>
            <p:nvSpPr>
              <p:cNvPr id="34" name="Rectangle 5">
                <a:extLst>
                  <a:ext uri="{FF2B5EF4-FFF2-40B4-BE49-F238E27FC236}">
                    <a16:creationId xmlns:a16="http://schemas.microsoft.com/office/drawing/2014/main" id="{43D83719-E319-4513-A731-259736694400}"/>
                  </a:ext>
                </a:extLst>
              </p:cNvPr>
              <p:cNvSpPr>
                <a:spLocks noChangeArrowheads="1"/>
              </p:cNvSpPr>
              <p:nvPr/>
            </p:nvSpPr>
            <p:spPr bwMode="auto">
              <a:xfrm>
                <a:off x="288" y="1296"/>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dirty="0">
                    <a:solidFill>
                      <a:schemeClr val="bg2"/>
                    </a:solidFill>
                    <a:latin typeface="Arial" panose="020B0604020202020204" pitchFamily="34" charset="0"/>
                    <a:cs typeface="Arial" panose="020B0604020202020204" pitchFamily="34" charset="0"/>
                  </a:rPr>
                  <a:t>TEXT</a:t>
                </a:r>
                <a:endParaRPr lang="cs-CZ" altLang="sk-SK" sz="2400" dirty="0">
                  <a:solidFill>
                    <a:schemeClr val="bg2"/>
                  </a:solidFill>
                  <a:latin typeface="Arial" panose="020B0604020202020204" pitchFamily="34" charset="0"/>
                  <a:cs typeface="Arial" panose="020B0604020202020204" pitchFamily="34" charset="0"/>
                </a:endParaRPr>
              </a:p>
            </p:txBody>
          </p:sp>
          <p:sp>
            <p:nvSpPr>
              <p:cNvPr id="35" name="Text Box 6">
                <a:extLst>
                  <a:ext uri="{FF2B5EF4-FFF2-40B4-BE49-F238E27FC236}">
                    <a16:creationId xmlns:a16="http://schemas.microsoft.com/office/drawing/2014/main" id="{333C3B4E-B275-40F3-8AFA-D532040FF152}"/>
                  </a:ext>
                </a:extLst>
              </p:cNvPr>
              <p:cNvSpPr txBox="1">
                <a:spLocks noChangeArrowheads="1"/>
              </p:cNvSpPr>
              <p:nvPr/>
            </p:nvSpPr>
            <p:spPr bwMode="auto">
              <a:xfrm>
                <a:off x="144" y="768"/>
                <a:ext cx="1200" cy="449"/>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Elektronický</a:t>
                </a:r>
              </a:p>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dokument</a:t>
                </a:r>
                <a:endParaRPr lang="cs-CZ" altLang="sk-SK" sz="1800" dirty="0">
                  <a:latin typeface="Arial" panose="020B0604020202020204" pitchFamily="34" charset="0"/>
                  <a:cs typeface="Arial" panose="020B0604020202020204" pitchFamily="34" charset="0"/>
                </a:endParaRPr>
              </a:p>
            </p:txBody>
          </p:sp>
        </p:grpSp>
        <p:grpSp>
          <p:nvGrpSpPr>
            <p:cNvPr id="15" name="Group 7">
              <a:extLst>
                <a:ext uri="{FF2B5EF4-FFF2-40B4-BE49-F238E27FC236}">
                  <a16:creationId xmlns:a16="http://schemas.microsoft.com/office/drawing/2014/main" id="{ABC52421-25A6-48A5-A2A5-DB87A207EAFD}"/>
                </a:ext>
              </a:extLst>
            </p:cNvPr>
            <p:cNvGrpSpPr>
              <a:grpSpLocks/>
            </p:cNvGrpSpPr>
            <p:nvPr/>
          </p:nvGrpSpPr>
          <p:grpSpPr bwMode="auto">
            <a:xfrm>
              <a:off x="960" y="1754"/>
              <a:ext cx="1632" cy="1061"/>
              <a:chOff x="960" y="1754"/>
              <a:chExt cx="1632" cy="1061"/>
            </a:xfrm>
          </p:grpSpPr>
          <p:sp>
            <p:nvSpPr>
              <p:cNvPr id="31" name="Line 8">
                <a:extLst>
                  <a:ext uri="{FF2B5EF4-FFF2-40B4-BE49-F238E27FC236}">
                    <a16:creationId xmlns:a16="http://schemas.microsoft.com/office/drawing/2014/main" id="{CB01EA96-6C9A-40C4-9823-51485CB16747}"/>
                  </a:ext>
                </a:extLst>
              </p:cNvPr>
              <p:cNvSpPr>
                <a:spLocks noChangeShapeType="1"/>
              </p:cNvSpPr>
              <p:nvPr/>
            </p:nvSpPr>
            <p:spPr bwMode="auto">
              <a:xfrm>
                <a:off x="960" y="1754"/>
                <a:ext cx="1632"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p>
            </p:txBody>
          </p:sp>
          <p:sp>
            <p:nvSpPr>
              <p:cNvPr id="32" name="Line 9">
                <a:extLst>
                  <a:ext uri="{FF2B5EF4-FFF2-40B4-BE49-F238E27FC236}">
                    <a16:creationId xmlns:a16="http://schemas.microsoft.com/office/drawing/2014/main" id="{96129B31-7039-4D09-9CFD-EBE1E52BA388}"/>
                  </a:ext>
                </a:extLst>
              </p:cNvPr>
              <p:cNvSpPr>
                <a:spLocks noChangeShapeType="1"/>
              </p:cNvSpPr>
              <p:nvPr/>
            </p:nvSpPr>
            <p:spPr bwMode="auto">
              <a:xfrm>
                <a:off x="1584" y="1776"/>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33" name="Text Box 10">
                <a:extLst>
                  <a:ext uri="{FF2B5EF4-FFF2-40B4-BE49-F238E27FC236}">
                    <a16:creationId xmlns:a16="http://schemas.microsoft.com/office/drawing/2014/main" id="{11815939-FBA8-4857-A063-3221B399BB6D}"/>
                  </a:ext>
                </a:extLst>
              </p:cNvPr>
              <p:cNvSpPr txBox="1">
                <a:spLocks noChangeArrowheads="1"/>
              </p:cNvSpPr>
              <p:nvPr/>
            </p:nvSpPr>
            <p:spPr bwMode="auto">
              <a:xfrm>
                <a:off x="1143" y="2256"/>
                <a:ext cx="1049"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2400" dirty="0">
                    <a:latin typeface="Arial" panose="020B0604020202020204" pitchFamily="34" charset="0"/>
                    <a:cs typeface="Arial" panose="020B0604020202020204" pitchFamily="34" charset="0"/>
                  </a:rPr>
                  <a:t>šifrovací </a:t>
                </a:r>
              </a:p>
              <a:p>
                <a:pPr algn="ctr" eaLnBrk="1" hangingPunct="1">
                  <a:spcBef>
                    <a:spcPct val="0"/>
                  </a:spcBef>
                  <a:buClrTx/>
                  <a:buSzTx/>
                  <a:buFontTx/>
                  <a:buNone/>
                </a:pPr>
                <a:r>
                  <a:rPr lang="sk-SK" altLang="sk-SK" sz="2400" dirty="0">
                    <a:latin typeface="Arial" panose="020B0604020202020204" pitchFamily="34" charset="0"/>
                    <a:cs typeface="Arial" panose="020B0604020202020204" pitchFamily="34" charset="0"/>
                  </a:rPr>
                  <a:t>algoritmus</a:t>
                </a:r>
                <a:endParaRPr lang="cs-CZ" altLang="sk-SK" sz="2400" dirty="0">
                  <a:latin typeface="Arial" panose="020B0604020202020204" pitchFamily="34" charset="0"/>
                  <a:cs typeface="Arial" panose="020B0604020202020204" pitchFamily="34" charset="0"/>
                </a:endParaRPr>
              </a:p>
            </p:txBody>
          </p:sp>
        </p:grpSp>
        <p:grpSp>
          <p:nvGrpSpPr>
            <p:cNvPr id="16" name="Group 11">
              <a:extLst>
                <a:ext uri="{FF2B5EF4-FFF2-40B4-BE49-F238E27FC236}">
                  <a16:creationId xmlns:a16="http://schemas.microsoft.com/office/drawing/2014/main" id="{D42DA1EF-DA3A-4B45-9552-3F068DA105FB}"/>
                </a:ext>
              </a:extLst>
            </p:cNvPr>
            <p:cNvGrpSpPr>
              <a:grpSpLocks/>
            </p:cNvGrpSpPr>
            <p:nvPr/>
          </p:nvGrpSpPr>
          <p:grpSpPr bwMode="auto">
            <a:xfrm>
              <a:off x="3264" y="1754"/>
              <a:ext cx="1488" cy="1109"/>
              <a:chOff x="3264" y="1754"/>
              <a:chExt cx="1488" cy="1109"/>
            </a:xfrm>
          </p:grpSpPr>
          <p:sp>
            <p:nvSpPr>
              <p:cNvPr id="28" name="Line 12">
                <a:extLst>
                  <a:ext uri="{FF2B5EF4-FFF2-40B4-BE49-F238E27FC236}">
                    <a16:creationId xmlns:a16="http://schemas.microsoft.com/office/drawing/2014/main" id="{E37B6163-B9BC-4F79-9E6A-E54AE1B3E2B7}"/>
                  </a:ext>
                </a:extLst>
              </p:cNvPr>
              <p:cNvSpPr>
                <a:spLocks noChangeShapeType="1"/>
              </p:cNvSpPr>
              <p:nvPr/>
            </p:nvSpPr>
            <p:spPr bwMode="auto">
              <a:xfrm>
                <a:off x="3264" y="1754"/>
                <a:ext cx="1488"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p>
            </p:txBody>
          </p:sp>
          <p:sp>
            <p:nvSpPr>
              <p:cNvPr id="29" name="Text Box 13">
                <a:extLst>
                  <a:ext uri="{FF2B5EF4-FFF2-40B4-BE49-F238E27FC236}">
                    <a16:creationId xmlns:a16="http://schemas.microsoft.com/office/drawing/2014/main" id="{0C3C5FC7-C8FD-4F74-9E6E-7992F04BD355}"/>
                  </a:ext>
                </a:extLst>
              </p:cNvPr>
              <p:cNvSpPr txBox="1">
                <a:spLocks noChangeArrowheads="1"/>
              </p:cNvSpPr>
              <p:nvPr/>
            </p:nvSpPr>
            <p:spPr bwMode="auto">
              <a:xfrm>
                <a:off x="3560" y="2304"/>
                <a:ext cx="1098"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2400" dirty="0" err="1">
                    <a:latin typeface="Arial" panose="020B0604020202020204" pitchFamily="34" charset="0"/>
                    <a:cs typeface="Arial" panose="020B0604020202020204" pitchFamily="34" charset="0"/>
                  </a:rPr>
                  <a:t>dešifrovací</a:t>
                </a:r>
                <a:endParaRPr lang="sk-SK" altLang="sk-SK" sz="2400" dirty="0">
                  <a:latin typeface="Arial" panose="020B0604020202020204" pitchFamily="34" charset="0"/>
                  <a:cs typeface="Arial" panose="020B0604020202020204" pitchFamily="34" charset="0"/>
                </a:endParaRPr>
              </a:p>
              <a:p>
                <a:pPr algn="ctr" eaLnBrk="1" hangingPunct="1">
                  <a:spcBef>
                    <a:spcPct val="0"/>
                  </a:spcBef>
                  <a:buClrTx/>
                  <a:buSzTx/>
                  <a:buFontTx/>
                  <a:buNone/>
                </a:pPr>
                <a:r>
                  <a:rPr lang="sk-SK" altLang="sk-SK" sz="2400" dirty="0">
                    <a:latin typeface="Arial" panose="020B0604020202020204" pitchFamily="34" charset="0"/>
                    <a:cs typeface="Arial" panose="020B0604020202020204" pitchFamily="34" charset="0"/>
                  </a:rPr>
                  <a:t>algoritmus</a:t>
                </a:r>
                <a:endParaRPr lang="cs-CZ" altLang="sk-SK" sz="2400" dirty="0">
                  <a:latin typeface="Arial" panose="020B0604020202020204" pitchFamily="34" charset="0"/>
                  <a:cs typeface="Arial" panose="020B0604020202020204" pitchFamily="34" charset="0"/>
                </a:endParaRPr>
              </a:p>
            </p:txBody>
          </p:sp>
          <p:sp>
            <p:nvSpPr>
              <p:cNvPr id="30" name="Line 14">
                <a:extLst>
                  <a:ext uri="{FF2B5EF4-FFF2-40B4-BE49-F238E27FC236}">
                    <a16:creationId xmlns:a16="http://schemas.microsoft.com/office/drawing/2014/main" id="{419E3E76-4B9E-481A-84A7-18A33874F02E}"/>
                  </a:ext>
                </a:extLst>
              </p:cNvPr>
              <p:cNvSpPr>
                <a:spLocks noChangeShapeType="1"/>
              </p:cNvSpPr>
              <p:nvPr/>
            </p:nvSpPr>
            <p:spPr bwMode="auto">
              <a:xfrm>
                <a:off x="4080" y="1776"/>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grpSp>
        <p:grpSp>
          <p:nvGrpSpPr>
            <p:cNvPr id="17" name="Group 15">
              <a:extLst>
                <a:ext uri="{FF2B5EF4-FFF2-40B4-BE49-F238E27FC236}">
                  <a16:creationId xmlns:a16="http://schemas.microsoft.com/office/drawing/2014/main" id="{B5DD13BA-586C-4BC6-A836-C7384AD4B189}"/>
                </a:ext>
              </a:extLst>
            </p:cNvPr>
            <p:cNvGrpSpPr>
              <a:grpSpLocks/>
            </p:cNvGrpSpPr>
            <p:nvPr/>
          </p:nvGrpSpPr>
          <p:grpSpPr bwMode="auto">
            <a:xfrm>
              <a:off x="1584" y="2784"/>
              <a:ext cx="2496" cy="912"/>
              <a:chOff x="1584" y="2784"/>
              <a:chExt cx="2496" cy="912"/>
            </a:xfrm>
          </p:grpSpPr>
          <p:sp>
            <p:nvSpPr>
              <p:cNvPr id="23" name="Text Box 16">
                <a:extLst>
                  <a:ext uri="{FF2B5EF4-FFF2-40B4-BE49-F238E27FC236}">
                    <a16:creationId xmlns:a16="http://schemas.microsoft.com/office/drawing/2014/main" id="{6E163746-D770-4B11-8581-3026EA50BB87}"/>
                  </a:ext>
                </a:extLst>
              </p:cNvPr>
              <p:cNvSpPr txBox="1">
                <a:spLocks noChangeArrowheads="1"/>
              </p:cNvSpPr>
              <p:nvPr/>
            </p:nvSpPr>
            <p:spPr bwMode="auto">
              <a:xfrm>
                <a:off x="2352" y="3264"/>
                <a:ext cx="124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Spoločný kľúč </a:t>
                </a:r>
              </a:p>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K</a:t>
                </a:r>
                <a:endParaRPr lang="cs-CZ" altLang="sk-SK" sz="1800" dirty="0">
                  <a:latin typeface="Arial" panose="020B0604020202020204" pitchFamily="34" charset="0"/>
                  <a:cs typeface="Arial" panose="020B0604020202020204" pitchFamily="34" charset="0"/>
                </a:endParaRPr>
              </a:p>
            </p:txBody>
          </p:sp>
          <p:sp>
            <p:nvSpPr>
              <p:cNvPr id="24" name="Line 17">
                <a:extLst>
                  <a:ext uri="{FF2B5EF4-FFF2-40B4-BE49-F238E27FC236}">
                    <a16:creationId xmlns:a16="http://schemas.microsoft.com/office/drawing/2014/main" id="{C1A9CBB4-4CA9-4328-8C9C-A2376C17BB6F}"/>
                  </a:ext>
                </a:extLst>
              </p:cNvPr>
              <p:cNvSpPr>
                <a:spLocks noChangeShapeType="1"/>
              </p:cNvSpPr>
              <p:nvPr/>
            </p:nvSpPr>
            <p:spPr bwMode="auto">
              <a:xfrm>
                <a:off x="1584" y="278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25" name="Line 18">
                <a:extLst>
                  <a:ext uri="{FF2B5EF4-FFF2-40B4-BE49-F238E27FC236}">
                    <a16:creationId xmlns:a16="http://schemas.microsoft.com/office/drawing/2014/main" id="{C3460B57-B738-451E-89F0-BF46A4645DD2}"/>
                  </a:ext>
                </a:extLst>
              </p:cNvPr>
              <p:cNvSpPr>
                <a:spLocks noChangeShapeType="1"/>
              </p:cNvSpPr>
              <p:nvPr/>
            </p:nvSpPr>
            <p:spPr bwMode="auto">
              <a:xfrm>
                <a:off x="1584" y="3024"/>
                <a:ext cx="24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26" name="Line 19">
                <a:extLst>
                  <a:ext uri="{FF2B5EF4-FFF2-40B4-BE49-F238E27FC236}">
                    <a16:creationId xmlns:a16="http://schemas.microsoft.com/office/drawing/2014/main" id="{7E3E3AE0-D658-4339-BEF3-AB027A6B131D}"/>
                  </a:ext>
                </a:extLst>
              </p:cNvPr>
              <p:cNvSpPr>
                <a:spLocks noChangeShapeType="1"/>
              </p:cNvSpPr>
              <p:nvPr/>
            </p:nvSpPr>
            <p:spPr bwMode="auto">
              <a:xfrm>
                <a:off x="4080" y="283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27" name="Line 20">
                <a:extLst>
                  <a:ext uri="{FF2B5EF4-FFF2-40B4-BE49-F238E27FC236}">
                    <a16:creationId xmlns:a16="http://schemas.microsoft.com/office/drawing/2014/main" id="{8AADCAAC-ADB0-4797-A08C-B417DFE33744}"/>
                  </a:ext>
                </a:extLst>
              </p:cNvPr>
              <p:cNvSpPr>
                <a:spLocks noChangeShapeType="1"/>
              </p:cNvSpPr>
              <p:nvPr/>
            </p:nvSpPr>
            <p:spPr bwMode="auto">
              <a:xfrm flipH="1">
                <a:off x="2976" y="302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p>
            </p:txBody>
          </p:sp>
        </p:grpSp>
        <p:grpSp>
          <p:nvGrpSpPr>
            <p:cNvPr id="18" name="Group 21">
              <a:extLst>
                <a:ext uri="{FF2B5EF4-FFF2-40B4-BE49-F238E27FC236}">
                  <a16:creationId xmlns:a16="http://schemas.microsoft.com/office/drawing/2014/main" id="{A6AFC7BC-33DF-40C6-8D50-084945002757}"/>
                </a:ext>
              </a:extLst>
            </p:cNvPr>
            <p:cNvGrpSpPr>
              <a:grpSpLocks/>
            </p:cNvGrpSpPr>
            <p:nvPr/>
          </p:nvGrpSpPr>
          <p:grpSpPr bwMode="auto">
            <a:xfrm>
              <a:off x="2448" y="768"/>
              <a:ext cx="1112" cy="1466"/>
              <a:chOff x="2448" y="768"/>
              <a:chExt cx="1112" cy="1466"/>
            </a:xfrm>
          </p:grpSpPr>
          <p:sp>
            <p:nvSpPr>
              <p:cNvPr id="19" name="Rectangle 22">
                <a:extLst>
                  <a:ext uri="{FF2B5EF4-FFF2-40B4-BE49-F238E27FC236}">
                    <a16:creationId xmlns:a16="http://schemas.microsoft.com/office/drawing/2014/main" id="{5E253941-26A9-4BBC-AC0E-8FFE9A3B6C56}"/>
                  </a:ext>
                </a:extLst>
              </p:cNvPr>
              <p:cNvSpPr>
                <a:spLocks noChangeArrowheads="1"/>
              </p:cNvSpPr>
              <p:nvPr/>
            </p:nvSpPr>
            <p:spPr bwMode="auto">
              <a:xfrm>
                <a:off x="259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sk-SK" altLang="sk-SK" sz="2400"/>
              </a:p>
            </p:txBody>
          </p:sp>
          <p:sp>
            <p:nvSpPr>
              <p:cNvPr id="20" name="Line 23">
                <a:extLst>
                  <a:ext uri="{FF2B5EF4-FFF2-40B4-BE49-F238E27FC236}">
                    <a16:creationId xmlns:a16="http://schemas.microsoft.com/office/drawing/2014/main" id="{8EFA7555-A77D-4F0E-8A09-AC5E67C0C372}"/>
                  </a:ext>
                </a:extLst>
              </p:cNvPr>
              <p:cNvSpPr>
                <a:spLocks noChangeShapeType="1"/>
              </p:cNvSpPr>
              <p:nvPr/>
            </p:nvSpPr>
            <p:spPr bwMode="auto">
              <a:xfrm>
                <a:off x="2688" y="1488"/>
                <a:ext cx="528" cy="650"/>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21" name="Line 24">
                <a:extLst>
                  <a:ext uri="{FF2B5EF4-FFF2-40B4-BE49-F238E27FC236}">
                    <a16:creationId xmlns:a16="http://schemas.microsoft.com/office/drawing/2014/main" id="{E6083AEC-E59B-427A-8397-C2BA22AEE963}"/>
                  </a:ext>
                </a:extLst>
              </p:cNvPr>
              <p:cNvSpPr>
                <a:spLocks noChangeShapeType="1"/>
              </p:cNvSpPr>
              <p:nvPr/>
            </p:nvSpPr>
            <p:spPr bwMode="auto">
              <a:xfrm flipH="1">
                <a:off x="2736" y="1466"/>
                <a:ext cx="480" cy="672"/>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p>
            </p:txBody>
          </p:sp>
          <p:sp>
            <p:nvSpPr>
              <p:cNvPr id="22" name="Text Box 25">
                <a:extLst>
                  <a:ext uri="{FF2B5EF4-FFF2-40B4-BE49-F238E27FC236}">
                    <a16:creationId xmlns:a16="http://schemas.microsoft.com/office/drawing/2014/main" id="{292FABED-142E-45A7-B840-A6D119D4E0E9}"/>
                  </a:ext>
                </a:extLst>
              </p:cNvPr>
              <p:cNvSpPr txBox="1">
                <a:spLocks noChangeArrowheads="1"/>
              </p:cNvSpPr>
              <p:nvPr/>
            </p:nvSpPr>
            <p:spPr bwMode="auto">
              <a:xfrm>
                <a:off x="2448" y="768"/>
                <a:ext cx="1112" cy="449"/>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a:latin typeface="Arial" panose="020B0604020202020204" pitchFamily="34" charset="0"/>
                    <a:cs typeface="Arial" panose="020B0604020202020204" pitchFamily="34" charset="0"/>
                  </a:rPr>
                  <a:t>Zašifrovaný</a:t>
                </a:r>
              </a:p>
              <a:p>
                <a:pPr algn="ctr" eaLnBrk="1" hangingPunct="1">
                  <a:spcBef>
                    <a:spcPct val="0"/>
                  </a:spcBef>
                  <a:buClrTx/>
                  <a:buSzTx/>
                  <a:buFontTx/>
                  <a:buNone/>
                </a:pPr>
                <a:r>
                  <a:rPr lang="sk-SK" altLang="sk-SK" sz="1800">
                    <a:latin typeface="Arial" panose="020B0604020202020204" pitchFamily="34" charset="0"/>
                    <a:cs typeface="Arial" panose="020B0604020202020204" pitchFamily="34" charset="0"/>
                  </a:rPr>
                  <a:t>dokument</a:t>
                </a:r>
                <a:endParaRPr lang="cs-CZ" altLang="sk-SK" sz="1800">
                  <a:latin typeface="Arial" panose="020B0604020202020204" pitchFamily="34" charset="0"/>
                  <a:cs typeface="Arial" panose="020B0604020202020204" pitchFamily="34" charset="0"/>
                </a:endParaRPr>
              </a:p>
            </p:txBody>
          </p:sp>
        </p:grpSp>
      </p:grpSp>
      <p:sp>
        <p:nvSpPr>
          <p:cNvPr id="3" name="TextovéPole 2">
            <a:extLst>
              <a:ext uri="{FF2B5EF4-FFF2-40B4-BE49-F238E27FC236}">
                <a16:creationId xmlns:a16="http://schemas.microsoft.com/office/drawing/2014/main" id="{04D36309-B6FC-48B8-9F6D-36C3CCA636CC}"/>
              </a:ext>
            </a:extLst>
          </p:cNvPr>
          <p:cNvSpPr txBox="1"/>
          <p:nvPr/>
        </p:nvSpPr>
        <p:spPr>
          <a:xfrm>
            <a:off x="683563" y="4986718"/>
            <a:ext cx="5561814" cy="338554"/>
          </a:xfrm>
          <a:prstGeom prst="rect">
            <a:avLst/>
          </a:prstGeom>
          <a:noFill/>
        </p:spPr>
        <p:txBody>
          <a:bodyPr wrap="square" rtlCol="0">
            <a:spAutoFit/>
          </a:bodyPr>
          <a:lstStyle/>
          <a:p>
            <a:r>
              <a:rPr lang="cs-CZ" sz="1600" dirty="0">
                <a:latin typeface="Arial" panose="020B0604020202020204" pitchFamily="34" charset="0"/>
                <a:cs typeface="Arial" panose="020B0604020202020204" pitchFamily="34" charset="0"/>
                <a:hlinkClick r:id="rId6"/>
              </a:rPr>
              <a:t>video</a:t>
            </a:r>
            <a:endParaRPr lang="cs-C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64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FF12CF1C-BDF5-4B42-8BC5-91D413868EF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
        <p:nvSpPr>
          <p:cNvPr id="13" name="Podnadpis 2">
            <a:extLst>
              <a:ext uri="{FF2B5EF4-FFF2-40B4-BE49-F238E27FC236}">
                <a16:creationId xmlns:a16="http://schemas.microsoft.com/office/drawing/2014/main" id="{2BC5597E-4D4B-420C-B19A-8953C8576E6F}"/>
              </a:ext>
            </a:extLst>
          </p:cNvPr>
          <p:cNvSpPr>
            <a:spLocks noGrp="1"/>
          </p:cNvSpPr>
          <p:nvPr>
            <p:ph type="subTitle" idx="1"/>
          </p:nvPr>
        </p:nvSpPr>
        <p:spPr>
          <a:xfrm>
            <a:off x="2000005" y="1653051"/>
            <a:ext cx="9805496" cy="4352478"/>
          </a:xfrm>
        </p:spPr>
        <p:txBody>
          <a:bodyPr anchor="t">
            <a:noAutofit/>
          </a:bodyPr>
          <a:lstStyle/>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Požiadavky na bezpečnosť,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autentifikácia,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identifikácia,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archív,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digitálny a elektronický podpis,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certifikačná autorita, </a:t>
            </a:r>
          </a:p>
          <a:p>
            <a:pPr marL="285750" indent="-285750" algn="l" rtl="0" fontAlgn="base">
              <a:buFont typeface="Arial" panose="020B0604020202020204" pitchFamily="34" charset="0"/>
              <a:buChar char="•"/>
            </a:pPr>
            <a:r>
              <a:rPr lang="sk-SK" b="0" i="0" u="none" strike="noStrike" dirty="0">
                <a:solidFill>
                  <a:srgbClr val="249CDC"/>
                </a:solidFill>
                <a:effectLst/>
                <a:latin typeface="Arial" panose="020B0604020202020204" pitchFamily="34" charset="0"/>
                <a:cs typeface="Arial" panose="020B0604020202020204" pitchFamily="34" charset="0"/>
              </a:rPr>
              <a:t>dôvera certifikačných autorít, </a:t>
            </a:r>
          </a:p>
          <a:p>
            <a:pPr marL="285750" indent="-285750" algn="l" rtl="0" fontAlgn="base">
              <a:buFont typeface="Arial" panose="020B0604020202020204" pitchFamily="34" charset="0"/>
              <a:buChar char="•"/>
            </a:pPr>
            <a:r>
              <a:rPr lang="sk-SK" dirty="0">
                <a:solidFill>
                  <a:srgbClr val="249CDC"/>
                </a:solidFill>
                <a:latin typeface="Arial" panose="020B0604020202020204" pitchFamily="34" charset="0"/>
                <a:cs typeface="Arial" panose="020B0604020202020204" pitchFamily="34" charset="0"/>
              </a:rPr>
              <a:t>p</a:t>
            </a:r>
            <a:r>
              <a:rPr lang="sk-SK" b="0" i="0" u="none" strike="noStrike" dirty="0">
                <a:solidFill>
                  <a:srgbClr val="249CDC"/>
                </a:solidFill>
                <a:effectLst/>
                <a:latin typeface="Arial" panose="020B0604020202020204" pitchFamily="34" charset="0"/>
                <a:cs typeface="Arial" panose="020B0604020202020204" pitchFamily="34" charset="0"/>
              </a:rPr>
              <a:t>raktické aspekty elektronického podpisu.​</a:t>
            </a:r>
            <a:endParaRPr lang="en-US"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605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826194"/>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Enigma​</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E38A99D0-BA3A-44E2-A942-4D2CE76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
        <p:nvSpPr>
          <p:cNvPr id="11" name="TextovéPole 10">
            <a:extLst>
              <a:ext uri="{FF2B5EF4-FFF2-40B4-BE49-F238E27FC236}">
                <a16:creationId xmlns:a16="http://schemas.microsoft.com/office/drawing/2014/main" id="{9181BEDF-AC85-42F8-B279-A4353EFFF45B}"/>
              </a:ext>
            </a:extLst>
          </p:cNvPr>
          <p:cNvSpPr txBox="1"/>
          <p:nvPr/>
        </p:nvSpPr>
        <p:spPr>
          <a:xfrm>
            <a:off x="3047215" y="3270257"/>
            <a:ext cx="6094428"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sp>
        <p:nvSpPr>
          <p:cNvPr id="13" name="TextovéPole 12">
            <a:extLst>
              <a:ext uri="{FF2B5EF4-FFF2-40B4-BE49-F238E27FC236}">
                <a16:creationId xmlns:a16="http://schemas.microsoft.com/office/drawing/2014/main" id="{3D0E0384-2AA6-4618-A752-8329DAFDE294}"/>
              </a:ext>
            </a:extLst>
          </p:cNvPr>
          <p:cNvSpPr txBox="1"/>
          <p:nvPr/>
        </p:nvSpPr>
        <p:spPr>
          <a:xfrm>
            <a:off x="3047215" y="3270257"/>
            <a:ext cx="6094428"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26626" name="Picture 2">
            <a:extLst>
              <a:ext uri="{FF2B5EF4-FFF2-40B4-BE49-F238E27FC236}">
                <a16:creationId xmlns:a16="http://schemas.microsoft.com/office/drawing/2014/main" id="{52304105-92C4-45D1-9511-B620A5811B1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4683" y="1692915"/>
            <a:ext cx="8175691" cy="4594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178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097729"/>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Asymetrické použitie – existencia 2 klúčov – súkromný a verejný​</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40" y="2293063"/>
            <a:ext cx="8737076" cy="4352478"/>
          </a:xfrm>
        </p:spPr>
        <p:txBody>
          <a:bodyPr anchor="t">
            <a:noAutofit/>
          </a:bodyPr>
          <a:lstStyle/>
          <a:p>
            <a:pPr marL="342900" indent="-342900" algn="l" fontAlgn="base">
              <a:buFont typeface="Arial" panose="020B0604020202020204" pitchFamily="34" charset="0"/>
              <a:buChar char="•"/>
            </a:pPr>
            <a:r>
              <a:rPr lang="sk-SK" sz="2800" dirty="0"/>
              <a:t>Každá osoba komunikácie vlastní dvojicu kľúčov​</a:t>
            </a:r>
          </a:p>
          <a:p>
            <a:pPr marL="800100" lvl="1" indent="-342900" algn="l" fontAlgn="base">
              <a:buFont typeface="Arial" panose="020B0604020202020204" pitchFamily="34" charset="0"/>
              <a:buChar char="•"/>
            </a:pPr>
            <a:r>
              <a:rPr lang="sk-SK" sz="2400" b="1" dirty="0">
                <a:solidFill>
                  <a:srgbClr val="249CDC"/>
                </a:solidFill>
              </a:rPr>
              <a:t>Súkromný (osobný, tajný, </a:t>
            </a:r>
            <a:r>
              <a:rPr lang="sk-SK" sz="2400" b="1" dirty="0" err="1">
                <a:solidFill>
                  <a:srgbClr val="249CDC"/>
                </a:solidFill>
              </a:rPr>
              <a:t>private</a:t>
            </a:r>
            <a:r>
              <a:rPr lang="sk-SK" sz="2400" b="1" dirty="0">
                <a:solidFill>
                  <a:srgbClr val="249CDC"/>
                </a:solidFill>
              </a:rPr>
              <a:t>) </a:t>
            </a:r>
            <a:r>
              <a:rPr lang="sk-SK" sz="2400" dirty="0"/>
              <a:t>– výhradné vlastníctvo, nutnosť vysokej ochrany, uložený výhradne na bezpečnom tokene (čipová karta, </a:t>
            </a:r>
            <a:r>
              <a:rPr lang="sk-SK" sz="2400" dirty="0" err="1"/>
              <a:t>hardverový</a:t>
            </a:r>
            <a:r>
              <a:rPr lang="sk-SK" sz="2400" dirty="0"/>
              <a:t> token, špeciálny </a:t>
            </a:r>
            <a:r>
              <a:rPr lang="sk-SK" sz="2400" dirty="0" err="1"/>
              <a:t>usb</a:t>
            </a:r>
            <a:r>
              <a:rPr lang="sk-SK" sz="2400" dirty="0"/>
              <a:t> kľúč – zabezpečený ďalším prvkom ochrany​</a:t>
            </a:r>
          </a:p>
          <a:p>
            <a:pPr marL="800100" lvl="1" indent="-342900" algn="l" fontAlgn="base">
              <a:buFont typeface="Arial" panose="020B0604020202020204" pitchFamily="34" charset="0"/>
              <a:buChar char="•"/>
            </a:pPr>
            <a:r>
              <a:rPr lang="sk-SK" sz="2400" b="1" dirty="0">
                <a:solidFill>
                  <a:srgbClr val="249CDC"/>
                </a:solidFill>
              </a:rPr>
              <a:t>Verejný (</a:t>
            </a:r>
            <a:r>
              <a:rPr lang="sk-SK" sz="2400" b="1" dirty="0" err="1">
                <a:solidFill>
                  <a:srgbClr val="249CDC"/>
                </a:solidFill>
              </a:rPr>
              <a:t>public</a:t>
            </a:r>
            <a:r>
              <a:rPr lang="sk-SK" sz="2400" b="1" dirty="0">
                <a:solidFill>
                  <a:srgbClr val="249CDC"/>
                </a:solidFill>
              </a:rPr>
              <a:t>) </a:t>
            </a:r>
            <a:r>
              <a:rPr lang="sk-SK" sz="2400" dirty="0"/>
              <a:t>– nutnosť distribuovať, zvyčajne uložený na verejne prístupnom serveri (certifikačná autorita, </a:t>
            </a:r>
            <a:r>
              <a:rPr lang="sk-SK" sz="2400" dirty="0" err="1"/>
              <a:t>key-servre</a:t>
            </a:r>
            <a:r>
              <a:rPr lang="sk-SK" sz="2400" dirty="0"/>
              <a:t> a pod)​</a:t>
            </a:r>
            <a:endParaRPr lang="cs-CZ" sz="24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77875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097729"/>
            <a:ext cx="9755171"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Generovanie kľúčov – RSA algoritmus (Rivest–Shamir–Adleman)​</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40" y="2293063"/>
            <a:ext cx="8737076" cy="4352478"/>
          </a:xfrm>
        </p:spPr>
        <p:txBody>
          <a:bodyPr anchor="t">
            <a:noAutofit/>
          </a:bodyPr>
          <a:lstStyle/>
          <a:p>
            <a:pPr marL="342900" indent="-342900" algn="l" fontAlgn="base">
              <a:buFont typeface="Arial" panose="020B0604020202020204" pitchFamily="34" charset="0"/>
              <a:buChar char="•"/>
            </a:pPr>
            <a:r>
              <a:rPr lang="sk-SK" sz="2800" dirty="0"/>
              <a:t>V jednom momente prostredníctvom algoritmu vznikne dvojica kľúčov – rovnocenné z hľadiska generovania​</a:t>
            </a:r>
          </a:p>
          <a:p>
            <a:pPr marL="342900" indent="-342900" algn="l" fontAlgn="base">
              <a:buFont typeface="Arial" panose="020B0604020202020204" pitchFamily="34" charset="0"/>
              <a:buChar char="•"/>
            </a:pPr>
            <a:endParaRPr lang="sk-SK" sz="2800" dirty="0"/>
          </a:p>
          <a:p>
            <a:pPr marL="342900" indent="-342900" algn="l" fontAlgn="base">
              <a:buFont typeface="Arial" panose="020B0604020202020204" pitchFamily="34" charset="0"/>
              <a:buChar char="•"/>
            </a:pPr>
            <a:r>
              <a:rPr lang="sk-SK" sz="2800" dirty="0"/>
              <a:t>Založené na existencii veľkých prvočísel​</a:t>
            </a:r>
          </a:p>
          <a:p>
            <a:pPr marL="342900" indent="-342900" algn="l" fontAlgn="base">
              <a:buFont typeface="Arial" panose="020B0604020202020204" pitchFamily="34" charset="0"/>
              <a:buChar char="•"/>
            </a:pPr>
            <a:endParaRPr lang="sk-SK" sz="2800" dirty="0"/>
          </a:p>
          <a:p>
            <a:pPr marL="342900" indent="-342900" algn="l" fontAlgn="base">
              <a:buFont typeface="Arial" panose="020B0604020202020204" pitchFamily="34" charset="0"/>
              <a:buChar char="•"/>
            </a:pPr>
            <a:r>
              <a:rPr lang="sk-SK" sz="2800" dirty="0"/>
              <a:t>Zložitosť odvodiť zo znalosti verejného kľúča kľúč súkromný​</a:t>
            </a:r>
            <a:endParaRPr lang="cs-CZ" sz="24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02212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2919" y="299758"/>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Asymetrické šifrovanie​​</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
        <p:nvSpPr>
          <p:cNvPr id="10" name="TextovéPole 9">
            <a:extLst>
              <a:ext uri="{FF2B5EF4-FFF2-40B4-BE49-F238E27FC236}">
                <a16:creationId xmlns:a16="http://schemas.microsoft.com/office/drawing/2014/main" id="{C871463C-9368-48E9-9D4E-8B52658CDC28}"/>
              </a:ext>
            </a:extLst>
          </p:cNvPr>
          <p:cNvSpPr txBox="1"/>
          <p:nvPr/>
        </p:nvSpPr>
        <p:spPr>
          <a:xfrm>
            <a:off x="588875" y="5178599"/>
            <a:ext cx="4477731" cy="369332"/>
          </a:xfrm>
          <a:prstGeom prst="rect">
            <a:avLst/>
          </a:prstGeom>
          <a:noFill/>
        </p:spPr>
        <p:txBody>
          <a:bodyPr wrap="square" rtlCol="0">
            <a:spAutoFit/>
          </a:bodyPr>
          <a:lstStyle/>
          <a:p>
            <a:r>
              <a:rPr lang="cs-CZ" dirty="0">
                <a:latin typeface="Arial" panose="020B0604020202020204" pitchFamily="34" charset="0"/>
                <a:cs typeface="Arial" panose="020B0604020202020204" pitchFamily="34" charset="0"/>
                <a:hlinkClick r:id="rId6"/>
              </a:rPr>
              <a:t>video</a:t>
            </a:r>
            <a:endParaRPr lang="cs-CZ" dirty="0">
              <a:latin typeface="Arial" panose="020B0604020202020204" pitchFamily="34" charset="0"/>
              <a:cs typeface="Arial" panose="020B0604020202020204" pitchFamily="34" charset="0"/>
            </a:endParaRPr>
          </a:p>
        </p:txBody>
      </p:sp>
      <p:grpSp>
        <p:nvGrpSpPr>
          <p:cNvPr id="11" name="Skupina 10">
            <a:extLst>
              <a:ext uri="{FF2B5EF4-FFF2-40B4-BE49-F238E27FC236}">
                <a16:creationId xmlns:a16="http://schemas.microsoft.com/office/drawing/2014/main" id="{4FB6A399-D002-49CC-9796-5A782316220F}"/>
              </a:ext>
            </a:extLst>
          </p:cNvPr>
          <p:cNvGrpSpPr/>
          <p:nvPr/>
        </p:nvGrpSpPr>
        <p:grpSpPr>
          <a:xfrm>
            <a:off x="1733279" y="1120024"/>
            <a:ext cx="7903796" cy="5418531"/>
            <a:chOff x="1118658" y="903531"/>
            <a:chExt cx="7903796" cy="5418531"/>
          </a:xfrm>
        </p:grpSpPr>
        <p:grpSp>
          <p:nvGrpSpPr>
            <p:cNvPr id="12" name="Group 24">
              <a:extLst>
                <a:ext uri="{FF2B5EF4-FFF2-40B4-BE49-F238E27FC236}">
                  <a16:creationId xmlns:a16="http://schemas.microsoft.com/office/drawing/2014/main" id="{26C4F827-0631-46CA-A288-30597272B40B}"/>
                </a:ext>
              </a:extLst>
            </p:cNvPr>
            <p:cNvGrpSpPr>
              <a:grpSpLocks/>
            </p:cNvGrpSpPr>
            <p:nvPr/>
          </p:nvGrpSpPr>
          <p:grpSpPr bwMode="auto">
            <a:xfrm>
              <a:off x="1421253" y="3683434"/>
              <a:ext cx="7255203" cy="2638628"/>
              <a:chOff x="139" y="694"/>
              <a:chExt cx="5356" cy="2086"/>
            </a:xfrm>
          </p:grpSpPr>
          <p:sp>
            <p:nvSpPr>
              <p:cNvPr id="28" name="Rectangle 3">
                <a:extLst>
                  <a:ext uri="{FF2B5EF4-FFF2-40B4-BE49-F238E27FC236}">
                    <a16:creationId xmlns:a16="http://schemas.microsoft.com/office/drawing/2014/main" id="{B93A9601-15C7-44C4-9218-08BC4ED00910}"/>
                  </a:ext>
                </a:extLst>
              </p:cNvPr>
              <p:cNvSpPr>
                <a:spLocks noChangeArrowheads="1"/>
              </p:cNvSpPr>
              <p:nvPr/>
            </p:nvSpPr>
            <p:spPr bwMode="auto">
              <a:xfrm>
                <a:off x="475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a:solidFill>
                      <a:schemeClr val="bg2"/>
                    </a:solidFill>
                    <a:latin typeface="Arial" panose="020B0604020202020204" pitchFamily="34" charset="0"/>
                    <a:cs typeface="Arial" panose="020B0604020202020204" pitchFamily="34" charset="0"/>
                  </a:rPr>
                  <a:t>TEXT</a:t>
                </a:r>
                <a:endParaRPr lang="cs-CZ" altLang="sk-SK" sz="2400">
                  <a:solidFill>
                    <a:schemeClr val="bg2"/>
                  </a:solidFill>
                  <a:latin typeface="Arial" panose="020B0604020202020204" pitchFamily="34" charset="0"/>
                  <a:cs typeface="Arial" panose="020B0604020202020204" pitchFamily="34" charset="0"/>
                </a:endParaRPr>
              </a:p>
            </p:txBody>
          </p:sp>
          <p:grpSp>
            <p:nvGrpSpPr>
              <p:cNvPr id="29" name="Group 4">
                <a:extLst>
                  <a:ext uri="{FF2B5EF4-FFF2-40B4-BE49-F238E27FC236}">
                    <a16:creationId xmlns:a16="http://schemas.microsoft.com/office/drawing/2014/main" id="{0F28E63A-2915-4C6A-B069-9DECD7D71D02}"/>
                  </a:ext>
                </a:extLst>
              </p:cNvPr>
              <p:cNvGrpSpPr>
                <a:grpSpLocks/>
              </p:cNvGrpSpPr>
              <p:nvPr/>
            </p:nvGrpSpPr>
            <p:grpSpPr bwMode="auto">
              <a:xfrm>
                <a:off x="139" y="694"/>
                <a:ext cx="5356" cy="1514"/>
                <a:chOff x="139" y="694"/>
                <a:chExt cx="5356" cy="1514"/>
              </a:xfrm>
            </p:grpSpPr>
            <p:sp>
              <p:nvSpPr>
                <p:cNvPr id="45" name="Rectangle 5">
                  <a:extLst>
                    <a:ext uri="{FF2B5EF4-FFF2-40B4-BE49-F238E27FC236}">
                      <a16:creationId xmlns:a16="http://schemas.microsoft.com/office/drawing/2014/main" id="{5581065A-8F8F-4777-8C74-BB6A847F301D}"/>
                    </a:ext>
                  </a:extLst>
                </p:cNvPr>
                <p:cNvSpPr>
                  <a:spLocks noChangeArrowheads="1"/>
                </p:cNvSpPr>
                <p:nvPr/>
              </p:nvSpPr>
              <p:spPr bwMode="auto">
                <a:xfrm>
                  <a:off x="288" y="1296"/>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en-US" altLang="sk-SK" sz="2400">
                      <a:solidFill>
                        <a:schemeClr val="bg2"/>
                      </a:solidFill>
                      <a:latin typeface="Arial" panose="020B0604020202020204" pitchFamily="34" charset="0"/>
                      <a:cs typeface="Arial" panose="020B0604020202020204" pitchFamily="34" charset="0"/>
                    </a:rPr>
                    <a:t>TEXT</a:t>
                  </a:r>
                  <a:endParaRPr lang="cs-CZ" altLang="sk-SK" sz="2400">
                    <a:solidFill>
                      <a:schemeClr val="bg2"/>
                    </a:solidFill>
                    <a:latin typeface="Arial" panose="020B0604020202020204" pitchFamily="34" charset="0"/>
                    <a:cs typeface="Arial" panose="020B0604020202020204" pitchFamily="34" charset="0"/>
                  </a:endParaRPr>
                </a:p>
              </p:txBody>
            </p:sp>
            <p:sp>
              <p:nvSpPr>
                <p:cNvPr id="46" name="Text Box 6">
                  <a:extLst>
                    <a:ext uri="{FF2B5EF4-FFF2-40B4-BE49-F238E27FC236}">
                      <a16:creationId xmlns:a16="http://schemas.microsoft.com/office/drawing/2014/main" id="{3B532ACD-7899-4EDB-B2FD-2FAB4E20D690}"/>
                    </a:ext>
                  </a:extLst>
                </p:cNvPr>
                <p:cNvSpPr txBox="1">
                  <a:spLocks noChangeArrowheads="1"/>
                </p:cNvSpPr>
                <p:nvPr/>
              </p:nvSpPr>
              <p:spPr bwMode="auto">
                <a:xfrm>
                  <a:off x="139" y="766"/>
                  <a:ext cx="1200" cy="511"/>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Elektronický</a:t>
                  </a:r>
                </a:p>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dokument</a:t>
                  </a:r>
                  <a:endParaRPr lang="cs-CZ" altLang="sk-SK" sz="1800" dirty="0">
                    <a:latin typeface="Arial" panose="020B0604020202020204" pitchFamily="34" charset="0"/>
                    <a:cs typeface="Arial" panose="020B0604020202020204" pitchFamily="34" charset="0"/>
                  </a:endParaRPr>
                </a:p>
              </p:txBody>
            </p:sp>
            <p:sp>
              <p:nvSpPr>
                <p:cNvPr id="47" name="Text Box 6">
                  <a:extLst>
                    <a:ext uri="{FF2B5EF4-FFF2-40B4-BE49-F238E27FC236}">
                      <a16:creationId xmlns:a16="http://schemas.microsoft.com/office/drawing/2014/main" id="{1FCEC4CF-D3D3-43C9-BFA6-D8FB8D165508}"/>
                    </a:ext>
                  </a:extLst>
                </p:cNvPr>
                <p:cNvSpPr txBox="1">
                  <a:spLocks noChangeArrowheads="1"/>
                </p:cNvSpPr>
                <p:nvPr/>
              </p:nvSpPr>
              <p:spPr bwMode="auto">
                <a:xfrm>
                  <a:off x="4295" y="694"/>
                  <a:ext cx="1200" cy="73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Pôvodný elektronický</a:t>
                  </a:r>
                </a:p>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dokument</a:t>
                  </a:r>
                  <a:endParaRPr lang="cs-CZ" altLang="sk-SK" sz="1800" dirty="0">
                    <a:latin typeface="Arial" panose="020B0604020202020204" pitchFamily="34" charset="0"/>
                    <a:cs typeface="Arial" panose="020B0604020202020204" pitchFamily="34" charset="0"/>
                  </a:endParaRPr>
                </a:p>
              </p:txBody>
            </p:sp>
          </p:grpSp>
          <p:grpSp>
            <p:nvGrpSpPr>
              <p:cNvPr id="30" name="Group 7">
                <a:extLst>
                  <a:ext uri="{FF2B5EF4-FFF2-40B4-BE49-F238E27FC236}">
                    <a16:creationId xmlns:a16="http://schemas.microsoft.com/office/drawing/2014/main" id="{0826E2C7-B170-4305-8A58-018FECEB8180}"/>
                  </a:ext>
                </a:extLst>
              </p:cNvPr>
              <p:cNvGrpSpPr>
                <a:grpSpLocks/>
              </p:cNvGrpSpPr>
              <p:nvPr/>
            </p:nvGrpSpPr>
            <p:grpSpPr bwMode="auto">
              <a:xfrm>
                <a:off x="2345" y="822"/>
                <a:ext cx="1114" cy="1412"/>
                <a:chOff x="2345" y="822"/>
                <a:chExt cx="1114" cy="1412"/>
              </a:xfrm>
            </p:grpSpPr>
            <p:sp>
              <p:nvSpPr>
                <p:cNvPr id="41" name="Rectangle 8">
                  <a:extLst>
                    <a:ext uri="{FF2B5EF4-FFF2-40B4-BE49-F238E27FC236}">
                      <a16:creationId xmlns:a16="http://schemas.microsoft.com/office/drawing/2014/main" id="{3EB73C54-9769-4B7A-9388-046532320E54}"/>
                    </a:ext>
                  </a:extLst>
                </p:cNvPr>
                <p:cNvSpPr>
                  <a:spLocks noChangeArrowheads="1"/>
                </p:cNvSpPr>
                <p:nvPr/>
              </p:nvSpPr>
              <p:spPr bwMode="auto">
                <a:xfrm>
                  <a:off x="2592" y="1322"/>
                  <a:ext cx="672" cy="912"/>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sk-SK" altLang="sk-SK" sz="2400">
                    <a:latin typeface="Arial" panose="020B0604020202020204" pitchFamily="34" charset="0"/>
                    <a:cs typeface="Arial" panose="020B0604020202020204" pitchFamily="34" charset="0"/>
                  </a:endParaRPr>
                </a:p>
              </p:txBody>
            </p:sp>
            <p:sp>
              <p:nvSpPr>
                <p:cNvPr id="42" name="Line 9">
                  <a:extLst>
                    <a:ext uri="{FF2B5EF4-FFF2-40B4-BE49-F238E27FC236}">
                      <a16:creationId xmlns:a16="http://schemas.microsoft.com/office/drawing/2014/main" id="{083561D3-85EC-4710-AA3B-E56794DFB4F7}"/>
                    </a:ext>
                  </a:extLst>
                </p:cNvPr>
                <p:cNvSpPr>
                  <a:spLocks noChangeShapeType="1"/>
                </p:cNvSpPr>
                <p:nvPr/>
              </p:nvSpPr>
              <p:spPr bwMode="auto">
                <a:xfrm>
                  <a:off x="2736" y="1488"/>
                  <a:ext cx="432" cy="624"/>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43" name="Line 10">
                  <a:extLst>
                    <a:ext uri="{FF2B5EF4-FFF2-40B4-BE49-F238E27FC236}">
                      <a16:creationId xmlns:a16="http://schemas.microsoft.com/office/drawing/2014/main" id="{7103ACF9-B8C1-424A-96E2-8AFAF2B78206}"/>
                    </a:ext>
                  </a:extLst>
                </p:cNvPr>
                <p:cNvSpPr>
                  <a:spLocks noChangeShapeType="1"/>
                </p:cNvSpPr>
                <p:nvPr/>
              </p:nvSpPr>
              <p:spPr bwMode="auto">
                <a:xfrm flipH="1">
                  <a:off x="2736" y="1488"/>
                  <a:ext cx="432" cy="624"/>
                </a:xfrm>
                <a:prstGeom prst="line">
                  <a:avLst/>
                </a:prstGeom>
                <a:noFill/>
                <a:ln w="2540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44" name="Text Box 11">
                  <a:extLst>
                    <a:ext uri="{FF2B5EF4-FFF2-40B4-BE49-F238E27FC236}">
                      <a16:creationId xmlns:a16="http://schemas.microsoft.com/office/drawing/2014/main" id="{E6878BA9-23C8-498B-8EFB-DDCF14A772FB}"/>
                    </a:ext>
                  </a:extLst>
                </p:cNvPr>
                <p:cNvSpPr txBox="1">
                  <a:spLocks noChangeArrowheads="1"/>
                </p:cNvSpPr>
                <p:nvPr/>
              </p:nvSpPr>
              <p:spPr bwMode="auto">
                <a:xfrm>
                  <a:off x="2345" y="822"/>
                  <a:ext cx="1114" cy="511"/>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a:latin typeface="Arial" panose="020B0604020202020204" pitchFamily="34" charset="0"/>
                      <a:cs typeface="Arial" panose="020B0604020202020204" pitchFamily="34" charset="0"/>
                    </a:rPr>
                    <a:t>Zašifrovaný</a:t>
                  </a:r>
                </a:p>
                <a:p>
                  <a:pPr algn="ctr" eaLnBrk="1" hangingPunct="1">
                    <a:spcBef>
                      <a:spcPct val="0"/>
                    </a:spcBef>
                    <a:buClrTx/>
                    <a:buSzTx/>
                    <a:buFontTx/>
                    <a:buNone/>
                  </a:pPr>
                  <a:r>
                    <a:rPr lang="sk-SK" altLang="sk-SK" sz="1800">
                      <a:latin typeface="Arial" panose="020B0604020202020204" pitchFamily="34" charset="0"/>
                      <a:cs typeface="Arial" panose="020B0604020202020204" pitchFamily="34" charset="0"/>
                    </a:rPr>
                    <a:t>dokument</a:t>
                  </a:r>
                  <a:endParaRPr lang="cs-CZ" altLang="sk-SK" sz="1800">
                    <a:latin typeface="Arial" panose="020B0604020202020204" pitchFamily="34" charset="0"/>
                    <a:cs typeface="Arial" panose="020B0604020202020204" pitchFamily="34" charset="0"/>
                  </a:endParaRPr>
                </a:p>
              </p:txBody>
            </p:sp>
          </p:grpSp>
          <p:grpSp>
            <p:nvGrpSpPr>
              <p:cNvPr id="31" name="Group 12">
                <a:extLst>
                  <a:ext uri="{FF2B5EF4-FFF2-40B4-BE49-F238E27FC236}">
                    <a16:creationId xmlns:a16="http://schemas.microsoft.com/office/drawing/2014/main" id="{3CA946C0-3F01-4FB5-822D-A87E2E420E50}"/>
                  </a:ext>
                </a:extLst>
              </p:cNvPr>
              <p:cNvGrpSpPr>
                <a:grpSpLocks/>
              </p:cNvGrpSpPr>
              <p:nvPr/>
            </p:nvGrpSpPr>
            <p:grpSpPr bwMode="auto">
              <a:xfrm>
                <a:off x="960" y="1340"/>
                <a:ext cx="1632" cy="1403"/>
                <a:chOff x="960" y="1340"/>
                <a:chExt cx="1632" cy="1403"/>
              </a:xfrm>
            </p:grpSpPr>
            <p:sp>
              <p:nvSpPr>
                <p:cNvPr id="37" name="Text Box 13">
                  <a:extLst>
                    <a:ext uri="{FF2B5EF4-FFF2-40B4-BE49-F238E27FC236}">
                      <a16:creationId xmlns:a16="http://schemas.microsoft.com/office/drawing/2014/main" id="{F20D1F09-D165-4FA2-90B7-2A762E66218F}"/>
                    </a:ext>
                  </a:extLst>
                </p:cNvPr>
                <p:cNvSpPr txBox="1">
                  <a:spLocks noChangeArrowheads="1"/>
                </p:cNvSpPr>
                <p:nvPr/>
              </p:nvSpPr>
              <p:spPr bwMode="auto">
                <a:xfrm>
                  <a:off x="970" y="2232"/>
                  <a:ext cx="1295"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Verejný kľúč </a:t>
                  </a:r>
                  <a:r>
                    <a:rPr lang="en-US" altLang="sk-SK" sz="1800" dirty="0">
                      <a:latin typeface="Arial" panose="020B0604020202020204" pitchFamily="34" charset="0"/>
                      <a:cs typeface="Arial" panose="020B0604020202020204" pitchFamily="34" charset="0"/>
                    </a:rPr>
                    <a:t>(</a:t>
                  </a:r>
                  <a:r>
                    <a:rPr lang="sk-SK" altLang="sk-SK" sz="1800" dirty="0">
                      <a:latin typeface="Arial" panose="020B0604020202020204" pitchFamily="34" charset="0"/>
                      <a:cs typeface="Arial" panose="020B0604020202020204" pitchFamily="34" charset="0"/>
                    </a:rPr>
                    <a:t>osoby B)</a:t>
                  </a:r>
                  <a:endParaRPr lang="cs-CZ" altLang="sk-SK" sz="1800" dirty="0">
                    <a:latin typeface="Arial" panose="020B0604020202020204" pitchFamily="34" charset="0"/>
                    <a:cs typeface="Arial" panose="020B0604020202020204" pitchFamily="34" charset="0"/>
                  </a:endParaRPr>
                </a:p>
              </p:txBody>
            </p:sp>
            <p:sp>
              <p:nvSpPr>
                <p:cNvPr id="38" name="Line 14">
                  <a:extLst>
                    <a:ext uri="{FF2B5EF4-FFF2-40B4-BE49-F238E27FC236}">
                      <a16:creationId xmlns:a16="http://schemas.microsoft.com/office/drawing/2014/main" id="{AC789CE9-3465-4C68-95E8-E8F07F237EFF}"/>
                    </a:ext>
                  </a:extLst>
                </p:cNvPr>
                <p:cNvSpPr>
                  <a:spLocks noChangeShapeType="1"/>
                </p:cNvSpPr>
                <p:nvPr/>
              </p:nvSpPr>
              <p:spPr bwMode="auto">
                <a:xfrm>
                  <a:off x="960" y="1754"/>
                  <a:ext cx="1632"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9" name="Line 15">
                  <a:extLst>
                    <a:ext uri="{FF2B5EF4-FFF2-40B4-BE49-F238E27FC236}">
                      <a16:creationId xmlns:a16="http://schemas.microsoft.com/office/drawing/2014/main" id="{A19C7EA2-83E5-4E10-BDA0-5A77AFAFF764}"/>
                    </a:ext>
                  </a:extLst>
                </p:cNvPr>
                <p:cNvSpPr>
                  <a:spLocks noChangeShapeType="1"/>
                </p:cNvSpPr>
                <p:nvPr/>
              </p:nvSpPr>
              <p:spPr bwMode="auto">
                <a:xfrm>
                  <a:off x="1584" y="1776"/>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40" name="Text Box 16">
                  <a:extLst>
                    <a:ext uri="{FF2B5EF4-FFF2-40B4-BE49-F238E27FC236}">
                      <a16:creationId xmlns:a16="http://schemas.microsoft.com/office/drawing/2014/main" id="{8F05785A-1613-4233-8AEB-6E4D850E9827}"/>
                    </a:ext>
                  </a:extLst>
                </p:cNvPr>
                <p:cNvSpPr txBox="1">
                  <a:spLocks noChangeArrowheads="1"/>
                </p:cNvSpPr>
                <p:nvPr/>
              </p:nvSpPr>
              <p:spPr bwMode="auto">
                <a:xfrm>
                  <a:off x="1219" y="1340"/>
                  <a:ext cx="746"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šifrovací </a:t>
                  </a:r>
                </a:p>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algoritmus</a:t>
                  </a:r>
                  <a:endParaRPr lang="cs-CZ" altLang="sk-SK" sz="1400" dirty="0">
                    <a:latin typeface="Arial" panose="020B0604020202020204" pitchFamily="34" charset="0"/>
                    <a:cs typeface="Arial" panose="020B0604020202020204" pitchFamily="34" charset="0"/>
                  </a:endParaRPr>
                </a:p>
              </p:txBody>
            </p:sp>
          </p:grpSp>
          <p:grpSp>
            <p:nvGrpSpPr>
              <p:cNvPr id="32" name="Group 18">
                <a:extLst>
                  <a:ext uri="{FF2B5EF4-FFF2-40B4-BE49-F238E27FC236}">
                    <a16:creationId xmlns:a16="http://schemas.microsoft.com/office/drawing/2014/main" id="{CFE59CA2-B0F1-4E3F-8DB7-522A3D136A91}"/>
                  </a:ext>
                </a:extLst>
              </p:cNvPr>
              <p:cNvGrpSpPr>
                <a:grpSpLocks/>
              </p:cNvGrpSpPr>
              <p:nvPr/>
            </p:nvGrpSpPr>
            <p:grpSpPr bwMode="auto">
              <a:xfrm>
                <a:off x="3264" y="1358"/>
                <a:ext cx="1491" cy="1422"/>
                <a:chOff x="3264" y="1358"/>
                <a:chExt cx="1491" cy="1422"/>
              </a:xfrm>
            </p:grpSpPr>
            <p:sp>
              <p:nvSpPr>
                <p:cNvPr id="33" name="Line 19">
                  <a:extLst>
                    <a:ext uri="{FF2B5EF4-FFF2-40B4-BE49-F238E27FC236}">
                      <a16:creationId xmlns:a16="http://schemas.microsoft.com/office/drawing/2014/main" id="{8D338C9C-175C-4031-B49A-448CB432E183}"/>
                    </a:ext>
                  </a:extLst>
                </p:cNvPr>
                <p:cNvSpPr>
                  <a:spLocks noChangeShapeType="1"/>
                </p:cNvSpPr>
                <p:nvPr/>
              </p:nvSpPr>
              <p:spPr bwMode="auto">
                <a:xfrm>
                  <a:off x="3264" y="1754"/>
                  <a:ext cx="1488"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4" name="Text Box 20">
                  <a:extLst>
                    <a:ext uri="{FF2B5EF4-FFF2-40B4-BE49-F238E27FC236}">
                      <a16:creationId xmlns:a16="http://schemas.microsoft.com/office/drawing/2014/main" id="{4CA1C23B-2DBD-46A8-8564-4B77D1163E58}"/>
                    </a:ext>
                  </a:extLst>
                </p:cNvPr>
                <p:cNvSpPr txBox="1">
                  <a:spLocks noChangeArrowheads="1"/>
                </p:cNvSpPr>
                <p:nvPr/>
              </p:nvSpPr>
              <p:spPr bwMode="auto">
                <a:xfrm>
                  <a:off x="3657" y="1358"/>
                  <a:ext cx="812"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None/>
                  </a:pPr>
                  <a:r>
                    <a:rPr lang="sk-SK" altLang="sk-SK" sz="1400" dirty="0" err="1">
                      <a:latin typeface="Arial" panose="020B0604020202020204" pitchFamily="34" charset="0"/>
                      <a:cs typeface="Arial" panose="020B0604020202020204" pitchFamily="34" charset="0"/>
                    </a:rPr>
                    <a:t>dešifrovací</a:t>
                  </a:r>
                  <a:r>
                    <a:rPr lang="sk-SK" altLang="sk-SK" sz="1400" dirty="0">
                      <a:latin typeface="Arial" panose="020B0604020202020204" pitchFamily="34" charset="0"/>
                      <a:cs typeface="Arial" panose="020B0604020202020204" pitchFamily="34" charset="0"/>
                    </a:rPr>
                    <a:t> </a:t>
                  </a:r>
                </a:p>
                <a:p>
                  <a:pPr algn="ctr" eaLnBrk="1" hangingPunct="1">
                    <a:spcBef>
                      <a:spcPct val="0"/>
                    </a:spcBef>
                    <a:buClrTx/>
                    <a:buSzTx/>
                    <a:buNone/>
                  </a:pPr>
                  <a:r>
                    <a:rPr lang="sk-SK" altLang="sk-SK" sz="1400" dirty="0">
                      <a:latin typeface="Arial" panose="020B0604020202020204" pitchFamily="34" charset="0"/>
                      <a:cs typeface="Arial" panose="020B0604020202020204" pitchFamily="34" charset="0"/>
                    </a:rPr>
                    <a:t>algoritmus</a:t>
                  </a:r>
                  <a:endParaRPr lang="cs-CZ" altLang="sk-SK" sz="1400" dirty="0">
                    <a:latin typeface="Arial" panose="020B0604020202020204" pitchFamily="34" charset="0"/>
                    <a:cs typeface="Arial" panose="020B0604020202020204" pitchFamily="34" charset="0"/>
                  </a:endParaRPr>
                </a:p>
              </p:txBody>
            </p:sp>
            <p:sp>
              <p:nvSpPr>
                <p:cNvPr id="35" name="Line 21">
                  <a:extLst>
                    <a:ext uri="{FF2B5EF4-FFF2-40B4-BE49-F238E27FC236}">
                      <a16:creationId xmlns:a16="http://schemas.microsoft.com/office/drawing/2014/main" id="{BA21ECD5-D13B-4175-B4AA-708B695E9358}"/>
                    </a:ext>
                  </a:extLst>
                </p:cNvPr>
                <p:cNvSpPr>
                  <a:spLocks noChangeShapeType="1"/>
                </p:cNvSpPr>
                <p:nvPr/>
              </p:nvSpPr>
              <p:spPr bwMode="auto">
                <a:xfrm>
                  <a:off x="4080" y="1776"/>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6" name="Text Box 23">
                  <a:extLst>
                    <a:ext uri="{FF2B5EF4-FFF2-40B4-BE49-F238E27FC236}">
                      <a16:creationId xmlns:a16="http://schemas.microsoft.com/office/drawing/2014/main" id="{D1EF5952-68D6-4C82-8312-A27F0A6D9B1C}"/>
                    </a:ext>
                  </a:extLst>
                </p:cNvPr>
                <p:cNvSpPr txBox="1">
                  <a:spLocks noChangeArrowheads="1"/>
                </p:cNvSpPr>
                <p:nvPr/>
              </p:nvSpPr>
              <p:spPr bwMode="auto">
                <a:xfrm>
                  <a:off x="3459" y="2269"/>
                  <a:ext cx="129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Súkromný kľúč </a:t>
                  </a:r>
                  <a:r>
                    <a:rPr lang="en-US" altLang="sk-SK" sz="1800" dirty="0">
                      <a:latin typeface="Arial" panose="020B0604020202020204" pitchFamily="34" charset="0"/>
                      <a:cs typeface="Arial" panose="020B0604020202020204" pitchFamily="34" charset="0"/>
                    </a:rPr>
                    <a:t>(</a:t>
                  </a:r>
                  <a:r>
                    <a:rPr lang="sk-SK" altLang="sk-SK" sz="1800" dirty="0">
                      <a:latin typeface="Arial" panose="020B0604020202020204" pitchFamily="34" charset="0"/>
                      <a:cs typeface="Arial" panose="020B0604020202020204" pitchFamily="34" charset="0"/>
                    </a:rPr>
                    <a:t>osoby B)</a:t>
                  </a:r>
                  <a:endParaRPr lang="cs-CZ" altLang="sk-SK" sz="1800" dirty="0">
                    <a:latin typeface="Arial" panose="020B0604020202020204" pitchFamily="34" charset="0"/>
                    <a:cs typeface="Arial" panose="020B0604020202020204" pitchFamily="34" charset="0"/>
                  </a:endParaRPr>
                </a:p>
              </p:txBody>
            </p:sp>
          </p:grpSp>
        </p:grpSp>
        <p:grpSp>
          <p:nvGrpSpPr>
            <p:cNvPr id="13" name="Skupina 12">
              <a:extLst>
                <a:ext uri="{FF2B5EF4-FFF2-40B4-BE49-F238E27FC236}">
                  <a16:creationId xmlns:a16="http://schemas.microsoft.com/office/drawing/2014/main" id="{78D8D709-4590-4C14-B9CC-A3EF06144BA4}"/>
                </a:ext>
              </a:extLst>
            </p:cNvPr>
            <p:cNvGrpSpPr/>
            <p:nvPr/>
          </p:nvGrpSpPr>
          <p:grpSpPr>
            <a:xfrm>
              <a:off x="1118658" y="903531"/>
              <a:ext cx="7903796" cy="2741493"/>
              <a:chOff x="1118658" y="903531"/>
              <a:chExt cx="7903796" cy="2741493"/>
            </a:xfrm>
          </p:grpSpPr>
          <p:grpSp>
            <p:nvGrpSpPr>
              <p:cNvPr id="14" name="Skupina 13">
                <a:extLst>
                  <a:ext uri="{FF2B5EF4-FFF2-40B4-BE49-F238E27FC236}">
                    <a16:creationId xmlns:a16="http://schemas.microsoft.com/office/drawing/2014/main" id="{F0CCE090-B14D-4E7C-B046-4768434234D6}"/>
                  </a:ext>
                </a:extLst>
              </p:cNvPr>
              <p:cNvGrpSpPr/>
              <p:nvPr/>
            </p:nvGrpSpPr>
            <p:grpSpPr>
              <a:xfrm>
                <a:off x="1118658" y="903531"/>
                <a:ext cx="7903796" cy="2741493"/>
                <a:chOff x="1118658" y="903531"/>
                <a:chExt cx="7903796" cy="2741493"/>
              </a:xfrm>
            </p:grpSpPr>
            <p:grpSp>
              <p:nvGrpSpPr>
                <p:cNvPr id="17" name="Skupina 16">
                  <a:extLst>
                    <a:ext uri="{FF2B5EF4-FFF2-40B4-BE49-F238E27FC236}">
                      <a16:creationId xmlns:a16="http://schemas.microsoft.com/office/drawing/2014/main" id="{FEDD44C3-EAD2-4D19-9156-8D0FE993E277}"/>
                    </a:ext>
                  </a:extLst>
                </p:cNvPr>
                <p:cNvGrpSpPr/>
                <p:nvPr/>
              </p:nvGrpSpPr>
              <p:grpSpPr>
                <a:xfrm>
                  <a:off x="1118658" y="908720"/>
                  <a:ext cx="7903796" cy="2736304"/>
                  <a:chOff x="1118658" y="129332"/>
                  <a:chExt cx="7903796" cy="2736304"/>
                </a:xfrm>
              </p:grpSpPr>
              <p:pic>
                <p:nvPicPr>
                  <p:cNvPr id="21" name="Obrázok 1">
                    <a:extLst>
                      <a:ext uri="{FF2B5EF4-FFF2-40B4-BE49-F238E27FC236}">
                        <a16:creationId xmlns:a16="http://schemas.microsoft.com/office/drawing/2014/main" id="{1A2CA25E-CE00-47CE-82E2-EC3D41BE200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52388" y="1712595"/>
                    <a:ext cx="1263012" cy="1080545"/>
                  </a:xfrm>
                  <a:prstGeom prst="rect">
                    <a:avLst/>
                  </a:prstGeom>
                </p:spPr>
              </p:pic>
              <p:pic>
                <p:nvPicPr>
                  <p:cNvPr id="22" name="Obrázok 2">
                    <a:extLst>
                      <a:ext uri="{FF2B5EF4-FFF2-40B4-BE49-F238E27FC236}">
                        <a16:creationId xmlns:a16="http://schemas.microsoft.com/office/drawing/2014/main" id="{8418AE40-9B90-43CA-908E-346B1752B6A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49984" y="1763396"/>
                    <a:ext cx="1377800" cy="1102240"/>
                  </a:xfrm>
                  <a:prstGeom prst="rect">
                    <a:avLst/>
                  </a:prstGeom>
                </p:spPr>
              </p:pic>
              <p:cxnSp>
                <p:nvCxnSpPr>
                  <p:cNvPr id="23" name="Rovná spojovacia šípka 4">
                    <a:extLst>
                      <a:ext uri="{FF2B5EF4-FFF2-40B4-BE49-F238E27FC236}">
                        <a16:creationId xmlns:a16="http://schemas.microsoft.com/office/drawing/2014/main" id="{87D78CF7-7C83-4D0B-B154-1E406B80CF42}"/>
                      </a:ext>
                    </a:extLst>
                  </p:cNvPr>
                  <p:cNvCxnSpPr/>
                  <p:nvPr/>
                </p:nvCxnSpPr>
                <p:spPr bwMode="auto">
                  <a:xfrm>
                    <a:off x="3059832" y="2420888"/>
                    <a:ext cx="4209923" cy="0"/>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24" name="Text Box 16">
                    <a:extLst>
                      <a:ext uri="{FF2B5EF4-FFF2-40B4-BE49-F238E27FC236}">
                        <a16:creationId xmlns:a16="http://schemas.microsoft.com/office/drawing/2014/main" id="{E0AC1D70-D36C-4B04-B907-9962DF221CD7}"/>
                      </a:ext>
                    </a:extLst>
                  </p:cNvPr>
                  <p:cNvSpPr txBox="1">
                    <a:spLocks noChangeArrowheads="1"/>
                  </p:cNvSpPr>
                  <p:nvPr/>
                </p:nvSpPr>
                <p:spPr bwMode="auto">
                  <a:xfrm>
                    <a:off x="3701072" y="2041103"/>
                    <a:ext cx="29610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Šifrovaná komunikácia cez internet</a:t>
                    </a:r>
                    <a:endParaRPr lang="cs-CZ" altLang="sk-SK" sz="1400" dirty="0">
                      <a:latin typeface="Arial" panose="020B0604020202020204" pitchFamily="34" charset="0"/>
                      <a:cs typeface="Arial" panose="020B0604020202020204" pitchFamily="34" charset="0"/>
                    </a:endParaRPr>
                  </a:p>
                </p:txBody>
              </p:sp>
              <p:sp>
                <p:nvSpPr>
                  <p:cNvPr id="25" name="Text Box 16">
                    <a:extLst>
                      <a:ext uri="{FF2B5EF4-FFF2-40B4-BE49-F238E27FC236}">
                        <a16:creationId xmlns:a16="http://schemas.microsoft.com/office/drawing/2014/main" id="{65AA6DCB-7C39-47A2-86B9-E8B83A17E7F1}"/>
                      </a:ext>
                    </a:extLst>
                  </p:cNvPr>
                  <p:cNvSpPr txBox="1">
                    <a:spLocks noChangeArrowheads="1"/>
                  </p:cNvSpPr>
                  <p:nvPr/>
                </p:nvSpPr>
                <p:spPr bwMode="auto">
                  <a:xfrm>
                    <a:off x="1118658" y="908720"/>
                    <a:ext cx="165301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Osoba A</a:t>
                    </a:r>
                  </a:p>
                  <a:p>
                    <a:pPr algn="ctr" eaLnBrk="1" hangingPunct="1">
                      <a:spcBef>
                        <a:spcPct val="0"/>
                      </a:spcBef>
                      <a:buClrTx/>
                      <a:buSzTx/>
                      <a:buFontTx/>
                      <a:buNone/>
                    </a:pPr>
                    <a:r>
                      <a:rPr lang="sk-SK" altLang="sk-SK" sz="1600" b="1" dirty="0">
                        <a:solidFill>
                          <a:srgbClr val="FF0000"/>
                        </a:solidFill>
                        <a:latin typeface="Arial" panose="020B0604020202020204" pitchFamily="34" charset="0"/>
                        <a:cs typeface="Arial" panose="020B0604020202020204" pitchFamily="34" charset="0"/>
                      </a:rPr>
                      <a:t>súkromný kľúč</a:t>
                    </a:r>
                  </a:p>
                  <a:p>
                    <a:pPr algn="ctr" eaLnBrk="1" hangingPunct="1">
                      <a:spcBef>
                        <a:spcPct val="0"/>
                      </a:spcBef>
                      <a:buClrTx/>
                      <a:buSzTx/>
                      <a:buFontTx/>
                      <a:buNone/>
                    </a:pPr>
                    <a:r>
                      <a:rPr lang="sk-SK" altLang="sk-SK" sz="1600" b="1" dirty="0">
                        <a:solidFill>
                          <a:srgbClr val="92D050"/>
                        </a:solidFill>
                        <a:latin typeface="Arial" panose="020B0604020202020204" pitchFamily="34" charset="0"/>
                        <a:cs typeface="Arial" panose="020B0604020202020204" pitchFamily="34" charset="0"/>
                      </a:rPr>
                      <a:t>verejný kľúč</a:t>
                    </a:r>
                    <a:endParaRPr lang="cs-CZ" altLang="sk-SK" sz="1600" b="1" dirty="0">
                      <a:solidFill>
                        <a:srgbClr val="92D050"/>
                      </a:solidFill>
                      <a:latin typeface="Arial" panose="020B0604020202020204" pitchFamily="34" charset="0"/>
                      <a:cs typeface="Arial" panose="020B0604020202020204" pitchFamily="34" charset="0"/>
                    </a:endParaRPr>
                  </a:p>
                </p:txBody>
              </p:sp>
              <p:sp>
                <p:nvSpPr>
                  <p:cNvPr id="26" name="Text Box 16">
                    <a:extLst>
                      <a:ext uri="{FF2B5EF4-FFF2-40B4-BE49-F238E27FC236}">
                        <a16:creationId xmlns:a16="http://schemas.microsoft.com/office/drawing/2014/main" id="{71D7751A-A998-4775-B626-6AA1364611C6}"/>
                      </a:ext>
                    </a:extLst>
                  </p:cNvPr>
                  <p:cNvSpPr txBox="1">
                    <a:spLocks noChangeArrowheads="1"/>
                  </p:cNvSpPr>
                  <p:nvPr/>
                </p:nvSpPr>
                <p:spPr bwMode="auto">
                  <a:xfrm>
                    <a:off x="7369436" y="836712"/>
                    <a:ext cx="165301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Osoba B</a:t>
                    </a:r>
                  </a:p>
                  <a:p>
                    <a:pPr algn="ctr" eaLnBrk="1" hangingPunct="1">
                      <a:spcBef>
                        <a:spcPct val="0"/>
                      </a:spcBef>
                      <a:buClrTx/>
                      <a:buSzTx/>
                      <a:buFontTx/>
                      <a:buNone/>
                    </a:pPr>
                    <a:r>
                      <a:rPr lang="sk-SK" altLang="sk-SK" sz="1600" b="1" dirty="0">
                        <a:solidFill>
                          <a:srgbClr val="FF0000"/>
                        </a:solidFill>
                        <a:latin typeface="Arial" panose="020B0604020202020204" pitchFamily="34" charset="0"/>
                        <a:cs typeface="Arial" panose="020B0604020202020204" pitchFamily="34" charset="0"/>
                      </a:rPr>
                      <a:t>súkromný kľúč</a:t>
                    </a:r>
                  </a:p>
                  <a:p>
                    <a:pPr algn="ctr" eaLnBrk="1" hangingPunct="1">
                      <a:spcBef>
                        <a:spcPct val="0"/>
                      </a:spcBef>
                      <a:buClrTx/>
                      <a:buSzTx/>
                      <a:buFontTx/>
                      <a:buNone/>
                    </a:pPr>
                    <a:r>
                      <a:rPr lang="sk-SK" altLang="sk-SK" sz="1600" b="1" dirty="0">
                        <a:solidFill>
                          <a:srgbClr val="92D050"/>
                        </a:solidFill>
                        <a:latin typeface="Arial" panose="020B0604020202020204" pitchFamily="34" charset="0"/>
                        <a:cs typeface="Arial" panose="020B0604020202020204" pitchFamily="34" charset="0"/>
                      </a:rPr>
                      <a:t>verejný kľúč</a:t>
                    </a:r>
                    <a:endParaRPr lang="cs-CZ" altLang="sk-SK" sz="1600" b="1" dirty="0">
                      <a:solidFill>
                        <a:srgbClr val="92D050"/>
                      </a:solidFill>
                      <a:latin typeface="Arial" panose="020B0604020202020204" pitchFamily="34" charset="0"/>
                      <a:cs typeface="Arial" panose="020B0604020202020204" pitchFamily="34" charset="0"/>
                    </a:endParaRPr>
                  </a:p>
                </p:txBody>
              </p:sp>
              <p:sp>
                <p:nvSpPr>
                  <p:cNvPr id="27" name="Text Box 16">
                    <a:extLst>
                      <a:ext uri="{FF2B5EF4-FFF2-40B4-BE49-F238E27FC236}">
                        <a16:creationId xmlns:a16="http://schemas.microsoft.com/office/drawing/2014/main" id="{A43CAD52-7135-4470-B3C4-387A08A39D1F}"/>
                      </a:ext>
                    </a:extLst>
                  </p:cNvPr>
                  <p:cNvSpPr txBox="1">
                    <a:spLocks noChangeArrowheads="1"/>
                  </p:cNvSpPr>
                  <p:nvPr/>
                </p:nvSpPr>
                <p:spPr bwMode="auto">
                  <a:xfrm>
                    <a:off x="5483764" y="129332"/>
                    <a:ext cx="17525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Verejné dostupné </a:t>
                    </a:r>
                    <a:r>
                      <a:rPr lang="sk-SK" altLang="sk-SK" sz="1400" dirty="0" err="1">
                        <a:latin typeface="Arial" panose="020B0604020202020204" pitchFamily="34" charset="0"/>
                        <a:cs typeface="Arial" panose="020B0604020202020204" pitchFamily="34" charset="0"/>
                      </a:rPr>
                      <a:t>úložište</a:t>
                    </a:r>
                    <a:r>
                      <a:rPr lang="sk-SK" altLang="sk-SK" sz="1400" dirty="0">
                        <a:latin typeface="Arial" panose="020B0604020202020204" pitchFamily="34" charset="0"/>
                        <a:cs typeface="Arial" panose="020B0604020202020204" pitchFamily="34" charset="0"/>
                      </a:rPr>
                      <a:t> verejných kľúčov (server – CA)</a:t>
                    </a:r>
                    <a:endParaRPr lang="cs-CZ" altLang="sk-SK" sz="1400" dirty="0">
                      <a:latin typeface="Arial" panose="020B0604020202020204" pitchFamily="34" charset="0"/>
                      <a:cs typeface="Arial" panose="020B0604020202020204" pitchFamily="34" charset="0"/>
                    </a:endParaRPr>
                  </a:p>
                </p:txBody>
              </p:sp>
            </p:grpSp>
            <p:pic>
              <p:nvPicPr>
                <p:cNvPr id="18" name="Obrázok 6">
                  <a:extLst>
                    <a:ext uri="{FF2B5EF4-FFF2-40B4-BE49-F238E27FC236}">
                      <a16:creationId xmlns:a16="http://schemas.microsoft.com/office/drawing/2014/main" id="{5DEA4A0E-C3D8-4E52-8EBE-C28236F533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17317" y="903531"/>
                  <a:ext cx="1170539" cy="783752"/>
                </a:xfrm>
                <a:prstGeom prst="rect">
                  <a:avLst/>
                </a:prstGeom>
              </p:spPr>
            </p:pic>
            <p:cxnSp>
              <p:nvCxnSpPr>
                <p:cNvPr id="19" name="Rovná spojovacia šípka 8">
                  <a:extLst>
                    <a:ext uri="{FF2B5EF4-FFF2-40B4-BE49-F238E27FC236}">
                      <a16:creationId xmlns:a16="http://schemas.microsoft.com/office/drawing/2014/main" id="{5E359D46-69A6-46A8-B9F1-866E8CEC3A4B}"/>
                    </a:ext>
                  </a:extLst>
                </p:cNvPr>
                <p:cNvCxnSpPr/>
                <p:nvPr/>
              </p:nvCxnSpPr>
              <p:spPr bwMode="auto">
                <a:xfrm flipV="1">
                  <a:off x="2627784" y="1682148"/>
                  <a:ext cx="1655730" cy="642583"/>
                </a:xfrm>
                <a:prstGeom prst="straightConnector1">
                  <a:avLst/>
                </a:prstGeom>
                <a:solidFill>
                  <a:schemeClr val="accent1"/>
                </a:solidFill>
                <a:ln w="25400" cap="sq" cmpd="sng" algn="ctr">
                  <a:solidFill>
                    <a:schemeClr val="tx1"/>
                  </a:solidFill>
                  <a:prstDash val="solid"/>
                  <a:round/>
                  <a:headEnd type="none" w="sm" len="sm"/>
                  <a:tailEnd type="triangle"/>
                </a:ln>
                <a:effectLst/>
              </p:spPr>
            </p:cxnSp>
            <p:cxnSp>
              <p:nvCxnSpPr>
                <p:cNvPr id="20" name="Rovná spojovacia šípka 10">
                  <a:extLst>
                    <a:ext uri="{FF2B5EF4-FFF2-40B4-BE49-F238E27FC236}">
                      <a16:creationId xmlns:a16="http://schemas.microsoft.com/office/drawing/2014/main" id="{CB633C14-9225-404E-B122-D5EC008F9BC6}"/>
                    </a:ext>
                  </a:extLst>
                </p:cNvPr>
                <p:cNvCxnSpPr/>
                <p:nvPr/>
              </p:nvCxnSpPr>
              <p:spPr bwMode="auto">
                <a:xfrm flipH="1" flipV="1">
                  <a:off x="5679764" y="1687283"/>
                  <a:ext cx="1916572" cy="584957"/>
                </a:xfrm>
                <a:prstGeom prst="straightConnector1">
                  <a:avLst/>
                </a:prstGeom>
                <a:solidFill>
                  <a:schemeClr val="accent1"/>
                </a:solidFill>
                <a:ln w="25400" cap="sq" cmpd="sng" algn="ctr">
                  <a:solidFill>
                    <a:schemeClr val="tx1"/>
                  </a:solidFill>
                  <a:prstDash val="solid"/>
                  <a:round/>
                  <a:headEnd type="none" w="sm" len="sm"/>
                  <a:tailEnd type="triangle"/>
                </a:ln>
                <a:effectLst/>
              </p:spPr>
            </p:cxnSp>
          </p:grpSp>
          <p:sp>
            <p:nvSpPr>
              <p:cNvPr id="15" name="Obdĺžnik 11">
                <a:extLst>
                  <a:ext uri="{FF2B5EF4-FFF2-40B4-BE49-F238E27FC236}">
                    <a16:creationId xmlns:a16="http://schemas.microsoft.com/office/drawing/2014/main" id="{66CCD60D-716E-4E63-88E6-D797993DC2E9}"/>
                  </a:ext>
                </a:extLst>
              </p:cNvPr>
              <p:cNvSpPr/>
              <p:nvPr/>
            </p:nvSpPr>
            <p:spPr bwMode="auto">
              <a:xfrm>
                <a:off x="7596336" y="2141352"/>
                <a:ext cx="1224136" cy="279536"/>
              </a:xfrm>
              <a:prstGeom prst="rect">
                <a:avLst/>
              </a:prstGeom>
              <a:noFill/>
              <a:ln w="25400" cap="sq" cmpd="sng" algn="ctr">
                <a:solidFill>
                  <a:srgbClr val="FFFFFF"/>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sk-SK" sz="2400">
                  <a:latin typeface="Arial" panose="020B0604020202020204" pitchFamily="34" charset="0"/>
                  <a:cs typeface="Arial" panose="020B0604020202020204" pitchFamily="34" charset="0"/>
                </a:endParaRPr>
              </a:p>
            </p:txBody>
          </p:sp>
          <p:sp>
            <p:nvSpPr>
              <p:cNvPr id="16" name="Obdĺžnik 40">
                <a:extLst>
                  <a:ext uri="{FF2B5EF4-FFF2-40B4-BE49-F238E27FC236}">
                    <a16:creationId xmlns:a16="http://schemas.microsoft.com/office/drawing/2014/main" id="{694CE92C-1706-42E5-967B-6AFA772F3144}"/>
                  </a:ext>
                </a:extLst>
              </p:cNvPr>
              <p:cNvSpPr/>
              <p:nvPr/>
            </p:nvSpPr>
            <p:spPr bwMode="auto">
              <a:xfrm>
                <a:off x="1331639" y="2204864"/>
                <a:ext cx="1197675" cy="279536"/>
              </a:xfrm>
              <a:prstGeom prst="rect">
                <a:avLst/>
              </a:prstGeom>
              <a:noFill/>
              <a:ln w="25400" cap="sq" cmpd="sng" algn="ctr">
                <a:solidFill>
                  <a:srgbClr val="FFFFFF"/>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sk-SK" sz="240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181251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097729"/>
            <a:ext cx="9755171" cy="839136"/>
          </a:xfrm>
        </p:spPr>
        <p:txBody>
          <a:bodyPr>
            <a:normAutofit fontScale="90000"/>
          </a:bodyPr>
          <a:lstStyle/>
          <a:p>
            <a:pPr algn="l"/>
            <a:r>
              <a:rPr lang="fr-FR" sz="4400" b="1" dirty="0">
                <a:solidFill>
                  <a:srgbClr val="249CDC"/>
                </a:solidFill>
                <a:latin typeface="Arial" panose="020B0604020202020204" pitchFamily="34" charset="0"/>
                <a:cs typeface="Arial" panose="020B0604020202020204" pitchFamily="34" charset="0"/>
              </a:rPr>
              <a:t>Reálne </a:t>
            </a:r>
            <a:r>
              <a:rPr lang="fr-FR" sz="4400" b="1" dirty="0" err="1">
                <a:solidFill>
                  <a:srgbClr val="249CDC"/>
                </a:solidFill>
                <a:latin typeface="Arial" panose="020B0604020202020204" pitchFamily="34" charset="0"/>
                <a:cs typeface="Arial" panose="020B0604020202020204" pitchFamily="34" charset="0"/>
              </a:rPr>
              <a:t>použitie</a:t>
            </a:r>
            <a:r>
              <a:rPr lang="fr-FR" sz="4400" b="1" dirty="0">
                <a:solidFill>
                  <a:srgbClr val="249CDC"/>
                </a:solidFill>
                <a:latin typeface="Arial" panose="020B0604020202020204" pitchFamily="34" charset="0"/>
                <a:cs typeface="Arial" panose="020B0604020202020204" pitchFamily="34" charset="0"/>
              </a:rPr>
              <a:t> v </a:t>
            </a:r>
            <a:r>
              <a:rPr lang="fr-FR" sz="4400" b="1" dirty="0" err="1">
                <a:solidFill>
                  <a:srgbClr val="249CDC"/>
                </a:solidFill>
                <a:latin typeface="Arial" panose="020B0604020202020204" pitchFamily="34" charset="0"/>
                <a:cs typeface="Arial" panose="020B0604020202020204" pitchFamily="34" charset="0"/>
              </a:rPr>
              <a:t>prenose</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cez</a:t>
            </a:r>
            <a:r>
              <a:rPr lang="fr-FR" sz="4400" b="1" dirty="0">
                <a:solidFill>
                  <a:srgbClr val="249CDC"/>
                </a:solidFill>
                <a:latin typeface="Arial" panose="020B0604020202020204" pitchFamily="34" charset="0"/>
                <a:cs typeface="Arial" panose="020B0604020202020204" pitchFamily="34" charset="0"/>
              </a:rPr>
              <a:t> internet</a:t>
            </a: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40" y="2293063"/>
            <a:ext cx="8737076" cy="4352478"/>
          </a:xfrm>
        </p:spPr>
        <p:txBody>
          <a:bodyPr anchor="t">
            <a:noAutofit/>
          </a:bodyPr>
          <a:lstStyle/>
          <a:p>
            <a:pPr algn="l" fontAlgn="base"/>
            <a:r>
              <a:rPr lang="sk-SK" sz="2800" dirty="0"/>
              <a:t>Kombinácia symetrického a asymetrického šifrovania:​</a:t>
            </a:r>
          </a:p>
          <a:p>
            <a:pPr algn="l" fontAlgn="base"/>
            <a:r>
              <a:rPr lang="sk-SK" sz="2800" dirty="0"/>
              <a:t>Založené na protokole </a:t>
            </a:r>
            <a:r>
              <a:rPr lang="sk-SK" sz="2800" dirty="0" err="1"/>
              <a:t>HTTPs</a:t>
            </a:r>
            <a:r>
              <a:rPr lang="sk-SK" sz="2800" dirty="0"/>
              <a:t>​​</a:t>
            </a:r>
          </a:p>
          <a:p>
            <a:pPr marL="342900" indent="-342900" algn="l" fontAlgn="base">
              <a:buFont typeface="Arial" panose="020B0604020202020204" pitchFamily="34" charset="0"/>
              <a:buChar char="•"/>
            </a:pPr>
            <a:endParaRPr lang="sk-SK" sz="2800" dirty="0"/>
          </a:p>
          <a:p>
            <a:pPr algn="l" fontAlgn="base"/>
            <a:r>
              <a:rPr lang="sk-SK" sz="2800" dirty="0">
                <a:hlinkClick r:id="rId3"/>
              </a:rPr>
              <a:t>Video</a:t>
            </a:r>
            <a:r>
              <a:rPr lang="sk-SK" sz="2800" dirty="0"/>
              <a:t>​</a:t>
            </a:r>
            <a:endParaRPr lang="cs-CZ" sz="24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2973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2740775"/>
            <a:ext cx="9755171" cy="839136"/>
          </a:xfrm>
        </p:spPr>
        <p:txBody>
          <a:bodyPr>
            <a:normAutofit fontScale="90000"/>
          </a:bodyPr>
          <a:lstStyle/>
          <a:p>
            <a:pPr algn="l"/>
            <a:r>
              <a:rPr lang="fr-FR" sz="4400" b="1" dirty="0">
                <a:solidFill>
                  <a:srgbClr val="249CDC"/>
                </a:solidFill>
                <a:latin typeface="Arial" panose="020B0604020202020204" pitchFamily="34" charset="0"/>
                <a:cs typeface="Arial" panose="020B0604020202020204" pitchFamily="34" charset="0"/>
              </a:rPr>
              <a:t>Aký je </a:t>
            </a:r>
            <a:r>
              <a:rPr lang="fr-FR" sz="4400" b="1" dirty="0" err="1">
                <a:solidFill>
                  <a:srgbClr val="249CDC"/>
                </a:solidFill>
                <a:latin typeface="Arial" panose="020B0604020202020204" pitchFamily="34" charset="0"/>
                <a:cs typeface="Arial" panose="020B0604020202020204" pitchFamily="34" charset="0"/>
              </a:rPr>
              <a:t>súvis</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medzi</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šifrovaním</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utajovaním</a:t>
            </a:r>
            <a:r>
              <a:rPr lang="fr-FR" sz="4400" b="1" dirty="0">
                <a:solidFill>
                  <a:srgbClr val="249CDC"/>
                </a:solidFill>
                <a:latin typeface="Arial" panose="020B0604020202020204" pitchFamily="34" charset="0"/>
                <a:cs typeface="Arial" panose="020B0604020202020204" pitchFamily="34" charset="0"/>
              </a:rPr>
              <a:t>) a </a:t>
            </a:r>
            <a:r>
              <a:rPr lang="fr-FR" sz="4400" b="1" dirty="0" err="1">
                <a:solidFill>
                  <a:srgbClr val="249CDC"/>
                </a:solidFill>
                <a:latin typeface="Arial" panose="020B0604020202020204" pitchFamily="34" charset="0"/>
                <a:cs typeface="Arial" panose="020B0604020202020204" pitchFamily="34" charset="0"/>
              </a:rPr>
              <a:t>podpisovaním</a:t>
            </a:r>
            <a:r>
              <a:rPr lang="fr-FR" sz="4400" b="1" dirty="0">
                <a:solidFill>
                  <a:srgbClr val="249CDC"/>
                </a:solidFill>
                <a:latin typeface="Arial" panose="020B0604020202020204" pitchFamily="34" charset="0"/>
                <a:cs typeface="Arial" panose="020B0604020202020204" pitchFamily="34" charset="0"/>
              </a:rPr>
              <a:t> ?​</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3697657"/>
            <a:ext cx="8737076" cy="4352478"/>
          </a:xfrm>
        </p:spPr>
        <p:txBody>
          <a:bodyPr anchor="t">
            <a:noAutofit/>
          </a:bodyPr>
          <a:lstStyle/>
          <a:p>
            <a:pPr algn="l" fontAlgn="base"/>
            <a:r>
              <a:rPr lang="pl-PL" sz="2800" dirty="0"/>
              <a:t>Klasickým podpisom na papieri​ nič neutajujeme...​</a:t>
            </a:r>
            <a:endParaRPr lang="sk-SK" sz="2800" dirty="0"/>
          </a:p>
          <a:p>
            <a:pPr algn="l" fontAlgn="base"/>
            <a:endParaRPr lang="cs-CZ" sz="24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638610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71773" y="258744"/>
            <a:ext cx="9755171" cy="839136"/>
          </a:xfrm>
        </p:spPr>
        <p:txBody>
          <a:bodyPr>
            <a:normAutofit/>
          </a:bodyPr>
          <a:lstStyle/>
          <a:p>
            <a:pPr algn="l"/>
            <a:r>
              <a:rPr lang="pl-PL" sz="4400" b="1" dirty="0">
                <a:solidFill>
                  <a:srgbClr val="249CDC"/>
                </a:solidFill>
                <a:latin typeface="Arial" panose="020B0604020202020204" pitchFamily="34" charset="0"/>
                <a:cs typeface="Arial" panose="020B0604020202020204" pitchFamily="34" charset="0"/>
              </a:rPr>
              <a:t>Digitálny podpis na báze RSA</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grpSp>
        <p:nvGrpSpPr>
          <p:cNvPr id="10" name="Skupina 9">
            <a:extLst>
              <a:ext uri="{FF2B5EF4-FFF2-40B4-BE49-F238E27FC236}">
                <a16:creationId xmlns:a16="http://schemas.microsoft.com/office/drawing/2014/main" id="{201EF02D-240F-4002-B14E-7B43863AA1AE}"/>
              </a:ext>
            </a:extLst>
          </p:cNvPr>
          <p:cNvGrpSpPr/>
          <p:nvPr/>
        </p:nvGrpSpPr>
        <p:grpSpPr>
          <a:xfrm>
            <a:off x="1703759" y="1031805"/>
            <a:ext cx="8303659" cy="5418532"/>
            <a:chOff x="754793" y="903531"/>
            <a:chExt cx="8303659" cy="5418532"/>
          </a:xfrm>
        </p:grpSpPr>
        <p:grpSp>
          <p:nvGrpSpPr>
            <p:cNvPr id="11" name="Group 24">
              <a:extLst>
                <a:ext uri="{FF2B5EF4-FFF2-40B4-BE49-F238E27FC236}">
                  <a16:creationId xmlns:a16="http://schemas.microsoft.com/office/drawing/2014/main" id="{6FF587CA-5AD9-4EBC-8287-7F35DDB59289}"/>
                </a:ext>
              </a:extLst>
            </p:cNvPr>
            <p:cNvGrpSpPr>
              <a:grpSpLocks/>
            </p:cNvGrpSpPr>
            <p:nvPr/>
          </p:nvGrpSpPr>
          <p:grpSpPr bwMode="auto">
            <a:xfrm>
              <a:off x="754793" y="3706203"/>
              <a:ext cx="8303659" cy="2615860"/>
              <a:chOff x="-353" y="712"/>
              <a:chExt cx="6130" cy="2068"/>
            </a:xfrm>
          </p:grpSpPr>
          <p:grpSp>
            <p:nvGrpSpPr>
              <p:cNvPr id="27" name="Group 4">
                <a:extLst>
                  <a:ext uri="{FF2B5EF4-FFF2-40B4-BE49-F238E27FC236}">
                    <a16:creationId xmlns:a16="http://schemas.microsoft.com/office/drawing/2014/main" id="{822981C8-A72E-4AEB-8EB8-B5EAC360A746}"/>
                  </a:ext>
                </a:extLst>
              </p:cNvPr>
              <p:cNvGrpSpPr>
                <a:grpSpLocks/>
              </p:cNvGrpSpPr>
              <p:nvPr/>
            </p:nvGrpSpPr>
            <p:grpSpPr bwMode="auto">
              <a:xfrm>
                <a:off x="-353" y="712"/>
                <a:ext cx="6130" cy="1891"/>
                <a:chOff x="-353" y="712"/>
                <a:chExt cx="6130" cy="1891"/>
              </a:xfrm>
            </p:grpSpPr>
            <p:sp>
              <p:nvSpPr>
                <p:cNvPr id="43" name="Rectangle 5">
                  <a:extLst>
                    <a:ext uri="{FF2B5EF4-FFF2-40B4-BE49-F238E27FC236}">
                      <a16:creationId xmlns:a16="http://schemas.microsoft.com/office/drawing/2014/main" id="{D4810F35-9CB0-4D8F-AE08-06280B35FA2B}"/>
                    </a:ext>
                  </a:extLst>
                </p:cNvPr>
                <p:cNvSpPr>
                  <a:spLocks noChangeArrowheads="1"/>
                </p:cNvSpPr>
                <p:nvPr/>
              </p:nvSpPr>
              <p:spPr bwMode="auto">
                <a:xfrm>
                  <a:off x="-98" y="1340"/>
                  <a:ext cx="745" cy="754"/>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solidFill>
                        <a:schemeClr val="bg2"/>
                      </a:solidFill>
                      <a:latin typeface="Arial" panose="020B0604020202020204" pitchFamily="34" charset="0"/>
                      <a:cs typeface="Arial" panose="020B0604020202020204" pitchFamily="34" charset="0"/>
                    </a:rPr>
                    <a:t>Dokument D</a:t>
                  </a:r>
                </a:p>
                <a:p>
                  <a:pPr algn="ctr" eaLnBrk="1" hangingPunct="1">
                    <a:spcBef>
                      <a:spcPct val="0"/>
                    </a:spcBef>
                    <a:buClrTx/>
                    <a:buSzTx/>
                    <a:buFontTx/>
                    <a:buNone/>
                  </a:pPr>
                  <a:endParaRPr lang="sk-SK" altLang="sk-SK" sz="1400" dirty="0">
                    <a:solidFill>
                      <a:schemeClr val="bg2"/>
                    </a:solidFill>
                    <a:latin typeface="Arial" panose="020B0604020202020204" pitchFamily="34" charset="0"/>
                    <a:cs typeface="Arial" panose="020B0604020202020204" pitchFamily="34" charset="0"/>
                  </a:endParaRPr>
                </a:p>
                <a:p>
                  <a:pPr algn="ctr" eaLnBrk="1" hangingPunct="1">
                    <a:spcBef>
                      <a:spcPct val="0"/>
                    </a:spcBef>
                    <a:buClrTx/>
                    <a:buSzTx/>
                    <a:buFontTx/>
                    <a:buNone/>
                  </a:pPr>
                  <a:r>
                    <a:rPr lang="en-US" altLang="sk-SK" sz="1400" dirty="0">
                      <a:solidFill>
                        <a:schemeClr val="bg2"/>
                      </a:solidFill>
                      <a:latin typeface="Arial" panose="020B0604020202020204" pitchFamily="34" charset="0"/>
                      <a:cs typeface="Arial" panose="020B0604020202020204" pitchFamily="34" charset="0"/>
                    </a:rPr>
                    <a:t>TEXT</a:t>
                  </a:r>
                  <a:endParaRPr lang="cs-CZ" altLang="sk-SK" sz="1400" dirty="0">
                    <a:solidFill>
                      <a:schemeClr val="bg2"/>
                    </a:solidFill>
                    <a:latin typeface="Arial" panose="020B0604020202020204" pitchFamily="34" charset="0"/>
                    <a:cs typeface="Arial" panose="020B0604020202020204" pitchFamily="34" charset="0"/>
                  </a:endParaRPr>
                </a:p>
              </p:txBody>
            </p:sp>
            <p:sp>
              <p:nvSpPr>
                <p:cNvPr id="44" name="Text Box 6">
                  <a:extLst>
                    <a:ext uri="{FF2B5EF4-FFF2-40B4-BE49-F238E27FC236}">
                      <a16:creationId xmlns:a16="http://schemas.microsoft.com/office/drawing/2014/main" id="{376BCCA2-0B93-47D2-883A-7AC17AE7C11B}"/>
                    </a:ext>
                  </a:extLst>
                </p:cNvPr>
                <p:cNvSpPr txBox="1">
                  <a:spLocks noChangeArrowheads="1"/>
                </p:cNvSpPr>
                <p:nvPr/>
              </p:nvSpPr>
              <p:spPr bwMode="auto">
                <a:xfrm>
                  <a:off x="-353" y="805"/>
                  <a:ext cx="1200" cy="511"/>
                </a:xfrm>
                <a:prstGeom prst="rect">
                  <a:avLst/>
                </a:prstGeom>
                <a:solidFill>
                  <a:schemeClr val="bg1">
                    <a:lumMod val="75000"/>
                  </a:schemeClr>
                </a:solidFill>
                <a:ln w="25400">
                  <a:solidFill>
                    <a:schemeClr val="bg2"/>
                  </a:solidFill>
                  <a:miter lim="800000"/>
                  <a:headEnd/>
                  <a:tailEnd/>
                </a:ln>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Elektronický</a:t>
                  </a:r>
                </a:p>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Dokument D</a:t>
                  </a:r>
                  <a:endParaRPr lang="cs-CZ" altLang="sk-SK" sz="1800" dirty="0">
                    <a:latin typeface="Arial" panose="020B0604020202020204" pitchFamily="34" charset="0"/>
                    <a:cs typeface="Arial" panose="020B0604020202020204" pitchFamily="34" charset="0"/>
                  </a:endParaRPr>
                </a:p>
              </p:txBody>
            </p:sp>
            <p:sp>
              <p:nvSpPr>
                <p:cNvPr id="45" name="Text Box 6">
                  <a:extLst>
                    <a:ext uri="{FF2B5EF4-FFF2-40B4-BE49-F238E27FC236}">
                      <a16:creationId xmlns:a16="http://schemas.microsoft.com/office/drawing/2014/main" id="{42667303-D010-4812-8E64-6D9B8E49EE23}"/>
                    </a:ext>
                  </a:extLst>
                </p:cNvPr>
                <p:cNvSpPr txBox="1">
                  <a:spLocks noChangeArrowheads="1"/>
                </p:cNvSpPr>
                <p:nvPr/>
              </p:nvSpPr>
              <p:spPr bwMode="auto">
                <a:xfrm>
                  <a:off x="4113" y="712"/>
                  <a:ext cx="1664" cy="511"/>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Overený dokument D</a:t>
                  </a:r>
                  <a:endParaRPr lang="cs-CZ" altLang="sk-SK" sz="1800" dirty="0">
                    <a:latin typeface="Arial" panose="020B0604020202020204" pitchFamily="34" charset="0"/>
                    <a:cs typeface="Arial" panose="020B0604020202020204" pitchFamily="34" charset="0"/>
                  </a:endParaRPr>
                </a:p>
              </p:txBody>
            </p:sp>
            <p:sp>
              <p:nvSpPr>
                <p:cNvPr id="46" name="Rectangle 5">
                  <a:extLst>
                    <a:ext uri="{FF2B5EF4-FFF2-40B4-BE49-F238E27FC236}">
                      <a16:creationId xmlns:a16="http://schemas.microsoft.com/office/drawing/2014/main" id="{6DC97369-EB5E-4B50-9C46-769DE1639533}"/>
                    </a:ext>
                  </a:extLst>
                </p:cNvPr>
                <p:cNvSpPr>
                  <a:spLocks noChangeArrowheads="1"/>
                </p:cNvSpPr>
                <p:nvPr/>
              </p:nvSpPr>
              <p:spPr bwMode="auto">
                <a:xfrm>
                  <a:off x="1258" y="1367"/>
                  <a:ext cx="770" cy="727"/>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solidFill>
                        <a:schemeClr val="bg2"/>
                      </a:solidFill>
                      <a:latin typeface="Arial" panose="020B0604020202020204" pitchFamily="34" charset="0"/>
                      <a:cs typeface="Arial" panose="020B0604020202020204" pitchFamily="34" charset="0"/>
                    </a:rPr>
                    <a:t>Dokument D</a:t>
                  </a:r>
                </a:p>
                <a:p>
                  <a:pPr algn="ctr" eaLnBrk="1" hangingPunct="1">
                    <a:spcBef>
                      <a:spcPct val="0"/>
                    </a:spcBef>
                    <a:buClrTx/>
                    <a:buSzTx/>
                    <a:buFontTx/>
                    <a:buNone/>
                  </a:pPr>
                  <a:endParaRPr lang="sk-SK" altLang="sk-SK" sz="1400" dirty="0">
                    <a:solidFill>
                      <a:schemeClr val="bg2"/>
                    </a:solidFill>
                    <a:latin typeface="Arial" panose="020B0604020202020204" pitchFamily="34" charset="0"/>
                    <a:cs typeface="Arial" panose="020B0604020202020204" pitchFamily="34" charset="0"/>
                  </a:endParaRPr>
                </a:p>
                <a:p>
                  <a:pPr algn="ctr" eaLnBrk="1" hangingPunct="1">
                    <a:spcBef>
                      <a:spcPct val="0"/>
                    </a:spcBef>
                    <a:buClrTx/>
                    <a:buSzTx/>
                    <a:buFontTx/>
                    <a:buNone/>
                  </a:pPr>
                  <a:r>
                    <a:rPr lang="en-US" altLang="sk-SK" sz="1400" dirty="0">
                      <a:solidFill>
                        <a:schemeClr val="bg2"/>
                      </a:solidFill>
                      <a:latin typeface="Arial" panose="020B0604020202020204" pitchFamily="34" charset="0"/>
                      <a:cs typeface="Arial" panose="020B0604020202020204" pitchFamily="34" charset="0"/>
                    </a:rPr>
                    <a:t>TEXT</a:t>
                  </a:r>
                  <a:endParaRPr lang="cs-CZ" altLang="sk-SK" sz="1400" dirty="0">
                    <a:solidFill>
                      <a:schemeClr val="bg2"/>
                    </a:solidFill>
                    <a:latin typeface="Arial" panose="020B0604020202020204" pitchFamily="34" charset="0"/>
                    <a:cs typeface="Arial" panose="020B0604020202020204" pitchFamily="34" charset="0"/>
                  </a:endParaRPr>
                </a:p>
              </p:txBody>
            </p:sp>
            <p:sp>
              <p:nvSpPr>
                <p:cNvPr id="47" name="Rectangle 5">
                  <a:extLst>
                    <a:ext uri="{FF2B5EF4-FFF2-40B4-BE49-F238E27FC236}">
                      <a16:creationId xmlns:a16="http://schemas.microsoft.com/office/drawing/2014/main" id="{357A71FC-24E0-4E5A-B434-63BBB39557C9}"/>
                    </a:ext>
                  </a:extLst>
                </p:cNvPr>
                <p:cNvSpPr>
                  <a:spLocks noChangeArrowheads="1"/>
                </p:cNvSpPr>
                <p:nvPr/>
              </p:nvSpPr>
              <p:spPr bwMode="auto">
                <a:xfrm>
                  <a:off x="2159" y="1367"/>
                  <a:ext cx="192" cy="727"/>
                </a:xfrm>
                <a:prstGeom prst="rect">
                  <a:avLst/>
                </a:prstGeom>
                <a:solidFill>
                  <a:schemeClr val="accent1"/>
                </a:solidFill>
                <a:ln w="25400">
                  <a:solidFill>
                    <a:schemeClr val="bg2"/>
                  </a:solidFill>
                  <a:miter lim="800000"/>
                  <a:headEnd/>
                  <a:tailEnd/>
                </a:ln>
              </p:spPr>
              <p:txBody>
                <a:bodyPr vert="vert"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endParaRPr lang="sk-SK" altLang="sk-SK" sz="1400" dirty="0">
                    <a:solidFill>
                      <a:schemeClr val="bg2"/>
                    </a:solidFill>
                    <a:latin typeface="Arial" panose="020B0604020202020204" pitchFamily="34" charset="0"/>
                    <a:cs typeface="Arial" panose="020B0604020202020204" pitchFamily="34" charset="0"/>
                  </a:endParaRPr>
                </a:p>
                <a:p>
                  <a:pPr algn="ctr" eaLnBrk="1" hangingPunct="1">
                    <a:spcBef>
                      <a:spcPct val="0"/>
                    </a:spcBef>
                    <a:buClrTx/>
                    <a:buSzTx/>
                    <a:buNone/>
                  </a:pPr>
                  <a:r>
                    <a:rPr lang="sk-SK" altLang="sk-SK" sz="1400" dirty="0">
                      <a:solidFill>
                        <a:schemeClr val="bg2"/>
                      </a:solidFill>
                      <a:latin typeface="Arial" panose="020B0604020202020204" pitchFamily="34" charset="0"/>
                      <a:cs typeface="Arial" panose="020B0604020202020204" pitchFamily="34" charset="0"/>
                    </a:rPr>
                    <a:t>E-podpis  D</a:t>
                  </a:r>
                </a:p>
                <a:p>
                  <a:pPr algn="ctr" eaLnBrk="1" hangingPunct="1">
                    <a:spcBef>
                      <a:spcPct val="0"/>
                    </a:spcBef>
                    <a:buClrTx/>
                    <a:buSzTx/>
                    <a:buFontTx/>
                    <a:buNone/>
                  </a:pPr>
                  <a:endParaRPr lang="cs-CZ" altLang="sk-SK" sz="1400" dirty="0">
                    <a:solidFill>
                      <a:schemeClr val="bg2"/>
                    </a:solidFill>
                    <a:latin typeface="Arial" panose="020B0604020202020204" pitchFamily="34" charset="0"/>
                    <a:cs typeface="Arial" panose="020B0604020202020204" pitchFamily="34" charset="0"/>
                  </a:endParaRPr>
                </a:p>
              </p:txBody>
            </p:sp>
            <p:sp>
              <p:nvSpPr>
                <p:cNvPr id="48" name="Rectangle 5">
                  <a:extLst>
                    <a:ext uri="{FF2B5EF4-FFF2-40B4-BE49-F238E27FC236}">
                      <a16:creationId xmlns:a16="http://schemas.microsoft.com/office/drawing/2014/main" id="{72FBCDE1-19BF-415C-A668-11B7430EEBE7}"/>
                    </a:ext>
                  </a:extLst>
                </p:cNvPr>
                <p:cNvSpPr>
                  <a:spLocks noChangeArrowheads="1"/>
                </p:cNvSpPr>
                <p:nvPr/>
              </p:nvSpPr>
              <p:spPr bwMode="auto">
                <a:xfrm>
                  <a:off x="4739" y="1022"/>
                  <a:ext cx="770" cy="440"/>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solidFill>
                        <a:schemeClr val="bg2"/>
                      </a:solidFill>
                      <a:latin typeface="Arial" panose="020B0604020202020204" pitchFamily="34" charset="0"/>
                      <a:cs typeface="Arial" panose="020B0604020202020204" pitchFamily="34" charset="0"/>
                    </a:rPr>
                    <a:t>Dokument D</a:t>
                  </a:r>
                </a:p>
                <a:p>
                  <a:pPr algn="ctr" eaLnBrk="1" hangingPunct="1">
                    <a:spcBef>
                      <a:spcPct val="0"/>
                    </a:spcBef>
                    <a:buClrTx/>
                    <a:buSzTx/>
                    <a:buFontTx/>
                    <a:buNone/>
                  </a:pPr>
                  <a:r>
                    <a:rPr lang="cs-CZ" altLang="sk-SK" sz="1400" dirty="0">
                      <a:solidFill>
                        <a:schemeClr val="bg2"/>
                      </a:solidFill>
                      <a:latin typeface="Arial" panose="020B0604020202020204" pitchFamily="34" charset="0"/>
                      <a:cs typeface="Arial" panose="020B0604020202020204" pitchFamily="34" charset="0"/>
                    </a:rPr>
                    <a:t>OK</a:t>
                  </a:r>
                </a:p>
              </p:txBody>
            </p:sp>
            <p:sp>
              <p:nvSpPr>
                <p:cNvPr id="49" name="Rectangle 5">
                  <a:extLst>
                    <a:ext uri="{FF2B5EF4-FFF2-40B4-BE49-F238E27FC236}">
                      <a16:creationId xmlns:a16="http://schemas.microsoft.com/office/drawing/2014/main" id="{03F68500-5954-45D0-B5CD-FF486E111C53}"/>
                    </a:ext>
                  </a:extLst>
                </p:cNvPr>
                <p:cNvSpPr>
                  <a:spLocks noChangeArrowheads="1"/>
                </p:cNvSpPr>
                <p:nvPr/>
              </p:nvSpPr>
              <p:spPr bwMode="auto">
                <a:xfrm>
                  <a:off x="4764" y="2163"/>
                  <a:ext cx="770" cy="440"/>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solidFill>
                        <a:schemeClr val="bg2"/>
                      </a:solidFill>
                      <a:latin typeface="Arial" panose="020B0604020202020204" pitchFamily="34" charset="0"/>
                      <a:cs typeface="Arial" panose="020B0604020202020204" pitchFamily="34" charset="0"/>
                    </a:rPr>
                    <a:t>Dokument D</a:t>
                  </a:r>
                </a:p>
                <a:p>
                  <a:pPr algn="ctr" eaLnBrk="1" hangingPunct="1">
                    <a:spcBef>
                      <a:spcPct val="0"/>
                    </a:spcBef>
                    <a:buClrTx/>
                    <a:buSzTx/>
                    <a:buFontTx/>
                    <a:buNone/>
                  </a:pPr>
                  <a:r>
                    <a:rPr lang="cs-CZ" altLang="sk-SK" sz="1400" dirty="0" err="1">
                      <a:solidFill>
                        <a:schemeClr val="bg2"/>
                      </a:solidFill>
                      <a:latin typeface="Arial" panose="020B0604020202020204" pitchFamily="34" charset="0"/>
                      <a:cs typeface="Arial" panose="020B0604020202020204" pitchFamily="34" charset="0"/>
                    </a:rPr>
                    <a:t>sfalšovaný</a:t>
                  </a:r>
                  <a:endParaRPr lang="cs-CZ" altLang="sk-SK" sz="1400" dirty="0">
                    <a:solidFill>
                      <a:schemeClr val="bg2"/>
                    </a:solidFill>
                    <a:latin typeface="Arial" panose="020B0604020202020204" pitchFamily="34" charset="0"/>
                    <a:cs typeface="Arial" panose="020B0604020202020204" pitchFamily="34" charset="0"/>
                  </a:endParaRPr>
                </a:p>
              </p:txBody>
            </p:sp>
            <p:sp>
              <p:nvSpPr>
                <p:cNvPr id="50" name="Rectangle 5">
                  <a:extLst>
                    <a:ext uri="{FF2B5EF4-FFF2-40B4-BE49-F238E27FC236}">
                      <a16:creationId xmlns:a16="http://schemas.microsoft.com/office/drawing/2014/main" id="{45ACA114-65C7-46B9-A22D-FD047A51DADD}"/>
                    </a:ext>
                  </a:extLst>
                </p:cNvPr>
                <p:cNvSpPr>
                  <a:spLocks noChangeArrowheads="1"/>
                </p:cNvSpPr>
                <p:nvPr/>
              </p:nvSpPr>
              <p:spPr bwMode="auto">
                <a:xfrm>
                  <a:off x="3472" y="1481"/>
                  <a:ext cx="648" cy="440"/>
                </a:xfrm>
                <a:prstGeom prst="rect">
                  <a:avLst/>
                </a:prstGeom>
                <a:solidFill>
                  <a:schemeClr val="accent1"/>
                </a:solidFill>
                <a:ln w="25400">
                  <a:solidFill>
                    <a:schemeClr val="bg2"/>
                  </a:solidFill>
                  <a:miter lim="800000"/>
                  <a:headEnd/>
                  <a:tailEnd/>
                </a:ln>
              </p:spPr>
              <p:txBody>
                <a:bodyPr wrap="none" anchor="ct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solidFill>
                        <a:schemeClr val="bg2"/>
                      </a:solidFill>
                      <a:latin typeface="Arial" panose="020B0604020202020204" pitchFamily="34" charset="0"/>
                      <a:cs typeface="Arial" panose="020B0604020202020204" pitchFamily="34" charset="0"/>
                    </a:rPr>
                    <a:t>Kontrolný</a:t>
                  </a:r>
                  <a:br>
                    <a:rPr lang="sk-SK" altLang="sk-SK" sz="1400" dirty="0">
                      <a:solidFill>
                        <a:schemeClr val="bg2"/>
                      </a:solidFill>
                      <a:latin typeface="Arial" panose="020B0604020202020204" pitchFamily="34" charset="0"/>
                      <a:cs typeface="Arial" panose="020B0604020202020204" pitchFamily="34" charset="0"/>
                    </a:rPr>
                  </a:br>
                  <a:r>
                    <a:rPr lang="sk-SK" altLang="sk-SK" sz="1400" dirty="0">
                      <a:solidFill>
                        <a:schemeClr val="bg2"/>
                      </a:solidFill>
                      <a:latin typeface="Arial" panose="020B0604020202020204" pitchFamily="34" charset="0"/>
                      <a:cs typeface="Arial" panose="020B0604020202020204" pitchFamily="34" charset="0"/>
                    </a:rPr>
                    <a:t>dokument</a:t>
                  </a:r>
                  <a:endParaRPr lang="cs-CZ" altLang="sk-SK" sz="1400" dirty="0">
                    <a:solidFill>
                      <a:schemeClr val="bg2"/>
                    </a:solidFill>
                    <a:latin typeface="Arial" panose="020B0604020202020204" pitchFamily="34" charset="0"/>
                    <a:cs typeface="Arial" panose="020B0604020202020204" pitchFamily="34" charset="0"/>
                  </a:endParaRPr>
                </a:p>
              </p:txBody>
            </p:sp>
          </p:grpSp>
          <p:sp>
            <p:nvSpPr>
              <p:cNvPr id="28" name="Text Box 11">
                <a:extLst>
                  <a:ext uri="{FF2B5EF4-FFF2-40B4-BE49-F238E27FC236}">
                    <a16:creationId xmlns:a16="http://schemas.microsoft.com/office/drawing/2014/main" id="{3AB5702F-7F7B-411E-A8D8-E12D25A79C88}"/>
                  </a:ext>
                </a:extLst>
              </p:cNvPr>
              <p:cNvSpPr txBox="1">
                <a:spLocks noChangeArrowheads="1"/>
              </p:cNvSpPr>
              <p:nvPr/>
            </p:nvSpPr>
            <p:spPr bwMode="auto">
              <a:xfrm>
                <a:off x="1136" y="998"/>
                <a:ext cx="2045" cy="292"/>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Podpísaný Dokument D</a:t>
                </a:r>
                <a:endParaRPr lang="cs-CZ" altLang="sk-SK" sz="1800" dirty="0">
                  <a:latin typeface="Arial" panose="020B0604020202020204" pitchFamily="34" charset="0"/>
                  <a:cs typeface="Arial" panose="020B0604020202020204" pitchFamily="34" charset="0"/>
                </a:endParaRPr>
              </a:p>
            </p:txBody>
          </p:sp>
          <p:grpSp>
            <p:nvGrpSpPr>
              <p:cNvPr id="29" name="Group 12">
                <a:extLst>
                  <a:ext uri="{FF2B5EF4-FFF2-40B4-BE49-F238E27FC236}">
                    <a16:creationId xmlns:a16="http://schemas.microsoft.com/office/drawing/2014/main" id="{F77C7B57-19BB-4430-AC65-C58AD5A6BAE3}"/>
                  </a:ext>
                </a:extLst>
              </p:cNvPr>
              <p:cNvGrpSpPr>
                <a:grpSpLocks/>
              </p:cNvGrpSpPr>
              <p:nvPr/>
            </p:nvGrpSpPr>
            <p:grpSpPr bwMode="auto">
              <a:xfrm>
                <a:off x="285" y="1304"/>
                <a:ext cx="1295" cy="1448"/>
                <a:chOff x="285" y="1304"/>
                <a:chExt cx="1295" cy="1448"/>
              </a:xfrm>
            </p:grpSpPr>
            <p:sp>
              <p:nvSpPr>
                <p:cNvPr id="39" name="Text Box 13">
                  <a:extLst>
                    <a:ext uri="{FF2B5EF4-FFF2-40B4-BE49-F238E27FC236}">
                      <a16:creationId xmlns:a16="http://schemas.microsoft.com/office/drawing/2014/main" id="{E1A74655-229F-43A3-9589-17A6CE12E93E}"/>
                    </a:ext>
                  </a:extLst>
                </p:cNvPr>
                <p:cNvSpPr txBox="1">
                  <a:spLocks noChangeArrowheads="1"/>
                </p:cNvSpPr>
                <p:nvPr/>
              </p:nvSpPr>
              <p:spPr bwMode="auto">
                <a:xfrm>
                  <a:off x="285" y="2241"/>
                  <a:ext cx="1295"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súkromný kľúč </a:t>
                  </a:r>
                  <a:r>
                    <a:rPr lang="en-US" altLang="sk-SK" sz="1800" dirty="0">
                      <a:latin typeface="Arial" panose="020B0604020202020204" pitchFamily="34" charset="0"/>
                      <a:cs typeface="Arial" panose="020B0604020202020204" pitchFamily="34" charset="0"/>
                    </a:rPr>
                    <a:t>(</a:t>
                  </a:r>
                  <a:r>
                    <a:rPr lang="sk-SK" altLang="sk-SK" sz="1800" dirty="0">
                      <a:latin typeface="Arial" panose="020B0604020202020204" pitchFamily="34" charset="0"/>
                      <a:cs typeface="Arial" panose="020B0604020202020204" pitchFamily="34" charset="0"/>
                    </a:rPr>
                    <a:t>osoby A)</a:t>
                  </a:r>
                  <a:endParaRPr lang="cs-CZ" altLang="sk-SK" sz="1800" dirty="0">
                    <a:latin typeface="Arial" panose="020B0604020202020204" pitchFamily="34" charset="0"/>
                    <a:cs typeface="Arial" panose="020B0604020202020204" pitchFamily="34" charset="0"/>
                  </a:endParaRPr>
                </a:p>
              </p:txBody>
            </p:sp>
            <p:sp>
              <p:nvSpPr>
                <p:cNvPr id="40" name="Line 14">
                  <a:extLst>
                    <a:ext uri="{FF2B5EF4-FFF2-40B4-BE49-F238E27FC236}">
                      <a16:creationId xmlns:a16="http://schemas.microsoft.com/office/drawing/2014/main" id="{1C596CFA-300D-41A2-A4BD-9C39D6071600}"/>
                    </a:ext>
                  </a:extLst>
                </p:cNvPr>
                <p:cNvSpPr>
                  <a:spLocks noChangeShapeType="1"/>
                </p:cNvSpPr>
                <p:nvPr/>
              </p:nvSpPr>
              <p:spPr bwMode="auto">
                <a:xfrm flipV="1">
                  <a:off x="653" y="1754"/>
                  <a:ext cx="639" cy="0"/>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41" name="Line 15">
                  <a:extLst>
                    <a:ext uri="{FF2B5EF4-FFF2-40B4-BE49-F238E27FC236}">
                      <a16:creationId xmlns:a16="http://schemas.microsoft.com/office/drawing/2014/main" id="{2B3DFAB9-B037-487B-9BFE-BA257931F156}"/>
                    </a:ext>
                  </a:extLst>
                </p:cNvPr>
                <p:cNvSpPr>
                  <a:spLocks noChangeShapeType="1"/>
                </p:cNvSpPr>
                <p:nvPr/>
              </p:nvSpPr>
              <p:spPr bwMode="auto">
                <a:xfrm>
                  <a:off x="923" y="1778"/>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42" name="Text Box 16">
                  <a:extLst>
                    <a:ext uri="{FF2B5EF4-FFF2-40B4-BE49-F238E27FC236}">
                      <a16:creationId xmlns:a16="http://schemas.microsoft.com/office/drawing/2014/main" id="{E98D975E-E32E-4E20-B6B6-AFAFC56125E0}"/>
                    </a:ext>
                  </a:extLst>
                </p:cNvPr>
                <p:cNvSpPr txBox="1">
                  <a:spLocks noChangeArrowheads="1"/>
                </p:cNvSpPr>
                <p:nvPr/>
              </p:nvSpPr>
              <p:spPr bwMode="auto">
                <a:xfrm>
                  <a:off x="581" y="1304"/>
                  <a:ext cx="76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podpisový </a:t>
                  </a:r>
                </a:p>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algoritmus</a:t>
                  </a:r>
                  <a:endParaRPr lang="cs-CZ" altLang="sk-SK" sz="1400" dirty="0">
                    <a:latin typeface="Arial" panose="020B0604020202020204" pitchFamily="34" charset="0"/>
                    <a:cs typeface="Arial" panose="020B0604020202020204" pitchFamily="34" charset="0"/>
                  </a:endParaRPr>
                </a:p>
              </p:txBody>
            </p:sp>
          </p:grpSp>
          <p:grpSp>
            <p:nvGrpSpPr>
              <p:cNvPr id="30" name="Group 18">
                <a:extLst>
                  <a:ext uri="{FF2B5EF4-FFF2-40B4-BE49-F238E27FC236}">
                    <a16:creationId xmlns:a16="http://schemas.microsoft.com/office/drawing/2014/main" id="{8B7C7C9D-E555-45CD-8349-6EC38E136A63}"/>
                  </a:ext>
                </a:extLst>
              </p:cNvPr>
              <p:cNvGrpSpPr>
                <a:grpSpLocks/>
              </p:cNvGrpSpPr>
              <p:nvPr/>
            </p:nvGrpSpPr>
            <p:grpSpPr bwMode="auto">
              <a:xfrm>
                <a:off x="2252" y="1108"/>
                <a:ext cx="2512" cy="1672"/>
                <a:chOff x="2252" y="1108"/>
                <a:chExt cx="2512" cy="1672"/>
              </a:xfrm>
            </p:grpSpPr>
            <p:sp>
              <p:nvSpPr>
                <p:cNvPr id="31" name="Text Box 20">
                  <a:extLst>
                    <a:ext uri="{FF2B5EF4-FFF2-40B4-BE49-F238E27FC236}">
                      <a16:creationId xmlns:a16="http://schemas.microsoft.com/office/drawing/2014/main" id="{BEB02829-D35A-40BE-946A-E6A7DAE100BA}"/>
                    </a:ext>
                  </a:extLst>
                </p:cNvPr>
                <p:cNvSpPr txBox="1">
                  <a:spLocks noChangeArrowheads="1"/>
                </p:cNvSpPr>
                <p:nvPr/>
              </p:nvSpPr>
              <p:spPr bwMode="auto">
                <a:xfrm>
                  <a:off x="2510" y="1329"/>
                  <a:ext cx="746"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None/>
                  </a:pPr>
                  <a:r>
                    <a:rPr lang="sk-SK" altLang="sk-SK" sz="1400" dirty="0">
                      <a:latin typeface="Arial" panose="020B0604020202020204" pitchFamily="34" charset="0"/>
                      <a:cs typeface="Arial" panose="020B0604020202020204" pitchFamily="34" charset="0"/>
                    </a:rPr>
                    <a:t>overovací </a:t>
                  </a:r>
                </a:p>
                <a:p>
                  <a:pPr algn="ctr" eaLnBrk="1" hangingPunct="1">
                    <a:spcBef>
                      <a:spcPct val="0"/>
                    </a:spcBef>
                    <a:buClrTx/>
                    <a:buSzTx/>
                    <a:buNone/>
                  </a:pPr>
                  <a:r>
                    <a:rPr lang="sk-SK" altLang="sk-SK" sz="1400" dirty="0">
                      <a:latin typeface="Arial" panose="020B0604020202020204" pitchFamily="34" charset="0"/>
                      <a:cs typeface="Arial" panose="020B0604020202020204" pitchFamily="34" charset="0"/>
                    </a:rPr>
                    <a:t>algoritmus</a:t>
                  </a:r>
                  <a:endParaRPr lang="cs-CZ" altLang="sk-SK" sz="1400" dirty="0">
                    <a:latin typeface="Arial" panose="020B0604020202020204" pitchFamily="34" charset="0"/>
                    <a:cs typeface="Arial" panose="020B0604020202020204" pitchFamily="34" charset="0"/>
                  </a:endParaRPr>
                </a:p>
              </p:txBody>
            </p:sp>
            <p:sp>
              <p:nvSpPr>
                <p:cNvPr id="32" name="Line 21">
                  <a:extLst>
                    <a:ext uri="{FF2B5EF4-FFF2-40B4-BE49-F238E27FC236}">
                      <a16:creationId xmlns:a16="http://schemas.microsoft.com/office/drawing/2014/main" id="{30BE869A-7043-4923-B96E-AE43356F45B1}"/>
                    </a:ext>
                  </a:extLst>
                </p:cNvPr>
                <p:cNvSpPr>
                  <a:spLocks noChangeShapeType="1"/>
                </p:cNvSpPr>
                <p:nvPr/>
              </p:nvSpPr>
              <p:spPr bwMode="auto">
                <a:xfrm>
                  <a:off x="2890" y="1776"/>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3" name="Text Box 23">
                  <a:extLst>
                    <a:ext uri="{FF2B5EF4-FFF2-40B4-BE49-F238E27FC236}">
                      <a16:creationId xmlns:a16="http://schemas.microsoft.com/office/drawing/2014/main" id="{A351FD09-04A0-4860-BF7A-988CD3C0ED48}"/>
                    </a:ext>
                  </a:extLst>
                </p:cNvPr>
                <p:cNvSpPr txBox="1">
                  <a:spLocks noChangeArrowheads="1"/>
                </p:cNvSpPr>
                <p:nvPr/>
              </p:nvSpPr>
              <p:spPr bwMode="auto">
                <a:xfrm>
                  <a:off x="2252" y="2269"/>
                  <a:ext cx="129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800" dirty="0">
                      <a:latin typeface="Arial" panose="020B0604020202020204" pitchFamily="34" charset="0"/>
                      <a:cs typeface="Arial" panose="020B0604020202020204" pitchFamily="34" charset="0"/>
                    </a:rPr>
                    <a:t>verejný kľúč </a:t>
                  </a:r>
                  <a:r>
                    <a:rPr lang="en-US" altLang="sk-SK" sz="1800" dirty="0">
                      <a:latin typeface="Arial" panose="020B0604020202020204" pitchFamily="34" charset="0"/>
                      <a:cs typeface="Arial" panose="020B0604020202020204" pitchFamily="34" charset="0"/>
                    </a:rPr>
                    <a:t>(</a:t>
                  </a:r>
                  <a:r>
                    <a:rPr lang="sk-SK" altLang="sk-SK" sz="1800" dirty="0">
                      <a:latin typeface="Arial" panose="020B0604020202020204" pitchFamily="34" charset="0"/>
                      <a:cs typeface="Arial" panose="020B0604020202020204" pitchFamily="34" charset="0"/>
                    </a:rPr>
                    <a:t>osoby </a:t>
                  </a:r>
                  <a:r>
                    <a:rPr lang="en-GB" altLang="sk-SK" sz="1800">
                      <a:latin typeface="Arial" panose="020B0604020202020204" pitchFamily="34" charset="0"/>
                      <a:cs typeface="Arial" panose="020B0604020202020204" pitchFamily="34" charset="0"/>
                    </a:rPr>
                    <a:t>A</a:t>
                  </a:r>
                  <a:r>
                    <a:rPr lang="sk-SK" altLang="sk-SK" sz="1800">
                      <a:latin typeface="Arial" panose="020B0604020202020204" pitchFamily="34" charset="0"/>
                      <a:cs typeface="Arial" panose="020B0604020202020204" pitchFamily="34" charset="0"/>
                    </a:rPr>
                    <a:t>)</a:t>
                  </a:r>
                  <a:endParaRPr lang="cs-CZ" altLang="sk-SK" sz="1800" dirty="0">
                    <a:latin typeface="Arial" panose="020B0604020202020204" pitchFamily="34" charset="0"/>
                    <a:cs typeface="Arial" panose="020B0604020202020204" pitchFamily="34" charset="0"/>
                  </a:endParaRPr>
                </a:p>
              </p:txBody>
            </p:sp>
            <p:sp>
              <p:nvSpPr>
                <p:cNvPr id="34" name="Line 19">
                  <a:extLst>
                    <a:ext uri="{FF2B5EF4-FFF2-40B4-BE49-F238E27FC236}">
                      <a16:creationId xmlns:a16="http://schemas.microsoft.com/office/drawing/2014/main" id="{22756916-ECCC-4F01-9DD4-39640546CED1}"/>
                    </a:ext>
                  </a:extLst>
                </p:cNvPr>
                <p:cNvSpPr>
                  <a:spLocks noChangeShapeType="1"/>
                </p:cNvSpPr>
                <p:nvPr/>
              </p:nvSpPr>
              <p:spPr bwMode="auto">
                <a:xfrm>
                  <a:off x="2351" y="1711"/>
                  <a:ext cx="1093" cy="3"/>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5" name="Line 19">
                  <a:extLst>
                    <a:ext uri="{FF2B5EF4-FFF2-40B4-BE49-F238E27FC236}">
                      <a16:creationId xmlns:a16="http://schemas.microsoft.com/office/drawing/2014/main" id="{BE40D191-8B47-4D48-8AD7-6C14B66088CB}"/>
                    </a:ext>
                  </a:extLst>
                </p:cNvPr>
                <p:cNvSpPr>
                  <a:spLocks noChangeShapeType="1"/>
                </p:cNvSpPr>
                <p:nvPr/>
              </p:nvSpPr>
              <p:spPr bwMode="auto">
                <a:xfrm flipV="1">
                  <a:off x="4148" y="1108"/>
                  <a:ext cx="591" cy="354"/>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6" name="Line 19">
                  <a:extLst>
                    <a:ext uri="{FF2B5EF4-FFF2-40B4-BE49-F238E27FC236}">
                      <a16:creationId xmlns:a16="http://schemas.microsoft.com/office/drawing/2014/main" id="{E58BB412-1612-4D23-A2E5-2C6D6D59A1C4}"/>
                    </a:ext>
                  </a:extLst>
                </p:cNvPr>
                <p:cNvSpPr>
                  <a:spLocks noChangeShapeType="1"/>
                </p:cNvSpPr>
                <p:nvPr/>
              </p:nvSpPr>
              <p:spPr bwMode="auto">
                <a:xfrm>
                  <a:off x="4120" y="1915"/>
                  <a:ext cx="644" cy="484"/>
                </a:xfrm>
                <a:prstGeom prst="line">
                  <a:avLst/>
                </a:prstGeom>
                <a:noFill/>
                <a:ln w="1587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sk-SK">
                    <a:latin typeface="Arial" panose="020B0604020202020204" pitchFamily="34" charset="0"/>
                    <a:cs typeface="Arial" panose="020B0604020202020204" pitchFamily="34" charset="0"/>
                  </a:endParaRPr>
                </a:p>
              </p:txBody>
            </p:sp>
            <p:sp>
              <p:nvSpPr>
                <p:cNvPr id="37" name="Text Box 20">
                  <a:extLst>
                    <a:ext uri="{FF2B5EF4-FFF2-40B4-BE49-F238E27FC236}">
                      <a16:creationId xmlns:a16="http://schemas.microsoft.com/office/drawing/2014/main" id="{F70A05DE-1B66-4997-A8EC-135A4C834064}"/>
                    </a:ext>
                  </a:extLst>
                </p:cNvPr>
                <p:cNvSpPr txBox="1">
                  <a:spLocks noChangeArrowheads="1"/>
                </p:cNvSpPr>
                <p:nvPr/>
              </p:nvSpPr>
              <p:spPr bwMode="auto">
                <a:xfrm>
                  <a:off x="3996" y="1110"/>
                  <a:ext cx="49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None/>
                  </a:pPr>
                  <a:r>
                    <a:rPr lang="sk-SK" altLang="sk-SK" sz="1400" dirty="0">
                      <a:solidFill>
                        <a:srgbClr val="92D050"/>
                      </a:solidFill>
                      <a:latin typeface="Arial" panose="020B0604020202020204" pitchFamily="34" charset="0"/>
                      <a:cs typeface="Arial" panose="020B0604020202020204" pitchFamily="34" charset="0"/>
                    </a:rPr>
                    <a:t>zhoda</a:t>
                  </a:r>
                  <a:endParaRPr lang="cs-CZ" altLang="sk-SK" sz="1400" dirty="0">
                    <a:solidFill>
                      <a:srgbClr val="92D050"/>
                    </a:solidFill>
                    <a:latin typeface="Arial" panose="020B0604020202020204" pitchFamily="34" charset="0"/>
                    <a:cs typeface="Arial" panose="020B0604020202020204" pitchFamily="34" charset="0"/>
                  </a:endParaRPr>
                </a:p>
              </p:txBody>
            </p:sp>
            <p:sp>
              <p:nvSpPr>
                <p:cNvPr id="38" name="Text Box 20">
                  <a:extLst>
                    <a:ext uri="{FF2B5EF4-FFF2-40B4-BE49-F238E27FC236}">
                      <a16:creationId xmlns:a16="http://schemas.microsoft.com/office/drawing/2014/main" id="{BB1CE1CA-CFC5-4662-A8A2-E0CDE6865AB3}"/>
                    </a:ext>
                  </a:extLst>
                </p:cNvPr>
                <p:cNvSpPr txBox="1">
                  <a:spLocks noChangeArrowheads="1"/>
                </p:cNvSpPr>
                <p:nvPr/>
              </p:nvSpPr>
              <p:spPr bwMode="auto">
                <a:xfrm>
                  <a:off x="4088" y="1972"/>
                  <a:ext cx="643"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None/>
                  </a:pPr>
                  <a:r>
                    <a:rPr lang="sk-SK" altLang="sk-SK" sz="1400" dirty="0">
                      <a:solidFill>
                        <a:srgbClr val="FF0000"/>
                      </a:solidFill>
                      <a:latin typeface="Arial" panose="020B0604020202020204" pitchFamily="34" charset="0"/>
                      <a:cs typeface="Arial" panose="020B0604020202020204" pitchFamily="34" charset="0"/>
                    </a:rPr>
                    <a:t>nezhoda</a:t>
                  </a:r>
                  <a:endParaRPr lang="cs-CZ" altLang="sk-SK" sz="1400" dirty="0">
                    <a:solidFill>
                      <a:srgbClr val="FF0000"/>
                    </a:solidFill>
                    <a:latin typeface="Arial" panose="020B0604020202020204" pitchFamily="34" charset="0"/>
                    <a:cs typeface="Arial" panose="020B0604020202020204" pitchFamily="34" charset="0"/>
                  </a:endParaRPr>
                </a:p>
              </p:txBody>
            </p:sp>
          </p:grpSp>
        </p:grpSp>
        <p:grpSp>
          <p:nvGrpSpPr>
            <p:cNvPr id="12" name="Skupina 11">
              <a:extLst>
                <a:ext uri="{FF2B5EF4-FFF2-40B4-BE49-F238E27FC236}">
                  <a16:creationId xmlns:a16="http://schemas.microsoft.com/office/drawing/2014/main" id="{5EDF32E1-62E7-4350-BB28-FD354D5D1799}"/>
                </a:ext>
              </a:extLst>
            </p:cNvPr>
            <p:cNvGrpSpPr/>
            <p:nvPr/>
          </p:nvGrpSpPr>
          <p:grpSpPr>
            <a:xfrm>
              <a:off x="1118658" y="903531"/>
              <a:ext cx="7903796" cy="2741493"/>
              <a:chOff x="1118658" y="903531"/>
              <a:chExt cx="7903796" cy="2741493"/>
            </a:xfrm>
          </p:grpSpPr>
          <p:grpSp>
            <p:nvGrpSpPr>
              <p:cNvPr id="13" name="Skupina 12">
                <a:extLst>
                  <a:ext uri="{FF2B5EF4-FFF2-40B4-BE49-F238E27FC236}">
                    <a16:creationId xmlns:a16="http://schemas.microsoft.com/office/drawing/2014/main" id="{C7C26382-DB30-4D60-92D2-ED0D985D1F4F}"/>
                  </a:ext>
                </a:extLst>
              </p:cNvPr>
              <p:cNvGrpSpPr/>
              <p:nvPr/>
            </p:nvGrpSpPr>
            <p:grpSpPr>
              <a:xfrm>
                <a:off x="1118658" y="903531"/>
                <a:ext cx="7903796" cy="2741493"/>
                <a:chOff x="1118658" y="903531"/>
                <a:chExt cx="7903796" cy="2741493"/>
              </a:xfrm>
            </p:grpSpPr>
            <p:grpSp>
              <p:nvGrpSpPr>
                <p:cNvPr id="16" name="Skupina 15">
                  <a:extLst>
                    <a:ext uri="{FF2B5EF4-FFF2-40B4-BE49-F238E27FC236}">
                      <a16:creationId xmlns:a16="http://schemas.microsoft.com/office/drawing/2014/main" id="{3E5A96D1-3867-4BAB-89C1-E35CA6B5E93C}"/>
                    </a:ext>
                  </a:extLst>
                </p:cNvPr>
                <p:cNvGrpSpPr/>
                <p:nvPr/>
              </p:nvGrpSpPr>
              <p:grpSpPr>
                <a:xfrm>
                  <a:off x="1118658" y="909251"/>
                  <a:ext cx="7903796" cy="2735773"/>
                  <a:chOff x="1118658" y="129863"/>
                  <a:chExt cx="7903796" cy="2735773"/>
                </a:xfrm>
              </p:grpSpPr>
              <p:pic>
                <p:nvPicPr>
                  <p:cNvPr id="20" name="Obrázok 14">
                    <a:extLst>
                      <a:ext uri="{FF2B5EF4-FFF2-40B4-BE49-F238E27FC236}">
                        <a16:creationId xmlns:a16="http://schemas.microsoft.com/office/drawing/2014/main" id="{02773244-E828-44FF-9E08-38D619F3E0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52388" y="1712595"/>
                    <a:ext cx="1263012" cy="1080545"/>
                  </a:xfrm>
                  <a:prstGeom prst="rect">
                    <a:avLst/>
                  </a:prstGeom>
                </p:spPr>
              </p:pic>
              <p:pic>
                <p:nvPicPr>
                  <p:cNvPr id="21" name="Obrázok 15">
                    <a:extLst>
                      <a:ext uri="{FF2B5EF4-FFF2-40B4-BE49-F238E27FC236}">
                        <a16:creationId xmlns:a16="http://schemas.microsoft.com/office/drawing/2014/main" id="{0F76E753-090C-417A-965C-C5997859644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49984" y="1763396"/>
                    <a:ext cx="1377800" cy="1102240"/>
                  </a:xfrm>
                  <a:prstGeom prst="rect">
                    <a:avLst/>
                  </a:prstGeom>
                </p:spPr>
              </p:pic>
              <p:cxnSp>
                <p:nvCxnSpPr>
                  <p:cNvPr id="22" name="Rovná spojovacia šípka 16">
                    <a:extLst>
                      <a:ext uri="{FF2B5EF4-FFF2-40B4-BE49-F238E27FC236}">
                        <a16:creationId xmlns:a16="http://schemas.microsoft.com/office/drawing/2014/main" id="{CDE4033C-8707-4431-8AF8-4BBA4E32AF40}"/>
                      </a:ext>
                    </a:extLst>
                  </p:cNvPr>
                  <p:cNvCxnSpPr/>
                  <p:nvPr/>
                </p:nvCxnSpPr>
                <p:spPr bwMode="auto">
                  <a:xfrm>
                    <a:off x="3059832" y="2420888"/>
                    <a:ext cx="4209923" cy="0"/>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23" name="Text Box 16">
                    <a:extLst>
                      <a:ext uri="{FF2B5EF4-FFF2-40B4-BE49-F238E27FC236}">
                        <a16:creationId xmlns:a16="http://schemas.microsoft.com/office/drawing/2014/main" id="{762D4F3B-3A93-41FD-BD40-17B1DBB67231}"/>
                      </a:ext>
                    </a:extLst>
                  </p:cNvPr>
                  <p:cNvSpPr txBox="1">
                    <a:spLocks noChangeArrowheads="1"/>
                  </p:cNvSpPr>
                  <p:nvPr/>
                </p:nvSpPr>
                <p:spPr bwMode="auto">
                  <a:xfrm>
                    <a:off x="3661798" y="2041103"/>
                    <a:ext cx="30396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err="1">
                        <a:latin typeface="Arial" panose="020B0604020202020204" pitchFamily="34" charset="0"/>
                        <a:cs typeface="Arial" panose="020B0604020202020204" pitchFamily="34" charset="0"/>
                      </a:rPr>
                      <a:t>podpísana</a:t>
                    </a:r>
                    <a:r>
                      <a:rPr lang="sk-SK" altLang="sk-SK" sz="1400" dirty="0">
                        <a:latin typeface="Arial" panose="020B0604020202020204" pitchFamily="34" charset="0"/>
                        <a:cs typeface="Arial" panose="020B0604020202020204" pitchFamily="34" charset="0"/>
                      </a:rPr>
                      <a:t> komunikácia cez internet</a:t>
                    </a:r>
                    <a:endParaRPr lang="cs-CZ" altLang="sk-SK" sz="1400" dirty="0">
                      <a:latin typeface="Arial" panose="020B0604020202020204" pitchFamily="34" charset="0"/>
                      <a:cs typeface="Arial" panose="020B0604020202020204" pitchFamily="34" charset="0"/>
                    </a:endParaRPr>
                  </a:p>
                </p:txBody>
              </p:sp>
              <p:sp>
                <p:nvSpPr>
                  <p:cNvPr id="24" name="Text Box 16">
                    <a:extLst>
                      <a:ext uri="{FF2B5EF4-FFF2-40B4-BE49-F238E27FC236}">
                        <a16:creationId xmlns:a16="http://schemas.microsoft.com/office/drawing/2014/main" id="{F935AD53-CE58-4A7E-9B07-939E85426420}"/>
                      </a:ext>
                    </a:extLst>
                  </p:cNvPr>
                  <p:cNvSpPr txBox="1">
                    <a:spLocks noChangeArrowheads="1"/>
                  </p:cNvSpPr>
                  <p:nvPr/>
                </p:nvSpPr>
                <p:spPr bwMode="auto">
                  <a:xfrm>
                    <a:off x="1118658" y="908720"/>
                    <a:ext cx="165301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Osoba A</a:t>
                    </a:r>
                  </a:p>
                  <a:p>
                    <a:pPr algn="ctr" eaLnBrk="1" hangingPunct="1">
                      <a:spcBef>
                        <a:spcPct val="0"/>
                      </a:spcBef>
                      <a:buClrTx/>
                      <a:buSzTx/>
                      <a:buFontTx/>
                      <a:buNone/>
                    </a:pPr>
                    <a:r>
                      <a:rPr lang="sk-SK" altLang="sk-SK" sz="1600" b="1" dirty="0">
                        <a:solidFill>
                          <a:srgbClr val="FF0000"/>
                        </a:solidFill>
                        <a:latin typeface="Arial" panose="020B0604020202020204" pitchFamily="34" charset="0"/>
                        <a:cs typeface="Arial" panose="020B0604020202020204" pitchFamily="34" charset="0"/>
                      </a:rPr>
                      <a:t>súkromný kľúč</a:t>
                    </a:r>
                  </a:p>
                  <a:p>
                    <a:pPr algn="ctr" eaLnBrk="1" hangingPunct="1">
                      <a:spcBef>
                        <a:spcPct val="0"/>
                      </a:spcBef>
                      <a:buClrTx/>
                      <a:buSzTx/>
                      <a:buFontTx/>
                      <a:buNone/>
                    </a:pPr>
                    <a:r>
                      <a:rPr lang="sk-SK" altLang="sk-SK" sz="1600" b="1" dirty="0">
                        <a:solidFill>
                          <a:srgbClr val="92D050"/>
                        </a:solidFill>
                        <a:latin typeface="Arial" panose="020B0604020202020204" pitchFamily="34" charset="0"/>
                        <a:cs typeface="Arial" panose="020B0604020202020204" pitchFamily="34" charset="0"/>
                      </a:rPr>
                      <a:t>verejný kľúč</a:t>
                    </a:r>
                    <a:endParaRPr lang="cs-CZ" altLang="sk-SK" sz="1600" b="1" dirty="0">
                      <a:solidFill>
                        <a:srgbClr val="92D050"/>
                      </a:solidFill>
                      <a:latin typeface="Arial" panose="020B0604020202020204" pitchFamily="34" charset="0"/>
                      <a:cs typeface="Arial" panose="020B0604020202020204" pitchFamily="34" charset="0"/>
                    </a:endParaRPr>
                  </a:p>
                </p:txBody>
              </p:sp>
              <p:sp>
                <p:nvSpPr>
                  <p:cNvPr id="25" name="Text Box 16">
                    <a:extLst>
                      <a:ext uri="{FF2B5EF4-FFF2-40B4-BE49-F238E27FC236}">
                        <a16:creationId xmlns:a16="http://schemas.microsoft.com/office/drawing/2014/main" id="{14A40327-5F3B-4D63-B238-4887381E4BF3}"/>
                      </a:ext>
                    </a:extLst>
                  </p:cNvPr>
                  <p:cNvSpPr txBox="1">
                    <a:spLocks noChangeArrowheads="1"/>
                  </p:cNvSpPr>
                  <p:nvPr/>
                </p:nvSpPr>
                <p:spPr bwMode="auto">
                  <a:xfrm>
                    <a:off x="7369436" y="836712"/>
                    <a:ext cx="165301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Osoba B</a:t>
                    </a:r>
                  </a:p>
                  <a:p>
                    <a:pPr algn="ctr" eaLnBrk="1" hangingPunct="1">
                      <a:spcBef>
                        <a:spcPct val="0"/>
                      </a:spcBef>
                      <a:buClrTx/>
                      <a:buSzTx/>
                      <a:buFontTx/>
                      <a:buNone/>
                    </a:pPr>
                    <a:r>
                      <a:rPr lang="sk-SK" altLang="sk-SK" sz="1600" b="1" dirty="0">
                        <a:solidFill>
                          <a:srgbClr val="FF0000"/>
                        </a:solidFill>
                        <a:latin typeface="Arial" panose="020B0604020202020204" pitchFamily="34" charset="0"/>
                        <a:cs typeface="Arial" panose="020B0604020202020204" pitchFamily="34" charset="0"/>
                      </a:rPr>
                      <a:t>súkromný kľúč</a:t>
                    </a:r>
                  </a:p>
                  <a:p>
                    <a:pPr algn="ctr" eaLnBrk="1" hangingPunct="1">
                      <a:spcBef>
                        <a:spcPct val="0"/>
                      </a:spcBef>
                      <a:buClrTx/>
                      <a:buSzTx/>
                      <a:buFontTx/>
                      <a:buNone/>
                    </a:pPr>
                    <a:r>
                      <a:rPr lang="sk-SK" altLang="sk-SK" sz="1600" b="1" dirty="0">
                        <a:solidFill>
                          <a:srgbClr val="92D050"/>
                        </a:solidFill>
                        <a:latin typeface="Arial" panose="020B0604020202020204" pitchFamily="34" charset="0"/>
                        <a:cs typeface="Arial" panose="020B0604020202020204" pitchFamily="34" charset="0"/>
                      </a:rPr>
                      <a:t>verejný kľúč</a:t>
                    </a:r>
                    <a:endParaRPr lang="cs-CZ" altLang="sk-SK" sz="1600" b="1" dirty="0">
                      <a:solidFill>
                        <a:srgbClr val="92D050"/>
                      </a:solidFill>
                      <a:latin typeface="Arial" panose="020B0604020202020204" pitchFamily="34" charset="0"/>
                      <a:cs typeface="Arial" panose="020B0604020202020204" pitchFamily="34" charset="0"/>
                    </a:endParaRPr>
                  </a:p>
                </p:txBody>
              </p:sp>
              <p:sp>
                <p:nvSpPr>
                  <p:cNvPr id="26" name="Text Box 16">
                    <a:extLst>
                      <a:ext uri="{FF2B5EF4-FFF2-40B4-BE49-F238E27FC236}">
                        <a16:creationId xmlns:a16="http://schemas.microsoft.com/office/drawing/2014/main" id="{5A377AFE-AD5C-4F7C-95AA-37BC7E16E8F3}"/>
                      </a:ext>
                    </a:extLst>
                  </p:cNvPr>
                  <p:cNvSpPr txBox="1">
                    <a:spLocks noChangeArrowheads="1"/>
                  </p:cNvSpPr>
                  <p:nvPr/>
                </p:nvSpPr>
                <p:spPr bwMode="auto">
                  <a:xfrm>
                    <a:off x="5541927" y="129863"/>
                    <a:ext cx="17525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r>
                      <a:rPr lang="sk-SK" altLang="sk-SK" sz="1400" dirty="0">
                        <a:latin typeface="Arial" panose="020B0604020202020204" pitchFamily="34" charset="0"/>
                        <a:cs typeface="Arial" panose="020B0604020202020204" pitchFamily="34" charset="0"/>
                      </a:rPr>
                      <a:t>Verejné dostupné </a:t>
                    </a:r>
                    <a:r>
                      <a:rPr lang="sk-SK" altLang="sk-SK" sz="1400" dirty="0" err="1">
                        <a:latin typeface="Arial" panose="020B0604020202020204" pitchFamily="34" charset="0"/>
                        <a:cs typeface="Arial" panose="020B0604020202020204" pitchFamily="34" charset="0"/>
                      </a:rPr>
                      <a:t>úložište</a:t>
                    </a:r>
                    <a:r>
                      <a:rPr lang="sk-SK" altLang="sk-SK" sz="1400" dirty="0">
                        <a:latin typeface="Arial" panose="020B0604020202020204" pitchFamily="34" charset="0"/>
                        <a:cs typeface="Arial" panose="020B0604020202020204" pitchFamily="34" charset="0"/>
                      </a:rPr>
                      <a:t> verejných kľúčov (server – CA)</a:t>
                    </a:r>
                    <a:endParaRPr lang="cs-CZ" altLang="sk-SK" sz="1400" dirty="0">
                      <a:latin typeface="Arial" panose="020B0604020202020204" pitchFamily="34" charset="0"/>
                      <a:cs typeface="Arial" panose="020B0604020202020204" pitchFamily="34" charset="0"/>
                    </a:endParaRPr>
                  </a:p>
                </p:txBody>
              </p:sp>
            </p:grpSp>
            <p:pic>
              <p:nvPicPr>
                <p:cNvPr id="17" name="Obrázok 11">
                  <a:extLst>
                    <a:ext uri="{FF2B5EF4-FFF2-40B4-BE49-F238E27FC236}">
                      <a16:creationId xmlns:a16="http://schemas.microsoft.com/office/drawing/2014/main" id="{AE95738B-4B5A-4A9A-A8F4-30D7F44CE9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17317" y="903531"/>
                  <a:ext cx="1170539" cy="783752"/>
                </a:xfrm>
                <a:prstGeom prst="rect">
                  <a:avLst/>
                </a:prstGeom>
              </p:spPr>
            </p:pic>
            <p:cxnSp>
              <p:nvCxnSpPr>
                <p:cNvPr id="18" name="Rovná spojovacia šípka 12">
                  <a:extLst>
                    <a:ext uri="{FF2B5EF4-FFF2-40B4-BE49-F238E27FC236}">
                      <a16:creationId xmlns:a16="http://schemas.microsoft.com/office/drawing/2014/main" id="{106A9BCE-8724-4A64-85DB-B34B45776860}"/>
                    </a:ext>
                  </a:extLst>
                </p:cNvPr>
                <p:cNvCxnSpPr/>
                <p:nvPr/>
              </p:nvCxnSpPr>
              <p:spPr bwMode="auto">
                <a:xfrm flipV="1">
                  <a:off x="2627784" y="1682148"/>
                  <a:ext cx="1655730" cy="642583"/>
                </a:xfrm>
                <a:prstGeom prst="straightConnector1">
                  <a:avLst/>
                </a:prstGeom>
                <a:solidFill>
                  <a:schemeClr val="accent1"/>
                </a:solidFill>
                <a:ln w="25400" cap="sq" cmpd="sng" algn="ctr">
                  <a:solidFill>
                    <a:schemeClr val="tx1"/>
                  </a:solidFill>
                  <a:prstDash val="solid"/>
                  <a:round/>
                  <a:headEnd type="none" w="sm" len="sm"/>
                  <a:tailEnd type="triangle"/>
                </a:ln>
                <a:effectLst/>
              </p:spPr>
            </p:cxnSp>
            <p:cxnSp>
              <p:nvCxnSpPr>
                <p:cNvPr id="19" name="Rovná spojovacia šípka 13">
                  <a:extLst>
                    <a:ext uri="{FF2B5EF4-FFF2-40B4-BE49-F238E27FC236}">
                      <a16:creationId xmlns:a16="http://schemas.microsoft.com/office/drawing/2014/main" id="{5104A360-8AB0-476F-8FF8-8B3FB0D88438}"/>
                    </a:ext>
                  </a:extLst>
                </p:cNvPr>
                <p:cNvCxnSpPr/>
                <p:nvPr/>
              </p:nvCxnSpPr>
              <p:spPr bwMode="auto">
                <a:xfrm flipH="1" flipV="1">
                  <a:off x="5679764" y="1687283"/>
                  <a:ext cx="1916572" cy="584957"/>
                </a:xfrm>
                <a:prstGeom prst="straightConnector1">
                  <a:avLst/>
                </a:prstGeom>
                <a:solidFill>
                  <a:schemeClr val="accent1"/>
                </a:solidFill>
                <a:ln w="25400" cap="sq" cmpd="sng" algn="ctr">
                  <a:solidFill>
                    <a:schemeClr val="tx1"/>
                  </a:solidFill>
                  <a:prstDash val="solid"/>
                  <a:round/>
                  <a:headEnd type="none" w="sm" len="sm"/>
                  <a:tailEnd type="triangle"/>
                </a:ln>
                <a:effectLst/>
              </p:spPr>
            </p:cxnSp>
          </p:grpSp>
          <p:sp>
            <p:nvSpPr>
              <p:cNvPr id="14" name="Obdĺžnik 8">
                <a:extLst>
                  <a:ext uri="{FF2B5EF4-FFF2-40B4-BE49-F238E27FC236}">
                    <a16:creationId xmlns:a16="http://schemas.microsoft.com/office/drawing/2014/main" id="{FD41E9D3-5CCB-4532-9A70-16FC899412B7}"/>
                  </a:ext>
                </a:extLst>
              </p:cNvPr>
              <p:cNvSpPr/>
              <p:nvPr/>
            </p:nvSpPr>
            <p:spPr bwMode="auto">
              <a:xfrm>
                <a:off x="7596336" y="2141352"/>
                <a:ext cx="1224136" cy="279536"/>
              </a:xfrm>
              <a:prstGeom prst="rect">
                <a:avLst/>
              </a:prstGeom>
              <a:noFill/>
              <a:ln w="25400" cap="sq" cmpd="sng" algn="ctr">
                <a:solidFill>
                  <a:srgbClr val="FFFFFF"/>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sk-SK" sz="2400">
                  <a:latin typeface="Arial" panose="020B0604020202020204" pitchFamily="34" charset="0"/>
                  <a:cs typeface="Arial" panose="020B0604020202020204" pitchFamily="34" charset="0"/>
                </a:endParaRPr>
              </a:p>
            </p:txBody>
          </p:sp>
          <p:sp>
            <p:nvSpPr>
              <p:cNvPr id="15" name="Obdĺžnik 9">
                <a:extLst>
                  <a:ext uri="{FF2B5EF4-FFF2-40B4-BE49-F238E27FC236}">
                    <a16:creationId xmlns:a16="http://schemas.microsoft.com/office/drawing/2014/main" id="{55FD6CC3-E3F7-458A-AF23-425BDF0FF599}"/>
                  </a:ext>
                </a:extLst>
              </p:cNvPr>
              <p:cNvSpPr/>
              <p:nvPr/>
            </p:nvSpPr>
            <p:spPr bwMode="auto">
              <a:xfrm>
                <a:off x="1331639" y="2204864"/>
                <a:ext cx="1197675" cy="279536"/>
              </a:xfrm>
              <a:prstGeom prst="rect">
                <a:avLst/>
              </a:prstGeom>
              <a:noFill/>
              <a:ln w="25400" cap="sq" cmpd="sng" algn="ctr">
                <a:solidFill>
                  <a:srgbClr val="FFFFFF"/>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sk-SK" sz="2400">
                  <a:latin typeface="Arial" panose="020B0604020202020204" pitchFamily="34" charset="0"/>
                  <a:cs typeface="Arial" panose="020B0604020202020204" pitchFamily="34" charset="0"/>
                </a:endParaRPr>
              </a:p>
            </p:txBody>
          </p:sp>
        </p:grpSp>
      </p:grpSp>
      <p:cxnSp>
        <p:nvCxnSpPr>
          <p:cNvPr id="51" name="Rovná spojnica 59">
            <a:extLst>
              <a:ext uri="{FF2B5EF4-FFF2-40B4-BE49-F238E27FC236}">
                <a16:creationId xmlns:a16="http://schemas.microsoft.com/office/drawing/2014/main" id="{085B8CB4-0666-4AED-9B99-D2FEA4E632AB}"/>
              </a:ext>
            </a:extLst>
          </p:cNvPr>
          <p:cNvCxnSpPr/>
          <p:nvPr/>
        </p:nvCxnSpPr>
        <p:spPr bwMode="auto">
          <a:xfrm>
            <a:off x="8657543" y="5403653"/>
            <a:ext cx="936104" cy="933775"/>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52" name="Rovná spojnica 60">
            <a:extLst>
              <a:ext uri="{FF2B5EF4-FFF2-40B4-BE49-F238E27FC236}">
                <a16:creationId xmlns:a16="http://schemas.microsoft.com/office/drawing/2014/main" id="{BCC39187-D6C7-419E-92A7-8DEEE8610BBF}"/>
              </a:ext>
            </a:extLst>
          </p:cNvPr>
          <p:cNvCxnSpPr/>
          <p:nvPr/>
        </p:nvCxnSpPr>
        <p:spPr bwMode="auto">
          <a:xfrm flipV="1">
            <a:off x="8679938" y="5403914"/>
            <a:ext cx="921244" cy="933514"/>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53" name="Zaoblená spojnica 44">
            <a:extLst>
              <a:ext uri="{FF2B5EF4-FFF2-40B4-BE49-F238E27FC236}">
                <a16:creationId xmlns:a16="http://schemas.microsoft.com/office/drawing/2014/main" id="{AD3F0304-9192-4FD2-9366-85118C583CC0}"/>
              </a:ext>
            </a:extLst>
          </p:cNvPr>
          <p:cNvCxnSpPr/>
          <p:nvPr/>
        </p:nvCxnSpPr>
        <p:spPr bwMode="auto">
          <a:xfrm>
            <a:off x="4620665" y="5671154"/>
            <a:ext cx="488718" cy="12700"/>
          </a:xfrm>
          <a:prstGeom prst="curvedConnector4">
            <a:avLst>
              <a:gd name="adj1" fmla="val 3539"/>
              <a:gd name="adj2" fmla="val 1581016"/>
            </a:avLst>
          </a:prstGeom>
          <a:solidFill>
            <a:schemeClr val="accent1"/>
          </a:solidFill>
          <a:ln w="25400" cap="sq"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2156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2740775"/>
            <a:ext cx="9755171" cy="839136"/>
          </a:xfrm>
        </p:spPr>
        <p:txBody>
          <a:bodyPr>
            <a:normAutofit fontScale="90000"/>
          </a:bodyPr>
          <a:lstStyle/>
          <a:p>
            <a:pPr algn="l"/>
            <a:r>
              <a:rPr lang="fr-FR" sz="4400" b="1" dirty="0">
                <a:solidFill>
                  <a:srgbClr val="249CDC"/>
                </a:solidFill>
                <a:latin typeface="Arial" panose="020B0604020202020204" pitchFamily="34" charset="0"/>
                <a:cs typeface="Arial" panose="020B0604020202020204" pitchFamily="34" charset="0"/>
              </a:rPr>
              <a:t>Elektronický </a:t>
            </a:r>
            <a:r>
              <a:rPr lang="fr-FR" sz="4400" b="1" dirty="0" err="1">
                <a:solidFill>
                  <a:srgbClr val="249CDC"/>
                </a:solidFill>
                <a:latin typeface="Arial" panose="020B0604020202020204" pitchFamily="34" charset="0"/>
                <a:cs typeface="Arial" panose="020B0604020202020204" pitchFamily="34" charset="0"/>
              </a:rPr>
              <a:t>podpis</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9" y="3160343"/>
            <a:ext cx="8737076" cy="4352478"/>
          </a:xfrm>
        </p:spPr>
        <p:txBody>
          <a:bodyPr anchor="t">
            <a:noAutofit/>
          </a:bodyPr>
          <a:lstStyle/>
          <a:p>
            <a:pPr algn="l" fontAlgn="base"/>
            <a:r>
              <a:rPr lang="pl-PL" sz="2800" dirty="0"/>
              <a:t>Elektronický podpis, elektronická identita – certifikát, PKI​</a:t>
            </a:r>
            <a:endParaRPr lang="cs-CZ" sz="2400"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060876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714181"/>
            <a:ext cx="9755171"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Elektronický </a:t>
            </a:r>
            <a:r>
              <a:rPr lang="fr-FR" sz="4400" b="1" dirty="0" err="1">
                <a:solidFill>
                  <a:srgbClr val="249CDC"/>
                </a:solidFill>
                <a:latin typeface="Arial" panose="020B0604020202020204" pitchFamily="34" charset="0"/>
                <a:cs typeface="Arial" panose="020B0604020202020204" pitchFamily="34" charset="0"/>
              </a:rPr>
              <a:t>podpis</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9755171" cy="4352478"/>
          </a:xfrm>
        </p:spPr>
        <p:txBody>
          <a:bodyPr anchor="t">
            <a:noAutofit/>
          </a:bodyPr>
          <a:lstStyle/>
          <a:p>
            <a:pPr algn="l" fontAlgn="base"/>
            <a:r>
              <a:rPr lang="pl-PL" dirty="0"/>
              <a:t>Digitálny podpis v zmysle návrhu zákona o elektronickom podpise pre SR sa definuje ako informácia pripojená alebo inak logicky spojená s elektronickým dokumentom, ktorá spĺňa nasledujúce požiadavky:​</a:t>
            </a:r>
          </a:p>
          <a:p>
            <a:pPr algn="l" fontAlgn="base"/>
            <a:endParaRPr lang="pl-PL" dirty="0"/>
          </a:p>
          <a:p>
            <a:pPr marL="514350" indent="-514350" algn="l" fontAlgn="base">
              <a:buFont typeface="+mj-lt"/>
              <a:buAutoNum type="arabicPeriod"/>
            </a:pPr>
            <a:r>
              <a:rPr lang="pl-PL" sz="2000" i="1" dirty="0"/>
              <a:t>nie je (efektívne) možné ju vytvoriť bez znalosti súkromného kľúča,​</a:t>
            </a:r>
          </a:p>
          <a:p>
            <a:pPr marL="514350" indent="-514350" algn="l" fontAlgn="base">
              <a:buFont typeface="+mj-lt"/>
              <a:buAutoNum type="arabicPeriod"/>
            </a:pPr>
            <a:r>
              <a:rPr lang="pl-PL" sz="2000" i="1" dirty="0"/>
              <a:t>na základe znalosti tejto informácie a verejného kľúča prislúchajúceho k súkromnému kľúču použitému pri jej vytvorení je možné overiť, že elektronický dokument, ku ktorému je pripojená alebo s ním inak logicky spojená, nebol po jej vytvorení zmenený.​​</a:t>
            </a:r>
            <a:endParaRPr lang="cs-CZ" sz="20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73664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714181"/>
            <a:ext cx="9755171"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Elektronický </a:t>
            </a:r>
            <a:r>
              <a:rPr lang="fr-FR" sz="4400" b="1" dirty="0" err="1">
                <a:solidFill>
                  <a:srgbClr val="249CDC"/>
                </a:solidFill>
                <a:latin typeface="Arial" panose="020B0604020202020204" pitchFamily="34" charset="0"/>
                <a:cs typeface="Arial" panose="020B0604020202020204" pitchFamily="34" charset="0"/>
              </a:rPr>
              <a:t>podpis</a:t>
            </a:r>
            <a:r>
              <a:rPr lang="fr-FR" sz="4400" b="1" dirty="0">
                <a:solidFill>
                  <a:srgbClr val="249CDC"/>
                </a:solidFill>
                <a:latin typeface="Arial" panose="020B0604020202020204" pitchFamily="34" charset="0"/>
                <a:cs typeface="Arial" panose="020B0604020202020204" pitchFamily="34" charset="0"/>
              </a:rPr>
              <a:t> - </a:t>
            </a:r>
            <a:r>
              <a:rPr lang="fr-FR" sz="4400" b="1" dirty="0" err="1">
                <a:solidFill>
                  <a:srgbClr val="249CDC"/>
                </a:solidFill>
                <a:latin typeface="Arial" panose="020B0604020202020204" pitchFamily="34" charset="0"/>
                <a:cs typeface="Arial" panose="020B0604020202020204" pitchFamily="34" charset="0"/>
              </a:rPr>
              <a:t>funkcie</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9755171" cy="4352478"/>
          </a:xfrm>
        </p:spPr>
        <p:txBody>
          <a:bodyPr anchor="t">
            <a:noAutofit/>
          </a:bodyPr>
          <a:lstStyle/>
          <a:p>
            <a:pPr marL="342900" indent="-342900" algn="l" fontAlgn="base">
              <a:buFont typeface="Arial" panose="020B0604020202020204" pitchFamily="34" charset="0"/>
              <a:buChar char="•"/>
            </a:pPr>
            <a:r>
              <a:rPr lang="pl-PL" dirty="0"/>
              <a:t>Identifikácia autora,​</a:t>
            </a:r>
          </a:p>
          <a:p>
            <a:pPr marL="342900" indent="-342900" algn="l" fontAlgn="base">
              <a:buFont typeface="Arial" panose="020B0604020202020204" pitchFamily="34" charset="0"/>
              <a:buChar char="•"/>
            </a:pPr>
            <a:r>
              <a:rPr lang="pl-PL" dirty="0"/>
              <a:t>autenticitu a integritu (t.j. že overovaný a podpisovaný dokument sú rovnaké),​</a:t>
            </a:r>
          </a:p>
          <a:p>
            <a:pPr marL="342900" indent="-342900" algn="l" fontAlgn="base">
              <a:buFont typeface="Arial" panose="020B0604020202020204" pitchFamily="34" charset="0"/>
              <a:buChar char="•"/>
            </a:pPr>
            <a:r>
              <a:rPr lang="pl-PL" dirty="0"/>
              <a:t>overiť čas vytvorenia podpisu (t.j. že čas uvedený v podpise nebol neskôr modifikovaný),​</a:t>
            </a:r>
          </a:p>
          <a:p>
            <a:pPr marL="342900" indent="-342900" algn="l" fontAlgn="base">
              <a:buFont typeface="Arial" panose="020B0604020202020204" pitchFamily="34" charset="0"/>
              <a:buChar char="•"/>
            </a:pPr>
            <a:r>
              <a:rPr lang="pl-PL" dirty="0"/>
              <a:t>nepopierateľnosť autorstva,​</a:t>
            </a:r>
          </a:p>
          <a:p>
            <a:pPr marL="342900" indent="-342900" algn="l" fontAlgn="base">
              <a:buFont typeface="Arial" panose="020B0604020202020204" pitchFamily="34" charset="0"/>
              <a:buChar char="•"/>
            </a:pPr>
            <a:r>
              <a:rPr lang="pl-PL" dirty="0"/>
              <a:t>nemožnosť podpísať prázdny dokument.​</a:t>
            </a:r>
            <a:endParaRPr lang="cs-CZ" sz="20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77088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509102"/>
            <a:ext cx="9144000" cy="839136"/>
          </a:xfrm>
        </p:spPr>
        <p:txBody>
          <a:bodyPr>
            <a:normAutofit fontScale="90000"/>
          </a:bodyPr>
          <a:lstStyle/>
          <a:p>
            <a:pPr algn="l"/>
            <a:r>
              <a:rPr lang="pl-PL" sz="4400" b="1" dirty="0">
                <a:solidFill>
                  <a:srgbClr val="249CDC"/>
                </a:solidFill>
                <a:latin typeface="Arial" panose="020B0604020202020204" pitchFamily="34" charset="0"/>
                <a:cs typeface="Arial" panose="020B0604020202020204" pitchFamily="34" charset="0"/>
              </a:rPr>
              <a:t>Formy komunikácie klienta a banky​</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87690242-7E6C-4E94-93F5-F19A3C285F2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1268" name="Picture 4">
            <a:extLst>
              <a:ext uri="{FF2B5EF4-FFF2-40B4-BE49-F238E27FC236}">
                <a16:creationId xmlns:a16="http://schemas.microsoft.com/office/drawing/2014/main" id="{CE848F92-B8F8-4B5C-90DC-612EC15EE9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5680" y="1750985"/>
            <a:ext cx="6787103" cy="4828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46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9" y="1714181"/>
            <a:ext cx="9755171"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Elektronický </a:t>
            </a:r>
            <a:r>
              <a:rPr lang="fr-FR" sz="4400" b="1" dirty="0" err="1">
                <a:solidFill>
                  <a:srgbClr val="249CDC"/>
                </a:solidFill>
                <a:latin typeface="Arial" panose="020B0604020202020204" pitchFamily="34" charset="0"/>
                <a:cs typeface="Arial" panose="020B0604020202020204" pitchFamily="34" charset="0"/>
              </a:rPr>
              <a:t>podpis</a:t>
            </a:r>
            <a:r>
              <a:rPr lang="fr-FR" sz="4400" b="1" dirty="0">
                <a:solidFill>
                  <a:srgbClr val="249CDC"/>
                </a:solidFill>
                <a:latin typeface="Arial" panose="020B0604020202020204" pitchFamily="34" charset="0"/>
                <a:cs typeface="Arial" panose="020B0604020202020204" pitchFamily="34" charset="0"/>
              </a:rPr>
              <a:t> – </a:t>
            </a:r>
            <a:r>
              <a:rPr lang="fr-FR" sz="4400" b="1" dirty="0" err="1">
                <a:solidFill>
                  <a:srgbClr val="249CDC"/>
                </a:solidFill>
                <a:latin typeface="Arial" panose="020B0604020202020204" pitchFamily="34" charset="0"/>
                <a:cs typeface="Arial" panose="020B0604020202020204" pitchFamily="34" charset="0"/>
              </a:rPr>
              <a:t>výhody</a:t>
            </a:r>
            <a:r>
              <a:rPr lang="fr-FR" sz="4400" b="1" dirty="0">
                <a:solidFill>
                  <a:srgbClr val="249CDC"/>
                </a:solidFill>
                <a:latin typeface="Arial" panose="020B0604020202020204" pitchFamily="34" charset="0"/>
                <a:cs typeface="Arial" panose="020B0604020202020204" pitchFamily="34" charset="0"/>
              </a:rPr>
              <a:t>​</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10000269" cy="4352478"/>
          </a:xfrm>
        </p:spPr>
        <p:txBody>
          <a:bodyPr anchor="t">
            <a:noAutofit/>
          </a:bodyPr>
          <a:lstStyle/>
          <a:p>
            <a:pPr algn="l" fontAlgn="base"/>
            <a:r>
              <a:rPr lang="pl-PL" dirty="0"/>
              <a:t>Elektronická výmena dokumentov​</a:t>
            </a:r>
          </a:p>
          <a:p>
            <a:pPr marL="342900" indent="-342900" algn="l" fontAlgn="base">
              <a:buFont typeface="Arial" panose="020B0604020202020204" pitchFamily="34" charset="0"/>
              <a:buChar char="•"/>
            </a:pPr>
            <a:r>
              <a:rPr lang="pl-PL" dirty="0"/>
              <a:t>zrýchlenie prístupu k informáciám obsiahnutých v dokumentoch a k realizácií určitých transakcií​</a:t>
            </a:r>
          </a:p>
          <a:p>
            <a:pPr marL="342900" indent="-342900" algn="l" fontAlgn="base">
              <a:buFont typeface="Arial" panose="020B0604020202020204" pitchFamily="34" charset="0"/>
              <a:buChar char="•"/>
            </a:pPr>
            <a:r>
              <a:rPr lang="pl-PL" dirty="0"/>
              <a:t>väčší komfort – možnosť získavať informácie, resp. realizovať určité transakcie z domu alebo pracovne v zamestnaní​</a:t>
            </a:r>
          </a:p>
          <a:p>
            <a:pPr marL="342900" indent="-342900" algn="l" fontAlgn="base">
              <a:buFont typeface="Arial" panose="020B0604020202020204" pitchFamily="34" charset="0"/>
              <a:buChar char="•"/>
            </a:pPr>
            <a:r>
              <a:rPr lang="pl-PL" dirty="0"/>
              <a:t>menšia prácnosť a chybovosť – získanú informáciu je možné ďalej spracovávať, bez nutnosti prepisovania, čím sa  znižuje riziko chybovosti​</a:t>
            </a:r>
          </a:p>
          <a:p>
            <a:pPr marL="342900" indent="-342900" algn="l" fontAlgn="base">
              <a:buFont typeface="Arial" panose="020B0604020202020204" pitchFamily="34" charset="0"/>
              <a:buChar char="•"/>
            </a:pPr>
            <a:r>
              <a:rPr lang="pl-PL" dirty="0"/>
              <a:t>úspora nákladov​</a:t>
            </a:r>
            <a:endParaRPr lang="cs-CZ" sz="20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190139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03454" y="475613"/>
            <a:ext cx="9755171" cy="1315154"/>
          </a:xfrm>
        </p:spPr>
        <p:txBody>
          <a:bodyPr>
            <a:normAutofit/>
          </a:bodyPr>
          <a:lstStyle/>
          <a:p>
            <a:pPr algn="l"/>
            <a:r>
              <a:rPr lang="fr-FR" sz="4400" b="1" dirty="0" err="1">
                <a:solidFill>
                  <a:srgbClr val="249CDC"/>
                </a:solidFill>
                <a:latin typeface="Arial" panose="020B0604020202020204" pitchFamily="34" charset="0"/>
                <a:cs typeface="Arial" panose="020B0604020202020204" pitchFamily="34" charset="0"/>
              </a:rPr>
              <a:t>Podpis</a:t>
            </a:r>
            <a:r>
              <a:rPr lang="fr-FR" sz="4400" b="1" dirty="0">
                <a:solidFill>
                  <a:srgbClr val="249CDC"/>
                </a:solidFill>
                <a:latin typeface="Arial" panose="020B0604020202020204" pitchFamily="34" charset="0"/>
                <a:cs typeface="Arial" panose="020B0604020202020204" pitchFamily="34" charset="0"/>
              </a:rPr>
              <a:t> a </a:t>
            </a:r>
            <a:r>
              <a:rPr lang="fr-FR" sz="4400" b="1" dirty="0" err="1">
                <a:solidFill>
                  <a:srgbClr val="249CDC"/>
                </a:solidFill>
                <a:latin typeface="Arial" panose="020B0604020202020204" pitchFamily="34" charset="0"/>
                <a:cs typeface="Arial" panose="020B0604020202020204" pitchFamily="34" charset="0"/>
              </a:rPr>
              <a:t>šifrovanie</a:t>
            </a:r>
            <a:r>
              <a:rPr lang="fr-FR" sz="4400" b="1" dirty="0">
                <a:solidFill>
                  <a:srgbClr val="249CDC"/>
                </a:solidFill>
                <a:latin typeface="Arial" panose="020B0604020202020204" pitchFamily="34" charset="0"/>
                <a:cs typeface="Arial" panose="020B0604020202020204" pitchFamily="34" charset="0"/>
              </a:rPr>
              <a:t>​</a:t>
            </a:r>
            <a:br>
              <a:rPr lang="fr-FR" sz="4400" b="1" dirty="0">
                <a:solidFill>
                  <a:srgbClr val="249CDC"/>
                </a:solidFill>
                <a:latin typeface="Arial" panose="020B0604020202020204" pitchFamily="34" charset="0"/>
                <a:cs typeface="Arial" panose="020B0604020202020204" pitchFamily="34" charset="0"/>
              </a:rPr>
            </a:b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pic>
        <p:nvPicPr>
          <p:cNvPr id="28674" name="Picture 2">
            <a:extLst>
              <a:ext uri="{FF2B5EF4-FFF2-40B4-BE49-F238E27FC236}">
                <a16:creationId xmlns:a16="http://schemas.microsoft.com/office/drawing/2014/main" id="{CCC0D94F-A9D0-4D33-ADF2-E8613F58AA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4731" y="1243325"/>
            <a:ext cx="7067550"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548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8" y="1107155"/>
            <a:ext cx="7634140"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Problém </a:t>
            </a:r>
            <a:r>
              <a:rPr lang="fr-FR" sz="4400" b="1" dirty="0" err="1">
                <a:solidFill>
                  <a:srgbClr val="249CDC"/>
                </a:solidFill>
                <a:latin typeface="Arial" panose="020B0604020202020204" pitchFamily="34" charset="0"/>
                <a:cs typeface="Arial" panose="020B0604020202020204" pitchFamily="34" charset="0"/>
              </a:rPr>
              <a:t>identifikácie</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osôb</a:t>
            </a:r>
            <a:r>
              <a:rPr lang="fr-FR" sz="4400" b="1" dirty="0">
                <a:solidFill>
                  <a:srgbClr val="249CDC"/>
                </a:solidFill>
                <a:latin typeface="Arial" panose="020B0604020202020204" pitchFamily="34" charset="0"/>
                <a:cs typeface="Arial" panose="020B0604020202020204" pitchFamily="34" charset="0"/>
              </a:rPr>
              <a:t> v </a:t>
            </a:r>
            <a:r>
              <a:rPr lang="fr-FR" sz="4400" b="1" dirty="0" err="1">
                <a:solidFill>
                  <a:srgbClr val="249CDC"/>
                </a:solidFill>
                <a:latin typeface="Arial" panose="020B0604020202020204" pitchFamily="34" charset="0"/>
                <a:cs typeface="Arial" panose="020B0604020202020204" pitchFamily="34" charset="0"/>
              </a:rPr>
              <a:t>elektronickom</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svete</a:t>
            </a: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8124335" cy="4352478"/>
          </a:xfrm>
        </p:spPr>
        <p:txBody>
          <a:bodyPr anchor="t">
            <a:noAutofit/>
          </a:bodyPr>
          <a:lstStyle/>
          <a:p>
            <a:pPr marL="342900" indent="-342900" algn="l" fontAlgn="base">
              <a:buFont typeface="Arial" panose="020B0604020202020204" pitchFamily="34" charset="0"/>
              <a:buChar char="•"/>
            </a:pPr>
            <a:r>
              <a:rPr lang="pl-PL" dirty="0"/>
              <a:t>Ako si overiť, že komunikujeme skutočné s osobou, za ktorú sa druhá strana vydáva?​</a:t>
            </a:r>
          </a:p>
          <a:p>
            <a:pPr marL="342900" indent="-342900" algn="l" fontAlgn="base">
              <a:buFont typeface="Arial" panose="020B0604020202020204" pitchFamily="34" charset="0"/>
              <a:buChar char="•"/>
            </a:pPr>
            <a:endParaRPr lang="pl-PL" dirty="0"/>
          </a:p>
          <a:p>
            <a:pPr marL="342900" indent="-342900" algn="l" fontAlgn="base">
              <a:buFont typeface="Arial" panose="020B0604020202020204" pitchFamily="34" charset="0"/>
              <a:buChar char="•"/>
            </a:pPr>
            <a:r>
              <a:rPr lang="pl-PL" dirty="0"/>
              <a:t>Ako zistiť, že podpis, ktorý overujeme nie je podvrhnutý a bol vytvorený skutočne avizovanou osobou?​</a:t>
            </a:r>
            <a:endParaRPr lang="cs-CZ" sz="20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814964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8" y="1107155"/>
            <a:ext cx="7634140"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Priradenie </a:t>
            </a:r>
            <a:r>
              <a:rPr lang="fr-FR" sz="4400" b="1" dirty="0" err="1">
                <a:solidFill>
                  <a:srgbClr val="249CDC"/>
                </a:solidFill>
                <a:latin typeface="Arial" panose="020B0604020202020204" pitchFamily="34" charset="0"/>
                <a:cs typeface="Arial" panose="020B0604020202020204" pitchFamily="34" charset="0"/>
              </a:rPr>
              <a:t>verejného</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kľúča</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ku</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konkrétnej</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osobe</a:t>
            </a: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8341152" cy="4352478"/>
          </a:xfrm>
        </p:spPr>
        <p:txBody>
          <a:bodyPr anchor="t">
            <a:noAutofit/>
          </a:bodyPr>
          <a:lstStyle/>
          <a:p>
            <a:pPr marL="342900" indent="-342900" algn="l" fontAlgn="base">
              <a:buFont typeface="Arial" panose="020B0604020202020204" pitchFamily="34" charset="0"/>
              <a:buChar char="•"/>
            </a:pPr>
            <a:r>
              <a:rPr lang="pl-PL" dirty="0"/>
              <a:t>Priamka jednoznačnosti​</a:t>
            </a:r>
          </a:p>
          <a:p>
            <a:pPr marL="800100" lvl="1" indent="-342900" algn="l" fontAlgn="base">
              <a:buFont typeface="Arial" panose="020B0604020202020204" pitchFamily="34" charset="0"/>
              <a:buChar char="•"/>
            </a:pPr>
            <a:r>
              <a:rPr lang="pl-PL" dirty="0"/>
              <a:t>Ide o zmluvu o verejnom kľúči medzi majiteľom kľúča a overovateľom podpisov. Takýto spôsob spojenia je z pohľadu obidvoch strán jednoznačný. Správne uzavretá dohoda chráni obidve strany a je jeden z dôkazových prostriedkov v prípade sporu. ​</a:t>
            </a:r>
          </a:p>
          <a:p>
            <a:pPr marL="800100" lvl="1" indent="-342900" algn="l" fontAlgn="base">
              <a:buFont typeface="Arial" panose="020B0604020202020204" pitchFamily="34" charset="0"/>
              <a:buChar char="•"/>
            </a:pPr>
            <a:endParaRPr lang="pl-PL" dirty="0"/>
          </a:p>
          <a:p>
            <a:pPr marL="800100" lvl="1" indent="-342900" algn="l" fontAlgn="base">
              <a:buFont typeface="Arial" panose="020B0604020202020204" pitchFamily="34" charset="0"/>
              <a:buChar char="•"/>
            </a:pPr>
            <a:r>
              <a:rPr lang="pl-PL" dirty="0"/>
              <a:t>Takéto nasadenie digitálneho podpisu je možné v t.z. uzavretých systémoch. V súčasnej dobe je táto metóda používaná u službách elektronického bankovníctva (VUB, SLSP,...). ​</a:t>
            </a:r>
            <a:endParaRPr lang="cs-CZ" sz="16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998311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8" y="1107155"/>
            <a:ext cx="7634140"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Priradenie </a:t>
            </a:r>
            <a:r>
              <a:rPr lang="fr-FR" sz="4400" b="1" dirty="0" err="1">
                <a:solidFill>
                  <a:srgbClr val="249CDC"/>
                </a:solidFill>
                <a:latin typeface="Arial" panose="020B0604020202020204" pitchFamily="34" charset="0"/>
                <a:cs typeface="Arial" panose="020B0604020202020204" pitchFamily="34" charset="0"/>
              </a:rPr>
              <a:t>verejného</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kľúča</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ku</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konkrétnej</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osobe</a:t>
            </a:r>
            <a:r>
              <a:rPr lang="pl-PL" sz="4400" b="1" dirty="0">
                <a:solidFill>
                  <a:srgbClr val="249CDC"/>
                </a:solidFill>
                <a:latin typeface="Arial" panose="020B0604020202020204" pitchFamily="34" charset="0"/>
                <a:cs typeface="Arial" panose="020B0604020202020204" pitchFamily="34" charset="0"/>
              </a:rPr>
              <a:t>​</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8341152" cy="4352478"/>
          </a:xfrm>
        </p:spPr>
        <p:txBody>
          <a:bodyPr anchor="t">
            <a:noAutofit/>
          </a:bodyPr>
          <a:lstStyle/>
          <a:p>
            <a:pPr marL="342900" indent="-342900" algn="l" fontAlgn="base">
              <a:buFont typeface="Arial" panose="020B0604020202020204" pitchFamily="34" charset="0"/>
              <a:buChar char="•"/>
            </a:pPr>
            <a:r>
              <a:rPr lang="pl-PL" dirty="0"/>
              <a:t>2. trojuholník dôvery​</a:t>
            </a:r>
          </a:p>
          <a:p>
            <a:pPr marL="800100" lvl="1" indent="-342900" algn="l" fontAlgn="base">
              <a:buFont typeface="Arial" panose="020B0604020202020204" pitchFamily="34" charset="0"/>
              <a:buChar char="•"/>
            </a:pPr>
            <a:r>
              <a:rPr lang="pl-PL" dirty="0"/>
              <a:t>V otvorených systémoch sa majiteľ kľúča často nemá možnosť stretnúť s overovateľom podpisov, aby spolu uzavreli zmluvu o príslušnom verejnom kľúči.​</a:t>
            </a:r>
          </a:p>
          <a:p>
            <a:pPr marL="800100" lvl="1" indent="-342900" algn="l" fontAlgn="base">
              <a:buFont typeface="Arial" panose="020B0604020202020204" pitchFamily="34" charset="0"/>
              <a:buChar char="•"/>
            </a:pPr>
            <a:r>
              <a:rPr lang="pl-PL" dirty="0"/>
              <a:t>V takomto prípade je vhodné využiť dôveryhodnú tretiu stranu – certifikačnú autoritu (CA), ktorá by mala zabezpečiť jednoznačné spojenie verejného kľúča s konkrétnou osobou – jeho majiteľom a to na základe overenej žiadosti majiteľa, v ktorej sú uvedené jeho základné identifikačné údaje a príslušný verejný kľúč.  údaj​</a:t>
            </a:r>
            <a:endParaRPr lang="cs-CZ" sz="12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567597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24638" y="1107155"/>
            <a:ext cx="7634140" cy="1315154"/>
          </a:xfrm>
        </p:spPr>
        <p:txBody>
          <a:bodyPr>
            <a:normAutofit fontScale="90000"/>
          </a:bodyPr>
          <a:lstStyle/>
          <a:p>
            <a:pPr algn="l"/>
            <a:r>
              <a:rPr lang="fr-FR" sz="4400" b="1" dirty="0">
                <a:solidFill>
                  <a:srgbClr val="249CDC"/>
                </a:solidFill>
                <a:latin typeface="Arial" panose="020B0604020202020204" pitchFamily="34" charset="0"/>
                <a:cs typeface="Arial" panose="020B0604020202020204" pitchFamily="34" charset="0"/>
              </a:rPr>
              <a:t>PKI (Public Key Infrastructure)​</a:t>
            </a:r>
            <a:br>
              <a:rPr lang="fr-FR" sz="4400" b="1" dirty="0">
                <a:solidFill>
                  <a:srgbClr val="249CDC"/>
                </a:solidFill>
                <a:latin typeface="Arial" panose="020B0604020202020204" pitchFamily="34" charset="0"/>
                <a:cs typeface="Arial" panose="020B0604020202020204" pitchFamily="34" charset="0"/>
              </a:rPr>
            </a:br>
            <a:r>
              <a:rPr lang="fr-FR" sz="4400" b="1" dirty="0" err="1">
                <a:solidFill>
                  <a:srgbClr val="249CDC"/>
                </a:solidFill>
                <a:latin typeface="Arial" panose="020B0604020202020204" pitchFamily="34" charset="0"/>
                <a:cs typeface="Arial" panose="020B0604020202020204" pitchFamily="34" charset="0"/>
              </a:rPr>
              <a:t>Infraštruktúra</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verejného</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kľúča</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24638" y="2670150"/>
            <a:ext cx="7832104" cy="4352478"/>
          </a:xfrm>
        </p:spPr>
        <p:txBody>
          <a:bodyPr anchor="t">
            <a:noAutofit/>
          </a:bodyPr>
          <a:lstStyle/>
          <a:p>
            <a:pPr marL="342900" indent="-342900" algn="l" fontAlgn="base">
              <a:buFont typeface="Arial" panose="020B0604020202020204" pitchFamily="34" charset="0"/>
              <a:buChar char="•"/>
            </a:pPr>
            <a:r>
              <a:rPr lang="pl-PL" dirty="0"/>
              <a:t>spojenie verejného kľúča s konkrétnou osobou prostredníctvom tzv. certifikátu sa zabezpečuje prostredníctvom infraštruktúry verejného kľúča - PKI ​</a:t>
            </a:r>
          </a:p>
          <a:p>
            <a:pPr marL="342900" indent="-342900" algn="l" fontAlgn="base">
              <a:buFont typeface="Arial" panose="020B0604020202020204" pitchFamily="34" charset="0"/>
              <a:buChar char="•"/>
            </a:pPr>
            <a:endParaRPr lang="pl-PL" dirty="0"/>
          </a:p>
          <a:p>
            <a:pPr marL="342900" indent="-342900" algn="l" fontAlgn="base">
              <a:buFont typeface="Arial" panose="020B0604020202020204" pitchFamily="34" charset="0"/>
              <a:buChar char="•"/>
            </a:pPr>
            <a:r>
              <a:rPr lang="pl-PL" dirty="0"/>
              <a:t>je sústava technických a organizačných opatrení spojených s vydávaním, správou, používaním a revokovaním certifikátov verejných kľúčov. </a:t>
            </a:r>
            <a:endParaRPr lang="cs-CZ" sz="12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985650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548864"/>
            <a:ext cx="9840012" cy="839136"/>
          </a:xfrm>
        </p:spPr>
        <p:txBody>
          <a:bodyPr>
            <a:normAutofit/>
          </a:bodyPr>
          <a:lstStyle/>
          <a:p>
            <a:pPr algn="l"/>
            <a:r>
              <a:rPr lang="cs-CZ" sz="3600" b="1" dirty="0">
                <a:solidFill>
                  <a:srgbClr val="249CDC"/>
                </a:solidFill>
                <a:latin typeface="Arial" panose="020B0604020202020204" pitchFamily="34" charset="0"/>
                <a:cs typeface="Arial" panose="020B0604020202020204" pitchFamily="34" charset="0"/>
              </a:rPr>
              <a:t>PKI​​</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B4DD4DE4-E8B8-4C6D-96D9-1106DB4D878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pic>
        <p:nvPicPr>
          <p:cNvPr id="19462" name="Picture 6">
            <a:extLst>
              <a:ext uri="{FF2B5EF4-FFF2-40B4-BE49-F238E27FC236}">
                <a16:creationId xmlns:a16="http://schemas.microsoft.com/office/drawing/2014/main" id="{1C328757-DC17-40F3-A60E-84AEF743A5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4730" y="1388000"/>
            <a:ext cx="7598875" cy="486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6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ppt_x"/>
                                          </p:val>
                                        </p:tav>
                                        <p:tav tm="100000">
                                          <p:val>
                                            <p:strVal val="#ppt_x"/>
                                          </p:val>
                                        </p:tav>
                                      </p:tavLst>
                                    </p:anim>
                                    <p:anim calcmode="lin" valueType="num">
                                      <p:cBhvr additive="base">
                                        <p:cTn id="8"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466133"/>
            <a:ext cx="7634140" cy="1315154"/>
          </a:xfrm>
        </p:spPr>
        <p:txBody>
          <a:bodyPr>
            <a:normAutofit/>
          </a:bodyPr>
          <a:lstStyle/>
          <a:p>
            <a:pPr algn="l"/>
            <a:r>
              <a:rPr lang="fr-FR" sz="4400" b="1" dirty="0">
                <a:solidFill>
                  <a:srgbClr val="249CDC"/>
                </a:solidFill>
                <a:latin typeface="Arial" panose="020B0604020202020204" pitchFamily="34" charset="0"/>
                <a:cs typeface="Arial" panose="020B0604020202020204" pitchFamily="34" charset="0"/>
              </a:rPr>
              <a:t>PKI – </a:t>
            </a:r>
            <a:r>
              <a:rPr lang="fr-FR" sz="4400" b="1" dirty="0" err="1">
                <a:solidFill>
                  <a:srgbClr val="249CDC"/>
                </a:solidFill>
                <a:latin typeface="Arial" panose="020B0604020202020204" pitchFamily="34" charset="0"/>
                <a:cs typeface="Arial" panose="020B0604020202020204" pitchFamily="34" charset="0"/>
              </a:rPr>
              <a:t>základné</a:t>
            </a:r>
            <a:r>
              <a:rPr lang="fr-FR" sz="4400" b="1" dirty="0">
                <a:solidFill>
                  <a:srgbClr val="249CDC"/>
                </a:solidFill>
                <a:latin typeface="Arial" panose="020B0604020202020204" pitchFamily="34" charset="0"/>
                <a:cs typeface="Arial" panose="020B0604020202020204" pitchFamily="34" charset="0"/>
              </a:rPr>
              <a:t> </a:t>
            </a:r>
            <a:r>
              <a:rPr lang="fr-FR" sz="4400" b="1" dirty="0" err="1">
                <a:solidFill>
                  <a:srgbClr val="249CDC"/>
                </a:solidFill>
                <a:latin typeface="Arial" panose="020B0604020202020204" pitchFamily="34" charset="0"/>
                <a:cs typeface="Arial" panose="020B0604020202020204" pitchFamily="34" charset="0"/>
              </a:rPr>
              <a:t>služby</a:t>
            </a:r>
            <a:r>
              <a:rPr lang="fr-FR" sz="4400" b="1" dirty="0">
                <a:solidFill>
                  <a:srgbClr val="249CDC"/>
                </a:solidFill>
                <a:latin typeface="Arial" panose="020B0604020202020204" pitchFamily="34" charset="0"/>
                <a:cs typeface="Arial" panose="020B0604020202020204" pitchFamily="34" charset="0"/>
              </a:rPr>
              <a:t> CA</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1831149"/>
            <a:ext cx="9233179" cy="4352478"/>
          </a:xfrm>
        </p:spPr>
        <p:txBody>
          <a:bodyPr anchor="t">
            <a:noAutofit/>
          </a:bodyPr>
          <a:lstStyle/>
          <a:p>
            <a:pPr marL="342900" indent="-342900" algn="l" fontAlgn="base">
              <a:buFont typeface="Arial" panose="020B0604020202020204" pitchFamily="34" charset="0"/>
              <a:buChar char="•"/>
            </a:pPr>
            <a:r>
              <a:rPr lang="pl-PL" dirty="0"/>
              <a:t>K základným službám stanoveným zákonom 215/2002 Z.z.§12 patrí:​</a:t>
            </a:r>
          </a:p>
          <a:p>
            <a:pPr marL="342900" indent="-342900" algn="l" fontAlgn="base">
              <a:buFont typeface="Arial" panose="020B0604020202020204" pitchFamily="34" charset="0"/>
              <a:buChar char="•"/>
            </a:pPr>
            <a:endParaRPr lang="pl-PL" dirty="0"/>
          </a:p>
          <a:p>
            <a:pPr marL="800100" lvl="1" indent="-342900" algn="l" fontAlgn="base">
              <a:buFont typeface="Arial" panose="020B0604020202020204" pitchFamily="34" charset="0"/>
              <a:buChar char="•"/>
            </a:pPr>
            <a:r>
              <a:rPr lang="pl-PL" dirty="0"/>
              <a:t>registračné služby – styk so žiadateľom o certifikát, overenie súladu údajov v žiadosti o vydanie certifikátu s údajmi totožnosti žiadateľa,​</a:t>
            </a:r>
          </a:p>
          <a:p>
            <a:pPr marL="800100" lvl="1" indent="-342900" algn="l" fontAlgn="base">
              <a:buFont typeface="Arial" panose="020B0604020202020204" pitchFamily="34" charset="0"/>
              <a:buChar char="•"/>
            </a:pPr>
            <a:r>
              <a:rPr lang="pl-PL" dirty="0"/>
              <a:t>vydávanie certifikátov – na základe zmluvy so žiadateľom a na základe overenia všetkých potrebných údajov vydá žiadateľovi certifikát na verejný kľúč uvedený v jeho žiadosti,​</a:t>
            </a:r>
          </a:p>
          <a:p>
            <a:pPr marL="800100" lvl="1" indent="-342900" algn="l" fontAlgn="base">
              <a:buFont typeface="Arial" panose="020B0604020202020204" pitchFamily="34" charset="0"/>
              <a:buChar char="•"/>
            </a:pPr>
            <a:r>
              <a:rPr lang="pl-PL" dirty="0"/>
              <a:t>rušenie certifikátov a zverejňovanie zoznamu zrušených certifikátov – v prípade, že súkromný kľúč získa nepovolaná osoba, je povinná zrušiť certifikát ešte pred vypršaním jeho platnosti. Certifikačná autorita je povinná udržiavať a zverejňovať zoznamy platných a zrušených certifikátov.​</a:t>
            </a:r>
            <a:endParaRPr lang="cs-CZ" sz="8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915974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0" y="530045"/>
            <a:ext cx="8831433" cy="753246"/>
          </a:xfrm>
        </p:spPr>
        <p:txBody>
          <a:bodyPr>
            <a:normAutofit/>
          </a:bodyPr>
          <a:lstStyle/>
          <a:p>
            <a:pPr algn="l"/>
            <a:r>
              <a:rPr lang="fr-FR" sz="4400" b="1" dirty="0" err="1">
                <a:solidFill>
                  <a:srgbClr val="249CDC"/>
                </a:solidFill>
                <a:latin typeface="Arial" panose="020B0604020202020204" pitchFamily="34" charset="0"/>
                <a:cs typeface="Arial" panose="020B0604020202020204" pitchFamily="34" charset="0"/>
              </a:rPr>
              <a:t>Certifikát</a:t>
            </a:r>
            <a:r>
              <a:rPr lang="fr-FR" sz="4400" b="1" dirty="0">
                <a:solidFill>
                  <a:srgbClr val="249CDC"/>
                </a:solidFill>
                <a:latin typeface="Arial" panose="020B0604020202020204" pitchFamily="34" charset="0"/>
                <a:cs typeface="Arial" panose="020B0604020202020204" pitchFamily="34" charset="0"/>
              </a:rPr>
              <a:t> – </a:t>
            </a:r>
            <a:r>
              <a:rPr lang="fr-FR" sz="4400" b="1" dirty="0" err="1">
                <a:solidFill>
                  <a:srgbClr val="249CDC"/>
                </a:solidFill>
                <a:latin typeface="Arial" panose="020B0604020202020204" pitchFamily="34" charset="0"/>
                <a:cs typeface="Arial" panose="020B0604020202020204" pitchFamily="34" charset="0"/>
              </a:rPr>
              <a:t>podpísaný</a:t>
            </a:r>
            <a:r>
              <a:rPr lang="fr-FR" sz="4400" b="1" dirty="0">
                <a:solidFill>
                  <a:srgbClr val="249CDC"/>
                </a:solidFill>
                <a:latin typeface="Arial" panose="020B0604020202020204" pitchFamily="34" charset="0"/>
                <a:cs typeface="Arial" panose="020B0604020202020204" pitchFamily="34" charset="0"/>
              </a:rPr>
              <a:t> ver. </a:t>
            </a:r>
            <a:r>
              <a:rPr lang="fr-FR" sz="4400" b="1" dirty="0" err="1">
                <a:solidFill>
                  <a:srgbClr val="249CDC"/>
                </a:solidFill>
                <a:latin typeface="Arial" panose="020B0604020202020204" pitchFamily="34" charset="0"/>
                <a:cs typeface="Arial" panose="020B0604020202020204" pitchFamily="34" charset="0"/>
              </a:rPr>
              <a:t>kľúč</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1369236"/>
            <a:ext cx="9233179" cy="4352478"/>
          </a:xfrm>
        </p:spPr>
        <p:txBody>
          <a:bodyPr anchor="t">
            <a:noAutofit/>
          </a:bodyPr>
          <a:lstStyle/>
          <a:p>
            <a:pPr marL="342900" indent="-342900" algn="l" fontAlgn="base">
              <a:buFont typeface="Arial" panose="020B0604020202020204" pitchFamily="34" charset="0"/>
              <a:buChar char="•"/>
            </a:pPr>
            <a:r>
              <a:rPr lang="pl-PL" dirty="0"/>
              <a:t>Certifikát: je el. dokument, podpísaný CA, ktorým sa potvrdzuje, že VK patrí určitej osobe (držiteľovi certifikátu)​​</a:t>
            </a:r>
            <a:endParaRPr lang="cs-CZ" sz="8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pic>
        <p:nvPicPr>
          <p:cNvPr id="29698" name="Picture 2">
            <a:extLst>
              <a:ext uri="{FF2B5EF4-FFF2-40B4-BE49-F238E27FC236}">
                <a16:creationId xmlns:a16="http://schemas.microsoft.com/office/drawing/2014/main" id="{588C976D-5F26-4F5E-804B-C51049DA6F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010" y="2178974"/>
            <a:ext cx="6200775" cy="440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8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968432"/>
            <a:ext cx="9233178" cy="131515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Porovnanie klasického a elektronického podpisu</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1" y="2448582"/>
            <a:ext cx="9233179" cy="4352478"/>
          </a:xfrm>
        </p:spPr>
        <p:txBody>
          <a:bodyPr anchor="t">
            <a:noAutofit/>
          </a:bodyPr>
          <a:lstStyle/>
          <a:p>
            <a:pPr marL="342900" indent="-342900" algn="l" fontAlgn="base">
              <a:buFont typeface="Arial" panose="020B0604020202020204" pitchFamily="34" charset="0"/>
              <a:buChar char="•"/>
            </a:pPr>
            <a:r>
              <a:rPr lang="pl-PL" dirty="0"/>
              <a:t>Ktorý je dôveryhodnejší (kedy)?​</a:t>
            </a:r>
          </a:p>
          <a:p>
            <a:pPr marL="342900" indent="-342900" algn="l" fontAlgn="base">
              <a:buFont typeface="Arial" panose="020B0604020202020204" pitchFamily="34" charset="0"/>
              <a:buChar char="•"/>
            </a:pPr>
            <a:r>
              <a:rPr lang="pl-PL" dirty="0"/>
              <a:t>Ktorý je bezpečnejší?​</a:t>
            </a:r>
          </a:p>
          <a:p>
            <a:pPr marL="342900" indent="-342900" algn="l" fontAlgn="base">
              <a:buFont typeface="Arial" panose="020B0604020202020204" pitchFamily="34" charset="0"/>
              <a:buChar char="•"/>
            </a:pPr>
            <a:r>
              <a:rPr lang="pl-PL" dirty="0"/>
              <a:t>Ako je možné zneužiť (sfalšovať klasický podpis)?​</a:t>
            </a:r>
          </a:p>
          <a:p>
            <a:pPr marL="800100" lvl="1" indent="-342900" algn="l" fontAlgn="base">
              <a:buFont typeface="Arial" panose="020B0604020202020204" pitchFamily="34" charset="0"/>
              <a:buChar char="•"/>
            </a:pPr>
            <a:r>
              <a:rPr lang="pl-PL" dirty="0"/>
              <a:t>napodobniť?​</a:t>
            </a:r>
          </a:p>
          <a:p>
            <a:pPr marL="800100" lvl="1" indent="-342900" algn="l" fontAlgn="base">
              <a:buFont typeface="Arial" panose="020B0604020202020204" pitchFamily="34" charset="0"/>
              <a:buChar char="•"/>
            </a:pPr>
            <a:r>
              <a:rPr lang="pl-PL" dirty="0"/>
              <a:t>zmeniť text originálneho dokumentu?​</a:t>
            </a:r>
          </a:p>
          <a:p>
            <a:pPr marL="800100" lvl="1" indent="-342900" algn="l" fontAlgn="base">
              <a:buFont typeface="Arial" panose="020B0604020202020204" pitchFamily="34" charset="0"/>
              <a:buChar char="•"/>
            </a:pPr>
            <a:r>
              <a:rPr lang="pl-PL" dirty="0"/>
              <a:t>podpísať prázdny dokument?​</a:t>
            </a:r>
          </a:p>
          <a:p>
            <a:pPr marL="800100" lvl="1" indent="-342900" algn="l" fontAlgn="base">
              <a:buFont typeface="Arial" panose="020B0604020202020204" pitchFamily="34" charset="0"/>
              <a:buChar char="•"/>
            </a:pPr>
            <a:r>
              <a:rPr lang="pl-PL" dirty="0"/>
              <a:t>zmeniť dátum podpisu?​</a:t>
            </a:r>
            <a:endParaRPr lang="cs-CZ" sz="4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02A4407-62A1-42A7-9279-70E27077A1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48215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817520"/>
            <a:ext cx="9144000" cy="839136"/>
          </a:xfrm>
        </p:spPr>
        <p:txBody>
          <a:bodyPr>
            <a:normAutofit fontScale="90000"/>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požiadavky</a:t>
            </a:r>
            <a:r>
              <a:rPr lang="cs-CZ" sz="4400" b="1" dirty="0">
                <a:solidFill>
                  <a:srgbClr val="249CDC"/>
                </a:solidFill>
                <a:latin typeface="Arial" panose="020B0604020202020204" pitchFamily="34" charset="0"/>
                <a:cs typeface="Arial" panose="020B0604020202020204" pitchFamily="34" charset="0"/>
              </a:rPr>
              <a:t> na </a:t>
            </a:r>
            <a:r>
              <a:rPr lang="cs-CZ" sz="4400" b="1" dirty="0" err="1">
                <a:solidFill>
                  <a:srgbClr val="249CDC"/>
                </a:solidFill>
                <a:latin typeface="Arial" panose="020B0604020202020204" pitchFamily="34" charset="0"/>
                <a:cs typeface="Arial" panose="020B0604020202020204" pitchFamily="34" charset="0"/>
              </a:rPr>
              <a:t>bezpečnosť</a:t>
            </a:r>
            <a:r>
              <a:rPr lang="cs-CZ" sz="4400" b="1" dirty="0">
                <a:solidFill>
                  <a:srgbClr val="249CDC"/>
                </a:solidFill>
                <a:latin typeface="Arial" panose="020B0604020202020204" pitchFamily="34" charset="0"/>
                <a:cs typeface="Arial" panose="020B0604020202020204" pitchFamily="34" charset="0"/>
              </a:rPr>
              <a:t> v </a:t>
            </a:r>
            <a:r>
              <a:rPr lang="cs-CZ" sz="4400" b="1" dirty="0" err="1">
                <a:solidFill>
                  <a:srgbClr val="249CDC"/>
                </a:solidFill>
                <a:latin typeface="Arial" panose="020B0604020202020204" pitchFamily="34" charset="0"/>
                <a:cs typeface="Arial" panose="020B0604020202020204" pitchFamily="34" charset="0"/>
              </a:rPr>
              <a:t>systémoch</a:t>
            </a:r>
            <a:r>
              <a:rPr lang="cs-CZ" sz="4400" b="1" dirty="0">
                <a:solidFill>
                  <a:srgbClr val="249CDC"/>
                </a:solidFill>
                <a:latin typeface="Arial" panose="020B0604020202020204" pitchFamily="34" charset="0"/>
                <a:cs typeface="Arial" panose="020B0604020202020204" pitchFamily="34" charset="0"/>
              </a:rPr>
              <a:t>  EB​</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109487"/>
            <a:ext cx="10183696" cy="4352478"/>
          </a:xfrm>
        </p:spPr>
        <p:txBody>
          <a:bodyPr anchor="t">
            <a:noAutofit/>
          </a:bodyPr>
          <a:lstStyle/>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Integrita správy​</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Integrita sekvencie správ​</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Autentizácia správy​</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Kontrola prístupu​</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Nepopretie príjmu správy​</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Nepopretie odoslanie správy​</a:t>
            </a:r>
          </a:p>
          <a:p>
            <a:pPr marL="457200" indent="-457200" algn="l" rtl="0" fontAlgn="base">
              <a:buFont typeface="+mj-lt"/>
              <a:buAutoNum type="arabicPeriod"/>
            </a:pPr>
            <a:r>
              <a:rPr lang="sk-SK" sz="2800" b="0" i="0" u="none" strike="noStrike" dirty="0">
                <a:solidFill>
                  <a:srgbClr val="000000"/>
                </a:solidFill>
                <a:effectLst/>
                <a:latin typeface="Arial" panose="020B0604020202020204" pitchFamily="34" charset="0"/>
                <a:cs typeface="Arial" panose="020B0604020202020204" pitchFamily="34" charset="0"/>
              </a:rPr>
              <a:t>Utajenie obsahu správy​</a:t>
            </a:r>
            <a:endParaRPr lang="en-US" sz="280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62B0E36-2696-4ABD-A87C-0B4496284CD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5126332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1015638"/>
            <a:ext cx="9233178" cy="78472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Riziká zneužitia súkromného kľúča​</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2168287"/>
            <a:ext cx="9233179" cy="4352478"/>
          </a:xfrm>
        </p:spPr>
        <p:txBody>
          <a:bodyPr anchor="t">
            <a:noAutofit/>
          </a:bodyPr>
          <a:lstStyle/>
          <a:p>
            <a:pPr marL="457200" indent="-457200" algn="l" fontAlgn="base">
              <a:buFont typeface="+mj-lt"/>
              <a:buAutoNum type="arabicPeriod"/>
            </a:pPr>
            <a:r>
              <a:rPr lang="pl-PL" dirty="0">
                <a:latin typeface="Arial" panose="020B0604020202020204" pitchFamily="34" charset="0"/>
                <a:cs typeface="Arial" panose="020B0604020202020204" pitchFamily="34" charset="0"/>
              </a:rPr>
              <a:t>Odvodenie súkromného kľúča z kľúča verejného</a:t>
            </a:r>
          </a:p>
          <a:p>
            <a:pPr marL="457200" indent="-457200" algn="l" fontAlgn="base">
              <a:buFont typeface="+mj-lt"/>
              <a:buAutoNum type="arabicPeriod"/>
            </a:pPr>
            <a:r>
              <a:rPr lang="pl-PL" dirty="0">
                <a:latin typeface="Arial" panose="020B0604020202020204" pitchFamily="34" charset="0"/>
                <a:cs typeface="Arial" panose="020B0604020202020204" pitchFamily="34" charset="0"/>
              </a:rPr>
              <a:t>Odcudzenie súkromného kľúča​</a:t>
            </a:r>
          </a:p>
          <a:p>
            <a:pPr marL="914400" lvl="1"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Generovanie dvojice kľúčov</a:t>
            </a:r>
          </a:p>
          <a:p>
            <a:pPr marL="914400" lvl="1"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Uchovávanie súkromného kľúča</a:t>
            </a:r>
          </a:p>
          <a:p>
            <a:pPr marL="914400" lvl="1"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Podpisovanie​</a:t>
            </a:r>
          </a:p>
          <a:p>
            <a:pPr marL="914400" lvl="1"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Likvidácia súkromného kľúča</a:t>
            </a:r>
          </a:p>
          <a:p>
            <a:pPr marL="457200" indent="-457200" algn="l" fontAlgn="base">
              <a:buFont typeface="+mj-lt"/>
              <a:buAutoNum type="arabicPeriod"/>
            </a:pPr>
            <a:r>
              <a:rPr lang="pl-PL" dirty="0">
                <a:latin typeface="Arial" panose="020B0604020202020204" pitchFamily="34" charset="0"/>
                <a:cs typeface="Arial" panose="020B0604020202020204" pitchFamily="34" charset="0"/>
              </a:rPr>
              <a:t>Podvrhnutie falzifikátu v procese podpisovania​</a:t>
            </a:r>
          </a:p>
          <a:p>
            <a:pPr marL="457200" indent="-457200" algn="l" fontAlgn="base">
              <a:buFont typeface="+mj-lt"/>
              <a:buAutoNum type="arabicPeriod"/>
            </a:pPr>
            <a:endParaRPr lang="cs-CZ" sz="4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36E9314E-928F-4BAC-8DA1-D9541950FE2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26465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1015638"/>
            <a:ext cx="9233178" cy="78472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Bezpečnosť digitálneho podpisu​</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2168287"/>
            <a:ext cx="9233179" cy="4352478"/>
          </a:xfrm>
        </p:spPr>
        <p:txBody>
          <a:bodyPr anchor="t">
            <a:noAutofit/>
          </a:bodyPr>
          <a:lstStyle/>
          <a:p>
            <a:pPr algn="l" fontAlgn="base"/>
            <a:r>
              <a:rPr lang="pl-PL" dirty="0">
                <a:latin typeface="Arial" panose="020B0604020202020204" pitchFamily="34" charset="0"/>
                <a:cs typeface="Arial" panose="020B0604020202020204" pitchFamily="34" charset="0"/>
              </a:rPr>
              <a:t>128b šifrovanie = 128 miest = (128 znakov binarný kód 0-1) – ​Odcudzenie súkromného kľúča​</a:t>
            </a:r>
          </a:p>
          <a:p>
            <a:pPr algn="l" fontAlgn="base"/>
            <a:endParaRPr lang="pl-PL" dirty="0">
              <a:latin typeface="Arial" panose="020B0604020202020204" pitchFamily="34" charset="0"/>
              <a:cs typeface="Arial" panose="020B0604020202020204" pitchFamily="34" charset="0"/>
            </a:endParaRPr>
          </a:p>
          <a:p>
            <a:pPr algn="l" fontAlgn="base"/>
            <a:r>
              <a:rPr lang="sk-SK" dirty="0"/>
              <a:t>                                         ...................................</a:t>
            </a:r>
            <a:endParaRPr lang="pl-PL" dirty="0">
              <a:latin typeface="Arial" panose="020B0604020202020204" pitchFamily="34" charset="0"/>
              <a:cs typeface="Arial" panose="020B0604020202020204" pitchFamily="34" charset="0"/>
            </a:endParaRPr>
          </a:p>
          <a:p>
            <a:pPr algn="l" fontAlgn="base"/>
            <a:endParaRPr lang="pl-PL" dirty="0">
              <a:latin typeface="Arial" panose="020B0604020202020204" pitchFamily="34" charset="0"/>
              <a:cs typeface="Arial" panose="020B0604020202020204" pitchFamily="34" charset="0"/>
            </a:endParaRPr>
          </a:p>
          <a:p>
            <a:pPr algn="l" fontAlgn="base"/>
            <a:r>
              <a:rPr lang="pl-PL" dirty="0">
                <a:latin typeface="Arial" panose="020B0604020202020204" pitchFamily="34" charset="0"/>
                <a:cs typeface="Arial" panose="020B0604020202020204" pitchFamily="34" charset="0"/>
              </a:rPr>
              <a:t> = 2</a:t>
            </a:r>
            <a:r>
              <a:rPr lang="pl-PL" baseline="30000" dirty="0">
                <a:latin typeface="Arial" panose="020B0604020202020204" pitchFamily="34" charset="0"/>
                <a:cs typeface="Arial" panose="020B0604020202020204" pitchFamily="34" charset="0"/>
              </a:rPr>
              <a:t>128</a:t>
            </a:r>
            <a:r>
              <a:rPr lang="pl-PL" dirty="0">
                <a:latin typeface="Arial" panose="020B0604020202020204" pitchFamily="34" charset="0"/>
                <a:cs typeface="Arial" panose="020B0604020202020204" pitchFamily="34" charset="0"/>
              </a:rPr>
              <a:t> &gt; rok?​</a:t>
            </a:r>
          </a:p>
          <a:p>
            <a:pPr algn="l" fontAlgn="base"/>
            <a:r>
              <a:rPr lang="pl-PL" dirty="0">
                <a:latin typeface="Arial" panose="020B0604020202020204" pitchFamily="34" charset="0"/>
                <a:cs typeface="Arial" panose="020B0604020202020204" pitchFamily="34" charset="0"/>
              </a:rPr>
              <a:t>2</a:t>
            </a:r>
            <a:r>
              <a:rPr lang="pl-PL" baseline="30000" dirty="0">
                <a:latin typeface="Arial" panose="020B0604020202020204" pitchFamily="34" charset="0"/>
                <a:cs typeface="Arial" panose="020B0604020202020204" pitchFamily="34" charset="0"/>
              </a:rPr>
              <a:t>37</a:t>
            </a:r>
            <a:r>
              <a:rPr lang="pl-PL" dirty="0">
                <a:latin typeface="Arial" panose="020B0604020202020204" pitchFamily="34" charset="0"/>
                <a:cs typeface="Arial" panose="020B0604020202020204" pitchFamily="34" charset="0"/>
              </a:rPr>
              <a:t> = 268 719 476 736​</a:t>
            </a:r>
          </a:p>
          <a:p>
            <a:pPr algn="l" fontAlgn="base"/>
            <a:r>
              <a:rPr lang="pl-PL" dirty="0">
                <a:latin typeface="Arial" panose="020B0604020202020204" pitchFamily="34" charset="0"/>
                <a:cs typeface="Arial" panose="020B0604020202020204" pitchFamily="34" charset="0"/>
              </a:rPr>
              <a:t>2</a:t>
            </a:r>
            <a:r>
              <a:rPr lang="pl-PL" baseline="30000" dirty="0">
                <a:latin typeface="Arial" panose="020B0604020202020204" pitchFamily="34" charset="0"/>
                <a:cs typeface="Arial" panose="020B0604020202020204" pitchFamily="34" charset="0"/>
              </a:rPr>
              <a:t>128</a:t>
            </a:r>
            <a:r>
              <a:rPr lang="pl-PL" dirty="0">
                <a:latin typeface="Arial" panose="020B0604020202020204" pitchFamily="34" charset="0"/>
                <a:cs typeface="Arial" panose="020B0604020202020204" pitchFamily="34" charset="0"/>
              </a:rPr>
              <a:t> = všetky nami pozorované hviezdy všetkými teleskopmi​</a:t>
            </a:r>
          </a:p>
          <a:p>
            <a:pPr algn="l" fontAlgn="base"/>
            <a:endParaRPr lang="pl-PL" dirty="0">
              <a:latin typeface="Arial" panose="020B0604020202020204" pitchFamily="34" charset="0"/>
              <a:cs typeface="Arial" panose="020B0604020202020204" pitchFamily="34" charset="0"/>
            </a:endParaRPr>
          </a:p>
          <a:p>
            <a:pPr algn="l" fontAlgn="base"/>
            <a:r>
              <a:rPr lang="pl-PL" dirty="0">
                <a:latin typeface="Arial" panose="020B0604020202020204" pitchFamily="34" charset="0"/>
                <a:cs typeface="Arial" panose="020B0604020202020204" pitchFamily="34" charset="0"/>
              </a:rPr>
              <a:t>​</a:t>
            </a:r>
          </a:p>
          <a:p>
            <a:pPr marL="457200" indent="-457200" algn="l" fontAlgn="base">
              <a:buFont typeface="+mj-lt"/>
              <a:buAutoNum type="arabicPeriod"/>
            </a:pPr>
            <a:endParaRPr lang="cs-CZ" sz="4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6" name="Obdélník 5">
            <a:extLst>
              <a:ext uri="{FF2B5EF4-FFF2-40B4-BE49-F238E27FC236}">
                <a16:creationId xmlns:a16="http://schemas.microsoft.com/office/drawing/2014/main" id="{7890F1E9-61C1-45B2-BEA4-95243243DED4}"/>
              </a:ext>
            </a:extLst>
          </p:cNvPr>
          <p:cNvSpPr/>
          <p:nvPr/>
        </p:nvSpPr>
        <p:spPr>
          <a:xfrm>
            <a:off x="4383464" y="3315879"/>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a:extLst>
              <a:ext uri="{FF2B5EF4-FFF2-40B4-BE49-F238E27FC236}">
                <a16:creationId xmlns:a16="http://schemas.microsoft.com/office/drawing/2014/main" id="{62FD1E3F-8C8B-427E-B675-65F57A14014C}"/>
              </a:ext>
            </a:extLst>
          </p:cNvPr>
          <p:cNvSpPr/>
          <p:nvPr/>
        </p:nvSpPr>
        <p:spPr>
          <a:xfrm>
            <a:off x="3970905" y="3315879"/>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a:extLst>
              <a:ext uri="{FF2B5EF4-FFF2-40B4-BE49-F238E27FC236}">
                <a16:creationId xmlns:a16="http://schemas.microsoft.com/office/drawing/2014/main" id="{46DE619B-9A81-492B-84AF-F3EFB060F061}"/>
              </a:ext>
            </a:extLst>
          </p:cNvPr>
          <p:cNvSpPr/>
          <p:nvPr/>
        </p:nvSpPr>
        <p:spPr>
          <a:xfrm>
            <a:off x="3558346" y="3315879"/>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FC8D2AF0-CDF6-4805-9D20-6B70D7857A28}"/>
              </a:ext>
            </a:extLst>
          </p:cNvPr>
          <p:cNvSpPr/>
          <p:nvPr/>
        </p:nvSpPr>
        <p:spPr>
          <a:xfrm>
            <a:off x="3145787" y="3300311"/>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a:extLst>
              <a:ext uri="{FF2B5EF4-FFF2-40B4-BE49-F238E27FC236}">
                <a16:creationId xmlns:a16="http://schemas.microsoft.com/office/drawing/2014/main" id="{78DC5491-025B-4528-9B67-AFA0E6B5A9F3}"/>
              </a:ext>
            </a:extLst>
          </p:cNvPr>
          <p:cNvSpPr/>
          <p:nvPr/>
        </p:nvSpPr>
        <p:spPr>
          <a:xfrm>
            <a:off x="8796418" y="3331447"/>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a:extLst>
              <a:ext uri="{FF2B5EF4-FFF2-40B4-BE49-F238E27FC236}">
                <a16:creationId xmlns:a16="http://schemas.microsoft.com/office/drawing/2014/main" id="{D182DEAC-71C0-4024-ADF9-9D36679B13A5}"/>
              </a:ext>
            </a:extLst>
          </p:cNvPr>
          <p:cNvSpPr/>
          <p:nvPr/>
        </p:nvSpPr>
        <p:spPr>
          <a:xfrm>
            <a:off x="8383859" y="3331447"/>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a:extLst>
              <a:ext uri="{FF2B5EF4-FFF2-40B4-BE49-F238E27FC236}">
                <a16:creationId xmlns:a16="http://schemas.microsoft.com/office/drawing/2014/main" id="{2025926A-3A83-4624-92C0-92FA3A7D23D5}"/>
              </a:ext>
            </a:extLst>
          </p:cNvPr>
          <p:cNvSpPr/>
          <p:nvPr/>
        </p:nvSpPr>
        <p:spPr>
          <a:xfrm>
            <a:off x="7971300" y="3331447"/>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a:extLst>
              <a:ext uri="{FF2B5EF4-FFF2-40B4-BE49-F238E27FC236}">
                <a16:creationId xmlns:a16="http://schemas.microsoft.com/office/drawing/2014/main" id="{245D036D-E173-488C-9A29-AA944B76A4CC}"/>
              </a:ext>
            </a:extLst>
          </p:cNvPr>
          <p:cNvSpPr/>
          <p:nvPr/>
        </p:nvSpPr>
        <p:spPr>
          <a:xfrm>
            <a:off x="7558741" y="3315879"/>
            <a:ext cx="339365" cy="45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7" name="Obrázek 16">
            <a:extLst>
              <a:ext uri="{FF2B5EF4-FFF2-40B4-BE49-F238E27FC236}">
                <a16:creationId xmlns:a16="http://schemas.microsoft.com/office/drawing/2014/main" id="{70FBC12E-17D7-4094-8560-B81F7F6A626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9145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1015638"/>
            <a:ext cx="9233178" cy="78472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Používa sa elektronický podpis v praxi?​​</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2168287"/>
            <a:ext cx="9233179" cy="4352478"/>
          </a:xfrm>
        </p:spPr>
        <p:txBody>
          <a:bodyPr anchor="t">
            <a:noAutofit/>
          </a:bodyPr>
          <a:lstStyle/>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Uzavreté systémy - VUB, ČSOB, Tatrabanka​</a:t>
            </a:r>
          </a:p>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Otvorené systémy ​</a:t>
            </a:r>
          </a:p>
          <a:p>
            <a:pPr marL="914400" lvl="1" indent="-457200" algn="l" fontAlgn="base">
              <a:buFont typeface="Arial" panose="020B0604020202020204" pitchFamily="34" charset="0"/>
              <a:buChar char="•"/>
            </a:pPr>
            <a:r>
              <a:rPr lang="pl-PL" sz="2400" dirty="0">
                <a:latin typeface="Arial" panose="020B0604020202020204" pitchFamily="34" charset="0"/>
                <a:cs typeface="Arial" panose="020B0604020202020204" pitchFamily="34" charset="0"/>
                <a:hlinkClick r:id="rId3"/>
              </a:rPr>
              <a:t>www.slovensko.sk</a:t>
            </a:r>
            <a:r>
              <a:rPr lang="pl-PL" sz="2400" dirty="0">
                <a:latin typeface="Arial" panose="020B0604020202020204" pitchFamily="34" charset="0"/>
                <a:cs typeface="Arial" panose="020B0604020202020204" pitchFamily="34" charset="0"/>
              </a:rPr>
              <a:t>​</a:t>
            </a:r>
          </a:p>
          <a:p>
            <a:pPr marL="914400" lvl="1" indent="-457200" algn="l" fontAlgn="base">
              <a:buFont typeface="Arial" panose="020B0604020202020204" pitchFamily="34" charset="0"/>
              <a:buChar char="•"/>
            </a:pPr>
            <a:r>
              <a:rPr lang="pl-PL" sz="2400" dirty="0">
                <a:latin typeface="Arial" panose="020B0604020202020204" pitchFamily="34" charset="0"/>
                <a:cs typeface="Arial" panose="020B0604020202020204" pitchFamily="34" charset="0"/>
              </a:rPr>
              <a:t>Ďaňové riaditeľstvo - </a:t>
            </a:r>
            <a:r>
              <a:rPr lang="pl-PL" sz="2400" dirty="0">
                <a:latin typeface="Arial" panose="020B0604020202020204" pitchFamily="34" charset="0"/>
                <a:cs typeface="Arial" panose="020B0604020202020204" pitchFamily="34" charset="0"/>
                <a:hlinkClick r:id="rId4"/>
              </a:rPr>
              <a:t>https://www.financnasprava.sk/​</a:t>
            </a:r>
            <a:endParaRPr lang="pl-PL" sz="2400" dirty="0">
              <a:latin typeface="Arial" panose="020B0604020202020204" pitchFamily="34" charset="0"/>
              <a:cs typeface="Arial" panose="020B0604020202020204" pitchFamily="34" charset="0"/>
            </a:endParaRPr>
          </a:p>
          <a:p>
            <a:pPr marL="914400" lvl="1" indent="-457200" algn="l" fontAlgn="base">
              <a:buFont typeface="Arial" panose="020B0604020202020204" pitchFamily="34" charset="0"/>
              <a:buChar char="•"/>
            </a:pPr>
            <a:r>
              <a:rPr lang="pl-PL" sz="2400" dirty="0">
                <a:latin typeface="Arial" panose="020B0604020202020204" pitchFamily="34" charset="0"/>
                <a:cs typeface="Arial" panose="020B0604020202020204" pitchFamily="34" charset="0"/>
              </a:rPr>
              <a:t>…​</a:t>
            </a:r>
            <a:endParaRPr lang="cs-CZ" sz="24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6">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7228A62D-E00E-4F08-9B04-E94BEC5012CF}"/>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09403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1015638"/>
            <a:ext cx="9233178" cy="78472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Použitie E-podpisu​​​</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1" y="2168287"/>
            <a:ext cx="7781452" cy="4352478"/>
          </a:xfrm>
        </p:spPr>
        <p:txBody>
          <a:bodyPr anchor="t">
            <a:noAutofit/>
          </a:bodyPr>
          <a:lstStyle/>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Podpisovanie pdf – acrobat reader​</a:t>
            </a:r>
          </a:p>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Podpisovanie elektronických dokumentov (ľubovoľných) – Open PGP (PGPforWin –Kleopatra)​</a:t>
            </a:r>
          </a:p>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Podpisovanie a šifrovanie emailov (ľubovoľný email klient – Thunderbird)​</a:t>
            </a:r>
          </a:p>
          <a:p>
            <a:pPr marL="457200" indent="-457200" algn="l" fontAlgn="base">
              <a:buFont typeface="Arial" panose="020B0604020202020204" pitchFamily="34" charset="0"/>
              <a:buChar char="•"/>
            </a:pPr>
            <a:r>
              <a:rPr lang="pl-PL" dirty="0">
                <a:latin typeface="Arial" panose="020B0604020202020204" pitchFamily="34" charset="0"/>
                <a:cs typeface="Arial" panose="020B0604020202020204" pitchFamily="34" charset="0"/>
              </a:rPr>
              <a:t>Podpisovanie a šifrovanie prostredníctvom smartphonu – OpenKeychain. Decrypto​</a:t>
            </a:r>
            <a:endParaRPr lang="cs-CZ" sz="2400" i="1" dirty="0"/>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B0ABED59-6D19-4831-B781-CDEE512E1B7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233191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548864"/>
            <a:ext cx="9840012" cy="839136"/>
          </a:xfrm>
        </p:spPr>
        <p:txBody>
          <a:bodyPr>
            <a:normAutofit/>
          </a:bodyPr>
          <a:lstStyle/>
          <a:p>
            <a:pPr algn="l"/>
            <a:r>
              <a:rPr lang="cs-CZ" sz="3600" b="1" dirty="0">
                <a:solidFill>
                  <a:srgbClr val="249CDC"/>
                </a:solidFill>
                <a:latin typeface="Arial" panose="020B0604020202020204" pitchFamily="34" charset="0"/>
                <a:cs typeface="Arial" panose="020B0604020202020204" pitchFamily="34" charset="0"/>
              </a:rPr>
              <a:t>GPG </a:t>
            </a:r>
            <a:r>
              <a:rPr lang="cs-CZ" sz="3600" b="1" dirty="0" err="1">
                <a:solidFill>
                  <a:srgbClr val="249CDC"/>
                </a:solidFill>
                <a:latin typeface="Arial" panose="020B0604020202020204" pitchFamily="34" charset="0"/>
                <a:cs typeface="Arial" panose="020B0604020202020204" pitchFamily="34" charset="0"/>
              </a:rPr>
              <a:t>for</a:t>
            </a:r>
            <a:r>
              <a:rPr lang="cs-CZ" sz="3600" b="1" dirty="0">
                <a:solidFill>
                  <a:srgbClr val="249CDC"/>
                </a:solidFill>
                <a:latin typeface="Arial" panose="020B0604020202020204" pitchFamily="34" charset="0"/>
                <a:cs typeface="Arial" panose="020B0604020202020204" pitchFamily="34" charset="0"/>
              </a:rPr>
              <a:t> </a:t>
            </a:r>
            <a:r>
              <a:rPr lang="cs-CZ" sz="3600" b="1" dirty="0" err="1">
                <a:solidFill>
                  <a:srgbClr val="249CDC"/>
                </a:solidFill>
                <a:latin typeface="Arial" panose="020B0604020202020204" pitchFamily="34" charset="0"/>
                <a:cs typeface="Arial" panose="020B0604020202020204" pitchFamily="34" charset="0"/>
              </a:rPr>
              <a:t>Win</a:t>
            </a:r>
            <a:r>
              <a:rPr lang="cs-CZ" sz="3600" b="1" dirty="0">
                <a:solidFill>
                  <a:srgbClr val="249CDC"/>
                </a:solidFill>
                <a:latin typeface="Arial" panose="020B0604020202020204" pitchFamily="34" charset="0"/>
                <a:cs typeface="Arial" panose="020B0604020202020204" pitchFamily="34" charset="0"/>
              </a:rPr>
              <a:t> – Kleopatra​​​​</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TextovéPole 2">
            <a:extLst>
              <a:ext uri="{FF2B5EF4-FFF2-40B4-BE49-F238E27FC236}">
                <a16:creationId xmlns:a16="http://schemas.microsoft.com/office/drawing/2014/main" id="{93E2BEBE-52F6-40B8-ADD0-FF74D8B7B5EB}"/>
              </a:ext>
            </a:extLst>
          </p:cNvPr>
          <p:cNvSpPr txBox="1"/>
          <p:nvPr/>
        </p:nvSpPr>
        <p:spPr>
          <a:xfrm>
            <a:off x="7899663" y="1941468"/>
            <a:ext cx="4006391" cy="369332"/>
          </a:xfrm>
          <a:prstGeom prst="rect">
            <a:avLst/>
          </a:prstGeom>
          <a:noFill/>
        </p:spPr>
        <p:txBody>
          <a:bodyPr wrap="square" rtlCol="0">
            <a:spAutoFit/>
          </a:bodyPr>
          <a:lstStyle/>
          <a:p>
            <a:r>
              <a:rPr lang="cs-CZ" dirty="0">
                <a:latin typeface="Arial" panose="020B0604020202020204" pitchFamily="34" charset="0"/>
                <a:cs typeface="Arial" panose="020B0604020202020204" pitchFamily="34" charset="0"/>
                <a:hlinkClick r:id="rId5"/>
              </a:rPr>
              <a:t>https://www.gpg4win.org/​</a:t>
            </a:r>
            <a:endParaRPr lang="cs-CZ" dirty="0">
              <a:latin typeface="Arial" panose="020B0604020202020204" pitchFamily="34" charset="0"/>
              <a:cs typeface="Arial" panose="020B0604020202020204" pitchFamily="34" charset="0"/>
            </a:endParaRPr>
          </a:p>
        </p:txBody>
      </p:sp>
      <p:pic>
        <p:nvPicPr>
          <p:cNvPr id="20484" name="Picture 4">
            <a:extLst>
              <a:ext uri="{FF2B5EF4-FFF2-40B4-BE49-F238E27FC236}">
                <a16:creationId xmlns:a16="http://schemas.microsoft.com/office/drawing/2014/main" id="{8EC54428-036B-4822-91C3-F2425026AC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1526701"/>
            <a:ext cx="5635658" cy="3077366"/>
          </a:xfrm>
          <a:prstGeom prst="rect">
            <a:avLst/>
          </a:prstGeom>
          <a:noFill/>
          <a:extLst>
            <a:ext uri="{909E8E84-426E-40DD-AFC4-6F175D3DCCD1}">
              <a14:hiddenFill xmlns:a14="http://schemas.microsoft.com/office/drawing/2010/main">
                <a:solidFill>
                  <a:srgbClr val="FFFFFF"/>
                </a:solidFill>
              </a14:hiddenFill>
            </a:ext>
          </a:extLst>
        </p:spPr>
      </p:pic>
      <p:pic>
        <p:nvPicPr>
          <p:cNvPr id="20486" name="Picture 6">
            <a:extLst>
              <a:ext uri="{FF2B5EF4-FFF2-40B4-BE49-F238E27FC236}">
                <a16:creationId xmlns:a16="http://schemas.microsoft.com/office/drawing/2014/main" id="{0BCB5F37-9C8B-4ED6-B5DF-CDDB8128A4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5947" y="3016577"/>
            <a:ext cx="7279305" cy="3167050"/>
          </a:xfrm>
          <a:prstGeom prst="rect">
            <a:avLst/>
          </a:prstGeom>
          <a:noFill/>
          <a:extLst>
            <a:ext uri="{909E8E84-426E-40DD-AFC4-6F175D3DCCD1}">
              <a14:hiddenFill xmlns:a14="http://schemas.microsoft.com/office/drawing/2010/main">
                <a:solidFill>
                  <a:srgbClr val="FFFFFF"/>
                </a:solidFill>
              </a14:hiddenFill>
            </a:ext>
          </a:extLst>
        </p:spPr>
      </p:pic>
      <p:pic>
        <p:nvPicPr>
          <p:cNvPr id="13" name="Obrázek 12">
            <a:extLst>
              <a:ext uri="{FF2B5EF4-FFF2-40B4-BE49-F238E27FC236}">
                <a16:creationId xmlns:a16="http://schemas.microsoft.com/office/drawing/2014/main" id="{D200BCD0-7FDB-47BB-AA70-B21A01FBEC0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294064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ppt_x"/>
                                          </p:val>
                                        </p:tav>
                                        <p:tav tm="100000">
                                          <p:val>
                                            <p:strVal val="#ppt_x"/>
                                          </p:val>
                                        </p:tav>
                                      </p:tavLst>
                                    </p:anim>
                                    <p:anim calcmode="lin" valueType="num">
                                      <p:cBhvr additive="base">
                                        <p:cTn id="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6"/>
                                        </p:tgtEl>
                                        <p:attrNameLst>
                                          <p:attrName>style.visibility</p:attrName>
                                        </p:attrNameLst>
                                      </p:cBhvr>
                                      <p:to>
                                        <p:strVal val="visible"/>
                                      </p:to>
                                    </p:set>
                                    <p:anim calcmode="lin" valueType="num">
                                      <p:cBhvr additive="base">
                                        <p:cTn id="13" dur="500" fill="hold"/>
                                        <p:tgtEl>
                                          <p:spTgt spid="20486"/>
                                        </p:tgtEl>
                                        <p:attrNameLst>
                                          <p:attrName>ppt_x</p:attrName>
                                        </p:attrNameLst>
                                      </p:cBhvr>
                                      <p:tavLst>
                                        <p:tav tm="0">
                                          <p:val>
                                            <p:strVal val="#ppt_x"/>
                                          </p:val>
                                        </p:tav>
                                        <p:tav tm="100000">
                                          <p:val>
                                            <p:strVal val="#ppt_x"/>
                                          </p:val>
                                        </p:tav>
                                      </p:tavLst>
                                    </p:anim>
                                    <p:anim calcmode="lin" valueType="num">
                                      <p:cBhvr additive="base">
                                        <p:cTn id="14"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548864"/>
            <a:ext cx="9840012" cy="839136"/>
          </a:xfrm>
        </p:spPr>
        <p:txBody>
          <a:bodyPr>
            <a:normAutofit/>
          </a:bodyPr>
          <a:lstStyle/>
          <a:p>
            <a:pPr algn="l"/>
            <a:r>
              <a:rPr lang="cs-CZ" sz="3600" b="1" dirty="0">
                <a:solidFill>
                  <a:srgbClr val="249CDC"/>
                </a:solidFill>
                <a:latin typeface="Arial" panose="020B0604020202020204" pitchFamily="34" charset="0"/>
                <a:cs typeface="Arial" panose="020B0604020202020204" pitchFamily="34" charset="0"/>
              </a:rPr>
              <a:t>Šifrovanie na </a:t>
            </a:r>
            <a:r>
              <a:rPr lang="cs-CZ" sz="3600" b="1" dirty="0" err="1">
                <a:solidFill>
                  <a:srgbClr val="249CDC"/>
                </a:solidFill>
                <a:latin typeface="Arial" panose="020B0604020202020204" pitchFamily="34" charset="0"/>
                <a:cs typeface="Arial" panose="020B0604020202020204" pitchFamily="34" charset="0"/>
              </a:rPr>
              <a:t>SMARTPhone</a:t>
            </a:r>
            <a:r>
              <a:rPr lang="cs-CZ" sz="3600" b="1" dirty="0">
                <a:solidFill>
                  <a:srgbClr val="249CDC"/>
                </a:solidFill>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31746" name="Picture 2">
            <a:extLst>
              <a:ext uri="{FF2B5EF4-FFF2-40B4-BE49-F238E27FC236}">
                <a16:creationId xmlns:a16="http://schemas.microsoft.com/office/drawing/2014/main" id="{B7392E02-5ED5-4D6B-BBF7-22DEFB62E7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4731" y="1502040"/>
            <a:ext cx="6289128" cy="5390681"/>
          </a:xfrm>
          <a:prstGeom prst="rect">
            <a:avLst/>
          </a:prstGeom>
          <a:noFill/>
          <a:extLst>
            <a:ext uri="{909E8E84-426E-40DD-AFC4-6F175D3DCCD1}">
              <a14:hiddenFill xmlns:a14="http://schemas.microsoft.com/office/drawing/2010/main">
                <a:solidFill>
                  <a:srgbClr val="FFFFFF"/>
                </a:solidFill>
              </a14:hiddenFill>
            </a:ext>
          </a:extLst>
        </p:spPr>
      </p:pic>
      <p:pic>
        <p:nvPicPr>
          <p:cNvPr id="11" name="Obrázek 10">
            <a:extLst>
              <a:ext uri="{FF2B5EF4-FFF2-40B4-BE49-F238E27FC236}">
                <a16:creationId xmlns:a16="http://schemas.microsoft.com/office/drawing/2014/main" id="{504FE62B-60A5-481B-A25D-9001DA57CF8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220850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548864"/>
            <a:ext cx="9840012" cy="839136"/>
          </a:xfrm>
        </p:spPr>
        <p:txBody>
          <a:bodyPr>
            <a:normAutofit/>
          </a:bodyPr>
          <a:lstStyle/>
          <a:p>
            <a:pPr algn="l"/>
            <a:r>
              <a:rPr lang="cs-CZ" sz="3600" b="1" dirty="0" err="1">
                <a:solidFill>
                  <a:srgbClr val="249CDC"/>
                </a:solidFill>
                <a:latin typeface="Arial" panose="020B0604020202020204" pitchFamily="34" charset="0"/>
                <a:cs typeface="Arial" panose="020B0604020202020204" pitchFamily="34" charset="0"/>
              </a:rPr>
              <a:t>OpenKeychains</a:t>
            </a:r>
            <a:r>
              <a:rPr lang="cs-CZ" sz="3600" b="1" dirty="0">
                <a:solidFill>
                  <a:srgbClr val="249CDC"/>
                </a:solidFill>
                <a:latin typeface="Arial" panose="020B0604020202020204" pitchFamily="34" charset="0"/>
                <a:cs typeface="Arial" panose="020B0604020202020204" pitchFamily="34" charset="0"/>
              </a:rPr>
              <a:t> – </a:t>
            </a:r>
            <a:r>
              <a:rPr lang="cs-CZ" sz="3600" b="1" dirty="0" err="1">
                <a:solidFill>
                  <a:srgbClr val="249CDC"/>
                </a:solidFill>
                <a:latin typeface="Arial" panose="020B0604020202020204" pitchFamily="34" charset="0"/>
                <a:cs typeface="Arial" panose="020B0604020202020204" pitchFamily="34" charset="0"/>
              </a:rPr>
              <a:t>pgp</a:t>
            </a:r>
            <a:r>
              <a:rPr lang="cs-CZ" sz="3600" b="1" dirty="0">
                <a:solidFill>
                  <a:srgbClr val="249CDC"/>
                </a:solidFill>
                <a:latin typeface="Arial" panose="020B0604020202020204" pitchFamily="34" charset="0"/>
                <a:cs typeface="Arial" panose="020B0604020202020204" pitchFamily="34" charset="0"/>
              </a:rPr>
              <a:t> na smartphone​​</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TextovéPole 2">
            <a:extLst>
              <a:ext uri="{FF2B5EF4-FFF2-40B4-BE49-F238E27FC236}">
                <a16:creationId xmlns:a16="http://schemas.microsoft.com/office/drawing/2014/main" id="{BC9D077B-D67A-492B-A0D1-0F1ECFD1E502}"/>
              </a:ext>
            </a:extLst>
          </p:cNvPr>
          <p:cNvSpPr txBox="1"/>
          <p:nvPr/>
        </p:nvSpPr>
        <p:spPr>
          <a:xfrm>
            <a:off x="2094731" y="1583703"/>
            <a:ext cx="3844156" cy="400110"/>
          </a:xfrm>
          <a:prstGeom prst="rect">
            <a:avLst/>
          </a:prstGeom>
          <a:noFill/>
        </p:spPr>
        <p:txBody>
          <a:bodyPr wrap="square" rtlCol="0">
            <a:spAutoFit/>
          </a:bodyPr>
          <a:lstStyle/>
          <a:p>
            <a:r>
              <a:rPr lang="sk-SK" sz="2000" b="0" i="0" u="sng" strike="noStrike" dirty="0">
                <a:solidFill>
                  <a:srgbClr val="FF33CC"/>
                </a:solidFill>
                <a:effectLst/>
                <a:latin typeface="Arial" panose="020B0604020202020204" pitchFamily="34" charset="0"/>
                <a:cs typeface="Arial" panose="020B0604020202020204" pitchFamily="34" charset="0"/>
                <a:hlinkClick r:id="rId5"/>
              </a:rPr>
              <a:t>https://www.openkeychain.org/</a:t>
            </a:r>
            <a:endParaRPr lang="cs-CZ" sz="2000" dirty="0">
              <a:latin typeface="Arial" panose="020B0604020202020204" pitchFamily="34" charset="0"/>
              <a:cs typeface="Arial" panose="020B0604020202020204" pitchFamily="34" charset="0"/>
            </a:endParaRPr>
          </a:p>
        </p:txBody>
      </p:sp>
      <p:pic>
        <p:nvPicPr>
          <p:cNvPr id="32770" name="Picture 2">
            <a:extLst>
              <a:ext uri="{FF2B5EF4-FFF2-40B4-BE49-F238E27FC236}">
                <a16:creationId xmlns:a16="http://schemas.microsoft.com/office/drawing/2014/main" id="{AA48E84E-6FE4-402C-8915-CA7D5345BC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3495" y="2141893"/>
            <a:ext cx="6037886" cy="4716107"/>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ek 9">
            <a:extLst>
              <a:ext uri="{FF2B5EF4-FFF2-40B4-BE49-F238E27FC236}">
                <a16:creationId xmlns:a16="http://schemas.microsoft.com/office/drawing/2014/main" id="{02B16DB0-F8B1-43B0-9148-A81B46E42EE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297110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7011" y="1015638"/>
            <a:ext cx="9233178" cy="784724"/>
          </a:xfrm>
        </p:spPr>
        <p:txBody>
          <a:bodyPr>
            <a:normAutofit/>
          </a:bodyPr>
          <a:lstStyle/>
          <a:p>
            <a:pPr algn="l"/>
            <a:r>
              <a:rPr lang="pl-PL" sz="3600" b="1" dirty="0">
                <a:solidFill>
                  <a:srgbClr val="249CDC"/>
                </a:solidFill>
                <a:latin typeface="Arial" panose="020B0604020202020204" pitchFamily="34" charset="0"/>
                <a:cs typeface="Arial" panose="020B0604020202020204" pitchFamily="34" charset="0"/>
              </a:rPr>
              <a:t>Pdf dokumenty a epodpis SK​​​</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947010" y="2168287"/>
            <a:ext cx="8831433" cy="4352478"/>
          </a:xfrm>
        </p:spPr>
        <p:txBody>
          <a:bodyPr anchor="t">
            <a:noAutofit/>
          </a:bodyPr>
          <a:lstStyle/>
          <a:p>
            <a:pPr marL="342900" indent="-342900" algn="l" fontAlgn="base">
              <a:buFont typeface="Arial" panose="020B0604020202020204" pitchFamily="34" charset="0"/>
              <a:buChar char="•"/>
            </a:pPr>
            <a:r>
              <a:rPr lang="sk-SK" dirty="0">
                <a:latin typeface="Arial" panose="020B0604020202020204" pitchFamily="34" charset="0"/>
                <a:cs typeface="Arial" panose="020B0604020202020204" pitchFamily="34" charset="0"/>
              </a:rPr>
              <a:t>Rovnakým spôsobom je možné podpisovať </a:t>
            </a:r>
            <a:r>
              <a:rPr lang="sk-SK" dirty="0" err="1">
                <a:latin typeface="Arial" panose="020B0604020202020204" pitchFamily="34" charset="0"/>
                <a:cs typeface="Arial" panose="020B0604020202020204" pitchFamily="34" charset="0"/>
              </a:rPr>
              <a:t>pdf</a:t>
            </a:r>
            <a:r>
              <a:rPr lang="sk-SK" dirty="0">
                <a:latin typeface="Arial" panose="020B0604020202020204" pitchFamily="34" charset="0"/>
                <a:cs typeface="Arial" panose="020B0604020202020204" pitchFamily="34" charset="0"/>
              </a:rPr>
              <a:t> dokumenty prostredníctvom elektronickej ID karty (</a:t>
            </a:r>
            <a:r>
              <a:rPr lang="sk-SK" dirty="0" err="1">
                <a:latin typeface="Arial" panose="020B0604020202020204" pitchFamily="34" charset="0"/>
                <a:cs typeface="Arial" panose="020B0604020202020204" pitchFamily="34" charset="0"/>
              </a:rPr>
              <a:t>občianský</a:t>
            </a:r>
            <a:r>
              <a:rPr lang="sk-SK" dirty="0">
                <a:latin typeface="Arial" panose="020B0604020202020204" pitchFamily="34" charset="0"/>
                <a:cs typeface="Arial" panose="020B0604020202020204" pitchFamily="34" charset="0"/>
              </a:rPr>
              <a:t> preukaz)</a:t>
            </a:r>
            <a:r>
              <a:rPr lang="en-US" dirty="0">
                <a:latin typeface="Arial" panose="020B0604020202020204" pitchFamily="34" charset="0"/>
                <a:cs typeface="Arial" panose="020B0604020202020204" pitchFamily="34" charset="0"/>
              </a:rPr>
              <a:t>​</a:t>
            </a:r>
          </a:p>
          <a:p>
            <a:pPr marL="342900" indent="-342900" algn="l" fontAlgn="base">
              <a:buFont typeface="Arial" panose="020B0604020202020204" pitchFamily="34" charset="0"/>
              <a:buChar char="•"/>
            </a:pPr>
            <a:r>
              <a:rPr lang="sk-SK" dirty="0">
                <a:latin typeface="Arial" panose="020B0604020202020204" pitchFamily="34" charset="0"/>
                <a:cs typeface="Arial" panose="020B0604020202020204" pitchFamily="34" charset="0"/>
              </a:rPr>
              <a:t>Potrebný je aktivovaný čip, čítačka čipových kariet a príslušný </a:t>
            </a:r>
            <a:r>
              <a:rPr lang="sk-SK" dirty="0" err="1">
                <a:latin typeface="Arial" panose="020B0604020202020204" pitchFamily="34" charset="0"/>
                <a:cs typeface="Arial" panose="020B0604020202020204" pitchFamily="34" charset="0"/>
              </a:rPr>
              <a:t>driver</a:t>
            </a:r>
            <a:r>
              <a:rPr lang="sk-SK" dirty="0">
                <a:latin typeface="Arial" panose="020B0604020202020204" pitchFamily="34" charset="0"/>
                <a:cs typeface="Arial" panose="020B0604020202020204" pitchFamily="34" charset="0"/>
              </a:rPr>
              <a:t> a softvér pre prácu s e-ID (</a:t>
            </a:r>
            <a:r>
              <a:rPr lang="sk-SK" dirty="0" err="1">
                <a:latin typeface="Arial" panose="020B0604020202020204" pitchFamily="34" charset="0"/>
                <a:cs typeface="Arial" panose="020B0604020202020204" pitchFamily="34" charset="0"/>
              </a:rPr>
              <a:t>občianský</a:t>
            </a:r>
            <a:r>
              <a:rPr lang="en-US" dirty="0">
                <a:latin typeface="Arial" panose="020B0604020202020204" pitchFamily="34" charset="0"/>
                <a:cs typeface="Arial" panose="020B0604020202020204" pitchFamily="34" charset="0"/>
              </a:rPr>
              <a:t>m</a:t>
            </a:r>
            <a:r>
              <a:rPr lang="sk-SK" dirty="0">
                <a:latin typeface="Arial" panose="020B0604020202020204" pitchFamily="34" charset="0"/>
                <a:cs typeface="Arial" panose="020B0604020202020204" pitchFamily="34" charset="0"/>
              </a:rPr>
              <a:t> preukaz</a:t>
            </a:r>
            <a:r>
              <a:rPr lang="en-US" dirty="0">
                <a:latin typeface="Arial" panose="020B0604020202020204" pitchFamily="34" charset="0"/>
                <a:cs typeface="Arial" panose="020B0604020202020204" pitchFamily="34" charset="0"/>
              </a:rPr>
              <a:t>om</a:t>
            </a:r>
            <a:r>
              <a:rPr lang="sk-SK"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p>
          <a:p>
            <a:pPr marL="342900" indent="-342900" algn="l" fontAlgn="base">
              <a:buFont typeface="Arial" panose="020B0604020202020204" pitchFamily="34" charset="0"/>
              <a:buChar char="•"/>
            </a:pPr>
            <a:r>
              <a:rPr lang="sk-SK" u="sng" dirty="0">
                <a:latin typeface="Arial" panose="020B0604020202020204" pitchFamily="34" charset="0"/>
                <a:cs typeface="Arial" panose="020B0604020202020204" pitchFamily="34" charset="0"/>
                <a:hlinkClick r:id="rId3"/>
              </a:rPr>
              <a:t>https://www.slovensko.sk/sk/titulna-stranka</a:t>
            </a:r>
            <a:r>
              <a:rPr lang="en-US" dirty="0">
                <a:latin typeface="Arial" panose="020B0604020202020204" pitchFamily="34" charset="0"/>
                <a:cs typeface="Arial" panose="020B0604020202020204" pitchFamily="34" charset="0"/>
              </a:rPr>
              <a:t>​</a:t>
            </a:r>
          </a:p>
          <a:p>
            <a:pPr marL="342900" indent="-342900" algn="l" fontAlgn="base">
              <a:buFont typeface="Arial" panose="020B0604020202020204" pitchFamily="34" charset="0"/>
              <a:buChar char="•"/>
            </a:pPr>
            <a:r>
              <a:rPr lang="sk-SK" u="sng" dirty="0">
                <a:latin typeface="Arial" panose="020B0604020202020204" pitchFamily="34" charset="0"/>
                <a:cs typeface="Arial" panose="020B0604020202020204" pitchFamily="34" charset="0"/>
                <a:hlinkClick r:id="rId4"/>
              </a:rPr>
              <a:t>http://www.opis.gov.sk/</a:t>
            </a:r>
            <a:r>
              <a:rPr lang="sk-SK" dirty="0">
                <a:latin typeface="Arial" panose="020B0604020202020204" pitchFamily="34" charset="0"/>
                <a:cs typeface="Arial" panose="020B0604020202020204" pitchFamily="34" charset="0"/>
              </a:rPr>
              <a:t>​</a:t>
            </a:r>
          </a:p>
          <a:p>
            <a:pPr marL="342900" indent="-342900" algn="l" fontAlgn="base">
              <a:buFont typeface="Arial" panose="020B0604020202020204" pitchFamily="34" charset="0"/>
              <a:buChar char="•"/>
            </a:pPr>
            <a:r>
              <a:rPr lang="en-US" u="sng" dirty="0">
                <a:latin typeface="Arial" panose="020B0604020202020204" pitchFamily="34" charset="0"/>
                <a:cs typeface="Arial" panose="020B0604020202020204" pitchFamily="34" charset="0"/>
                <a:hlinkClick r:id="rId5"/>
              </a:rPr>
              <a:t>https://zep.disig.sk/</a:t>
            </a:r>
            <a:r>
              <a:rPr lang="en-US" dirty="0">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7">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B0ABED59-6D19-4831-B781-CDEE512E1B7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1084" y="5506617"/>
            <a:ext cx="950172" cy="965953"/>
          </a:xfrm>
          <a:prstGeom prst="rect">
            <a:avLst/>
          </a:prstGeom>
          <a:noFill/>
          <a:ln>
            <a:noFill/>
          </a:ln>
        </p:spPr>
      </p:pic>
    </p:spTree>
    <p:extLst>
      <p:ext uri="{BB962C8B-B14F-4D97-AF65-F5344CB8AC3E}">
        <p14:creationId xmlns:p14="http://schemas.microsoft.com/office/powerpoint/2010/main" val="199533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528704" y="4182641"/>
            <a:ext cx="10746548" cy="575794"/>
          </a:xfrm>
        </p:spPr>
        <p:txBody>
          <a:bodyPr anchor="t">
            <a:noAutofit/>
          </a:bodyPr>
          <a:lstStyle/>
          <a:p>
            <a:pPr rtl="0" fontAlgn="base"/>
            <a:r>
              <a:rPr lang="sk-SK" sz="4000" b="0" i="0" u="none" strike="noStrike" dirty="0">
                <a:solidFill>
                  <a:srgbClr val="000000"/>
                </a:solidFill>
                <a:effectLst/>
                <a:latin typeface="Arial" panose="020B0604020202020204" pitchFamily="34" charset="0"/>
                <a:cs typeface="Arial" panose="020B0604020202020204" pitchFamily="34" charset="0"/>
              </a:rPr>
              <a:t>OTÁZKY?</a:t>
            </a:r>
          </a:p>
        </p:txBody>
      </p:sp>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2789832"/>
            <a:ext cx="9144000" cy="839136"/>
          </a:xfrm>
        </p:spPr>
        <p:txBody>
          <a:bodyPr>
            <a:normAutofit/>
          </a:bodyPr>
          <a:lstStyle/>
          <a:p>
            <a:r>
              <a:rPr lang="cs-CZ" sz="4800" b="1" dirty="0">
                <a:solidFill>
                  <a:srgbClr val="249CDC"/>
                </a:solidFill>
                <a:latin typeface="Arial" panose="020B0604020202020204" pitchFamily="34" charset="0"/>
                <a:cs typeface="Arial" panose="020B0604020202020204" pitchFamily="34" charset="0"/>
              </a:rPr>
              <a:t>ĎAKUJEM ZA POZORNOSŤ!</a:t>
            </a:r>
            <a:r>
              <a:rPr lang="cs-CZ" sz="3200" b="1" dirty="0">
                <a:solidFill>
                  <a:srgbClr val="249CD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9384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2920" y="1309816"/>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Prvky bezpečnosti EB​​</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2933" y="2361038"/>
            <a:ext cx="10182568" cy="4352478"/>
          </a:xfrm>
        </p:spPr>
        <p:txBody>
          <a:bodyPr anchor="t">
            <a:noAutofit/>
          </a:bodyPr>
          <a:lstStyle/>
          <a:p>
            <a:pPr marL="342900"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hlinkClick r:id="rId3"/>
              </a:rPr>
              <a:t>autentifikačný údaj​</a:t>
            </a:r>
            <a:endParaRPr lang="sk-SK" dirty="0">
              <a:solidFill>
                <a:srgbClr val="000000"/>
              </a:solidFill>
              <a:latin typeface="Arial" panose="020B0604020202020204" pitchFamily="34" charset="0"/>
              <a:cs typeface="Arial" panose="020B0604020202020204" pitchFamily="34" charset="0"/>
            </a:endParaRPr>
          </a:p>
          <a:p>
            <a:pPr marL="342900"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šifrovanie (asymetrické, symetrické, </a:t>
            </a:r>
            <a:r>
              <a:rPr lang="sk-SK" dirty="0" err="1">
                <a:solidFill>
                  <a:srgbClr val="000000"/>
                </a:solidFill>
                <a:latin typeface="Arial" panose="020B0604020202020204" pitchFamily="34" charset="0"/>
                <a:cs typeface="Arial" panose="020B0604020202020204" pitchFamily="34" charset="0"/>
              </a:rPr>
              <a:t>HTTPs</a:t>
            </a:r>
            <a:r>
              <a:rPr lang="sk-SK" dirty="0">
                <a:solidFill>
                  <a:srgbClr val="000000"/>
                </a:solidFill>
                <a:latin typeface="Arial" panose="020B0604020202020204" pitchFamily="34" charset="0"/>
                <a:cs typeface="Arial" panose="020B0604020202020204" pitchFamily="34" charset="0"/>
              </a:rPr>
              <a:t>)​</a:t>
            </a:r>
          </a:p>
          <a:p>
            <a:pPr marL="342900"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elektronický podpis – plní všetky požiadavky na bezpečnosť​</a:t>
            </a:r>
          </a:p>
          <a:p>
            <a:pPr marL="342900"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archív – veľmi dôležitý – „cestovanie v čase“ – funkcia v problémových prípadoch – dokazovanie „pravdy“, kontrola...​</a:t>
            </a:r>
            <a:r>
              <a:rPr lang="sk-SK" dirty="0"/>
              <a:t>​</a:t>
            </a:r>
          </a:p>
          <a:p>
            <a:pPr marL="342900" indent="-342900" algn="l" fontAlgn="base">
              <a:buFont typeface="Arial" panose="020B0604020202020204" pitchFamily="34" charset="0"/>
              <a:buChar char="•"/>
            </a:pP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93666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49170" y="1517297"/>
            <a:ext cx="9144000" cy="760817"/>
          </a:xfrm>
        </p:spPr>
        <p:txBody>
          <a:bodyPr>
            <a:normAutofit fontScale="90000"/>
          </a:bodyPr>
          <a:lstStyle/>
          <a:p>
            <a:pPr algn="l"/>
            <a:r>
              <a:rPr lang="cs-CZ" sz="4400" b="1" dirty="0">
                <a:solidFill>
                  <a:srgbClr val="249CDC"/>
                </a:solidFill>
                <a:latin typeface="Arial" panose="020B0604020202020204" pitchFamily="34" charset="0"/>
                <a:cs typeface="Arial" panose="020B0604020202020204" pitchFamily="34" charset="0"/>
              </a:rPr>
              <a:t>Autentifikačný a </a:t>
            </a:r>
            <a:r>
              <a:rPr lang="cs-CZ" sz="4400" b="1" dirty="0" err="1">
                <a:solidFill>
                  <a:srgbClr val="249CDC"/>
                </a:solidFill>
                <a:latin typeface="Arial" panose="020B0604020202020204" pitchFamily="34" charset="0"/>
                <a:cs typeface="Arial" panose="020B0604020202020204" pitchFamily="34" charset="0"/>
              </a:rPr>
              <a:t>Identifikačný</a:t>
            </a:r>
            <a:r>
              <a:rPr lang="cs-CZ" sz="4400" b="1" dirty="0">
                <a:solidFill>
                  <a:srgbClr val="249CDC"/>
                </a:solidFill>
                <a:latin typeface="Arial" panose="020B0604020202020204" pitchFamily="34" charset="0"/>
                <a:cs typeface="Arial" panose="020B0604020202020204" pitchFamily="34" charset="0"/>
              </a:rPr>
              <a:t> údaj​</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49170" y="2577101"/>
            <a:ext cx="9843154" cy="3946247"/>
          </a:xfrm>
        </p:spPr>
        <p:txBody>
          <a:bodyPr anchor="t">
            <a:noAutofit/>
          </a:bodyPr>
          <a:lstStyle/>
          <a:p>
            <a:pPr algn="l" fontAlgn="base"/>
            <a:r>
              <a:rPr lang="sk-SK" dirty="0">
                <a:solidFill>
                  <a:srgbClr val="000000"/>
                </a:solidFill>
                <a:latin typeface="Arial" panose="020B0604020202020204" pitchFamily="34" charset="0"/>
                <a:cs typeface="Arial" panose="020B0604020202020204" pitchFamily="34" charset="0"/>
              </a:rPr>
              <a:t>Porovnanie prvkov bezpečnosti​</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75298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347" y="643554"/>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Identifikácia a </a:t>
            </a:r>
            <a:r>
              <a:rPr lang="cs-CZ" sz="4400" b="1" dirty="0" err="1">
                <a:solidFill>
                  <a:srgbClr val="249CDC"/>
                </a:solidFill>
                <a:latin typeface="Arial" panose="020B0604020202020204" pitchFamily="34" charset="0"/>
                <a:cs typeface="Arial" panose="020B0604020202020204" pitchFamily="34" charset="0"/>
              </a:rPr>
              <a:t>autentizácia</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2933" y="1831149"/>
            <a:ext cx="8735573" cy="4352478"/>
          </a:xfrm>
        </p:spPr>
        <p:txBody>
          <a:bodyPr anchor="t">
            <a:noAutofit/>
          </a:bodyPr>
          <a:lstStyle/>
          <a:p>
            <a:pPr marL="457200" indent="-457200" algn="l" fontAlgn="base">
              <a:buFont typeface="Arial" panose="020B0604020202020204" pitchFamily="34" charset="0"/>
              <a:buChar char="•"/>
            </a:pPr>
            <a:r>
              <a:rPr lang="sk-SK" sz="2000" b="1" dirty="0">
                <a:solidFill>
                  <a:srgbClr val="249CDC"/>
                </a:solidFill>
                <a:latin typeface="Arial" panose="020B0604020202020204" pitchFamily="34" charset="0"/>
                <a:cs typeface="Arial" panose="020B0604020202020204" pitchFamily="34" charset="0"/>
              </a:rPr>
              <a:t>Identifikácia</a:t>
            </a:r>
            <a:r>
              <a:rPr lang="sk-SK" sz="2000" dirty="0">
                <a:solidFill>
                  <a:srgbClr val="000000"/>
                </a:solidFill>
                <a:latin typeface="Arial" panose="020B0604020202020204" pitchFamily="34" charset="0"/>
                <a:cs typeface="Arial" panose="020B0604020202020204" pitchFamily="34" charset="0"/>
              </a:rPr>
              <a:t> – poskytuje identitu používateľa do bezpečnostného systému. Táto identita je spravidla poskytovaná vo forme ID používateľa. Bezpečnostný systém prehľadáva všetky abstraktné objekty o ktorých vie a priradí neznámej entite známu veličinu, takže sa sama stane známou. Po dokončení je používateľ identifikovaný.​</a:t>
            </a:r>
          </a:p>
          <a:p>
            <a:pPr marL="457200" indent="-457200" algn="l"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sk-SK" sz="2000" b="1" dirty="0">
                <a:solidFill>
                  <a:srgbClr val="249CDC"/>
                </a:solidFill>
                <a:latin typeface="Arial" panose="020B0604020202020204" pitchFamily="34" charset="0"/>
                <a:cs typeface="Arial" panose="020B0604020202020204" pitchFamily="34" charset="0"/>
              </a:rPr>
              <a:t>Autentizácia</a:t>
            </a:r>
            <a:r>
              <a:rPr lang="sk-SK" sz="2000" dirty="0">
                <a:solidFill>
                  <a:srgbClr val="000000"/>
                </a:solidFill>
                <a:latin typeface="Arial" panose="020B0604020202020204" pitchFamily="34" charset="0"/>
                <a:cs typeface="Arial" panose="020B0604020202020204" pitchFamily="34" charset="0"/>
              </a:rPr>
              <a:t> - je proces overenia identity používateľa. Skutočnosť, že  používateľ tvrdí, že je reprezentovaný ako konkrétny abstraktný objekt (identifikovaný podľa ID používateľa), nevyhnutne neznamená, že je to pravda. Používateľ musí preukázať svoju totožnosť, aby sa do systému dostal.​</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63580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347" y="643554"/>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Autentifikačný údaj​</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2933" y="1831149"/>
            <a:ext cx="7568201" cy="4352478"/>
          </a:xfrm>
        </p:spPr>
        <p:txBody>
          <a:bodyPr anchor="t">
            <a:noAutofit/>
          </a:bodyPr>
          <a:lstStyle/>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údaj pre vstup, či overenie totožnosti používateľa ​</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4 typy:​</a:t>
            </a:r>
          </a:p>
          <a:p>
            <a:pPr marL="914400" lvl="1" indent="-457200" algn="l" fontAlgn="base">
              <a:buFont typeface="+mj-lt"/>
              <a:buAutoNum type="arabicPeriod"/>
            </a:pPr>
            <a:r>
              <a:rPr lang="sk-SK" sz="1800" dirty="0">
                <a:latin typeface="Arial" panose="020B0604020202020204" pitchFamily="34" charset="0"/>
                <a:cs typeface="Arial" panose="020B0604020202020204" pitchFamily="34" charset="0"/>
              </a:rPr>
              <a:t>na základe znalostí používateľa – SH (Statické heslo) a OTP (</a:t>
            </a:r>
            <a:r>
              <a:rPr lang="sk-SK" sz="1800" dirty="0" err="1">
                <a:latin typeface="Arial" panose="020B0604020202020204" pitchFamily="34" charset="0"/>
                <a:cs typeface="Arial" panose="020B0604020202020204" pitchFamily="34" charset="0"/>
              </a:rPr>
              <a:t>One</a:t>
            </a:r>
            <a:r>
              <a:rPr lang="sk-SK" sz="1800" dirty="0">
                <a:latin typeface="Arial" panose="020B0604020202020204" pitchFamily="34" charset="0"/>
                <a:cs typeface="Arial" panose="020B0604020202020204" pitchFamily="34" charset="0"/>
              </a:rPr>
              <a:t> </a:t>
            </a:r>
            <a:r>
              <a:rPr lang="sk-SK" sz="1800" dirty="0" err="1">
                <a:latin typeface="Arial" panose="020B0604020202020204" pitchFamily="34" charset="0"/>
                <a:cs typeface="Arial" panose="020B0604020202020204" pitchFamily="34" charset="0"/>
              </a:rPr>
              <a:t>Time</a:t>
            </a:r>
            <a:r>
              <a:rPr lang="sk-SK" sz="1800" dirty="0">
                <a:latin typeface="Arial" panose="020B0604020202020204" pitchFamily="34" charset="0"/>
                <a:cs typeface="Arial" panose="020B0604020202020204" pitchFamily="34" charset="0"/>
              </a:rPr>
              <a:t> </a:t>
            </a:r>
            <a:r>
              <a:rPr lang="sk-SK" sz="1800" dirty="0" err="1">
                <a:latin typeface="Arial" panose="020B0604020202020204" pitchFamily="34" charset="0"/>
                <a:cs typeface="Arial" panose="020B0604020202020204" pitchFamily="34" charset="0"/>
              </a:rPr>
              <a:t>Password</a:t>
            </a:r>
            <a:r>
              <a:rPr lang="sk-SK" sz="1800" dirty="0">
                <a:latin typeface="Arial" panose="020B0604020202020204" pitchFamily="34" charset="0"/>
                <a:cs typeface="Arial" panose="020B0604020202020204" pitchFamily="34" charset="0"/>
              </a:rPr>
              <a:t> – Dynamicky  meniace sa heslo)​</a:t>
            </a:r>
          </a:p>
          <a:p>
            <a:pPr marL="914400" lvl="1" indent="-457200" algn="l" fontAlgn="base">
              <a:buFont typeface="+mj-lt"/>
              <a:buAutoNum type="arabicPeriod"/>
            </a:pPr>
            <a:r>
              <a:rPr lang="sk-SK" sz="1800" dirty="0">
                <a:latin typeface="Arial" panose="020B0604020202020204" pitchFamily="34" charset="0"/>
                <a:cs typeface="Arial" panose="020B0604020202020204" pitchFamily="34" charset="0"/>
              </a:rPr>
              <a:t>na základe charakteristiky overovanej osoby (</a:t>
            </a:r>
            <a:r>
              <a:rPr lang="sk-SK" sz="1800" dirty="0" err="1">
                <a:latin typeface="Arial" panose="020B0604020202020204" pitchFamily="34" charset="0"/>
                <a:cs typeface="Arial" panose="020B0604020202020204" pitchFamily="34" charset="0"/>
              </a:rPr>
              <a:t>biometrika</a:t>
            </a:r>
            <a:r>
              <a:rPr lang="sk-SK" sz="1800" dirty="0">
                <a:latin typeface="Arial" panose="020B0604020202020204" pitchFamily="34" charset="0"/>
                <a:cs typeface="Arial" panose="020B0604020202020204" pitchFamily="34" charset="0"/>
              </a:rPr>
              <a:t>) – otlačok prsta, sietnica, dúhovka, tvar tváre, hlas, dynamika písania​</a:t>
            </a:r>
          </a:p>
          <a:p>
            <a:pPr marL="914400" lvl="1" indent="-457200" algn="l" fontAlgn="base">
              <a:buFont typeface="+mj-lt"/>
              <a:buAutoNum type="arabicPeriod"/>
            </a:pPr>
            <a:r>
              <a:rPr lang="sk-SK" sz="1800" dirty="0">
                <a:latin typeface="Arial" panose="020B0604020202020204" pitchFamily="34" charset="0"/>
                <a:cs typeface="Arial" panose="020B0604020202020204" pitchFamily="34" charset="0"/>
              </a:rPr>
              <a:t>na základe vlastníctva rôznych identifikačných prvkov – </a:t>
            </a:r>
            <a:r>
              <a:rPr lang="sk-SK" sz="1800" dirty="0" err="1">
                <a:latin typeface="Arial" panose="020B0604020202020204" pitchFamily="34" charset="0"/>
                <a:cs typeface="Arial" panose="020B0604020202020204" pitchFamily="34" charset="0"/>
              </a:rPr>
              <a:t>čípové</a:t>
            </a:r>
            <a:r>
              <a:rPr lang="sk-SK" sz="1800" dirty="0">
                <a:latin typeface="Arial" panose="020B0604020202020204" pitchFamily="34" charset="0"/>
                <a:cs typeface="Arial" panose="020B0604020202020204" pitchFamily="34" charset="0"/>
              </a:rPr>
              <a:t> karty, </a:t>
            </a:r>
            <a:r>
              <a:rPr lang="sk-SK" sz="1800" dirty="0" err="1">
                <a:latin typeface="Arial" panose="020B0604020202020204" pitchFamily="34" charset="0"/>
                <a:cs typeface="Arial" panose="020B0604020202020204" pitchFamily="34" charset="0"/>
              </a:rPr>
              <a:t>magbetické</a:t>
            </a:r>
            <a:r>
              <a:rPr lang="sk-SK" sz="1800" dirty="0">
                <a:latin typeface="Arial" panose="020B0604020202020204" pitchFamily="34" charset="0"/>
                <a:cs typeface="Arial" panose="020B0604020202020204" pitchFamily="34" charset="0"/>
              </a:rPr>
              <a:t> karty, TAN kalkulátory​</a:t>
            </a:r>
          </a:p>
          <a:p>
            <a:pPr marL="914400" lvl="1" indent="-457200" algn="l" fontAlgn="base">
              <a:buFont typeface="+mj-lt"/>
              <a:buAutoNum type="arabicPeriod"/>
            </a:pPr>
            <a:r>
              <a:rPr lang="sk-SK" sz="1800" dirty="0">
                <a:latin typeface="Arial" panose="020B0604020202020204" pitchFamily="34" charset="0"/>
                <a:cs typeface="Arial" panose="020B0604020202020204" pitchFamily="34" charset="0"/>
              </a:rPr>
              <a:t>digitálny podpis - RSA – metóda súkromného a verejného kľúča – digitálny a elektronický podpis​</a:t>
            </a:r>
            <a:endParaRPr lang="en-US" sz="1800" i="0" dirty="0">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33873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347" y="643554"/>
            <a:ext cx="9144000" cy="839136"/>
          </a:xfrm>
        </p:spPr>
        <p:txBody>
          <a:bodyPr>
            <a:normAutofit fontScale="90000"/>
          </a:bodyPr>
          <a:lstStyle/>
          <a:p>
            <a:pPr algn="l"/>
            <a:r>
              <a:rPr lang="cs-CZ" sz="4400" b="1" dirty="0">
                <a:solidFill>
                  <a:srgbClr val="249CDC"/>
                </a:solidFill>
                <a:latin typeface="Arial" panose="020B0604020202020204" pitchFamily="34" charset="0"/>
                <a:cs typeface="Arial" panose="020B0604020202020204" pitchFamily="34" charset="0"/>
              </a:rPr>
              <a:t>Bezpečnosť </a:t>
            </a:r>
            <a:r>
              <a:rPr lang="cs-CZ" sz="4400" b="1" dirty="0" err="1">
                <a:solidFill>
                  <a:srgbClr val="249CDC"/>
                </a:solidFill>
                <a:latin typeface="Arial" panose="020B0604020202020204" pitchFamily="34" charset="0"/>
                <a:cs typeface="Arial" panose="020B0604020202020204" pitchFamily="34" charset="0"/>
              </a:rPr>
              <a:t>autentifikačných</a:t>
            </a:r>
            <a:r>
              <a:rPr lang="cs-CZ" sz="4400" b="1" dirty="0">
                <a:solidFill>
                  <a:srgbClr val="249CDC"/>
                </a:solidFill>
                <a:latin typeface="Arial" panose="020B0604020202020204" pitchFamily="34" charset="0"/>
                <a:cs typeface="Arial" panose="020B0604020202020204" pitchFamily="34" charset="0"/>
              </a:rPr>
              <a:t> </a:t>
            </a:r>
            <a:r>
              <a:rPr lang="cs-CZ" sz="4400" b="1" dirty="0" err="1">
                <a:solidFill>
                  <a:srgbClr val="249CDC"/>
                </a:solidFill>
                <a:latin typeface="Arial" panose="020B0604020202020204" pitchFamily="34" charset="0"/>
                <a:cs typeface="Arial" panose="020B0604020202020204" pitchFamily="34" charset="0"/>
              </a:rPr>
              <a:t>údajov</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2933" y="1831149"/>
            <a:ext cx="8510881" cy="4352478"/>
          </a:xfrm>
        </p:spPr>
        <p:txBody>
          <a:bodyPr anchor="t">
            <a:noAutofit/>
          </a:bodyPr>
          <a:lstStyle/>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SH – x-miest -       ...        - 70x (x=6 ... 322s)​</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Biometria – pravdepodobnosť podľa Apple​</a:t>
            </a:r>
          </a:p>
          <a:p>
            <a:pPr marL="914400" lvl="1" indent="-457200" algn="l" fontAlgn="base">
              <a:buFont typeface="Arial" panose="020B0604020202020204" pitchFamily="34" charset="0"/>
              <a:buChar char="•"/>
            </a:pPr>
            <a:r>
              <a:rPr lang="sk-SK" sz="1600" dirty="0">
                <a:latin typeface="Arial" panose="020B0604020202020204" pitchFamily="34" charset="0"/>
                <a:cs typeface="Arial" panose="020B0604020202020204" pitchFamily="34" charset="0"/>
              </a:rPr>
              <a:t>1 : 50 000, že odtlačok niekoho odomkne váš telefón​</a:t>
            </a:r>
          </a:p>
          <a:p>
            <a:pPr marL="914400" lvl="1" indent="-457200" algn="l" fontAlgn="base">
              <a:buFont typeface="Arial" panose="020B0604020202020204" pitchFamily="34" charset="0"/>
              <a:buChar char="•"/>
            </a:pPr>
            <a:r>
              <a:rPr lang="sk-SK" sz="1600" dirty="0">
                <a:latin typeface="Arial" panose="020B0604020202020204" pitchFamily="34" charset="0"/>
                <a:cs typeface="Arial" panose="020B0604020202020204" pitchFamily="34" charset="0"/>
              </a:rPr>
              <a:t>1 : 1 000 000, že tvár niekoho iného odomkne váš telefón​</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V prípade SH pravdepodobnosť, že ho niekto uhádne:​</a:t>
            </a:r>
          </a:p>
          <a:p>
            <a:pPr marL="914400" lvl="1" indent="-457200" algn="l" fontAlgn="base">
              <a:buFont typeface="Arial" panose="020B0604020202020204" pitchFamily="34" charset="0"/>
              <a:buChar char="•"/>
            </a:pPr>
            <a:r>
              <a:rPr lang="sk-SK" sz="1600" dirty="0">
                <a:latin typeface="Arial" panose="020B0604020202020204" pitchFamily="34" charset="0"/>
                <a:cs typeface="Arial" panose="020B0604020202020204" pitchFamily="34" charset="0"/>
              </a:rPr>
              <a:t>1 : 10 000 v prípade 4-ciferného hesla​</a:t>
            </a:r>
          </a:p>
          <a:p>
            <a:pPr marL="914400" lvl="1" indent="-457200" algn="l" fontAlgn="base">
              <a:buFont typeface="Arial" panose="020B0604020202020204" pitchFamily="34" charset="0"/>
              <a:buChar char="•"/>
            </a:pPr>
            <a:r>
              <a:rPr lang="sk-SK" sz="1600" dirty="0">
                <a:latin typeface="Arial" panose="020B0604020202020204" pitchFamily="34" charset="0"/>
                <a:cs typeface="Arial" panose="020B0604020202020204" pitchFamily="34" charset="0"/>
              </a:rPr>
              <a:t>1 : 1 000 000 v prípade 6-ciferného hesla​</a:t>
            </a:r>
          </a:p>
          <a:p>
            <a:pPr marL="914400" lvl="1" indent="-457200" algn="l" fontAlgn="base">
              <a:buFont typeface="Arial" panose="020B0604020202020204" pitchFamily="34" charset="0"/>
              <a:buChar char="•"/>
            </a:pPr>
            <a:r>
              <a:rPr lang="sk-SK" sz="1600" dirty="0">
                <a:latin typeface="Arial" panose="020B0604020202020204" pitchFamily="34" charset="0"/>
                <a:cs typeface="Arial" panose="020B0604020202020204" pitchFamily="34" charset="0"/>
              </a:rPr>
              <a:t>1 : 2 000 000 000 a viac v prípade 6-miestneho alfanumerického hesla​</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Vyrobiť falošný odtlačok prsta je možné - postačuje nerozmazaná kópia pôvodného odtlačku a zariadenie v hodnote niekoľko tisíc dolárov.​</a:t>
            </a:r>
          </a:p>
          <a:p>
            <a:pPr marL="457200" indent="-457200" algn="l" fontAlgn="base">
              <a:buFont typeface="Arial" panose="020B0604020202020204" pitchFamily="34" charset="0"/>
              <a:buChar char="•"/>
            </a:pPr>
            <a:r>
              <a:rPr lang="sk-SK" sz="2000" dirty="0">
                <a:latin typeface="Arial" panose="020B0604020202020204" pitchFamily="34" charset="0"/>
                <a:cs typeface="Arial" panose="020B0604020202020204" pitchFamily="34" charset="0"/>
              </a:rPr>
              <a:t>Jeden hacker svoj pokus aj </a:t>
            </a:r>
            <a:r>
              <a:rPr lang="sk-SK" sz="2000" dirty="0">
                <a:latin typeface="Arial" panose="020B0604020202020204" pitchFamily="34" charset="0"/>
                <a:cs typeface="Arial" panose="020B0604020202020204" pitchFamily="34" charset="0"/>
                <a:hlinkClick r:id="rId3"/>
              </a:rPr>
              <a:t>zdokumentoval</a:t>
            </a:r>
            <a:r>
              <a:rPr lang="sk-SK" sz="2000" dirty="0">
                <a:latin typeface="Arial" panose="020B0604020202020204" pitchFamily="34" charset="0"/>
                <a:cs typeface="Arial" panose="020B0604020202020204" pitchFamily="34" charset="0"/>
              </a:rPr>
              <a:t>. </a:t>
            </a:r>
            <a:endParaRPr lang="en-US" sz="1800" i="0" dirty="0">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
        <p:nvSpPr>
          <p:cNvPr id="6" name="Obdélník 5">
            <a:extLst>
              <a:ext uri="{FF2B5EF4-FFF2-40B4-BE49-F238E27FC236}">
                <a16:creationId xmlns:a16="http://schemas.microsoft.com/office/drawing/2014/main" id="{839E02AE-86DC-4B8B-8B60-05C98A0827AB}"/>
              </a:ext>
            </a:extLst>
          </p:cNvPr>
          <p:cNvSpPr/>
          <p:nvPr/>
        </p:nvSpPr>
        <p:spPr>
          <a:xfrm>
            <a:off x="3874416" y="1831149"/>
            <a:ext cx="320512" cy="295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a:extLst>
              <a:ext uri="{FF2B5EF4-FFF2-40B4-BE49-F238E27FC236}">
                <a16:creationId xmlns:a16="http://schemas.microsoft.com/office/drawing/2014/main" id="{54E1516E-0F4D-42E1-81E1-E6C2EAC6FB81}"/>
              </a:ext>
            </a:extLst>
          </p:cNvPr>
          <p:cNvSpPr/>
          <p:nvPr/>
        </p:nvSpPr>
        <p:spPr>
          <a:xfrm>
            <a:off x="4608931" y="1831149"/>
            <a:ext cx="320512" cy="295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7675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TotalTime>
  <Words>2045</Words>
  <Application>Microsoft Office PowerPoint</Application>
  <PresentationFormat>Širokoúhlá obrazovka</PresentationFormat>
  <Paragraphs>302</Paragraphs>
  <Slides>48</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48</vt:i4>
      </vt:variant>
    </vt:vector>
  </HeadingPairs>
  <TitlesOfParts>
    <vt:vector size="55" baseType="lpstr">
      <vt:lpstr>Arial</vt:lpstr>
      <vt:lpstr>Calibri</vt:lpstr>
      <vt:lpstr>Calibri Light</vt:lpstr>
      <vt:lpstr>Symbol</vt:lpstr>
      <vt:lpstr>Times New Roman</vt:lpstr>
      <vt:lpstr>Motiv Office</vt:lpstr>
      <vt:lpstr>Pracovný hárok</vt:lpstr>
      <vt:lpstr>BEZPEČNOSŤ SLUŽIEB ELEKTRONICKÉHO BANKOVNÍCTVA</vt:lpstr>
      <vt:lpstr>Prezentace aplikace PowerPoint</vt:lpstr>
      <vt:lpstr>Formy komunikácie klienta a banky​</vt:lpstr>
      <vt:lpstr>Základné požiadavky na bezpečnosť v systémoch  EB​</vt:lpstr>
      <vt:lpstr>Prvky bezpečnosti EB​​</vt:lpstr>
      <vt:lpstr>Autentifikačný a Identifikačný údaj​</vt:lpstr>
      <vt:lpstr>Identifikácia a autentizácia</vt:lpstr>
      <vt:lpstr>Autentifikačný údaj​</vt:lpstr>
      <vt:lpstr>Bezpečnosť autentifikačných údajov</vt:lpstr>
      <vt:lpstr>Bezpečnosť digitálneho podpisu?</vt:lpstr>
      <vt:lpstr>Digitálny podpis a Elektronický podpis​</vt:lpstr>
      <vt:lpstr>Šifrovanie​</vt:lpstr>
      <vt:lpstr>Šifrovanie​</vt:lpstr>
      <vt:lpstr>ÍNAVORFIŠ O ADEV-AIFARGOTPYRK​</vt:lpstr>
      <vt:lpstr>ÍNAVORFIŠ O ADEV-AIFARGOTPYRK​</vt:lpstr>
      <vt:lpstr>ÍNAVORFIŠ O ADEV-AIFARGOTPYRK​</vt:lpstr>
      <vt:lpstr>ÍNAVORFIŠ O ADEV-AIFARGOTPYRK​</vt:lpstr>
      <vt:lpstr>Symetrické šifrovanie</vt:lpstr>
      <vt:lpstr>Symetrické šifrovanie​</vt:lpstr>
      <vt:lpstr>Enigma​</vt:lpstr>
      <vt:lpstr>Asymetrické použitie – existencia 2 klúčov – súkromný a verejný​</vt:lpstr>
      <vt:lpstr>Generovanie kľúčov – RSA algoritmus (Rivest–Shamir–Adleman)​</vt:lpstr>
      <vt:lpstr>Asymetrické šifrovanie​​</vt:lpstr>
      <vt:lpstr>Reálne použitie v prenose cez internet​</vt:lpstr>
      <vt:lpstr>Aký je súvis medzi šifrovaním (utajovaním) a podpisovaním ?​ ​</vt:lpstr>
      <vt:lpstr>Digitálny podpis na báze RSA</vt:lpstr>
      <vt:lpstr>Elektronický podpis ​</vt:lpstr>
      <vt:lpstr>Elektronický podpis ​</vt:lpstr>
      <vt:lpstr>Elektronický podpis - funkcie ​</vt:lpstr>
      <vt:lpstr>Elektronický podpis – výhody​ ​</vt:lpstr>
      <vt:lpstr>Podpis a šifrovanie​ ​</vt:lpstr>
      <vt:lpstr>Problém identifikácie osôb v elektronickom svete​</vt:lpstr>
      <vt:lpstr>Priradenie verejného kľúča ku konkrétnej osobe​</vt:lpstr>
      <vt:lpstr>Priradenie verejného kľúča ku konkrétnej osobe​</vt:lpstr>
      <vt:lpstr>PKI (Public Key Infrastructure)​ Infraštruktúra verejného kľúča</vt:lpstr>
      <vt:lpstr>PKI​​</vt:lpstr>
      <vt:lpstr>PKI – základné služby CA</vt:lpstr>
      <vt:lpstr>Certifikát – podpísaný ver. kľúč</vt:lpstr>
      <vt:lpstr>Porovnanie klasického a elektronického podpisu</vt:lpstr>
      <vt:lpstr>Riziká zneužitia súkromného kľúča​</vt:lpstr>
      <vt:lpstr>Bezpečnosť digitálneho podpisu​</vt:lpstr>
      <vt:lpstr>Používa sa elektronický podpis v praxi?​​</vt:lpstr>
      <vt:lpstr>Použitie E-podpisu​​​</vt:lpstr>
      <vt:lpstr>GPG for Win – Kleopatra​​​​</vt:lpstr>
      <vt:lpstr>Šifrovanie na SMARTPhone​</vt:lpstr>
      <vt:lpstr>OpenKeychains – pgp na smartphone​​</vt:lpstr>
      <vt:lpstr>Pdf dokumenty a epodpis SK​​​</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PODNIKATELSKÝ PLÁN</dc:title>
  <dc:creator>Kulihova Kublova Tereza</dc:creator>
  <cp:lastModifiedBy>Kulihova Kublova Tereza</cp:lastModifiedBy>
  <cp:revision>66</cp:revision>
  <dcterms:created xsi:type="dcterms:W3CDTF">2023-07-25T08:23:46Z</dcterms:created>
  <dcterms:modified xsi:type="dcterms:W3CDTF">2023-08-11T10:39:56Z</dcterms:modified>
</cp:coreProperties>
</file>