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8" r:id="rId3"/>
    <p:sldId id="260"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261"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 id="275" r:id="rId33"/>
    <p:sldId id="276" r:id="rId3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9C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400" autoAdjust="0"/>
  </p:normalViewPr>
  <p:slideViewPr>
    <p:cSldViewPr snapToGrid="0">
      <p:cViewPr varScale="1">
        <p:scale>
          <a:sx n="61" d="100"/>
          <a:sy n="61" d="100"/>
        </p:scale>
        <p:origin x="64"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B545EB-8A20-4E20-A589-A9EC2BFA8ED9}" type="datetimeFigureOut">
              <a:rPr lang="cs-CZ" smtClean="0"/>
              <a:t>08.08.2023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9E001C-4F57-48BB-AE11-A41E49E496FC}" type="slidenum">
              <a:rPr lang="cs-CZ" smtClean="0"/>
              <a:t>‹#›</a:t>
            </a:fld>
            <a:endParaRPr lang="cs-CZ"/>
          </a:p>
        </p:txBody>
      </p:sp>
    </p:spTree>
    <p:extLst>
      <p:ext uri="{BB962C8B-B14F-4D97-AF65-F5344CB8AC3E}">
        <p14:creationId xmlns:p14="http://schemas.microsoft.com/office/powerpoint/2010/main" val="1166553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4D50CB-ECA9-4083-BF69-F4CB7D403D7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2B70D652-EC5D-48A1-B1AF-E15DEF5EBB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D2E1063-4F2C-4D1E-86A1-1E17FF8B44BE}"/>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5" name="Zástupný symbol pro zápatí 4">
            <a:extLst>
              <a:ext uri="{FF2B5EF4-FFF2-40B4-BE49-F238E27FC236}">
                <a16:creationId xmlns:a16="http://schemas.microsoft.com/office/drawing/2014/main" id="{BBD1E713-3569-42BF-9BA0-EA8F3B5A4D2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9484853-1626-4872-9ACB-A2926E2B4EA6}"/>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113306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6FF47F-9BC6-4FEE-957E-4709865CB01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34603F9-B439-45FC-9DE0-9DE0DF355CC8}"/>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D472B65-4BE2-4355-8C57-8A8C170D4D87}"/>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5" name="Zástupný symbol pro zápatí 4">
            <a:extLst>
              <a:ext uri="{FF2B5EF4-FFF2-40B4-BE49-F238E27FC236}">
                <a16:creationId xmlns:a16="http://schemas.microsoft.com/office/drawing/2014/main" id="{5609AA42-EF96-49DE-9A33-FCBDAFAFE88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4DC519F-094B-44BE-B3D6-C353B6C0B8FF}"/>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4068595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135FEBF-A212-40A4-84C3-9649D056032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21C412D-5AA6-4170-A5FE-1F2C7802A45A}"/>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BF2860D-EB00-43FA-8A5B-A6C22F31CDC5}"/>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5" name="Zástupný symbol pro zápatí 4">
            <a:extLst>
              <a:ext uri="{FF2B5EF4-FFF2-40B4-BE49-F238E27FC236}">
                <a16:creationId xmlns:a16="http://schemas.microsoft.com/office/drawing/2014/main" id="{E161CAA3-DDB7-4DC3-8BE7-4B63FFC928B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FE80C0A-BE58-443D-ADE8-F3CE8004F0F1}"/>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143686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742838-3AC6-4435-8A9F-CF0389C31E0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B8C3830-809A-4FA9-A9C7-B3222236373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A03EF7B-B236-4C38-B689-288A0AD559F4}"/>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5" name="Zástupný symbol pro zápatí 4">
            <a:extLst>
              <a:ext uri="{FF2B5EF4-FFF2-40B4-BE49-F238E27FC236}">
                <a16:creationId xmlns:a16="http://schemas.microsoft.com/office/drawing/2014/main" id="{9FABA588-F1E0-47FF-B0C0-6E66E93EEC6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F714CB8-FABD-4711-B8FC-F7565606499D}"/>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3333349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507036-3F99-464B-B8AC-F118B0B4A0A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FF8260B-76E8-40F1-A757-4357511EA7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FC1CAC12-1535-451C-805F-3D4768A19A1C}"/>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5" name="Zástupný symbol pro zápatí 4">
            <a:extLst>
              <a:ext uri="{FF2B5EF4-FFF2-40B4-BE49-F238E27FC236}">
                <a16:creationId xmlns:a16="http://schemas.microsoft.com/office/drawing/2014/main" id="{03982F66-407A-4DCA-82D9-AA31E794CA8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EBA9A0E-2404-4AB4-BF57-D8E301E05D63}"/>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1788344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E8BB99-759C-4C48-BA1D-0B69C6261E7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82C3DBE-1141-4805-A825-1977195993DC}"/>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5CBD92E4-0ED9-4748-9EB0-3BE40489820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1C43090-CD88-482B-9E7B-B070983954CE}"/>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6" name="Zástupný symbol pro zápatí 5">
            <a:extLst>
              <a:ext uri="{FF2B5EF4-FFF2-40B4-BE49-F238E27FC236}">
                <a16:creationId xmlns:a16="http://schemas.microsoft.com/office/drawing/2014/main" id="{12EFD80C-D84C-49E3-BC38-BCD6F9A498B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CBB80F5-E504-4F89-8C32-6D6A5304A4C1}"/>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3808643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B9CF9B-71DB-4FC6-86F6-94BBE670F04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4184003-C434-4DCE-B252-740FDC4D3C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DB08835-5A3D-4C02-BCC7-E490EB825D0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6E2939E0-D022-4A9C-9590-DB7D45326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6C3EA80-E5B2-4727-89F8-4811EECBFC0F}"/>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AEE3375C-B169-4440-9D7F-A73C106954EE}"/>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8" name="Zástupný symbol pro zápatí 7">
            <a:extLst>
              <a:ext uri="{FF2B5EF4-FFF2-40B4-BE49-F238E27FC236}">
                <a16:creationId xmlns:a16="http://schemas.microsoft.com/office/drawing/2014/main" id="{C6FC4382-F7ED-4911-9D78-773459569AB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11BA616-15AD-46E3-94A3-27DC2AA6E2FE}"/>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95427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F97895-1A15-4F9E-AF00-D08D6976F9B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4339483C-5715-41B8-9BFC-D8DB24158A77}"/>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4" name="Zástupný symbol pro zápatí 3">
            <a:extLst>
              <a:ext uri="{FF2B5EF4-FFF2-40B4-BE49-F238E27FC236}">
                <a16:creationId xmlns:a16="http://schemas.microsoft.com/office/drawing/2014/main" id="{3FC5C36B-33BA-4F12-95F8-AD3F5121810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E5C7414-69C2-4775-BCD1-761AC1FAA465}"/>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3915882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299039E-C35A-4539-ADC4-FAADCC00246D}"/>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3" name="Zástupný symbol pro zápatí 2">
            <a:extLst>
              <a:ext uri="{FF2B5EF4-FFF2-40B4-BE49-F238E27FC236}">
                <a16:creationId xmlns:a16="http://schemas.microsoft.com/office/drawing/2014/main" id="{0A2F4E39-2145-427C-94FB-B7C8B0ED396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DE9F581-DD8B-4E62-BD39-345D2F91380E}"/>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301139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7D0E3E-7B6D-45F0-A236-7B4B67D5E45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CD6E8D5B-D596-4652-9928-812612E525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027383F-2A14-4511-BAAC-BF0C18C2E3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3A3FF67-71F2-4EA0-9A21-9A406A520D5A}"/>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6" name="Zástupný symbol pro zápatí 5">
            <a:extLst>
              <a:ext uri="{FF2B5EF4-FFF2-40B4-BE49-F238E27FC236}">
                <a16:creationId xmlns:a16="http://schemas.microsoft.com/office/drawing/2014/main" id="{BF48B103-9FFE-4FF6-AFAD-32BE6087187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1E169BA-8F3D-4EE5-BE91-2084FCE2F9B7}"/>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2792736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E6195B-C512-41CF-BCB6-5A25F077EEE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D4A67C0-3874-481C-AD5C-B88CAAF935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7C0D67F-2D4E-478E-A7B6-B08FF9EE9E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7B63BD1-4E0C-4334-9737-6F31EA49BAC2}"/>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6" name="Zástupný symbol pro zápatí 5">
            <a:extLst>
              <a:ext uri="{FF2B5EF4-FFF2-40B4-BE49-F238E27FC236}">
                <a16:creationId xmlns:a16="http://schemas.microsoft.com/office/drawing/2014/main" id="{BAD335B7-878F-4075-8444-99911A6424B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1AD60EE-910C-430D-AE93-7DD5C5C52554}"/>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614790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46D131A-0C78-4001-8AF8-B8C47E45AB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0583CC6C-C7A8-4761-93C5-8109401CF3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203C234-18EE-4BB9-AB06-8817A0D730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8A440-1B6D-43E4-9C02-07F167C45F13}" type="datetimeFigureOut">
              <a:rPr lang="cs-CZ" smtClean="0"/>
              <a:t>08.08.2023</a:t>
            </a:fld>
            <a:endParaRPr lang="cs-CZ"/>
          </a:p>
        </p:txBody>
      </p:sp>
      <p:sp>
        <p:nvSpPr>
          <p:cNvPr id="5" name="Zástupný symbol pro zápatí 4">
            <a:extLst>
              <a:ext uri="{FF2B5EF4-FFF2-40B4-BE49-F238E27FC236}">
                <a16:creationId xmlns:a16="http://schemas.microsoft.com/office/drawing/2014/main" id="{38DA832B-4B82-4902-84DF-4AAFC322BE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FBB8316-7C01-47F4-921F-1B49069284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A4E30-26DE-4FF2-849A-8BE99DE41496}" type="slidenum">
              <a:rPr lang="cs-CZ" smtClean="0"/>
              <a:t>‹#›</a:t>
            </a:fld>
            <a:endParaRPr lang="cs-CZ"/>
          </a:p>
        </p:txBody>
      </p:sp>
    </p:spTree>
    <p:extLst>
      <p:ext uri="{BB962C8B-B14F-4D97-AF65-F5344CB8AC3E}">
        <p14:creationId xmlns:p14="http://schemas.microsoft.com/office/powerpoint/2010/main" val="3027810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zakonypreludi.sk/zz/2004-582/znenie-20150101#f6277096"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4085924" cy="385269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524000" y="2336326"/>
            <a:ext cx="9144000" cy="2387600"/>
          </a:xfrm>
        </p:spPr>
        <p:txBody>
          <a:bodyPr>
            <a:normAutofit/>
          </a:bodyPr>
          <a:lstStyle/>
          <a:p>
            <a:pPr algn="l"/>
            <a:r>
              <a:rPr lang="cs-CZ" b="1" dirty="0">
                <a:solidFill>
                  <a:srgbClr val="249CDC"/>
                </a:solidFill>
                <a:latin typeface="Arial" panose="020B0604020202020204" pitchFamily="34" charset="0"/>
                <a:cs typeface="Arial" panose="020B0604020202020204" pitchFamily="34" charset="0"/>
              </a:rPr>
              <a:t>PRÁVNY RÁMEC ÚČTOVNÍCTVA A DANÍ</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524000" y="4855134"/>
            <a:ext cx="9144000" cy="1655762"/>
          </a:xfrm>
        </p:spPr>
        <p:txBody>
          <a:bodyPr/>
          <a:lstStyle/>
          <a:p>
            <a:pPr algn="l" rtl="0" fontAlgn="base"/>
            <a:r>
              <a:rPr lang="sk-SK" sz="2400" b="1" i="0" u="none" strike="noStrike" dirty="0">
                <a:solidFill>
                  <a:srgbClr val="000000"/>
                </a:solidFill>
                <a:effectLst/>
                <a:latin typeface="Arial" panose="020B0604020202020204" pitchFamily="34" charset="0"/>
                <a:cs typeface="Arial" panose="020B0604020202020204" pitchFamily="34" charset="0"/>
              </a:rPr>
              <a:t>Alena Andrejovská​</a:t>
            </a:r>
            <a:r>
              <a:rPr lang="en-US" sz="2400" b="0" i="0" dirty="0">
                <a:solidFill>
                  <a:srgbClr val="000000"/>
                </a:solidFill>
                <a:effectLst/>
                <a:latin typeface="Arial" panose="020B0604020202020204" pitchFamily="34" charset="0"/>
                <a:cs typeface="Arial" panose="020B0604020202020204" pitchFamily="34" charset="0"/>
              </a:rPr>
              <a:t>​</a:t>
            </a:r>
            <a:endParaRPr lang="en-US" b="0" i="0" dirty="0">
              <a:solidFill>
                <a:srgbClr val="000000"/>
              </a:solidFill>
              <a:effectLst/>
              <a:latin typeface="Arial" panose="020B0604020202020204" pitchFamily="34" charset="0"/>
              <a:cs typeface="Arial" panose="020B0604020202020204" pitchFamily="34" charset="0"/>
            </a:endParaRPr>
          </a:p>
          <a:p>
            <a:pPr algn="l" rtl="0" fontAlgn="base"/>
            <a:r>
              <a:rPr lang="sk-SK" sz="2400" b="0" i="0" u="none" strike="noStrike" dirty="0">
                <a:solidFill>
                  <a:srgbClr val="000000"/>
                </a:solidFill>
                <a:effectLst/>
                <a:latin typeface="Arial" panose="020B0604020202020204" pitchFamily="34" charset="0"/>
                <a:cs typeface="Arial" panose="020B0604020202020204" pitchFamily="34" charset="0"/>
              </a:rPr>
              <a:t>TUKE, Košice 2021</a:t>
            </a:r>
            <a:endParaRPr lang="cs-CZ" dirty="0">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7990" y="3948576"/>
            <a:ext cx="3754010" cy="2957219"/>
          </a:xfrm>
          <a:prstGeom prst="rect">
            <a:avLst/>
          </a:prstGeom>
        </p:spPr>
      </p:pic>
      <p:pic>
        <p:nvPicPr>
          <p:cNvPr id="6" name="Obrázek 5">
            <a:extLst>
              <a:ext uri="{FF2B5EF4-FFF2-40B4-BE49-F238E27FC236}">
                <a16:creationId xmlns:a16="http://schemas.microsoft.com/office/drawing/2014/main" id="{EF16CD5C-F4DE-48FF-88EB-B28378F8EB24}"/>
              </a:ext>
            </a:extLst>
          </p:cNvPr>
          <p:cNvPicPr/>
          <p:nvPr/>
        </p:nvPicPr>
        <p:blipFill>
          <a:blip r:embed="rId4">
            <a:extLst>
              <a:ext uri="{28A0092B-C50C-407E-A947-70E740481C1C}">
                <a14:useLocalDpi xmlns:a14="http://schemas.microsoft.com/office/drawing/2010/main" val="0"/>
              </a:ext>
            </a:extLst>
          </a:blip>
          <a:stretch>
            <a:fillRect/>
          </a:stretch>
        </p:blipFill>
        <p:spPr>
          <a:xfrm>
            <a:off x="6920378" y="273384"/>
            <a:ext cx="4731152" cy="863594"/>
          </a:xfrm>
          <a:prstGeom prst="rect">
            <a:avLst/>
          </a:prstGeom>
        </p:spPr>
      </p:pic>
    </p:spTree>
    <p:extLst>
      <p:ext uri="{BB962C8B-B14F-4D97-AF65-F5344CB8AC3E}">
        <p14:creationId xmlns:p14="http://schemas.microsoft.com/office/powerpoint/2010/main" val="4140262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200" y="1218590"/>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Základné pojmy</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75375" y="2363428"/>
            <a:ext cx="9449825" cy="4411359"/>
          </a:xfrm>
        </p:spPr>
        <p:txBody>
          <a:bodyPr anchor="t">
            <a:noAutofit/>
          </a:bodyPr>
          <a:lstStyle/>
          <a:p>
            <a:pPr marL="342900" indent="-342900" algn="l" rtl="0" fontAlgn="base">
              <a:buFont typeface="Arial" panose="020B0604020202020204" pitchFamily="34" charset="0"/>
              <a:buChar char="•"/>
            </a:pPr>
            <a:r>
              <a:rPr lang="sk-SK" sz="2200" b="1" dirty="0">
                <a:solidFill>
                  <a:srgbClr val="000000"/>
                </a:solidFill>
                <a:latin typeface="Arial" panose="020B0604020202020204" pitchFamily="34" charset="0"/>
                <a:cs typeface="Arial" panose="020B0604020202020204" pitchFamily="34" charset="0"/>
              </a:rPr>
              <a:t>Výdavok </a:t>
            </a:r>
            <a:r>
              <a:rPr lang="sk-SK" sz="2200" dirty="0">
                <a:solidFill>
                  <a:srgbClr val="000000"/>
                </a:solidFill>
                <a:latin typeface="Arial" panose="020B0604020202020204" pitchFamily="34" charset="0"/>
                <a:cs typeface="Arial" panose="020B0604020202020204" pitchFamily="34" charset="0"/>
              </a:rPr>
              <a:t>-</a:t>
            </a:r>
            <a:r>
              <a:rPr lang="sk-SK" sz="2200" b="1" dirty="0">
                <a:solidFill>
                  <a:srgbClr val="000000"/>
                </a:solidFill>
                <a:latin typeface="Arial" panose="020B0604020202020204" pitchFamily="34" charset="0"/>
                <a:cs typeface="Arial" panose="020B0604020202020204" pitchFamily="34" charset="0"/>
              </a:rPr>
              <a:t> </a:t>
            </a:r>
            <a:r>
              <a:rPr lang="sk-SK" sz="2200" dirty="0">
                <a:solidFill>
                  <a:srgbClr val="000000"/>
                </a:solidFill>
                <a:latin typeface="Arial" panose="020B0604020202020204" pitchFamily="34" charset="0"/>
                <a:cs typeface="Arial" panose="020B0604020202020204" pitchFamily="34" charset="0"/>
              </a:rPr>
              <a:t>úbytok peňažných prostriedkov,​</a:t>
            </a:r>
          </a:p>
          <a:p>
            <a:pPr marL="342900" indent="-342900" algn="l" rtl="0" fontAlgn="base">
              <a:buFont typeface="Arial" panose="020B0604020202020204" pitchFamily="34" charset="0"/>
              <a:buChar char="•"/>
            </a:pPr>
            <a:endParaRPr lang="sk-SK" sz="2200" b="1"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200" b="1" dirty="0">
                <a:solidFill>
                  <a:srgbClr val="000000"/>
                </a:solidFill>
                <a:latin typeface="Arial" panose="020B0604020202020204" pitchFamily="34" charset="0"/>
                <a:cs typeface="Arial" panose="020B0604020202020204" pitchFamily="34" charset="0"/>
              </a:rPr>
              <a:t>​Náklad </a:t>
            </a:r>
            <a:r>
              <a:rPr lang="sk-SK" sz="2200" dirty="0">
                <a:solidFill>
                  <a:srgbClr val="000000"/>
                </a:solidFill>
                <a:latin typeface="Arial" panose="020B0604020202020204" pitchFamily="34" charset="0"/>
                <a:cs typeface="Arial" panose="020B0604020202020204" pitchFamily="34" charset="0"/>
              </a:rPr>
              <a:t>-</a:t>
            </a:r>
            <a:r>
              <a:rPr lang="sk-SK" sz="2200" b="1" dirty="0">
                <a:solidFill>
                  <a:srgbClr val="000000"/>
                </a:solidFill>
                <a:latin typeface="Arial" panose="020B0604020202020204" pitchFamily="34" charset="0"/>
                <a:cs typeface="Arial" panose="020B0604020202020204" pitchFamily="34" charset="0"/>
              </a:rPr>
              <a:t> </a:t>
            </a:r>
            <a:r>
              <a:rPr lang="sk-SK" sz="2200" dirty="0">
                <a:solidFill>
                  <a:srgbClr val="000000"/>
                </a:solidFill>
                <a:latin typeface="Arial" panose="020B0604020202020204" pitchFamily="34" charset="0"/>
                <a:cs typeface="Arial" panose="020B0604020202020204" pitchFamily="34" charset="0"/>
              </a:rPr>
              <a:t>zníženie ekonomických úžitkov ÚJ v účtovnom období, ​</a:t>
            </a:r>
          </a:p>
          <a:p>
            <a:pPr marL="342900" indent="-342900" algn="l" rtl="0" fontAlgn="base">
              <a:buFont typeface="Arial" panose="020B0604020202020204" pitchFamily="34" charset="0"/>
              <a:buChar char="•"/>
            </a:pPr>
            <a:endParaRPr lang="sk-SK" sz="2200" b="1"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200" b="1" dirty="0">
                <a:solidFill>
                  <a:srgbClr val="000000"/>
                </a:solidFill>
                <a:latin typeface="Arial" panose="020B0604020202020204" pitchFamily="34" charset="0"/>
                <a:cs typeface="Arial" panose="020B0604020202020204" pitchFamily="34" charset="0"/>
              </a:rPr>
              <a:t>​Výnos  </a:t>
            </a:r>
            <a:r>
              <a:rPr lang="sk-SK" sz="2200" dirty="0">
                <a:solidFill>
                  <a:srgbClr val="000000"/>
                </a:solidFill>
                <a:latin typeface="Arial" panose="020B0604020202020204" pitchFamily="34" charset="0"/>
                <a:cs typeface="Arial" panose="020B0604020202020204" pitchFamily="34" charset="0"/>
              </a:rPr>
              <a:t>-</a:t>
            </a:r>
            <a:r>
              <a:rPr lang="sk-SK" sz="2200" b="1" dirty="0">
                <a:solidFill>
                  <a:srgbClr val="000000"/>
                </a:solidFill>
                <a:latin typeface="Arial" panose="020B0604020202020204" pitchFamily="34" charset="0"/>
                <a:cs typeface="Arial" panose="020B0604020202020204" pitchFamily="34" charset="0"/>
              </a:rPr>
              <a:t>  </a:t>
            </a:r>
            <a:r>
              <a:rPr lang="sk-SK" sz="2200" dirty="0">
                <a:solidFill>
                  <a:srgbClr val="000000"/>
                </a:solidFill>
                <a:latin typeface="Arial" panose="020B0604020202020204" pitchFamily="34" charset="0"/>
                <a:cs typeface="Arial" panose="020B0604020202020204" pitchFamily="34" charset="0"/>
              </a:rPr>
              <a:t>zvýšenie ekonomických úžitkov ÚJ v účtovnom období, ​</a:t>
            </a:r>
          </a:p>
          <a:p>
            <a:pPr marL="342900" indent="-342900" algn="l" rtl="0" fontAlgn="base">
              <a:buFont typeface="Arial" panose="020B0604020202020204" pitchFamily="34" charset="0"/>
              <a:buChar char="•"/>
            </a:pPr>
            <a:endParaRPr lang="sk-SK" sz="2200" b="1"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200" b="1" dirty="0">
                <a:solidFill>
                  <a:srgbClr val="000000"/>
                </a:solidFill>
                <a:latin typeface="Arial" panose="020B0604020202020204" pitchFamily="34" charset="0"/>
                <a:cs typeface="Arial" panose="020B0604020202020204" pitchFamily="34" charset="0"/>
              </a:rPr>
              <a:t>​Príjem </a:t>
            </a:r>
            <a:r>
              <a:rPr lang="sk-SK" sz="2200" dirty="0">
                <a:solidFill>
                  <a:srgbClr val="000000"/>
                </a:solidFill>
                <a:latin typeface="Arial" panose="020B0604020202020204" pitchFamily="34" charset="0"/>
                <a:cs typeface="Arial" panose="020B0604020202020204" pitchFamily="34" charset="0"/>
              </a:rPr>
              <a:t>-</a:t>
            </a:r>
            <a:r>
              <a:rPr lang="sk-SK" sz="2200" b="1" dirty="0">
                <a:solidFill>
                  <a:srgbClr val="000000"/>
                </a:solidFill>
                <a:latin typeface="Arial" panose="020B0604020202020204" pitchFamily="34" charset="0"/>
                <a:cs typeface="Arial" panose="020B0604020202020204" pitchFamily="34" charset="0"/>
              </a:rPr>
              <a:t> </a:t>
            </a:r>
            <a:r>
              <a:rPr lang="sk-SK" sz="2200" dirty="0">
                <a:solidFill>
                  <a:srgbClr val="000000"/>
                </a:solidFill>
                <a:latin typeface="Arial" panose="020B0604020202020204" pitchFamily="34" charset="0"/>
                <a:cs typeface="Arial" panose="020B0604020202020204" pitchFamily="34" charset="0"/>
              </a:rPr>
              <a:t>prírastok peňažných prostriedkov ​</a:t>
            </a:r>
            <a:endParaRPr lang="en-US" sz="1800"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74ADB507-7757-4D95-98CB-4DADE6D3510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2563790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200" y="1218590"/>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Základné pojmy</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75375" y="2363428"/>
            <a:ext cx="10306093" cy="4411359"/>
          </a:xfrm>
        </p:spPr>
        <p:txBody>
          <a:bodyPr anchor="t">
            <a:noAutofit/>
          </a:bodyPr>
          <a:lstStyle/>
          <a:p>
            <a:pPr algn="l" rtl="0" fontAlgn="base"/>
            <a:r>
              <a:rPr lang="sk-SK" sz="2200" b="1" dirty="0">
                <a:solidFill>
                  <a:srgbClr val="000000"/>
                </a:solidFill>
                <a:latin typeface="Arial" panose="020B0604020202020204" pitchFamily="34" charset="0"/>
                <a:cs typeface="Arial" panose="020B0604020202020204" pitchFamily="34" charset="0"/>
              </a:rPr>
              <a:t>Účtovné obdobie:​</a:t>
            </a:r>
          </a:p>
          <a:p>
            <a:pPr marL="342900" indent="-342900" algn="l" rtl="0" fontAlgn="base">
              <a:buFont typeface="Arial" panose="020B0604020202020204" pitchFamily="34" charset="0"/>
              <a:buChar char="•"/>
            </a:pPr>
            <a:endParaRPr lang="sk-SK" sz="2200" b="1"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200" b="1" dirty="0">
                <a:solidFill>
                  <a:srgbClr val="000000"/>
                </a:solidFill>
                <a:latin typeface="Arial" panose="020B0604020202020204" pitchFamily="34" charset="0"/>
                <a:cs typeface="Arial" panose="020B0604020202020204" pitchFamily="34" charset="0"/>
              </a:rPr>
              <a:t>​Kalendárny rok </a:t>
            </a:r>
            <a:r>
              <a:rPr lang="sk-SK" sz="2200" dirty="0">
                <a:solidFill>
                  <a:srgbClr val="000000"/>
                </a:solidFill>
                <a:latin typeface="Arial" panose="020B0604020202020204" pitchFamily="34" charset="0"/>
                <a:cs typeface="Arial" panose="020B0604020202020204" pitchFamily="34" charset="0"/>
              </a:rPr>
              <a:t>– trvá od 1. 1. do 31. 12.​</a:t>
            </a:r>
          </a:p>
          <a:p>
            <a:pPr marL="342900" indent="-342900" algn="l" rtl="0" fontAlgn="base">
              <a:buFont typeface="Arial" panose="020B0604020202020204" pitchFamily="34" charset="0"/>
              <a:buChar char="•"/>
            </a:pPr>
            <a:endParaRPr lang="sk-SK" sz="2200" b="1"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200" b="1" dirty="0">
                <a:solidFill>
                  <a:srgbClr val="000000"/>
                </a:solidFill>
                <a:latin typeface="Arial" panose="020B0604020202020204" pitchFamily="34" charset="0"/>
                <a:cs typeface="Arial" panose="020B0604020202020204" pitchFamily="34" charset="0"/>
              </a:rPr>
              <a:t>​Hospodársky rok </a:t>
            </a:r>
            <a:r>
              <a:rPr lang="sk-SK" sz="2200" dirty="0">
                <a:solidFill>
                  <a:srgbClr val="000000"/>
                </a:solidFill>
                <a:latin typeface="Arial" panose="020B0604020202020204" pitchFamily="34" charset="0"/>
                <a:cs typeface="Arial" panose="020B0604020202020204" pitchFamily="34" charset="0"/>
              </a:rPr>
              <a:t>– je obdobie nepretržite po sebe idúcich 12 kalendárnych mesiacov, ktoré nie je zhodné s kalendárnym rokom. (nemôže ho uplatňovať subjekt verejnej správy)​</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FE663C9F-72E6-47F3-A490-FC13296E8B9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1053001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200" y="1218590"/>
            <a:ext cx="9144000" cy="839136"/>
          </a:xfrm>
        </p:spPr>
        <p:txBody>
          <a:bodyPr>
            <a:noAutofit/>
          </a:bodyPr>
          <a:lstStyle/>
          <a:p>
            <a:pPr algn="l"/>
            <a:r>
              <a:rPr lang="cs-CZ" sz="3600" dirty="0">
                <a:solidFill>
                  <a:srgbClr val="249CDC"/>
                </a:solidFill>
                <a:latin typeface="Arial" panose="020B0604020202020204" pitchFamily="34" charset="0"/>
                <a:cs typeface="Arial" panose="020B0604020202020204" pitchFamily="34" charset="0"/>
              </a:rPr>
              <a:t>Sústava jednoduchého </a:t>
            </a:r>
            <a:r>
              <a:rPr lang="cs-CZ" sz="3600" dirty="0" err="1">
                <a:solidFill>
                  <a:srgbClr val="249CDC"/>
                </a:solidFill>
                <a:latin typeface="Arial" panose="020B0604020202020204" pitchFamily="34" charset="0"/>
                <a:cs typeface="Arial" panose="020B0604020202020204" pitchFamily="34" charset="0"/>
              </a:rPr>
              <a:t>účtovníctva</a:t>
            </a:r>
            <a:r>
              <a:rPr lang="cs-CZ" sz="3600" dirty="0">
                <a:solidFill>
                  <a:srgbClr val="249CDC"/>
                </a:solidFill>
                <a:latin typeface="Arial" panose="020B0604020202020204" pitchFamily="34" charset="0"/>
                <a:cs typeface="Arial" panose="020B0604020202020204" pitchFamily="34" charset="0"/>
              </a:rPr>
              <a:t>​</a:t>
            </a:r>
            <a:br>
              <a:rPr lang="cs-CZ" sz="3600" dirty="0">
                <a:solidFill>
                  <a:srgbClr val="249CDC"/>
                </a:solidFill>
                <a:latin typeface="Arial" panose="020B0604020202020204" pitchFamily="34" charset="0"/>
                <a:cs typeface="Arial" panose="020B0604020202020204" pitchFamily="34" charset="0"/>
              </a:rPr>
            </a:br>
            <a:r>
              <a:rPr lang="cs-CZ" sz="3600" b="1" dirty="0" err="1">
                <a:solidFill>
                  <a:srgbClr val="249CDC"/>
                </a:solidFill>
                <a:latin typeface="Arial" panose="020B0604020202020204" pitchFamily="34" charset="0"/>
                <a:cs typeface="Arial" panose="020B0604020202020204" pitchFamily="34" charset="0"/>
              </a:rPr>
              <a:t>môže</a:t>
            </a:r>
            <a:r>
              <a:rPr lang="cs-CZ" sz="3600" dirty="0">
                <a:solidFill>
                  <a:srgbClr val="249CDC"/>
                </a:solidFill>
                <a:latin typeface="Arial" panose="020B0604020202020204" pitchFamily="34" charset="0"/>
                <a:cs typeface="Arial" panose="020B0604020202020204" pitchFamily="34" charset="0"/>
              </a:rPr>
              <a:t> </a:t>
            </a:r>
            <a:r>
              <a:rPr lang="cs-CZ" sz="3600" dirty="0" err="1">
                <a:solidFill>
                  <a:srgbClr val="249CDC"/>
                </a:solidFill>
                <a:latin typeface="Arial" panose="020B0604020202020204" pitchFamily="34" charset="0"/>
                <a:cs typeface="Arial" panose="020B0604020202020204" pitchFamily="34" charset="0"/>
              </a:rPr>
              <a:t>účtovať</a:t>
            </a:r>
            <a:r>
              <a:rPr lang="cs-CZ" sz="3600"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75376" y="2363428"/>
            <a:ext cx="9844180" cy="4411359"/>
          </a:xfrm>
        </p:spPr>
        <p:txBody>
          <a:bodyPr anchor="t">
            <a:noAutofit/>
          </a:bodyPr>
          <a:lstStyle/>
          <a:p>
            <a:pPr marL="457200" indent="-457200" algn="l" rtl="0" fontAlgn="base">
              <a:buFont typeface="+mj-lt"/>
              <a:buAutoNum type="alphaLcParenR"/>
            </a:pPr>
            <a:r>
              <a:rPr lang="sk-SK" sz="1800" b="1" dirty="0">
                <a:solidFill>
                  <a:srgbClr val="000000"/>
                </a:solidFill>
                <a:latin typeface="Arial" panose="020B0604020202020204" pitchFamily="34" charset="0"/>
                <a:cs typeface="Arial" panose="020B0604020202020204" pitchFamily="34" charset="0"/>
              </a:rPr>
              <a:t>podnikateľ</a:t>
            </a:r>
            <a:r>
              <a:rPr lang="sk-SK" sz="1800" dirty="0">
                <a:solidFill>
                  <a:srgbClr val="000000"/>
                </a:solidFill>
                <a:latin typeface="Arial" panose="020B0604020202020204" pitchFamily="34" charset="0"/>
                <a:cs typeface="Arial" panose="020B0604020202020204" pitchFamily="34" charset="0"/>
              </a:rPr>
              <a:t>, ktorému to umožňuje osobitný predpis – licencie daňových poradcov, audítorov, umelci, lekár, SHR, ​</a:t>
            </a:r>
          </a:p>
          <a:p>
            <a:pPr marL="457200" indent="-457200" algn="l" rtl="0" fontAlgn="base">
              <a:buFont typeface="+mj-lt"/>
              <a:buAutoNum type="alphaLcParenR"/>
            </a:pPr>
            <a:r>
              <a:rPr lang="sk-SK" sz="1800" b="1" dirty="0">
                <a:solidFill>
                  <a:srgbClr val="000000"/>
                </a:solidFill>
                <a:latin typeface="Arial" panose="020B0604020202020204" pitchFamily="34" charset="0"/>
                <a:cs typeface="Arial" panose="020B0604020202020204" pitchFamily="34" charset="0"/>
              </a:rPr>
              <a:t>fyzická osoba</a:t>
            </a:r>
            <a:r>
              <a:rPr lang="sk-SK" sz="1800" dirty="0">
                <a:solidFill>
                  <a:srgbClr val="000000"/>
                </a:solidFill>
                <a:latin typeface="Arial" panose="020B0604020202020204" pitchFamily="34" charset="0"/>
                <a:cs typeface="Arial" panose="020B0604020202020204" pitchFamily="34" charset="0"/>
              </a:rPr>
              <a:t>, ktorá nepodniká, ale prenajíma nehnuteľnosti nie v zmysle živnostenského zákona​</a:t>
            </a:r>
          </a:p>
          <a:p>
            <a:pPr marL="457200" indent="-457200" algn="l" rtl="0" fontAlgn="base">
              <a:buFont typeface="+mj-lt"/>
              <a:buAutoNum type="alphaLcParenR"/>
            </a:pPr>
            <a:r>
              <a:rPr lang="sk-SK" sz="1800" b="1" dirty="0">
                <a:solidFill>
                  <a:srgbClr val="000000"/>
                </a:solidFill>
                <a:latin typeface="Arial" panose="020B0604020202020204" pitchFamily="34" charset="0"/>
                <a:cs typeface="Arial" panose="020B0604020202020204" pitchFamily="34" charset="0"/>
              </a:rPr>
              <a:t>občianske združenie</a:t>
            </a:r>
            <a:r>
              <a:rPr lang="sk-SK" sz="1800" dirty="0">
                <a:solidFill>
                  <a:srgbClr val="000000"/>
                </a:solidFill>
                <a:latin typeface="Arial" panose="020B0604020202020204" pitchFamily="34" charset="0"/>
                <a:cs typeface="Arial" panose="020B0604020202020204" pitchFamily="34" charset="0"/>
              </a:rPr>
              <a:t>, jeho organizačné zložky, ktoré majú právnu subjektivitu, </a:t>
            </a:r>
            <a:r>
              <a:rPr lang="sk-SK" sz="1800" b="1" dirty="0">
                <a:solidFill>
                  <a:srgbClr val="000000"/>
                </a:solidFill>
                <a:latin typeface="Arial" panose="020B0604020202020204" pitchFamily="34" charset="0"/>
                <a:cs typeface="Arial" panose="020B0604020202020204" pitchFamily="34" charset="0"/>
              </a:rPr>
              <a:t>organizačné zložky Matice slovenskej</a:t>
            </a:r>
            <a:r>
              <a:rPr lang="sk-SK" sz="1800" dirty="0">
                <a:solidFill>
                  <a:srgbClr val="000000"/>
                </a:solidFill>
                <a:latin typeface="Arial" panose="020B0604020202020204" pitchFamily="34" charset="0"/>
                <a:cs typeface="Arial" panose="020B0604020202020204" pitchFamily="34" charset="0"/>
              </a:rPr>
              <a:t>, ktoré majú právnu subjektivitu, </a:t>
            </a:r>
            <a:r>
              <a:rPr lang="sk-SK" sz="1800" b="1" dirty="0">
                <a:solidFill>
                  <a:srgbClr val="000000"/>
                </a:solidFill>
                <a:latin typeface="Arial" panose="020B0604020202020204" pitchFamily="34" charset="0"/>
                <a:cs typeface="Arial" panose="020B0604020202020204" pitchFamily="34" charset="0"/>
              </a:rPr>
              <a:t>združenia právnických osôb, spoločenstvá vlastníkov bytov </a:t>
            </a:r>
            <a:r>
              <a:rPr lang="sk-SK" sz="1800" dirty="0">
                <a:solidFill>
                  <a:srgbClr val="000000"/>
                </a:solidFill>
                <a:latin typeface="Arial" panose="020B0604020202020204" pitchFamily="34" charset="0"/>
                <a:cs typeface="Arial" panose="020B0604020202020204" pitchFamily="34" charset="0"/>
              </a:rPr>
              <a:t>a nebytových priestorov, </a:t>
            </a:r>
            <a:r>
              <a:rPr lang="sk-SK" sz="1800" b="1" dirty="0">
                <a:solidFill>
                  <a:srgbClr val="000000"/>
                </a:solidFill>
                <a:latin typeface="Arial" panose="020B0604020202020204" pitchFamily="34" charset="0"/>
                <a:cs typeface="Arial" panose="020B0604020202020204" pitchFamily="34" charset="0"/>
              </a:rPr>
              <a:t>neinvestičné fondy, poľovnícke organizácie</a:t>
            </a:r>
            <a:r>
              <a:rPr lang="sk-SK" sz="1800" dirty="0">
                <a:solidFill>
                  <a:srgbClr val="000000"/>
                </a:solidFill>
                <a:latin typeface="Arial" panose="020B0604020202020204" pitchFamily="34" charset="0"/>
                <a:cs typeface="Arial" panose="020B0604020202020204" pitchFamily="34" charset="0"/>
              </a:rPr>
              <a:t> </a:t>
            </a:r>
            <a:r>
              <a:rPr lang="sk-SK" sz="1800" b="1" dirty="0">
                <a:solidFill>
                  <a:srgbClr val="000000"/>
                </a:solidFill>
                <a:latin typeface="Arial" panose="020B0604020202020204" pitchFamily="34" charset="0"/>
                <a:cs typeface="Arial" panose="020B0604020202020204" pitchFamily="34" charset="0"/>
              </a:rPr>
              <a:t>a neziskové organizácie </a:t>
            </a:r>
            <a:r>
              <a:rPr lang="sk-SK" sz="1800" dirty="0">
                <a:solidFill>
                  <a:srgbClr val="000000"/>
                </a:solidFill>
                <a:latin typeface="Arial" panose="020B0604020202020204" pitchFamily="34" charset="0"/>
                <a:cs typeface="Arial" panose="020B0604020202020204" pitchFamily="34" charset="0"/>
              </a:rPr>
              <a:t>poskytujúce všeobecne prospešné služby; ak nepodnikajú a ak ich príjmy nedosiahli v predchádzajúcom účtovnom období </a:t>
            </a:r>
            <a:r>
              <a:rPr lang="sk-SK" sz="1800" b="1" dirty="0">
                <a:solidFill>
                  <a:srgbClr val="000000"/>
                </a:solidFill>
                <a:latin typeface="Arial" panose="020B0604020202020204" pitchFamily="34" charset="0"/>
                <a:cs typeface="Arial" panose="020B0604020202020204" pitchFamily="34" charset="0"/>
              </a:rPr>
              <a:t>200 000 eur</a:t>
            </a:r>
            <a:r>
              <a:rPr lang="sk-SK" sz="1800" dirty="0">
                <a:solidFill>
                  <a:srgbClr val="000000"/>
                </a:solidFill>
                <a:latin typeface="Arial" panose="020B0604020202020204" pitchFamily="34" charset="0"/>
                <a:cs typeface="Arial" panose="020B0604020202020204" pitchFamily="34" charset="0"/>
              </a:rPr>
              <a:t>, ak nie sú subjektom verejnej správy,​</a:t>
            </a:r>
          </a:p>
          <a:p>
            <a:pPr marL="457200" indent="-457200" algn="l" rtl="0" fontAlgn="base">
              <a:buFont typeface="+mj-lt"/>
              <a:buAutoNum type="alphaLcParenR"/>
            </a:pPr>
            <a:r>
              <a:rPr lang="sk-SK" sz="1800" b="1" dirty="0">
                <a:solidFill>
                  <a:srgbClr val="000000"/>
                </a:solidFill>
                <a:latin typeface="Arial" panose="020B0604020202020204" pitchFamily="34" charset="0"/>
                <a:cs typeface="Arial" panose="020B0604020202020204" pitchFamily="34" charset="0"/>
              </a:rPr>
              <a:t>cirkev a náboženská spoločnosť</a:t>
            </a:r>
            <a:r>
              <a:rPr lang="sk-SK" sz="1800" dirty="0">
                <a:solidFill>
                  <a:srgbClr val="000000"/>
                </a:solidFill>
                <a:latin typeface="Arial" panose="020B0604020202020204" pitchFamily="34" charset="0"/>
                <a:cs typeface="Arial" panose="020B0604020202020204" pitchFamily="34" charset="0"/>
              </a:rPr>
              <a:t>, ich orgány a cirkevné inštitúcie, ktoré majú právnu subjektivitu, ak nepodnikajú.​</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7F767F66-DBCF-4CAA-8A97-49D9C933DA0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3174641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34066" y="891443"/>
            <a:ext cx="9144000" cy="839136"/>
          </a:xfrm>
        </p:spPr>
        <p:txBody>
          <a:bodyPr>
            <a:noAutofit/>
          </a:bodyPr>
          <a:lstStyle/>
          <a:p>
            <a:pPr algn="l"/>
            <a:r>
              <a:rPr lang="cs-CZ" sz="3600" b="1" dirty="0">
                <a:solidFill>
                  <a:srgbClr val="249CDC"/>
                </a:solidFill>
                <a:latin typeface="Arial" panose="020B0604020202020204" pitchFamily="34" charset="0"/>
                <a:cs typeface="Arial" panose="020B0604020202020204" pitchFamily="34" charset="0"/>
              </a:rPr>
              <a:t>Základné zásady </a:t>
            </a:r>
            <a:r>
              <a:rPr lang="cs-CZ" sz="3600" b="1" dirty="0" err="1">
                <a:solidFill>
                  <a:srgbClr val="249CDC"/>
                </a:solidFill>
                <a:latin typeface="Arial" panose="020B0604020202020204" pitchFamily="34" charset="0"/>
                <a:cs typeface="Arial" panose="020B0604020202020204" pitchFamily="34" charset="0"/>
              </a:rPr>
              <a:t>účtovníctva</a:t>
            </a:r>
            <a:endParaRPr lang="cs-CZ" sz="36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64309" y="1841895"/>
            <a:ext cx="9844180" cy="4411359"/>
          </a:xfrm>
        </p:spPr>
        <p:txBody>
          <a:bodyPr anchor="t">
            <a:noAutofit/>
          </a:bodyPr>
          <a:lstStyle/>
          <a:p>
            <a:pPr marL="285750" indent="-285750" algn="l" rtl="0" fontAlgn="base">
              <a:buFont typeface="Arial" panose="020B0604020202020204" pitchFamily="34" charset="0"/>
              <a:buChar char="•"/>
            </a:pPr>
            <a:r>
              <a:rPr lang="sk-SK" sz="1800" b="1" dirty="0">
                <a:solidFill>
                  <a:srgbClr val="000000"/>
                </a:solidFill>
                <a:latin typeface="Arial" panose="020B0604020202020204" pitchFamily="34" charset="0"/>
                <a:cs typeface="Arial" panose="020B0604020202020204" pitchFamily="34" charset="0"/>
              </a:rPr>
              <a:t>Zásada úplnosti </a:t>
            </a:r>
            <a:r>
              <a:rPr lang="sk-SK" sz="1800" dirty="0">
                <a:solidFill>
                  <a:srgbClr val="000000"/>
                </a:solidFill>
                <a:latin typeface="Arial" panose="020B0604020202020204" pitchFamily="34" charset="0"/>
                <a:cs typeface="Arial" panose="020B0604020202020204" pitchFamily="34" charset="0"/>
              </a:rPr>
              <a:t>– všetky účtovné prípady musia byť zaúčtované v účtovnom období, v ktorom vznikli. Nie je možné žiadny účtovný prípad vynechať a žiadny navyše doplniť.​​</a:t>
            </a:r>
          </a:p>
          <a:p>
            <a:pPr marL="285750" indent="-285750" algn="l" rtl="0" fontAlgn="base">
              <a:buFont typeface="Arial" panose="020B0604020202020204" pitchFamily="34" charset="0"/>
              <a:buChar char="•"/>
            </a:pPr>
            <a:endParaRPr lang="sk-SK" sz="800" dirty="0">
              <a:solidFill>
                <a:srgbClr val="000000"/>
              </a:solidFill>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sk-SK" sz="1800" dirty="0">
                <a:solidFill>
                  <a:srgbClr val="000000"/>
                </a:solidFill>
                <a:latin typeface="Arial" panose="020B0604020202020204" pitchFamily="34" charset="0"/>
                <a:cs typeface="Arial" panose="020B0604020202020204" pitchFamily="34" charset="0"/>
              </a:rPr>
              <a:t>​</a:t>
            </a:r>
            <a:r>
              <a:rPr lang="sk-SK" sz="1800" b="1" dirty="0">
                <a:solidFill>
                  <a:srgbClr val="000000"/>
                </a:solidFill>
                <a:latin typeface="Arial" panose="020B0604020202020204" pitchFamily="34" charset="0"/>
                <a:cs typeface="Arial" panose="020B0604020202020204" pitchFamily="34" charset="0"/>
              </a:rPr>
              <a:t>Zásada zrozumiteľnosti </a:t>
            </a:r>
            <a:r>
              <a:rPr lang="sk-SK" sz="1800" dirty="0">
                <a:solidFill>
                  <a:srgbClr val="000000"/>
                </a:solidFill>
                <a:latin typeface="Arial" panose="020B0604020202020204" pitchFamily="34" charset="0"/>
                <a:cs typeface="Arial" panose="020B0604020202020204" pitchFamily="34" charset="0"/>
              </a:rPr>
              <a:t>– ak sa dá jednoznačne určiť obsah účtovných prípadov v nadväznosti na použité metódy a zásady.​</a:t>
            </a:r>
          </a:p>
          <a:p>
            <a:pPr marL="285750" indent="-285750" algn="l" rtl="0" fontAlgn="base">
              <a:buFont typeface="Arial" panose="020B0604020202020204" pitchFamily="34" charset="0"/>
              <a:buChar char="•"/>
            </a:pPr>
            <a:endParaRPr lang="sk-SK" sz="800" dirty="0">
              <a:solidFill>
                <a:srgbClr val="000000"/>
              </a:solidFill>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sk-SK" sz="1800" dirty="0">
                <a:solidFill>
                  <a:srgbClr val="000000"/>
                </a:solidFill>
                <a:latin typeface="Arial" panose="020B0604020202020204" pitchFamily="34" charset="0"/>
                <a:cs typeface="Arial" panose="020B0604020202020204" pitchFamily="34" charset="0"/>
              </a:rPr>
              <a:t>​</a:t>
            </a:r>
            <a:r>
              <a:rPr lang="sk-SK" sz="1800" b="1" dirty="0">
                <a:solidFill>
                  <a:srgbClr val="000000"/>
                </a:solidFill>
                <a:latin typeface="Arial" panose="020B0604020202020204" pitchFamily="34" charset="0"/>
                <a:cs typeface="Arial" panose="020B0604020202020204" pitchFamily="34" charset="0"/>
              </a:rPr>
              <a:t>Zásada chronologických časových zápisov </a:t>
            </a:r>
            <a:r>
              <a:rPr lang="sk-SK" sz="1800" dirty="0">
                <a:solidFill>
                  <a:srgbClr val="000000"/>
                </a:solidFill>
                <a:latin typeface="Arial" panose="020B0604020202020204" pitchFamily="34" charset="0"/>
                <a:cs typeface="Arial" panose="020B0604020202020204" pitchFamily="34" charset="0"/>
              </a:rPr>
              <a:t>– v účtovníctve to znamená evidenciu hospodárskych operácií v takej postupnosti v akej vznikajú. ​</a:t>
            </a:r>
          </a:p>
          <a:p>
            <a:pPr marL="285750" indent="-285750" algn="l" rtl="0" fontAlgn="base">
              <a:buFont typeface="Arial" panose="020B0604020202020204" pitchFamily="34" charset="0"/>
              <a:buChar char="•"/>
            </a:pPr>
            <a:endParaRPr lang="sk-SK" sz="800" dirty="0">
              <a:solidFill>
                <a:srgbClr val="000000"/>
              </a:solidFill>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sk-SK" sz="1800" dirty="0">
                <a:solidFill>
                  <a:srgbClr val="000000"/>
                </a:solidFill>
                <a:latin typeface="Arial" panose="020B0604020202020204" pitchFamily="34" charset="0"/>
                <a:cs typeface="Arial" panose="020B0604020202020204" pitchFamily="34" charset="0"/>
              </a:rPr>
              <a:t>​</a:t>
            </a:r>
            <a:r>
              <a:rPr lang="sk-SK" sz="1800" b="1" dirty="0">
                <a:solidFill>
                  <a:srgbClr val="000000"/>
                </a:solidFill>
                <a:latin typeface="Arial" panose="020B0604020202020204" pitchFamily="34" charset="0"/>
                <a:cs typeface="Arial" panose="020B0604020202020204" pitchFamily="34" charset="0"/>
              </a:rPr>
              <a:t>Zásada dokladovosti </a:t>
            </a:r>
            <a:r>
              <a:rPr lang="sk-SK" sz="1800" dirty="0">
                <a:solidFill>
                  <a:srgbClr val="000000"/>
                </a:solidFill>
                <a:latin typeface="Arial" panose="020B0604020202020204" pitchFamily="34" charset="0"/>
                <a:cs typeface="Arial" panose="020B0604020202020204" pitchFamily="34" charset="0"/>
              </a:rPr>
              <a:t>– každý zápis v účtovníctve musí byť podložený hodnoverným a právoplatným účtovným dokladom. Podľa Zákona o účtovníctve nie je stanovená forma účtovného dokladu, ale je stanovený záväzne obsah.​</a:t>
            </a:r>
          </a:p>
          <a:p>
            <a:pPr marL="285750" indent="-285750" algn="l" rtl="0" fontAlgn="base">
              <a:buFont typeface="Arial" panose="020B0604020202020204" pitchFamily="34" charset="0"/>
              <a:buChar char="•"/>
            </a:pPr>
            <a:endParaRPr lang="sk-SK" sz="800" dirty="0">
              <a:solidFill>
                <a:srgbClr val="000000"/>
              </a:solidFill>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sk-SK" sz="1800" dirty="0">
                <a:solidFill>
                  <a:srgbClr val="000000"/>
                </a:solidFill>
                <a:latin typeface="Arial" panose="020B0604020202020204" pitchFamily="34" charset="0"/>
                <a:cs typeface="Arial" panose="020B0604020202020204" pitchFamily="34" charset="0"/>
              </a:rPr>
              <a:t>​</a:t>
            </a:r>
            <a:r>
              <a:rPr lang="sk-SK" sz="1800" b="1" dirty="0">
                <a:solidFill>
                  <a:srgbClr val="000000"/>
                </a:solidFill>
                <a:latin typeface="Arial" panose="020B0604020202020204" pitchFamily="34" charset="0"/>
                <a:cs typeface="Arial" panose="020B0604020202020204" pitchFamily="34" charset="0"/>
              </a:rPr>
              <a:t>Zásada správnosti </a:t>
            </a:r>
            <a:r>
              <a:rPr lang="sk-SK" sz="1800" dirty="0">
                <a:solidFill>
                  <a:srgbClr val="000000"/>
                </a:solidFill>
                <a:latin typeface="Arial" panose="020B0604020202020204" pitchFamily="34" charset="0"/>
                <a:cs typeface="Arial" panose="020B0604020202020204" pitchFamily="34" charset="0"/>
              </a:rPr>
              <a:t>– všetky účtovné prípady sa zaúčtujú v súlade so zákonom o účtovníctve a inými právnymi predpismi, ktoré sa ich týkajú.​</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9EB366E9-3FA1-4D74-989D-315B087399ED}"/>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3123346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34066" y="891443"/>
            <a:ext cx="9144000" cy="839136"/>
          </a:xfrm>
        </p:spPr>
        <p:txBody>
          <a:bodyPr>
            <a:noAutofit/>
          </a:bodyPr>
          <a:lstStyle/>
          <a:p>
            <a:pPr algn="l"/>
            <a:r>
              <a:rPr lang="cs-CZ" sz="3600" b="1" dirty="0">
                <a:solidFill>
                  <a:srgbClr val="249CDC"/>
                </a:solidFill>
                <a:latin typeface="Arial" panose="020B0604020202020204" pitchFamily="34" charset="0"/>
                <a:cs typeface="Arial" panose="020B0604020202020204" pitchFamily="34" charset="0"/>
              </a:rPr>
              <a:t>Základné zásady </a:t>
            </a:r>
            <a:r>
              <a:rPr lang="cs-CZ" sz="3600" b="1" dirty="0" err="1">
                <a:solidFill>
                  <a:srgbClr val="249CDC"/>
                </a:solidFill>
                <a:latin typeface="Arial" panose="020B0604020202020204" pitchFamily="34" charset="0"/>
                <a:cs typeface="Arial" panose="020B0604020202020204" pitchFamily="34" charset="0"/>
              </a:rPr>
              <a:t>účtovníctva</a:t>
            </a:r>
            <a:endParaRPr lang="cs-CZ" sz="36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64309" y="1841895"/>
            <a:ext cx="9844180" cy="4411359"/>
          </a:xfrm>
        </p:spPr>
        <p:txBody>
          <a:bodyPr anchor="t">
            <a:noAutofit/>
          </a:bodyPr>
          <a:lstStyle/>
          <a:p>
            <a:pPr marL="285750" indent="-285750" algn="l" rtl="0" fontAlgn="base">
              <a:buFont typeface="Arial" panose="020B0604020202020204" pitchFamily="34" charset="0"/>
              <a:buChar char="•"/>
            </a:pPr>
            <a:r>
              <a:rPr lang="sk-SK" sz="1800" b="1" dirty="0">
                <a:solidFill>
                  <a:srgbClr val="000000"/>
                </a:solidFill>
                <a:latin typeface="Arial" panose="020B0604020202020204" pitchFamily="34" charset="0"/>
                <a:cs typeface="Arial" panose="020B0604020202020204" pitchFamily="34" charset="0"/>
              </a:rPr>
              <a:t>Zásada spôsobu zaručujúceho trvalosť účtovných záznamov </a:t>
            </a:r>
            <a:r>
              <a:rPr lang="sk-SK" sz="1800" dirty="0">
                <a:solidFill>
                  <a:srgbClr val="000000"/>
                </a:solidFill>
                <a:latin typeface="Arial" panose="020B0604020202020204" pitchFamily="34" charset="0"/>
                <a:cs typeface="Arial" panose="020B0604020202020204" pitchFamily="34" charset="0"/>
              </a:rPr>
              <a:t>– schopnosť zabezpečiť trvalosť po celú dobu spravovania a úschovy účtovných záznamov.​</a:t>
            </a:r>
          </a:p>
          <a:p>
            <a:pPr marL="285750" indent="-285750" algn="l" rtl="0" fontAlgn="base">
              <a:buFont typeface="Arial" panose="020B0604020202020204" pitchFamily="34" charset="0"/>
              <a:buChar char="•"/>
            </a:pPr>
            <a:r>
              <a:rPr lang="sk-SK" sz="1800" b="1" dirty="0">
                <a:solidFill>
                  <a:srgbClr val="000000"/>
                </a:solidFill>
                <a:latin typeface="Arial" panose="020B0604020202020204" pitchFamily="34" charset="0"/>
                <a:cs typeface="Arial" panose="020B0604020202020204" pitchFamily="34" charset="0"/>
              </a:rPr>
              <a:t>Zásada podvojnosti </a:t>
            </a:r>
            <a:r>
              <a:rPr lang="sk-SK" sz="1800" dirty="0">
                <a:solidFill>
                  <a:srgbClr val="000000"/>
                </a:solidFill>
                <a:latin typeface="Arial" panose="020B0604020202020204" pitchFamily="34" charset="0"/>
                <a:cs typeface="Arial" panose="020B0604020202020204" pitchFamily="34" charset="0"/>
              </a:rPr>
              <a:t>– všetky účtovné prípady sa zaúčtujú podvojne najmenej na  dvoch účtoch s opačným účtovným zápisom  na stranu MD-D v rovnakej výške.​</a:t>
            </a:r>
          </a:p>
          <a:p>
            <a:pPr marL="285750" indent="-285750" algn="l" rtl="0" fontAlgn="base">
              <a:buFont typeface="Arial" panose="020B0604020202020204" pitchFamily="34" charset="0"/>
              <a:buChar char="•"/>
            </a:pPr>
            <a:r>
              <a:rPr lang="sk-SK" sz="1800" b="1" dirty="0">
                <a:solidFill>
                  <a:srgbClr val="000000"/>
                </a:solidFill>
                <a:latin typeface="Arial" panose="020B0604020202020204" pitchFamily="34" charset="0"/>
                <a:cs typeface="Arial" panose="020B0604020202020204" pitchFamily="34" charset="0"/>
              </a:rPr>
              <a:t>Zásada kontinuity, nezávislosti účtovných období </a:t>
            </a:r>
            <a:r>
              <a:rPr lang="sk-SK" sz="1800" dirty="0">
                <a:solidFill>
                  <a:srgbClr val="000000"/>
                </a:solidFill>
                <a:latin typeface="Arial" panose="020B0604020202020204" pitchFamily="34" charset="0"/>
                <a:cs typeface="Arial" panose="020B0604020202020204" pitchFamily="34" charset="0"/>
              </a:rPr>
              <a:t>– keďže účtovným obdobím je kalendárny rok, alebo hospodársky rok, preto všetky náklady a výnosy bežného roka musia byť zaúčtované do toho obdobia, ktorého sa ekonomicky týkajú. Konečné zostatky súvahových účtov na konci bežného roka sa musia rovnať začiatočným stavom  súvahových účtov na začiatku nasledujúceho roka.​</a:t>
            </a:r>
          </a:p>
          <a:p>
            <a:pPr marL="285750" indent="-285750" algn="l" rtl="0" fontAlgn="base">
              <a:buFont typeface="Arial" panose="020B0604020202020204" pitchFamily="34" charset="0"/>
              <a:buChar char="•"/>
            </a:pPr>
            <a:r>
              <a:rPr lang="sk-SK" sz="1800" b="1" dirty="0">
                <a:solidFill>
                  <a:srgbClr val="000000"/>
                </a:solidFill>
                <a:latin typeface="Arial" panose="020B0604020202020204" pitchFamily="34" charset="0"/>
                <a:cs typeface="Arial" panose="020B0604020202020204" pitchFamily="34" charset="0"/>
              </a:rPr>
              <a:t>Zásada zákazu kompenzácie nákladov a výnosov </a:t>
            </a:r>
            <a:r>
              <a:rPr lang="sk-SK" sz="1800" dirty="0">
                <a:solidFill>
                  <a:srgbClr val="000000"/>
                </a:solidFill>
                <a:latin typeface="Arial" panose="020B0604020202020204" pitchFamily="34" charset="0"/>
                <a:cs typeface="Arial" panose="020B0604020202020204" pitchFamily="34" charset="0"/>
              </a:rPr>
              <a:t>– úrok je výnos z vkladu, ale je aj náklad pri platení úveru, ale nesmú sa navzájom kompenzovať.​</a:t>
            </a:r>
          </a:p>
          <a:p>
            <a:pPr marL="285750" indent="-285750" algn="l" rtl="0" fontAlgn="base">
              <a:buFont typeface="Arial" panose="020B0604020202020204" pitchFamily="34" charset="0"/>
              <a:buChar char="•"/>
            </a:pPr>
            <a:r>
              <a:rPr lang="sk-SK" sz="1800" b="1" dirty="0">
                <a:solidFill>
                  <a:srgbClr val="000000"/>
                </a:solidFill>
                <a:latin typeface="Arial" panose="020B0604020202020204" pitchFamily="34" charset="0"/>
                <a:cs typeface="Arial" panose="020B0604020202020204" pitchFamily="34" charset="0"/>
              </a:rPr>
              <a:t>Zásada peňažného vyjadrenia všetkých informácií </a:t>
            </a:r>
            <a:r>
              <a:rPr lang="sk-SK" sz="1800" dirty="0">
                <a:solidFill>
                  <a:srgbClr val="000000"/>
                </a:solidFill>
                <a:latin typeface="Arial" panose="020B0604020202020204" pitchFamily="34" charset="0"/>
                <a:cs typeface="Arial" panose="020B0604020202020204" pitchFamily="34" charset="0"/>
              </a:rPr>
              <a:t>– pokiaľ ide o jednotlivé druhy aj v naturálnych jednotkách: ks, kg, l,</a:t>
            </a:r>
            <a:r>
              <a:rPr lang="sk-SK" sz="1800" b="0" i="0" u="none" strike="noStrike" dirty="0">
                <a:solidFill>
                  <a:srgbClr val="000000"/>
                </a:solidFill>
                <a:effectLst/>
                <a:latin typeface="Calibri" panose="020F0502020204030204" pitchFamily="34" charset="0"/>
              </a:rPr>
              <a:t> </a:t>
            </a:r>
            <a:r>
              <a:rPr lang="sk-SK" sz="1800" b="0" i="0" u="none" strike="noStrike" dirty="0">
                <a:solidFill>
                  <a:srgbClr val="000000"/>
                </a:solidFill>
                <a:effectLst/>
                <a:latin typeface="Arial" panose="020B0604020202020204" pitchFamily="34" charset="0"/>
                <a:cs typeface="Arial" panose="020B0604020202020204" pitchFamily="34" charset="0"/>
              </a:rPr>
              <a:t>m</a:t>
            </a:r>
            <a:r>
              <a:rPr lang="sk-SK" sz="1800" b="0" i="0" u="none" strike="noStrike" baseline="30000" dirty="0">
                <a:solidFill>
                  <a:srgbClr val="000000"/>
                </a:solidFill>
                <a:effectLst/>
                <a:latin typeface="Arial" panose="020B0604020202020204" pitchFamily="34" charset="0"/>
                <a:cs typeface="Arial" panose="020B0604020202020204" pitchFamily="34" charset="0"/>
              </a:rPr>
              <a:t>2</a:t>
            </a:r>
            <a:r>
              <a:rPr lang="sk-SK" sz="1800" dirty="0">
                <a:solidFill>
                  <a:srgbClr val="000000"/>
                </a:solidFill>
                <a:latin typeface="Arial" panose="020B0604020202020204" pitchFamily="34" charset="0"/>
                <a:cs typeface="Arial" panose="020B0604020202020204" pitchFamily="34" charset="0"/>
              </a:rPr>
              <a:t>.​</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0285541F-4542-4CEC-804A-301F850E4291}"/>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2504662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200" y="1218590"/>
            <a:ext cx="9144000" cy="839136"/>
          </a:xfrm>
        </p:spPr>
        <p:txBody>
          <a:bodyPr>
            <a:noAutofit/>
          </a:bodyPr>
          <a:lstStyle/>
          <a:p>
            <a:pPr algn="l"/>
            <a:r>
              <a:rPr lang="cs-CZ" sz="3600" b="1" dirty="0">
                <a:solidFill>
                  <a:srgbClr val="249CDC"/>
                </a:solidFill>
                <a:latin typeface="Arial" panose="020B0604020202020204" pitchFamily="34" charset="0"/>
                <a:cs typeface="Arial" panose="020B0604020202020204" pitchFamily="34" charset="0"/>
              </a:rPr>
              <a:t>Účtovný doklad</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75376" y="2363428"/>
            <a:ext cx="9844180" cy="4411359"/>
          </a:xfrm>
        </p:spPr>
        <p:txBody>
          <a:bodyPr anchor="t">
            <a:noAutofit/>
          </a:bodyPr>
          <a:lstStyle/>
          <a:p>
            <a:pPr marL="457200" indent="-457200" algn="l" rtl="0" fontAlgn="base">
              <a:buFont typeface="+mj-lt"/>
              <a:buAutoNum type="alphaLcParenR"/>
            </a:pPr>
            <a:r>
              <a:rPr lang="sk-SK" sz="1800" b="1" dirty="0">
                <a:solidFill>
                  <a:srgbClr val="000000"/>
                </a:solidFill>
                <a:latin typeface="Arial" panose="020B0604020202020204" pitchFamily="34" charset="0"/>
                <a:cs typeface="Arial" panose="020B0604020202020204" pitchFamily="34" charset="0"/>
              </a:rPr>
              <a:t>slovné a číselné </a:t>
            </a:r>
            <a:r>
              <a:rPr lang="sk-SK" sz="1800" dirty="0">
                <a:solidFill>
                  <a:srgbClr val="000000"/>
                </a:solidFill>
                <a:latin typeface="Arial" panose="020B0604020202020204" pitchFamily="34" charset="0"/>
                <a:cs typeface="Arial" panose="020B0604020202020204" pitchFamily="34" charset="0"/>
              </a:rPr>
              <a:t>označenie účtovného dokladu,​</a:t>
            </a:r>
          </a:p>
          <a:p>
            <a:pPr marL="457200" indent="-457200" algn="l" rtl="0" fontAlgn="base">
              <a:buFont typeface="+mj-lt"/>
              <a:buAutoNum type="alphaLcParenR"/>
            </a:pPr>
            <a:r>
              <a:rPr lang="sk-SK" sz="1800" b="1" dirty="0">
                <a:solidFill>
                  <a:srgbClr val="000000"/>
                </a:solidFill>
                <a:latin typeface="Arial" panose="020B0604020202020204" pitchFamily="34" charset="0"/>
                <a:cs typeface="Arial" panose="020B0604020202020204" pitchFamily="34" charset="0"/>
              </a:rPr>
              <a:t>obsah účtovného prípadu </a:t>
            </a:r>
            <a:r>
              <a:rPr lang="sk-SK" sz="1800" dirty="0">
                <a:solidFill>
                  <a:srgbClr val="000000"/>
                </a:solidFill>
                <a:latin typeface="Arial" panose="020B0604020202020204" pitchFamily="34" charset="0"/>
                <a:cs typeface="Arial" panose="020B0604020202020204" pitchFamily="34" charset="0"/>
              </a:rPr>
              <a:t>a označenie jeho účastníkov,​</a:t>
            </a:r>
          </a:p>
          <a:p>
            <a:pPr marL="457200" indent="-457200" algn="l" rtl="0" fontAlgn="base">
              <a:buFont typeface="+mj-lt"/>
              <a:buAutoNum type="alphaLcParenR"/>
            </a:pPr>
            <a:r>
              <a:rPr lang="sk-SK" sz="1800" b="1" dirty="0">
                <a:solidFill>
                  <a:srgbClr val="000000"/>
                </a:solidFill>
                <a:latin typeface="Arial" panose="020B0604020202020204" pitchFamily="34" charset="0"/>
                <a:cs typeface="Arial" panose="020B0604020202020204" pitchFamily="34" charset="0"/>
              </a:rPr>
              <a:t>peňažnú sumu </a:t>
            </a:r>
            <a:r>
              <a:rPr lang="sk-SK" sz="1800" dirty="0">
                <a:solidFill>
                  <a:srgbClr val="000000"/>
                </a:solidFill>
                <a:latin typeface="Arial" panose="020B0604020202020204" pitchFamily="34" charset="0"/>
                <a:cs typeface="Arial" panose="020B0604020202020204" pitchFamily="34" charset="0"/>
              </a:rPr>
              <a:t>alebo údaj o cene za mernú jednotku a vyjadrenie množstva,​</a:t>
            </a:r>
          </a:p>
          <a:p>
            <a:pPr marL="457200" indent="-457200" algn="l" rtl="0" fontAlgn="base">
              <a:buFont typeface="+mj-lt"/>
              <a:buAutoNum type="alphaLcParenR"/>
            </a:pPr>
            <a:r>
              <a:rPr lang="sk-SK" sz="1800" b="1" dirty="0">
                <a:solidFill>
                  <a:srgbClr val="000000"/>
                </a:solidFill>
                <a:latin typeface="Arial" panose="020B0604020202020204" pitchFamily="34" charset="0"/>
                <a:cs typeface="Arial" panose="020B0604020202020204" pitchFamily="34" charset="0"/>
              </a:rPr>
              <a:t>dátum vyhotovenia </a:t>
            </a:r>
            <a:r>
              <a:rPr lang="sk-SK" sz="1800" dirty="0">
                <a:solidFill>
                  <a:srgbClr val="000000"/>
                </a:solidFill>
                <a:latin typeface="Arial" panose="020B0604020202020204" pitchFamily="34" charset="0"/>
                <a:cs typeface="Arial" panose="020B0604020202020204" pitchFamily="34" charset="0"/>
              </a:rPr>
              <a:t>účtovného dokladu,</a:t>
            </a:r>
            <a:r>
              <a:rPr lang="sk-SK" sz="1800" b="1" dirty="0">
                <a:solidFill>
                  <a:srgbClr val="000000"/>
                </a:solidFill>
                <a:latin typeface="Arial" panose="020B0604020202020204" pitchFamily="34" charset="0"/>
                <a:cs typeface="Arial" panose="020B0604020202020204" pitchFamily="34" charset="0"/>
              </a:rPr>
              <a:t>​</a:t>
            </a:r>
          </a:p>
          <a:p>
            <a:pPr marL="457200" indent="-457200" algn="l" rtl="0" fontAlgn="base">
              <a:buFont typeface="+mj-lt"/>
              <a:buAutoNum type="alphaLcParenR"/>
            </a:pPr>
            <a:r>
              <a:rPr lang="sk-SK" sz="1800" b="1" dirty="0">
                <a:solidFill>
                  <a:srgbClr val="000000"/>
                </a:solidFill>
                <a:latin typeface="Arial" panose="020B0604020202020204" pitchFamily="34" charset="0"/>
                <a:cs typeface="Arial" panose="020B0604020202020204" pitchFamily="34" charset="0"/>
              </a:rPr>
              <a:t>dátum uskutočnenia </a:t>
            </a:r>
            <a:r>
              <a:rPr lang="sk-SK" sz="1800" dirty="0">
                <a:solidFill>
                  <a:srgbClr val="000000"/>
                </a:solidFill>
                <a:latin typeface="Arial" panose="020B0604020202020204" pitchFamily="34" charset="0"/>
                <a:cs typeface="Arial" panose="020B0604020202020204" pitchFamily="34" charset="0"/>
              </a:rPr>
              <a:t>účtovného prípadu, ak nie je zhodný s dátumom vyhotovenia,​</a:t>
            </a:r>
          </a:p>
          <a:p>
            <a:pPr marL="457200" indent="-457200" algn="l" rtl="0" fontAlgn="base">
              <a:buFont typeface="+mj-lt"/>
              <a:buAutoNum type="alphaLcParenR"/>
            </a:pPr>
            <a:r>
              <a:rPr lang="sk-SK" sz="1800" b="1" dirty="0">
                <a:solidFill>
                  <a:srgbClr val="000000"/>
                </a:solidFill>
                <a:latin typeface="Arial" panose="020B0604020202020204" pitchFamily="34" charset="0"/>
                <a:cs typeface="Arial" panose="020B0604020202020204" pitchFamily="34" charset="0"/>
              </a:rPr>
              <a:t>podpisový záznam osoby </a:t>
            </a:r>
            <a:r>
              <a:rPr lang="sk-SK" sz="1800" dirty="0">
                <a:solidFill>
                  <a:srgbClr val="000000"/>
                </a:solidFill>
                <a:latin typeface="Arial" panose="020B0604020202020204" pitchFamily="34" charset="0"/>
                <a:cs typeface="Arial" panose="020B0604020202020204" pitchFamily="34" charset="0"/>
              </a:rPr>
              <a:t>zodpovednej za účtovný prípad a podpisový záznam osoby zodpovednej za jeho zaúčtovanie, ​</a:t>
            </a:r>
          </a:p>
          <a:p>
            <a:pPr marL="457200" indent="-457200" algn="l" rtl="0" fontAlgn="base">
              <a:buFont typeface="+mj-lt"/>
              <a:buAutoNum type="alphaLcParenR"/>
            </a:pPr>
            <a:r>
              <a:rPr lang="sk-SK" sz="1800" b="1" dirty="0">
                <a:solidFill>
                  <a:srgbClr val="000000"/>
                </a:solidFill>
                <a:latin typeface="Arial" panose="020B0604020202020204" pitchFamily="34" charset="0"/>
                <a:cs typeface="Arial" panose="020B0604020202020204" pitchFamily="34" charset="0"/>
              </a:rPr>
              <a:t>označenie účtov</a:t>
            </a:r>
            <a:r>
              <a:rPr lang="sk-SK" sz="1800" dirty="0">
                <a:solidFill>
                  <a:srgbClr val="000000"/>
                </a:solidFill>
                <a:latin typeface="Arial" panose="020B0604020202020204" pitchFamily="34" charset="0"/>
                <a:cs typeface="Arial" panose="020B0604020202020204" pitchFamily="34" charset="0"/>
              </a:rPr>
              <a:t>, na ktorých sa účtovný prípad zaúčtuje v účtovných jednotkách účtujúcich v sústave podvojného účtovníctva. </a:t>
            </a:r>
            <a:r>
              <a:rPr lang="sk-SK" sz="1800" b="1" dirty="0">
                <a:solidFill>
                  <a:srgbClr val="000000"/>
                </a:solidFill>
                <a:latin typeface="Arial" panose="020B0604020202020204" pitchFamily="34" charset="0"/>
                <a:cs typeface="Arial" panose="020B0604020202020204" pitchFamily="34" charset="0"/>
              </a:rPr>
              <a:t>​</a:t>
            </a:r>
            <a:endParaRPr lang="sk-SK" sz="1800" dirty="0">
              <a:solidFill>
                <a:srgbClr val="000000"/>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8A1FDBBC-832F-41E8-A8A7-7B149FD75014}"/>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3181990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34066" y="891443"/>
            <a:ext cx="9144000" cy="839136"/>
          </a:xfrm>
        </p:spPr>
        <p:txBody>
          <a:bodyPr>
            <a:noAutofit/>
          </a:bodyPr>
          <a:lstStyle/>
          <a:p>
            <a:pPr algn="l"/>
            <a:r>
              <a:rPr lang="cs-CZ" sz="3600" b="1" dirty="0">
                <a:solidFill>
                  <a:srgbClr val="249CDC"/>
                </a:solidFill>
                <a:latin typeface="Arial" panose="020B0604020202020204" pitchFamily="34" charset="0"/>
                <a:cs typeface="Arial" panose="020B0604020202020204" pitchFamily="34" charset="0"/>
              </a:rPr>
              <a:t>Overovanie </a:t>
            </a:r>
            <a:r>
              <a:rPr lang="cs-CZ" sz="3600" b="1" dirty="0" err="1">
                <a:solidFill>
                  <a:srgbClr val="249CDC"/>
                </a:solidFill>
                <a:latin typeface="Arial" panose="020B0604020202020204" pitchFamily="34" charset="0"/>
                <a:cs typeface="Arial" panose="020B0604020202020204" pitchFamily="34" charset="0"/>
              </a:rPr>
              <a:t>účtovnej</a:t>
            </a:r>
            <a:r>
              <a:rPr lang="cs-CZ" sz="3600" b="1" dirty="0">
                <a:solidFill>
                  <a:srgbClr val="249CDC"/>
                </a:solidFill>
                <a:latin typeface="Arial" panose="020B0604020202020204" pitchFamily="34" charset="0"/>
                <a:cs typeface="Arial" panose="020B0604020202020204" pitchFamily="34" charset="0"/>
              </a:rPr>
              <a:t> </a:t>
            </a:r>
            <a:r>
              <a:rPr lang="cs-CZ" sz="3600" b="1" dirty="0" err="1">
                <a:solidFill>
                  <a:srgbClr val="249CDC"/>
                </a:solidFill>
                <a:latin typeface="Arial" panose="020B0604020202020204" pitchFamily="34" charset="0"/>
                <a:cs typeface="Arial" panose="020B0604020202020204" pitchFamily="34" charset="0"/>
              </a:rPr>
              <a:t>závierky</a:t>
            </a:r>
            <a:r>
              <a:rPr lang="cs-CZ" sz="3600" b="1" dirty="0">
                <a:solidFill>
                  <a:srgbClr val="249CDC"/>
                </a:solidFill>
                <a:latin typeface="Arial" panose="020B0604020202020204" pitchFamily="34" charset="0"/>
                <a:cs typeface="Arial" panose="020B0604020202020204" pitchFamily="34" charset="0"/>
              </a:rPr>
              <a:t> </a:t>
            </a:r>
            <a:r>
              <a:rPr lang="cs-CZ" sz="3600" b="1" dirty="0" err="1">
                <a:solidFill>
                  <a:srgbClr val="249CDC"/>
                </a:solidFill>
                <a:latin typeface="Arial" panose="020B0604020202020204" pitchFamily="34" charset="0"/>
                <a:cs typeface="Arial" panose="020B0604020202020204" pitchFamily="34" charset="0"/>
              </a:rPr>
              <a:t>audítorom</a:t>
            </a:r>
            <a:r>
              <a:rPr lang="cs-CZ" sz="36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64309" y="1841895"/>
            <a:ext cx="9844180" cy="4411359"/>
          </a:xfrm>
        </p:spPr>
        <p:txBody>
          <a:bodyPr anchor="t">
            <a:noAutofit/>
          </a:bodyPr>
          <a:lstStyle/>
          <a:p>
            <a:pPr algn="l" rtl="0" fontAlgn="base"/>
            <a:r>
              <a:rPr lang="sk-SK" sz="2000" b="1" dirty="0">
                <a:solidFill>
                  <a:srgbClr val="000000"/>
                </a:solidFill>
                <a:latin typeface="Arial" panose="020B0604020202020204" pitchFamily="34" charset="0"/>
                <a:cs typeface="Arial" panose="020B0604020202020204" pitchFamily="34" charset="0"/>
              </a:rPr>
              <a:t>Riadnu a mimoriadnu individuálnu účtovnú závierku: </a:t>
            </a:r>
            <a:r>
              <a:rPr lang="sk-SK" sz="1800" b="1" dirty="0">
                <a:solidFill>
                  <a:srgbClr val="000000"/>
                </a:solidFill>
                <a:latin typeface="Arial" panose="020B0604020202020204" pitchFamily="34" charset="0"/>
                <a:cs typeface="Arial" panose="020B0604020202020204" pitchFamily="34" charset="0"/>
              </a:rPr>
              <a:t>​</a:t>
            </a:r>
          </a:p>
          <a:p>
            <a:pPr marL="285750" indent="-285750" algn="l" rtl="0" fontAlgn="base">
              <a:buFont typeface="Arial" panose="020B0604020202020204" pitchFamily="34" charset="0"/>
              <a:buChar char="•"/>
            </a:pPr>
            <a:r>
              <a:rPr lang="sk-SK" sz="1800" dirty="0">
                <a:solidFill>
                  <a:srgbClr val="000000"/>
                </a:solidFill>
                <a:latin typeface="Arial" panose="020B0604020202020204" pitchFamily="34" charset="0"/>
                <a:cs typeface="Arial" panose="020B0604020202020204" pitchFamily="34" charset="0"/>
              </a:rPr>
              <a:t>ktorá je </a:t>
            </a:r>
            <a:r>
              <a:rPr lang="sk-SK" sz="1800" b="1" dirty="0">
                <a:solidFill>
                  <a:srgbClr val="000000"/>
                </a:solidFill>
                <a:latin typeface="Arial" panose="020B0604020202020204" pitchFamily="34" charset="0"/>
                <a:cs typeface="Arial" panose="020B0604020202020204" pitchFamily="34" charset="0"/>
              </a:rPr>
              <a:t>obchodnou spoločnosťou a družstvom</a:t>
            </a:r>
            <a:r>
              <a:rPr lang="sk-SK" sz="1800" dirty="0">
                <a:solidFill>
                  <a:srgbClr val="000000"/>
                </a:solidFill>
                <a:latin typeface="Arial" panose="020B0604020202020204" pitchFamily="34" charset="0"/>
                <a:cs typeface="Arial" panose="020B0604020202020204" pitchFamily="34" charset="0"/>
              </a:rPr>
              <a:t>, ak ku dňu, ku ktorému sa zostavuje účtovná závierka a za bezprostredne predchádzajúce účtovné obdobie sú splnené aspoň dve z týchto podmienok: ​</a:t>
            </a:r>
          </a:p>
          <a:p>
            <a:pPr algn="l" rtl="0" fontAlgn="base"/>
            <a:endParaRPr lang="sk-SK" sz="800" b="1" dirty="0">
              <a:solidFill>
                <a:srgbClr val="000000"/>
              </a:solidFill>
              <a:latin typeface="Arial" panose="020B0604020202020204" pitchFamily="34" charset="0"/>
              <a:cs typeface="Arial" panose="020B0604020202020204" pitchFamily="34" charset="0"/>
            </a:endParaRPr>
          </a:p>
          <a:p>
            <a:pPr marL="742950" lvl="1" indent="-285750" algn="l" fontAlgn="base">
              <a:buFont typeface="Arial" panose="020B0604020202020204" pitchFamily="34" charset="0"/>
              <a:buChar char="•"/>
            </a:pPr>
            <a:r>
              <a:rPr lang="sk-SK" sz="1600" dirty="0">
                <a:solidFill>
                  <a:srgbClr val="000000"/>
                </a:solidFill>
                <a:latin typeface="Arial" panose="020B0604020202020204" pitchFamily="34" charset="0"/>
                <a:cs typeface="Arial" panose="020B0604020202020204" pitchFamily="34" charset="0"/>
              </a:rPr>
              <a:t>celková suma majetku presiahla 2 000 000 eur, ​</a:t>
            </a:r>
          </a:p>
          <a:p>
            <a:pPr marL="742950" lvl="1" indent="-285750" algn="l" fontAlgn="base">
              <a:buFont typeface="Arial" panose="020B0604020202020204" pitchFamily="34" charset="0"/>
              <a:buChar char="•"/>
            </a:pPr>
            <a:r>
              <a:rPr lang="sk-SK" sz="1600" dirty="0">
                <a:solidFill>
                  <a:srgbClr val="000000"/>
                </a:solidFill>
                <a:latin typeface="Arial" panose="020B0604020202020204" pitchFamily="34" charset="0"/>
                <a:cs typeface="Arial" panose="020B0604020202020204" pitchFamily="34" charset="0"/>
              </a:rPr>
              <a:t>čistý obrat presiahol 4 000 000 eur,​</a:t>
            </a:r>
          </a:p>
          <a:p>
            <a:pPr marL="742950" lvl="1" indent="-285750" algn="l" fontAlgn="base">
              <a:buFont typeface="Arial" panose="020B0604020202020204" pitchFamily="34" charset="0"/>
              <a:buChar char="•"/>
            </a:pPr>
            <a:r>
              <a:rPr lang="sk-SK" sz="1600" dirty="0">
                <a:solidFill>
                  <a:srgbClr val="000000"/>
                </a:solidFill>
                <a:latin typeface="Arial" panose="020B0604020202020204" pitchFamily="34" charset="0"/>
                <a:cs typeface="Arial" panose="020B0604020202020204" pitchFamily="34" charset="0"/>
              </a:rPr>
              <a:t>priemerný prepočítaný počet zamestnancov presiahol 30,​</a:t>
            </a:r>
          </a:p>
          <a:p>
            <a:pPr lvl="1" algn="l" fontAlgn="base"/>
            <a:endParaRPr lang="sk-SK" sz="1600" dirty="0">
              <a:solidFill>
                <a:srgbClr val="000000"/>
              </a:solidFill>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sk-SK" sz="1800" b="1" dirty="0">
                <a:solidFill>
                  <a:srgbClr val="000000"/>
                </a:solidFill>
                <a:latin typeface="Arial" panose="020B0604020202020204" pitchFamily="34" charset="0"/>
                <a:cs typeface="Arial" panose="020B0604020202020204" pitchFamily="34" charset="0"/>
              </a:rPr>
              <a:t>obchodná spoločnosť a družstvo</a:t>
            </a:r>
            <a:r>
              <a:rPr lang="sk-SK" sz="1800" dirty="0">
                <a:solidFill>
                  <a:srgbClr val="000000"/>
                </a:solidFill>
                <a:latin typeface="Arial" panose="020B0604020202020204" pitchFamily="34" charset="0"/>
                <a:cs typeface="Arial" panose="020B0604020202020204" pitchFamily="34" charset="0"/>
              </a:rPr>
              <a:t>, ktorých cenné papiere sú prijaté na obchodovanie na regulovanom trhu, ​</a:t>
            </a:r>
          </a:p>
          <a:p>
            <a:pPr marL="285750" indent="-285750" algn="l" rtl="0" fontAlgn="base">
              <a:buFont typeface="Arial" panose="020B0604020202020204" pitchFamily="34" charset="0"/>
              <a:buChar char="•"/>
            </a:pPr>
            <a:r>
              <a:rPr lang="sk-SK" sz="1800" dirty="0">
                <a:solidFill>
                  <a:srgbClr val="000000"/>
                </a:solidFill>
                <a:latin typeface="Arial" panose="020B0604020202020204" pitchFamily="34" charset="0"/>
                <a:cs typeface="Arial" panose="020B0604020202020204" pitchFamily="34" charset="0"/>
              </a:rPr>
              <a:t>ktorej túto povinnosť ustanovuje </a:t>
            </a:r>
            <a:r>
              <a:rPr lang="sk-SK" sz="1800" b="1" dirty="0">
                <a:solidFill>
                  <a:srgbClr val="000000"/>
                </a:solidFill>
                <a:latin typeface="Arial" panose="020B0604020202020204" pitchFamily="34" charset="0"/>
                <a:cs typeface="Arial" panose="020B0604020202020204" pitchFamily="34" charset="0"/>
              </a:rPr>
              <a:t>osobitný predpis, ​</a:t>
            </a:r>
          </a:p>
          <a:p>
            <a:pPr marL="285750" indent="-285750" algn="l" rtl="0" fontAlgn="base">
              <a:buFont typeface="Arial" panose="020B0604020202020204" pitchFamily="34" charset="0"/>
              <a:buChar char="•"/>
            </a:pPr>
            <a:r>
              <a:rPr lang="sk-SK" sz="1800" dirty="0">
                <a:solidFill>
                  <a:srgbClr val="000000"/>
                </a:solidFill>
                <a:latin typeface="Arial" panose="020B0604020202020204" pitchFamily="34" charset="0"/>
                <a:cs typeface="Arial" panose="020B0604020202020204" pitchFamily="34" charset="0"/>
              </a:rPr>
              <a:t>ktorá zostavuje účtovnú závierku </a:t>
            </a:r>
            <a:r>
              <a:rPr lang="sk-SK" sz="1800" b="1" dirty="0">
                <a:solidFill>
                  <a:srgbClr val="000000"/>
                </a:solidFill>
                <a:latin typeface="Arial" panose="020B0604020202020204" pitchFamily="34" charset="0"/>
                <a:cs typeface="Arial" panose="020B0604020202020204" pitchFamily="34" charset="0"/>
              </a:rPr>
              <a:t>podľa § 17a, ​</a:t>
            </a:r>
            <a:endParaRPr lang="sk-SK" sz="1800" dirty="0">
              <a:solidFill>
                <a:srgbClr val="000000"/>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B0FA0AD-66CA-41D3-BAC6-9B901AFE7238}"/>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162229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34066" y="891443"/>
            <a:ext cx="9144000" cy="839136"/>
          </a:xfrm>
        </p:spPr>
        <p:txBody>
          <a:bodyPr>
            <a:noAutofit/>
          </a:bodyPr>
          <a:lstStyle/>
          <a:p>
            <a:pPr algn="l"/>
            <a:r>
              <a:rPr lang="cs-CZ" sz="3600" b="1" dirty="0">
                <a:solidFill>
                  <a:srgbClr val="249CDC"/>
                </a:solidFill>
                <a:latin typeface="Arial" panose="020B0604020202020204" pitchFamily="34" charset="0"/>
                <a:cs typeface="Arial" panose="020B0604020202020204" pitchFamily="34" charset="0"/>
              </a:rPr>
              <a:t>Archivácia </a:t>
            </a:r>
            <a:r>
              <a:rPr lang="cs-CZ" sz="3600" b="1" dirty="0" err="1">
                <a:solidFill>
                  <a:srgbClr val="249CDC"/>
                </a:solidFill>
                <a:latin typeface="Arial" panose="020B0604020202020204" pitchFamily="34" charset="0"/>
                <a:cs typeface="Arial" panose="020B0604020202020204" pitchFamily="34" charset="0"/>
              </a:rPr>
              <a:t>účtovných</a:t>
            </a:r>
            <a:r>
              <a:rPr lang="cs-CZ" sz="3600" b="1" dirty="0">
                <a:solidFill>
                  <a:srgbClr val="249CDC"/>
                </a:solidFill>
                <a:latin typeface="Arial" panose="020B0604020202020204" pitchFamily="34" charset="0"/>
                <a:cs typeface="Arial" panose="020B0604020202020204" pitchFamily="34" charset="0"/>
              </a:rPr>
              <a:t> </a:t>
            </a:r>
            <a:r>
              <a:rPr lang="cs-CZ" sz="3600" b="1" dirty="0" err="1">
                <a:solidFill>
                  <a:srgbClr val="249CDC"/>
                </a:solidFill>
                <a:latin typeface="Arial" panose="020B0604020202020204" pitchFamily="34" charset="0"/>
                <a:cs typeface="Arial" panose="020B0604020202020204" pitchFamily="34" charset="0"/>
              </a:rPr>
              <a:t>dokumentov</a:t>
            </a:r>
            <a:r>
              <a:rPr lang="cs-CZ" sz="36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64309" y="1841895"/>
            <a:ext cx="9844180" cy="4411359"/>
          </a:xfrm>
        </p:spPr>
        <p:txBody>
          <a:bodyPr anchor="t">
            <a:noAutofit/>
          </a:bodyPr>
          <a:lstStyle/>
          <a:p>
            <a:pPr marL="285750" indent="-285750" algn="l" rtl="0" fontAlgn="base">
              <a:buFont typeface="Arial" panose="020B0604020202020204" pitchFamily="34" charset="0"/>
              <a:buChar char="•"/>
            </a:pPr>
            <a:r>
              <a:rPr lang="sk-SK" sz="1800" b="1" dirty="0">
                <a:solidFill>
                  <a:srgbClr val="000000"/>
                </a:solidFill>
                <a:latin typeface="Arial" panose="020B0604020202020204" pitchFamily="34" charset="0"/>
                <a:cs typeface="Arial" panose="020B0604020202020204" pitchFamily="34" charset="0"/>
              </a:rPr>
              <a:t>účtovná závierka, výkazy </a:t>
            </a:r>
            <a:r>
              <a:rPr lang="sk-SK" sz="1800" dirty="0">
                <a:solidFill>
                  <a:srgbClr val="000000"/>
                </a:solidFill>
                <a:latin typeface="Arial" panose="020B0604020202020204" pitchFamily="34" charset="0"/>
                <a:cs typeface="Arial" panose="020B0604020202020204" pitchFamily="34" charset="0"/>
              </a:rPr>
              <a:t>vybraných údajov a výročná správa počas </a:t>
            </a:r>
            <a:r>
              <a:rPr lang="sk-SK" sz="1800" b="1" dirty="0">
                <a:solidFill>
                  <a:srgbClr val="000000"/>
                </a:solidFill>
                <a:latin typeface="Arial" panose="020B0604020202020204" pitchFamily="34" charset="0"/>
                <a:cs typeface="Arial" panose="020B0604020202020204" pitchFamily="34" charset="0"/>
              </a:rPr>
              <a:t>desiatich rokov </a:t>
            </a:r>
            <a:r>
              <a:rPr lang="sk-SK" sz="1800" dirty="0">
                <a:solidFill>
                  <a:srgbClr val="000000"/>
                </a:solidFill>
                <a:latin typeface="Arial" panose="020B0604020202020204" pitchFamily="34" charset="0"/>
                <a:cs typeface="Arial" panose="020B0604020202020204" pitchFamily="34" charset="0"/>
              </a:rPr>
              <a:t>nasledujúcich po roku, ktorého sa týkajú, ​</a:t>
            </a:r>
          </a:p>
          <a:p>
            <a:pPr marL="285750" indent="-285750" algn="l" rtl="0" fontAlgn="base">
              <a:buFont typeface="Arial" panose="020B0604020202020204" pitchFamily="34" charset="0"/>
              <a:buChar char="•"/>
            </a:pPr>
            <a:endParaRPr lang="sk-SK" sz="1800" dirty="0">
              <a:solidFill>
                <a:srgbClr val="000000"/>
              </a:solidFill>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sk-SK" sz="1800" b="1" dirty="0">
                <a:solidFill>
                  <a:srgbClr val="000000"/>
                </a:solidFill>
                <a:latin typeface="Arial" panose="020B0604020202020204" pitchFamily="34" charset="0"/>
                <a:cs typeface="Arial" panose="020B0604020202020204" pitchFamily="34" charset="0"/>
              </a:rPr>
              <a:t>účtovné doklady, účtovné knihy, zoznamy účtovných kníh</a:t>
            </a:r>
            <a:r>
              <a:rPr lang="sk-SK" sz="1800" dirty="0">
                <a:solidFill>
                  <a:srgbClr val="000000"/>
                </a:solidFill>
                <a:latin typeface="Arial" panose="020B0604020202020204" pitchFamily="34" charset="0"/>
                <a:cs typeface="Arial" panose="020B0604020202020204" pitchFamily="34" charset="0"/>
              </a:rPr>
              <a:t>,  odpisový plán, inventúrne súpisy, inventarizačné zápisy, účtový rozvrh počas </a:t>
            </a:r>
            <a:r>
              <a:rPr lang="sk-SK" sz="1800" b="1" dirty="0">
                <a:solidFill>
                  <a:srgbClr val="000000"/>
                </a:solidFill>
                <a:latin typeface="Arial" panose="020B0604020202020204" pitchFamily="34" charset="0"/>
                <a:cs typeface="Arial" panose="020B0604020202020204" pitchFamily="34" charset="0"/>
              </a:rPr>
              <a:t>desiatich rokov </a:t>
            </a:r>
            <a:r>
              <a:rPr lang="sk-SK" sz="1800" dirty="0">
                <a:solidFill>
                  <a:srgbClr val="000000"/>
                </a:solidFill>
                <a:latin typeface="Arial" panose="020B0604020202020204" pitchFamily="34" charset="0"/>
                <a:cs typeface="Arial" panose="020B0604020202020204" pitchFamily="34" charset="0"/>
              </a:rPr>
              <a:t>nasledujúcich po roku, ktorého sa týkajú, ​</a:t>
            </a:r>
          </a:p>
          <a:p>
            <a:pPr marL="285750" indent="-285750" algn="l" rtl="0" fontAlgn="base">
              <a:buFont typeface="Arial" panose="020B0604020202020204" pitchFamily="34" charset="0"/>
              <a:buChar char="•"/>
            </a:pPr>
            <a:endParaRPr lang="sk-SK" sz="1800" dirty="0">
              <a:solidFill>
                <a:srgbClr val="000000"/>
              </a:solidFill>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sk-SK" sz="1800" b="1" dirty="0">
                <a:solidFill>
                  <a:srgbClr val="000000"/>
                </a:solidFill>
                <a:latin typeface="Arial" panose="020B0604020202020204" pitchFamily="34" charset="0"/>
                <a:cs typeface="Arial" panose="020B0604020202020204" pitchFamily="34" charset="0"/>
              </a:rPr>
              <a:t>účtovné záznamy</a:t>
            </a:r>
            <a:r>
              <a:rPr lang="sk-SK" sz="1800" dirty="0">
                <a:solidFill>
                  <a:srgbClr val="000000"/>
                </a:solidFill>
                <a:latin typeface="Arial" panose="020B0604020202020204" pitchFamily="34" charset="0"/>
                <a:cs typeface="Arial" panose="020B0604020202020204" pitchFamily="34" charset="0"/>
              </a:rPr>
              <a:t>, ktoré sú nositeľmi informácie týkajúcej sa spôsobu vedenia účtovníctva počas </a:t>
            </a:r>
            <a:r>
              <a:rPr lang="sk-SK" sz="1800" b="1" dirty="0">
                <a:solidFill>
                  <a:srgbClr val="000000"/>
                </a:solidFill>
                <a:latin typeface="Arial" panose="020B0604020202020204" pitchFamily="34" charset="0"/>
                <a:cs typeface="Arial" panose="020B0604020202020204" pitchFamily="34" charset="0"/>
              </a:rPr>
              <a:t>desiatich rokov </a:t>
            </a:r>
            <a:r>
              <a:rPr lang="sk-SK" sz="1800" dirty="0">
                <a:solidFill>
                  <a:srgbClr val="000000"/>
                </a:solidFill>
                <a:latin typeface="Arial" panose="020B0604020202020204" pitchFamily="34" charset="0"/>
                <a:cs typeface="Arial" panose="020B0604020202020204" pitchFamily="34" charset="0"/>
              </a:rPr>
              <a:t>nasledujúcich po roku, v ktorom sa naposledy použili,​</a:t>
            </a:r>
          </a:p>
          <a:p>
            <a:pPr marL="285750" indent="-285750" algn="l" rtl="0" fontAlgn="base">
              <a:buFont typeface="Arial" panose="020B0604020202020204" pitchFamily="34" charset="0"/>
              <a:buChar char="•"/>
            </a:pPr>
            <a:endParaRPr lang="sk-SK" sz="1800" dirty="0">
              <a:solidFill>
                <a:srgbClr val="000000"/>
              </a:solidFill>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sk-SK" sz="1800" b="1" dirty="0">
                <a:solidFill>
                  <a:srgbClr val="000000"/>
                </a:solidFill>
                <a:latin typeface="Arial" panose="020B0604020202020204" pitchFamily="34" charset="0"/>
                <a:cs typeface="Arial" panose="020B0604020202020204" pitchFamily="34" charset="0"/>
              </a:rPr>
              <a:t>ostatné účtovné záznamy </a:t>
            </a:r>
            <a:r>
              <a:rPr lang="sk-SK" sz="1800" dirty="0">
                <a:solidFill>
                  <a:srgbClr val="000000"/>
                </a:solidFill>
                <a:latin typeface="Arial" panose="020B0604020202020204" pitchFamily="34" charset="0"/>
                <a:cs typeface="Arial" panose="020B0604020202020204" pitchFamily="34" charset="0"/>
              </a:rPr>
              <a:t>počas doby určenej v registratúrnom pláne účtovnej jednotky tak, aby neboli porušené ostatné ustanovenia tohto zákona a osobitných predpisov. ​</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9FECF906-B415-4B49-9AED-29D220FC1EB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314919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524000" y="2240799"/>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Daňová </a:t>
            </a:r>
            <a:r>
              <a:rPr lang="cs-CZ" sz="4400" b="1" dirty="0" err="1">
                <a:solidFill>
                  <a:srgbClr val="249CDC"/>
                </a:solidFill>
                <a:latin typeface="Arial" panose="020B0604020202020204" pitchFamily="34" charset="0"/>
                <a:cs typeface="Arial" panose="020B0604020202020204" pitchFamily="34" charset="0"/>
              </a:rPr>
              <a:t>oblasť</a:t>
            </a:r>
            <a:r>
              <a:rPr lang="cs-CZ" sz="4400" b="1" dirty="0">
                <a:solidFill>
                  <a:srgbClr val="249CDC"/>
                </a:solidFill>
                <a:latin typeface="Arial" panose="020B0604020202020204" pitchFamily="34" charset="0"/>
                <a:cs typeface="Arial" panose="020B0604020202020204" pitchFamily="34" charset="0"/>
              </a:rPr>
              <a:t> ​​</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13" name="Obrázek 12">
            <a:extLst>
              <a:ext uri="{FF2B5EF4-FFF2-40B4-BE49-F238E27FC236}">
                <a16:creationId xmlns:a16="http://schemas.microsoft.com/office/drawing/2014/main" id="{7CF64476-9D28-4B6A-96A6-D3514D669EDB}"/>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AC5CF343-2BB1-4592-AB38-309CD93FC9A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946512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200" y="1218590"/>
            <a:ext cx="9144000" cy="839136"/>
          </a:xfrm>
        </p:spPr>
        <p:txBody>
          <a:bodyPr>
            <a:noAutofit/>
          </a:bodyPr>
          <a:lstStyle/>
          <a:p>
            <a:pPr algn="l"/>
            <a:r>
              <a:rPr lang="pl-PL" sz="3600" b="1" dirty="0">
                <a:solidFill>
                  <a:srgbClr val="249CDC"/>
                </a:solidFill>
                <a:latin typeface="Arial" panose="020B0604020202020204" pitchFamily="34" charset="0"/>
                <a:cs typeface="Arial" panose="020B0604020202020204" pitchFamily="34" charset="0"/>
              </a:rPr>
              <a:t>Zákon 222/2004 Z.z. o DPH</a:t>
            </a:r>
            <a:endParaRPr lang="cs-CZ" sz="36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75376" y="2363428"/>
            <a:ext cx="9844180" cy="4411359"/>
          </a:xfrm>
        </p:spPr>
        <p:txBody>
          <a:bodyPr anchor="t">
            <a:noAutofit/>
          </a:bodyPr>
          <a:lstStyle/>
          <a:p>
            <a:pPr algn="l" rtl="0" fontAlgn="base"/>
            <a:r>
              <a:rPr lang="sk-SK" sz="1800" b="1" dirty="0">
                <a:solidFill>
                  <a:srgbClr val="000000"/>
                </a:solidFill>
                <a:latin typeface="Arial" panose="020B0604020202020204" pitchFamily="34" charset="0"/>
                <a:cs typeface="Arial" panose="020B0604020202020204" pitchFamily="34" charset="0"/>
              </a:rPr>
              <a:t>Predmetom dane je​</a:t>
            </a:r>
          </a:p>
          <a:p>
            <a:pPr marL="457200" indent="-457200" algn="l" rtl="0" fontAlgn="base">
              <a:buFont typeface="+mj-lt"/>
              <a:buAutoNum type="alphaLcParenR"/>
            </a:pPr>
            <a:endParaRPr lang="sk-SK" sz="1800" b="1" dirty="0">
              <a:solidFill>
                <a:srgbClr val="000000"/>
              </a:solidFill>
              <a:latin typeface="Arial" panose="020B0604020202020204" pitchFamily="34" charset="0"/>
              <a:cs typeface="Arial" panose="020B0604020202020204" pitchFamily="34" charset="0"/>
            </a:endParaRPr>
          </a:p>
          <a:p>
            <a:pPr marL="457200" indent="-457200" algn="l" rtl="0" fontAlgn="base">
              <a:buFont typeface="+mj-lt"/>
              <a:buAutoNum type="alphaLcParenR"/>
            </a:pPr>
            <a:r>
              <a:rPr lang="sk-SK" sz="1800" b="1" dirty="0">
                <a:solidFill>
                  <a:srgbClr val="000000"/>
                </a:solidFill>
                <a:latin typeface="Arial" panose="020B0604020202020204" pitchFamily="34" charset="0"/>
                <a:cs typeface="Arial" panose="020B0604020202020204" pitchFamily="34" charset="0"/>
              </a:rPr>
              <a:t>dodanie tovaru </a:t>
            </a:r>
            <a:r>
              <a:rPr lang="sk-SK" sz="1800" dirty="0">
                <a:solidFill>
                  <a:srgbClr val="000000"/>
                </a:solidFill>
                <a:latin typeface="Arial" panose="020B0604020202020204" pitchFamily="34" charset="0"/>
                <a:cs typeface="Arial" panose="020B0604020202020204" pitchFamily="34" charset="0"/>
              </a:rPr>
              <a:t>v tuzemsku uskutočnené zdaniteľnou osobou, </a:t>
            </a:r>
            <a:r>
              <a:rPr lang="sk-SK" sz="1800" b="1" dirty="0">
                <a:solidFill>
                  <a:srgbClr val="000000"/>
                </a:solidFill>
                <a:latin typeface="Arial" panose="020B0604020202020204" pitchFamily="34" charset="0"/>
                <a:cs typeface="Arial" panose="020B0604020202020204" pitchFamily="34" charset="0"/>
              </a:rPr>
              <a:t>​</a:t>
            </a:r>
          </a:p>
          <a:p>
            <a:pPr marL="457200" indent="-457200" algn="l" rtl="0" fontAlgn="base">
              <a:buFont typeface="+mj-lt"/>
              <a:buAutoNum type="alphaLcParenR"/>
            </a:pPr>
            <a:endParaRPr lang="sk-SK" sz="1800" b="1" dirty="0">
              <a:solidFill>
                <a:srgbClr val="000000"/>
              </a:solidFill>
              <a:latin typeface="Arial" panose="020B0604020202020204" pitchFamily="34" charset="0"/>
              <a:cs typeface="Arial" panose="020B0604020202020204" pitchFamily="34" charset="0"/>
            </a:endParaRPr>
          </a:p>
          <a:p>
            <a:pPr marL="457200" indent="-457200" algn="l" rtl="0" fontAlgn="base">
              <a:buFont typeface="+mj-lt"/>
              <a:buAutoNum type="alphaLcParenR"/>
            </a:pPr>
            <a:r>
              <a:rPr lang="sk-SK" sz="1800" b="1" dirty="0">
                <a:solidFill>
                  <a:srgbClr val="000000"/>
                </a:solidFill>
                <a:latin typeface="Arial" panose="020B0604020202020204" pitchFamily="34" charset="0"/>
                <a:cs typeface="Arial" panose="020B0604020202020204" pitchFamily="34" charset="0"/>
              </a:rPr>
              <a:t>poskytnutie služby </a:t>
            </a:r>
            <a:r>
              <a:rPr lang="sk-SK" sz="1800" dirty="0">
                <a:solidFill>
                  <a:srgbClr val="000000"/>
                </a:solidFill>
                <a:latin typeface="Arial" panose="020B0604020202020204" pitchFamily="34" charset="0"/>
                <a:cs typeface="Arial" panose="020B0604020202020204" pitchFamily="34" charset="0"/>
              </a:rPr>
              <a:t>v tuzemsku uskutočnené zdaniteľnou osobou, </a:t>
            </a:r>
            <a:r>
              <a:rPr lang="sk-SK" sz="1800" b="1" dirty="0">
                <a:solidFill>
                  <a:srgbClr val="000000"/>
                </a:solidFill>
                <a:latin typeface="Arial" panose="020B0604020202020204" pitchFamily="34" charset="0"/>
                <a:cs typeface="Arial" panose="020B0604020202020204" pitchFamily="34" charset="0"/>
              </a:rPr>
              <a:t>​</a:t>
            </a:r>
          </a:p>
          <a:p>
            <a:pPr marL="457200" indent="-457200" algn="l" rtl="0" fontAlgn="base">
              <a:buFont typeface="+mj-lt"/>
              <a:buAutoNum type="alphaLcParenR"/>
            </a:pPr>
            <a:endParaRPr lang="sk-SK" sz="1800" b="1" dirty="0">
              <a:solidFill>
                <a:srgbClr val="000000"/>
              </a:solidFill>
              <a:latin typeface="Arial" panose="020B0604020202020204" pitchFamily="34" charset="0"/>
              <a:cs typeface="Arial" panose="020B0604020202020204" pitchFamily="34" charset="0"/>
            </a:endParaRPr>
          </a:p>
          <a:p>
            <a:pPr marL="457200" indent="-457200" algn="l" rtl="0" fontAlgn="base">
              <a:buFont typeface="+mj-lt"/>
              <a:buAutoNum type="alphaLcParenR"/>
            </a:pPr>
            <a:r>
              <a:rPr lang="sk-SK" sz="1800" b="1" dirty="0">
                <a:solidFill>
                  <a:srgbClr val="000000"/>
                </a:solidFill>
                <a:latin typeface="Arial" panose="020B0604020202020204" pitchFamily="34" charset="0"/>
                <a:cs typeface="Arial" panose="020B0604020202020204" pitchFamily="34" charset="0"/>
              </a:rPr>
              <a:t>nadobudnutie tovaru v tuzemsku a z iného </a:t>
            </a:r>
            <a:r>
              <a:rPr lang="sk-SK" sz="1800" dirty="0">
                <a:solidFill>
                  <a:srgbClr val="000000"/>
                </a:solidFill>
                <a:latin typeface="Arial" panose="020B0604020202020204" pitchFamily="34" charset="0"/>
                <a:cs typeface="Arial" panose="020B0604020202020204" pitchFamily="34" charset="0"/>
              </a:rPr>
              <a:t>členského štátu,​</a:t>
            </a:r>
          </a:p>
          <a:p>
            <a:pPr marL="457200" indent="-457200" algn="l" rtl="0" fontAlgn="base">
              <a:buFont typeface="+mj-lt"/>
              <a:buAutoNum type="alphaLcParenR"/>
            </a:pPr>
            <a:endParaRPr lang="sk-SK" sz="1800" b="1" dirty="0">
              <a:solidFill>
                <a:srgbClr val="000000"/>
              </a:solidFill>
              <a:latin typeface="Arial" panose="020B0604020202020204" pitchFamily="34" charset="0"/>
              <a:cs typeface="Arial" panose="020B0604020202020204" pitchFamily="34" charset="0"/>
            </a:endParaRPr>
          </a:p>
          <a:p>
            <a:pPr marL="457200" indent="-457200" algn="l" rtl="0" fontAlgn="base">
              <a:buFont typeface="+mj-lt"/>
              <a:buAutoNum type="alphaLcParenR"/>
            </a:pPr>
            <a:r>
              <a:rPr lang="sk-SK" sz="1800" b="1" dirty="0">
                <a:solidFill>
                  <a:srgbClr val="000000"/>
                </a:solidFill>
                <a:latin typeface="Arial" panose="020B0604020202020204" pitchFamily="34" charset="0"/>
                <a:cs typeface="Arial" panose="020B0604020202020204" pitchFamily="34" charset="0"/>
              </a:rPr>
              <a:t>dovoz tovaru </a:t>
            </a:r>
            <a:r>
              <a:rPr lang="sk-SK" sz="1800" dirty="0">
                <a:solidFill>
                  <a:srgbClr val="000000"/>
                </a:solidFill>
                <a:latin typeface="Arial" panose="020B0604020202020204" pitchFamily="34" charset="0"/>
                <a:cs typeface="Arial" panose="020B0604020202020204" pitchFamily="34" charset="0"/>
              </a:rPr>
              <a:t>do tuzemska.​</a:t>
            </a:r>
          </a:p>
          <a:p>
            <a:pPr marL="457200" indent="-457200" algn="l" rtl="0" fontAlgn="base">
              <a:buFont typeface="+mj-lt"/>
              <a:buAutoNum type="alphaLcParenR"/>
            </a:pPr>
            <a:endParaRPr lang="sk-SK" sz="1800" b="1" dirty="0">
              <a:solidFill>
                <a:srgbClr val="000000"/>
              </a:solidFill>
              <a:latin typeface="Arial" panose="020B0604020202020204" pitchFamily="34" charset="0"/>
              <a:cs typeface="Arial" panose="020B0604020202020204" pitchFamily="34" charset="0"/>
            </a:endParaRPr>
          </a:p>
          <a:p>
            <a:pPr algn="l" rtl="0" fontAlgn="base"/>
            <a:endParaRPr lang="sk-SK" sz="1800" dirty="0">
              <a:solidFill>
                <a:srgbClr val="000000"/>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8A1FDBBC-832F-41E8-A8A7-7B149FD75014}"/>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2760752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97826" y="735345"/>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OBSAH PREZENTÁCIE</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2094731" y="1770177"/>
            <a:ext cx="7838978" cy="4352478"/>
          </a:xfrm>
        </p:spPr>
        <p:txBody>
          <a:bodyPr>
            <a:noAutofit/>
          </a:bodyPr>
          <a:lstStyle/>
          <a:p>
            <a:pPr marL="342900" indent="-342900" algn="l" rtl="0"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Definovanie účtovnej legislatívy​</a:t>
            </a:r>
          </a:p>
          <a:p>
            <a:pPr marL="342900" indent="-342900" algn="l" rtl="0"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Vymedzenie základných pojmov​</a:t>
            </a:r>
          </a:p>
          <a:p>
            <a:pPr marL="342900" indent="-342900" algn="l" rtl="0"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Charakteristika jednotlivých paragrafov​</a:t>
            </a:r>
          </a:p>
          <a:p>
            <a:pPr marL="342900" indent="-342900" algn="l" rtl="0"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Definovanie daňovej legislatívy ​</a:t>
            </a:r>
          </a:p>
          <a:p>
            <a:pPr marL="342900" indent="-342900" algn="l" rtl="0"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Vymedzenie základných pojmov​</a:t>
            </a:r>
          </a:p>
          <a:p>
            <a:pPr marL="342900" indent="-342900" algn="l" rtl="0"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Charakteristika jednotlivých paragrafov​</a:t>
            </a:r>
            <a:endParaRPr lang="en-US" b="0"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12" name="Obrázek 11">
            <a:extLst>
              <a:ext uri="{FF2B5EF4-FFF2-40B4-BE49-F238E27FC236}">
                <a16:creationId xmlns:a16="http://schemas.microsoft.com/office/drawing/2014/main" id="{87690242-7E6C-4E94-93F5-F19A3C285F2C}"/>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spTree>
    <p:extLst>
      <p:ext uri="{BB962C8B-B14F-4D97-AF65-F5344CB8AC3E}">
        <p14:creationId xmlns:p14="http://schemas.microsoft.com/office/powerpoint/2010/main" val="300546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34066" y="891443"/>
            <a:ext cx="9144000" cy="839136"/>
          </a:xfrm>
        </p:spPr>
        <p:txBody>
          <a:bodyPr>
            <a:noAutofit/>
          </a:bodyPr>
          <a:lstStyle/>
          <a:p>
            <a:pPr algn="l"/>
            <a:r>
              <a:rPr lang="cs-CZ" sz="3600" b="1" dirty="0">
                <a:solidFill>
                  <a:srgbClr val="249CDC"/>
                </a:solidFill>
                <a:latin typeface="Arial" panose="020B0604020202020204" pitchFamily="34" charset="0"/>
                <a:cs typeface="Arial" panose="020B0604020202020204" pitchFamily="34" charset="0"/>
              </a:rPr>
              <a:t>Registračná </a:t>
            </a:r>
            <a:r>
              <a:rPr lang="cs-CZ" sz="3600" b="1" dirty="0" err="1">
                <a:solidFill>
                  <a:srgbClr val="249CDC"/>
                </a:solidFill>
                <a:latin typeface="Arial" panose="020B0604020202020204" pitchFamily="34" charset="0"/>
                <a:cs typeface="Arial" panose="020B0604020202020204" pitchFamily="34" charset="0"/>
              </a:rPr>
              <a:t>povinnosť</a:t>
            </a:r>
            <a:r>
              <a:rPr lang="cs-CZ" sz="36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64309" y="1972903"/>
            <a:ext cx="9508188" cy="4411359"/>
          </a:xfrm>
        </p:spPr>
        <p:txBody>
          <a:bodyPr anchor="t">
            <a:noAutofit/>
          </a:bodyPr>
          <a:lstStyle/>
          <a:p>
            <a:pPr marL="285750" indent="-28575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Zdaniteľná osoba</a:t>
            </a:r>
            <a:r>
              <a:rPr lang="sk-SK" sz="2000" dirty="0">
                <a:solidFill>
                  <a:srgbClr val="000000"/>
                </a:solidFill>
                <a:latin typeface="Arial" panose="020B0604020202020204" pitchFamily="34" charset="0"/>
                <a:cs typeface="Arial" panose="020B0604020202020204" pitchFamily="34" charset="0"/>
              </a:rPr>
              <a:t>, ktorá má sídlo, miesto podnikania alebo prevádzkareň v tuzemsku, a ktorá dosiahla za najviac </a:t>
            </a:r>
            <a:r>
              <a:rPr lang="sk-SK" sz="2000" b="1" dirty="0">
                <a:solidFill>
                  <a:srgbClr val="000000"/>
                </a:solidFill>
                <a:latin typeface="Arial" panose="020B0604020202020204" pitchFamily="34" charset="0"/>
                <a:cs typeface="Arial" panose="020B0604020202020204" pitchFamily="34" charset="0"/>
              </a:rPr>
              <a:t>12 predchádzajúcich </a:t>
            </a:r>
            <a:r>
              <a:rPr lang="sk-SK" sz="2000" dirty="0">
                <a:solidFill>
                  <a:srgbClr val="000000"/>
                </a:solidFill>
                <a:latin typeface="Arial" panose="020B0604020202020204" pitchFamily="34" charset="0"/>
                <a:cs typeface="Arial" panose="020B0604020202020204" pitchFamily="34" charset="0"/>
              </a:rPr>
              <a:t>po sebe nasledujúcich kalendárnych mesiacov </a:t>
            </a:r>
            <a:r>
              <a:rPr lang="sk-SK" sz="2000" b="1" dirty="0">
                <a:solidFill>
                  <a:srgbClr val="000000"/>
                </a:solidFill>
                <a:latin typeface="Arial" panose="020B0604020202020204" pitchFamily="34" charset="0"/>
                <a:cs typeface="Arial" panose="020B0604020202020204" pitchFamily="34" charset="0"/>
              </a:rPr>
              <a:t>obrat 49 790 eur</a:t>
            </a:r>
            <a:r>
              <a:rPr lang="sk-SK" sz="2000" dirty="0">
                <a:solidFill>
                  <a:srgbClr val="000000"/>
                </a:solidFill>
                <a:latin typeface="Arial" panose="020B0604020202020204" pitchFamily="34" charset="0"/>
                <a:cs typeface="Arial" panose="020B0604020202020204" pitchFamily="34" charset="0"/>
              </a:rPr>
              <a:t>, je povinná podať daňovému úradu žiadosť o registráciu pre daň. ​</a:t>
            </a:r>
          </a:p>
          <a:p>
            <a:pPr algn="l" rtl="0" fontAlgn="base"/>
            <a:endParaRPr lang="sk-SK" sz="2000" dirty="0">
              <a:solidFill>
                <a:srgbClr val="000000"/>
              </a:solidFill>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Zdaniteľná osoba je povinná podať žiadosť o registráciu pre daň </a:t>
            </a:r>
            <a:r>
              <a:rPr lang="sk-SK" sz="2000" b="1" dirty="0">
                <a:solidFill>
                  <a:srgbClr val="000000"/>
                </a:solidFill>
                <a:latin typeface="Arial" panose="020B0604020202020204" pitchFamily="34" charset="0"/>
                <a:cs typeface="Arial" panose="020B0604020202020204" pitchFamily="34" charset="0"/>
              </a:rPr>
              <a:t>do 20. dňa </a:t>
            </a:r>
            <a:r>
              <a:rPr lang="sk-SK" sz="2000" dirty="0">
                <a:solidFill>
                  <a:srgbClr val="000000"/>
                </a:solidFill>
                <a:latin typeface="Arial" panose="020B0604020202020204" pitchFamily="34" charset="0"/>
                <a:cs typeface="Arial" panose="020B0604020202020204" pitchFamily="34" charset="0"/>
              </a:rPr>
              <a:t>kalendárneho mesiaca nasledujúceho po mesiaci, v ktorom dosiahla obrat.​​</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9FECF906-B415-4B49-9AED-29D220FC1EB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831549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34066" y="891443"/>
            <a:ext cx="9144000" cy="839136"/>
          </a:xfrm>
        </p:spPr>
        <p:txBody>
          <a:bodyPr>
            <a:noAutofit/>
          </a:bodyPr>
          <a:lstStyle/>
          <a:p>
            <a:pPr algn="l"/>
            <a:r>
              <a:rPr lang="cs-CZ" sz="3600" b="1" dirty="0">
                <a:solidFill>
                  <a:srgbClr val="249CDC"/>
                </a:solidFill>
                <a:latin typeface="Arial" panose="020B0604020202020204" pitchFamily="34" charset="0"/>
                <a:cs typeface="Arial" panose="020B0604020202020204" pitchFamily="34" charset="0"/>
              </a:rPr>
              <a:t>Sadzby dane​</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64309" y="1972903"/>
            <a:ext cx="9508188" cy="4411359"/>
          </a:xfrm>
        </p:spPr>
        <p:txBody>
          <a:bodyPr anchor="t">
            <a:noAutofit/>
          </a:bodyPr>
          <a:lstStyle/>
          <a:p>
            <a:pPr algn="l" rtl="0" fontAlgn="base"/>
            <a:r>
              <a:rPr lang="sk-SK" sz="2000" b="1" dirty="0">
                <a:solidFill>
                  <a:srgbClr val="000000"/>
                </a:solidFill>
                <a:latin typeface="Arial" panose="020B0604020202020204" pitchFamily="34" charset="0"/>
                <a:cs typeface="Arial" panose="020B0604020202020204" pitchFamily="34" charset="0"/>
              </a:rPr>
              <a:t>Základná sadzba dane </a:t>
            </a:r>
            <a:r>
              <a:rPr lang="sk-SK" sz="2000" dirty="0">
                <a:solidFill>
                  <a:srgbClr val="000000"/>
                </a:solidFill>
                <a:latin typeface="Arial" panose="020B0604020202020204" pitchFamily="34" charset="0"/>
                <a:cs typeface="Arial" panose="020B0604020202020204" pitchFamily="34" charset="0"/>
              </a:rPr>
              <a:t>na tovary a služby je ​</a:t>
            </a:r>
          </a:p>
          <a:p>
            <a:pPr marL="285750" indent="-28575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  </a:t>
            </a:r>
            <a:r>
              <a:rPr lang="sk-SK" sz="2000" b="1" dirty="0">
                <a:solidFill>
                  <a:srgbClr val="000000"/>
                </a:solidFill>
                <a:latin typeface="Arial" panose="020B0604020202020204" pitchFamily="34" charset="0"/>
                <a:cs typeface="Arial" panose="020B0604020202020204" pitchFamily="34" charset="0"/>
              </a:rPr>
              <a:t>​20 % </a:t>
            </a:r>
            <a:r>
              <a:rPr lang="sk-SK" sz="2000" dirty="0">
                <a:solidFill>
                  <a:srgbClr val="000000"/>
                </a:solidFill>
                <a:latin typeface="Arial" panose="020B0604020202020204" pitchFamily="34" charset="0"/>
                <a:cs typeface="Arial" panose="020B0604020202020204" pitchFamily="34" charset="0"/>
              </a:rPr>
              <a:t>zo základu dane. </a:t>
            </a:r>
          </a:p>
          <a:p>
            <a:pPr algn="l" rtl="0" fontAlgn="base"/>
            <a:r>
              <a:rPr lang="sk-SK" sz="2000" dirty="0">
                <a:solidFill>
                  <a:srgbClr val="000000"/>
                </a:solidFill>
                <a:latin typeface="Arial" panose="020B0604020202020204" pitchFamily="34" charset="0"/>
                <a:cs typeface="Arial" panose="020B0604020202020204" pitchFamily="34" charset="0"/>
              </a:rPr>
              <a:t>​</a:t>
            </a:r>
          </a:p>
          <a:p>
            <a:pPr algn="l" rtl="0" fontAlgn="base"/>
            <a:r>
              <a:rPr lang="sk-SK" sz="2000" b="1" dirty="0">
                <a:solidFill>
                  <a:srgbClr val="000000"/>
                </a:solidFill>
                <a:latin typeface="Arial" panose="020B0604020202020204" pitchFamily="34" charset="0"/>
                <a:cs typeface="Arial" panose="020B0604020202020204" pitchFamily="34" charset="0"/>
              </a:rPr>
              <a:t>Znížená sadzba </a:t>
            </a:r>
            <a:r>
              <a:rPr lang="sk-SK" sz="2000" dirty="0">
                <a:solidFill>
                  <a:srgbClr val="000000"/>
                </a:solidFill>
                <a:latin typeface="Arial" panose="020B0604020202020204" pitchFamily="34" charset="0"/>
                <a:cs typeface="Arial" panose="020B0604020202020204" pitchFamily="34" charset="0"/>
              </a:rPr>
              <a:t>dane je uvedená v prílohe č. 7 zákon :​</a:t>
            </a:r>
          </a:p>
          <a:p>
            <a:pPr marL="285750" indent="-28575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   </a:t>
            </a:r>
            <a:r>
              <a:rPr lang="sk-SK" sz="2000" b="1" dirty="0">
                <a:solidFill>
                  <a:srgbClr val="000000"/>
                </a:solidFill>
                <a:latin typeface="Arial" panose="020B0604020202020204" pitchFamily="34" charset="0"/>
                <a:cs typeface="Arial" panose="020B0604020202020204" pitchFamily="34" charset="0"/>
              </a:rPr>
              <a:t>10 %</a:t>
            </a:r>
            <a:r>
              <a:rPr lang="sk-SK" sz="2000" dirty="0">
                <a:solidFill>
                  <a:srgbClr val="000000"/>
                </a:solidFill>
                <a:latin typeface="Arial" panose="020B0604020202020204" pitchFamily="34" charset="0"/>
                <a:cs typeface="Arial" panose="020B0604020202020204" pitchFamily="34" charset="0"/>
              </a:rPr>
              <a:t> - lieky a  zdravotnícke pomôcky, ​</a:t>
            </a:r>
          </a:p>
          <a:p>
            <a:pPr algn="l" rtl="0" fontAlgn="base"/>
            <a:r>
              <a:rPr lang="sk-SK" sz="2000" dirty="0">
                <a:solidFill>
                  <a:srgbClr val="000000"/>
                </a:solidFill>
                <a:latin typeface="Arial" panose="020B0604020202020204" pitchFamily="34" charset="0"/>
                <a:cs typeface="Arial" panose="020B0604020202020204" pitchFamily="34" charset="0"/>
              </a:rPr>
              <a:t>                -  knihy noviny, časopisy a periodiká ​</a:t>
            </a:r>
          </a:p>
          <a:p>
            <a:pPr algn="l" rtl="0" fontAlgn="base"/>
            <a:r>
              <a:rPr lang="sk-SK" sz="2000" dirty="0">
                <a:solidFill>
                  <a:srgbClr val="000000"/>
                </a:solidFill>
                <a:latin typeface="Arial" panose="020B0604020202020204" pitchFamily="34" charset="0"/>
                <a:cs typeface="Arial" panose="020B0604020202020204" pitchFamily="34" charset="0"/>
              </a:rPr>
              <a:t>                -  vybrané druhy potravín ide predovšetkým o mäso, ryby, mlieko, </a:t>
            </a:r>
          </a:p>
          <a:p>
            <a:pPr algn="l" rtl="0" fontAlgn="base"/>
            <a:r>
              <a:rPr lang="sk-SK" sz="2000" dirty="0">
                <a:solidFill>
                  <a:srgbClr val="000000"/>
                </a:solidFill>
                <a:latin typeface="Arial" panose="020B0604020202020204" pitchFamily="34" charset="0"/>
                <a:cs typeface="Arial" panose="020B0604020202020204" pitchFamily="34" charset="0"/>
              </a:rPr>
              <a:t>                   maslo, prírodný med, chlieb, či vybrané druhy „zdravých potravín“, </a:t>
            </a:r>
          </a:p>
          <a:p>
            <a:pPr algn="l" rtl="0" fontAlgn="base"/>
            <a:r>
              <a:rPr lang="sk-SK" sz="2000" dirty="0">
                <a:solidFill>
                  <a:srgbClr val="000000"/>
                </a:solidFill>
                <a:latin typeface="Arial" panose="020B0604020202020204" pitchFamily="34" charset="0"/>
                <a:cs typeface="Arial" panose="020B0604020202020204" pitchFamily="34" charset="0"/>
              </a:rPr>
              <a:t>                   ako sú zemiaky, rajčiaky, uhorky, jablká),​</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9FECF906-B415-4B49-9AED-29D220FC1EB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2760441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34066" y="891443"/>
            <a:ext cx="9144000" cy="839136"/>
          </a:xfrm>
        </p:spPr>
        <p:txBody>
          <a:bodyPr>
            <a:noAutofit/>
          </a:bodyPr>
          <a:lstStyle/>
          <a:p>
            <a:pPr algn="l"/>
            <a:r>
              <a:rPr lang="cs-CZ" sz="3600" b="1" dirty="0">
                <a:solidFill>
                  <a:srgbClr val="249CDC"/>
                </a:solidFill>
                <a:latin typeface="Arial" panose="020B0604020202020204" pitchFamily="34" charset="0"/>
                <a:cs typeface="Arial" panose="020B0604020202020204" pitchFamily="34" charset="0"/>
              </a:rPr>
              <a:t>Daň v </a:t>
            </a:r>
            <a:r>
              <a:rPr lang="cs-CZ" sz="3600" b="1" dirty="0" err="1">
                <a:solidFill>
                  <a:srgbClr val="249CDC"/>
                </a:solidFill>
                <a:latin typeface="Arial" panose="020B0604020202020204" pitchFamily="34" charset="0"/>
                <a:cs typeface="Arial" panose="020B0604020202020204" pitchFamily="34" charset="0"/>
              </a:rPr>
              <a:t>príjmov</a:t>
            </a:r>
            <a:r>
              <a:rPr lang="cs-CZ" sz="3600" b="1" dirty="0">
                <a:solidFill>
                  <a:srgbClr val="249CDC"/>
                </a:solidFill>
                <a:latin typeface="Arial" panose="020B0604020202020204" pitchFamily="34" charset="0"/>
                <a:cs typeface="Arial" panose="020B0604020202020204" pitchFamily="34" charset="0"/>
              </a:rPr>
              <a:t> PO​</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64309" y="1972903"/>
            <a:ext cx="8909098" cy="4411359"/>
          </a:xfrm>
        </p:spPr>
        <p:txBody>
          <a:bodyPr anchor="t">
            <a:noAutofit/>
          </a:bodyPr>
          <a:lstStyle/>
          <a:p>
            <a:pPr algn="l" rtl="0" fontAlgn="base"/>
            <a:r>
              <a:rPr lang="sk-SK" sz="2000" b="1" dirty="0">
                <a:solidFill>
                  <a:srgbClr val="000000"/>
                </a:solidFill>
                <a:latin typeface="Arial" panose="020B0604020202020204" pitchFamily="34" charset="0"/>
                <a:cs typeface="Arial" panose="020B0604020202020204" pitchFamily="34" charset="0"/>
              </a:rPr>
              <a:t>Predmet dane:​</a:t>
            </a:r>
            <a:r>
              <a:rPr lang="sk-SK" sz="2000" dirty="0">
                <a:solidFill>
                  <a:srgbClr val="000000"/>
                </a:solidFill>
                <a:latin typeface="Arial" panose="020B0604020202020204" pitchFamily="34" charset="0"/>
                <a:cs typeface="Arial" panose="020B0604020202020204" pitchFamily="34" charset="0"/>
              </a:rPr>
              <a:t>​</a:t>
            </a:r>
          </a:p>
          <a:p>
            <a:pPr marL="285750" indent="-28575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Príjmy (výnosy) z činností a z nakladania s majetkom daňovníka peňažnej a nepeňažnej povahy,​</a:t>
            </a:r>
          </a:p>
          <a:p>
            <a:pPr marL="285750" indent="-285750" algn="l" rtl="0" fontAlgn="base">
              <a:buFont typeface="Arial" panose="020B0604020202020204" pitchFamily="34" charset="0"/>
              <a:buChar char="•"/>
            </a:pPr>
            <a:endParaRPr lang="sk-SK" sz="800" dirty="0">
              <a:solidFill>
                <a:srgbClr val="000000"/>
              </a:solidFill>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​U PO zapísaných v OR príjmy zo všetkých činností,​</a:t>
            </a:r>
          </a:p>
          <a:p>
            <a:pPr marL="285750" indent="-285750" algn="l" rtl="0" fontAlgn="base">
              <a:buFont typeface="Arial" panose="020B0604020202020204" pitchFamily="34" charset="0"/>
              <a:buChar char="•"/>
            </a:pPr>
            <a:endParaRPr lang="sk-SK" sz="800" dirty="0">
              <a:solidFill>
                <a:srgbClr val="000000"/>
              </a:solidFill>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​U PO nezriadených na podnikanie – len príjmy z činností, ktorými dosahujú alebo ktorými sa dá dosiahnuť zisk, napr. </a:t>
            </a:r>
            <a:r>
              <a:rPr lang="sk-SK" sz="2000" b="1" dirty="0">
                <a:solidFill>
                  <a:srgbClr val="000000"/>
                </a:solidFill>
                <a:latin typeface="Arial" panose="020B0604020202020204" pitchFamily="34" charset="0"/>
                <a:cs typeface="Arial" panose="020B0604020202020204" pitchFamily="34" charset="0"/>
              </a:rPr>
              <a:t>z predaja majetku, nájomného, reklám a iné.​</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9FECF906-B415-4B49-9AED-29D220FC1EB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3280415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34066" y="891443"/>
            <a:ext cx="9144000" cy="839136"/>
          </a:xfrm>
        </p:spPr>
        <p:txBody>
          <a:bodyPr>
            <a:noAutofit/>
          </a:bodyPr>
          <a:lstStyle/>
          <a:p>
            <a:pPr algn="l"/>
            <a:r>
              <a:rPr lang="pl-PL" sz="3600" b="1" dirty="0">
                <a:solidFill>
                  <a:srgbClr val="249CDC"/>
                </a:solidFill>
                <a:latin typeface="Arial" panose="020B0604020202020204" pitchFamily="34" charset="0"/>
                <a:cs typeface="Arial" panose="020B0604020202020204" pitchFamily="34" charset="0"/>
              </a:rPr>
              <a:t>Daň v príjmov PO - Základ dane​</a:t>
            </a:r>
            <a:r>
              <a:rPr lang="cs-CZ" sz="36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64309" y="1972903"/>
            <a:ext cx="8909098" cy="4411359"/>
          </a:xfrm>
        </p:spPr>
        <p:txBody>
          <a:bodyPr anchor="t">
            <a:noAutofit/>
          </a:bodyPr>
          <a:lstStyle/>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Sadzba dane pre PO </a:t>
            </a:r>
            <a:r>
              <a:rPr lang="sk-SK" sz="2000" b="1" dirty="0">
                <a:solidFill>
                  <a:srgbClr val="000000"/>
                </a:solidFill>
                <a:latin typeface="Arial" panose="020B0604020202020204" pitchFamily="34" charset="0"/>
                <a:cs typeface="Arial" panose="020B0604020202020204" pitchFamily="34" charset="0"/>
              </a:rPr>
              <a:t>21 %​</a:t>
            </a:r>
          </a:p>
          <a:p>
            <a:pPr marL="342900" indent="-342900" algn="l" rtl="0" fontAlgn="base">
              <a:buFont typeface="Arial" panose="020B0604020202020204" pitchFamily="34" charset="0"/>
              <a:buChar char="•"/>
            </a:pPr>
            <a:endParaRPr lang="sk-SK" sz="2000"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​Sadzba dane pre FO </a:t>
            </a:r>
            <a:r>
              <a:rPr lang="sk-SK" sz="2000" b="1" dirty="0">
                <a:solidFill>
                  <a:srgbClr val="000000"/>
                </a:solidFill>
                <a:latin typeface="Arial" panose="020B0604020202020204" pitchFamily="34" charset="0"/>
                <a:cs typeface="Arial" panose="020B0604020202020204" pitchFamily="34" charset="0"/>
              </a:rPr>
              <a:t>19%</a:t>
            </a:r>
            <a:r>
              <a:rPr lang="sk-SK" sz="2000" dirty="0">
                <a:solidFill>
                  <a:srgbClr val="000000"/>
                </a:solidFill>
                <a:latin typeface="Arial" panose="020B0604020202020204" pitchFamily="34" charset="0"/>
                <a:cs typeface="Arial" panose="020B0604020202020204" pitchFamily="34" charset="0"/>
              </a:rPr>
              <a:t>​</a:t>
            </a:r>
          </a:p>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25%</a:t>
            </a:r>
            <a:r>
              <a:rPr lang="sk-SK" sz="2000" dirty="0">
                <a:solidFill>
                  <a:srgbClr val="000000"/>
                </a:solidFill>
                <a:latin typeface="Arial" panose="020B0604020202020204" pitchFamily="34" charset="0"/>
                <a:cs typeface="Arial" panose="020B0604020202020204" pitchFamily="34" charset="0"/>
              </a:rPr>
              <a:t> - z tej časti, ktorá presiahne 176,8 násobok ŽM (37 981,94 €)​</a:t>
            </a:r>
          </a:p>
          <a:p>
            <a:pPr marL="342900" indent="-342900" algn="l" rtl="0" fontAlgn="base">
              <a:buFont typeface="Arial" panose="020B0604020202020204" pitchFamily="34" charset="0"/>
              <a:buChar char="•"/>
            </a:pPr>
            <a:endParaRPr lang="sk-SK" sz="2000"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a:t>
            </a:r>
            <a:r>
              <a:rPr lang="sk-SK" sz="2000" dirty="0" err="1">
                <a:solidFill>
                  <a:srgbClr val="000000"/>
                </a:solidFill>
                <a:latin typeface="Arial" panose="020B0604020202020204" pitchFamily="34" charset="0"/>
                <a:cs typeface="Arial" panose="020B0604020202020204" pitchFamily="34" charset="0"/>
              </a:rPr>
              <a:t>Mikrodaňovník</a:t>
            </a:r>
            <a:r>
              <a:rPr lang="sk-SK" sz="2000" dirty="0">
                <a:solidFill>
                  <a:srgbClr val="000000"/>
                </a:solidFill>
                <a:latin typeface="Arial" panose="020B0604020202020204" pitchFamily="34" charset="0"/>
                <a:cs typeface="Arial" panose="020B0604020202020204" pitchFamily="34" charset="0"/>
              </a:rPr>
              <a:t> </a:t>
            </a:r>
            <a:r>
              <a:rPr lang="sk-SK" sz="2000" b="1" dirty="0">
                <a:solidFill>
                  <a:srgbClr val="000000"/>
                </a:solidFill>
                <a:latin typeface="Arial" panose="020B0604020202020204" pitchFamily="34" charset="0"/>
                <a:cs typeface="Arial" panose="020B0604020202020204" pitchFamily="34" charset="0"/>
              </a:rPr>
              <a:t>15 %</a:t>
            </a:r>
            <a:r>
              <a:rPr lang="sk-SK" sz="2000" dirty="0">
                <a:solidFill>
                  <a:srgbClr val="000000"/>
                </a:solidFill>
                <a:latin typeface="Arial" panose="020B0604020202020204" pitchFamily="34" charset="0"/>
                <a:cs typeface="Arial" panose="020B0604020202020204" pitchFamily="34" charset="0"/>
              </a:rPr>
              <a:t> (Výnosy do 49 790 €)​</a:t>
            </a:r>
          </a:p>
          <a:p>
            <a:pPr marL="342900" indent="-342900" algn="l" rtl="0" fontAlgn="base">
              <a:buFont typeface="Arial" panose="020B0604020202020204" pitchFamily="34" charset="0"/>
              <a:buChar char="•"/>
            </a:pPr>
            <a:endParaRPr lang="sk-SK" sz="2000"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a:t>
            </a:r>
            <a:r>
              <a:rPr lang="sk-SK" sz="2000" b="1" dirty="0">
                <a:solidFill>
                  <a:srgbClr val="000000"/>
                </a:solidFill>
                <a:latin typeface="Arial" panose="020B0604020202020204" pitchFamily="34" charset="0"/>
                <a:cs typeface="Arial" panose="020B0604020202020204" pitchFamily="34" charset="0"/>
              </a:rPr>
              <a:t>Daň vypočítaná v daňovom priznaní sa neplatí, ak nepresiahne:​</a:t>
            </a:r>
          </a:p>
          <a:p>
            <a:pPr marL="800100" lvl="1" indent="-342900" algn="l" fontAlgn="base">
              <a:buFont typeface="Arial" panose="020B0604020202020204" pitchFamily="34" charset="0"/>
              <a:buChar char="•"/>
            </a:pPr>
            <a:r>
              <a:rPr lang="sk-SK" sz="1600" dirty="0">
                <a:solidFill>
                  <a:srgbClr val="000000"/>
                </a:solidFill>
                <a:latin typeface="Arial" panose="020B0604020202020204" pitchFamily="34" charset="0"/>
                <a:cs typeface="Arial" panose="020B0604020202020204" pitchFamily="34" charset="0"/>
              </a:rPr>
              <a:t>​5 € u PO ​</a:t>
            </a:r>
          </a:p>
          <a:p>
            <a:pPr marL="800100" lvl="1" indent="-342900" algn="l" fontAlgn="base">
              <a:buFont typeface="Arial" panose="020B0604020202020204" pitchFamily="34" charset="0"/>
              <a:buChar char="•"/>
            </a:pPr>
            <a:r>
              <a:rPr lang="sk-SK" sz="1600" dirty="0">
                <a:solidFill>
                  <a:srgbClr val="000000"/>
                </a:solidFill>
                <a:latin typeface="Arial" panose="020B0604020202020204" pitchFamily="34" charset="0"/>
                <a:cs typeface="Arial" panose="020B0604020202020204" pitchFamily="34" charset="0"/>
              </a:rPr>
              <a:t>17 € u FO alebo 50% NČZD​</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9FECF906-B415-4B49-9AED-29D220FC1EB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61280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34066" y="1524292"/>
            <a:ext cx="9144000" cy="839136"/>
          </a:xfrm>
        </p:spPr>
        <p:txBody>
          <a:bodyPr>
            <a:noAutofit/>
          </a:bodyPr>
          <a:lstStyle/>
          <a:p>
            <a:pPr algn="l"/>
            <a:r>
              <a:rPr lang="pl-PL" sz="2800" b="1" dirty="0">
                <a:solidFill>
                  <a:srgbClr val="249CDC"/>
                </a:solidFill>
                <a:latin typeface="Arial" panose="020B0604020202020204" pitchFamily="34" charset="0"/>
                <a:cs typeface="Arial" panose="020B0604020202020204" pitchFamily="34" charset="0"/>
              </a:rPr>
              <a:t>Zákon č. 582/2004 Z. z. o miestnych daniach a miestnom poplatku za komunálne odpady a drobné stavebné odpady​</a:t>
            </a:r>
            <a:r>
              <a:rPr lang="cs-CZ" sz="28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64309" y="2715456"/>
            <a:ext cx="9508188" cy="4411359"/>
          </a:xfrm>
        </p:spPr>
        <p:txBody>
          <a:bodyPr anchor="t">
            <a:noAutofit/>
          </a:bodyPr>
          <a:lstStyle/>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nadobudol účinnosť dňa 1. 11. 2004, nové dane od 2005​</a:t>
            </a:r>
          </a:p>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súčasťou reformy verejnej správy na zvýšenie právomocí a zodpovednosti obcí​</a:t>
            </a:r>
          </a:p>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právomoci obcí s výberom miestnych daní vo väzbe na stanovenie sadzby dane, oslobodenia od daní, prípadne zníženia daní​</a:t>
            </a:r>
          </a:p>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význam všeobecne záväzného nariadenia obce, na základe ktorého správca dane miestne dane vyberá​</a:t>
            </a:r>
          </a:p>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významné zmeny v 2014, účinnosť 1. 1. 2015 – obmedzenia v sadzbách </a:t>
            </a:r>
            <a:r>
              <a:rPr lang="sk-SK" sz="2000" dirty="0" err="1">
                <a:solidFill>
                  <a:srgbClr val="000000"/>
                </a:solidFill>
                <a:latin typeface="Arial" panose="020B0604020202020204" pitchFamily="34" charset="0"/>
                <a:cs typeface="Arial" panose="020B0604020202020204" pitchFamily="34" charset="0"/>
              </a:rPr>
              <a:t>DzN</a:t>
            </a:r>
            <a:r>
              <a:rPr lang="sk-SK" sz="2000" dirty="0">
                <a:solidFill>
                  <a:srgbClr val="000000"/>
                </a:solidFill>
                <a:latin typeface="Arial" panose="020B0604020202020204" pitchFamily="34" charset="0"/>
                <a:cs typeface="Arial" panose="020B0604020202020204" pitchFamily="34" charset="0"/>
              </a:rPr>
              <a:t>; ​</a:t>
            </a:r>
          </a:p>
          <a:p>
            <a:pPr algn="l" rtl="0" fontAlgn="base"/>
            <a:endParaRPr lang="sk-SK" sz="2000" dirty="0">
              <a:solidFill>
                <a:srgbClr val="000000"/>
              </a:solidFill>
              <a:latin typeface="Arial" panose="020B0604020202020204" pitchFamily="34" charset="0"/>
              <a:cs typeface="Arial" panose="020B0604020202020204" pitchFamily="34" charset="0"/>
            </a:endParaRPr>
          </a:p>
          <a:p>
            <a:pPr algn="l" rtl="0" fontAlgn="base"/>
            <a:r>
              <a:rPr lang="sk-SK" sz="2000" dirty="0">
                <a:solidFill>
                  <a:srgbClr val="000000"/>
                </a:solidFill>
                <a:latin typeface="Arial" panose="020B0604020202020204" pitchFamily="34" charset="0"/>
                <a:cs typeface="Arial" panose="020B0604020202020204" pitchFamily="34" charset="0"/>
              </a:rPr>
              <a:t>​</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9FECF906-B415-4B49-9AED-29D220FC1EB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4007558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9FECF906-B415-4B49-9AED-29D220FC1EB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
        <p:nvSpPr>
          <p:cNvPr id="20" name="Obdélník 19">
            <a:extLst>
              <a:ext uri="{FF2B5EF4-FFF2-40B4-BE49-F238E27FC236}">
                <a16:creationId xmlns:a16="http://schemas.microsoft.com/office/drawing/2014/main" id="{C33191BC-8827-4C59-9070-DB74E1A67ED7}"/>
              </a:ext>
            </a:extLst>
          </p:cNvPr>
          <p:cNvSpPr/>
          <p:nvPr/>
        </p:nvSpPr>
        <p:spPr>
          <a:xfrm>
            <a:off x="386499" y="2883619"/>
            <a:ext cx="1708232" cy="5998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800" b="0" i="0" dirty="0">
                <a:solidFill>
                  <a:srgbClr val="000000"/>
                </a:solidFill>
                <a:effectLst/>
                <a:latin typeface="Arial" panose="020B0604020202020204" pitchFamily="34" charset="0"/>
                <a:cs typeface="Arial" panose="020B0604020202020204" pitchFamily="34" charset="0"/>
              </a:rPr>
              <a:t>Miestne dane</a:t>
            </a:r>
            <a:endParaRPr lang="cs-CZ" dirty="0">
              <a:latin typeface="Arial" panose="020B0604020202020204" pitchFamily="34" charset="0"/>
              <a:cs typeface="Arial" panose="020B0604020202020204" pitchFamily="34" charset="0"/>
            </a:endParaRPr>
          </a:p>
        </p:txBody>
      </p:sp>
      <p:sp>
        <p:nvSpPr>
          <p:cNvPr id="21" name="Obdélník 20">
            <a:extLst>
              <a:ext uri="{FF2B5EF4-FFF2-40B4-BE49-F238E27FC236}">
                <a16:creationId xmlns:a16="http://schemas.microsoft.com/office/drawing/2014/main" id="{A55279DB-25E2-4A58-98AD-C8959A200DB8}"/>
              </a:ext>
            </a:extLst>
          </p:cNvPr>
          <p:cNvSpPr/>
          <p:nvPr/>
        </p:nvSpPr>
        <p:spPr>
          <a:xfrm>
            <a:off x="2757705" y="227928"/>
            <a:ext cx="4377555" cy="4098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800" b="0" i="0" dirty="0">
                <a:solidFill>
                  <a:srgbClr val="000000"/>
                </a:solidFill>
                <a:effectLst/>
                <a:latin typeface="Arial" panose="020B0604020202020204" pitchFamily="34" charset="0"/>
                <a:cs typeface="Arial" panose="020B0604020202020204" pitchFamily="34" charset="0"/>
              </a:rPr>
              <a:t>Daň z nehnuteľností​</a:t>
            </a:r>
            <a:endParaRPr lang="cs-CZ" dirty="0">
              <a:latin typeface="Arial" panose="020B0604020202020204" pitchFamily="34" charset="0"/>
              <a:cs typeface="Arial" panose="020B0604020202020204" pitchFamily="34" charset="0"/>
            </a:endParaRPr>
          </a:p>
        </p:txBody>
      </p:sp>
      <p:sp>
        <p:nvSpPr>
          <p:cNvPr id="22" name="Obdélník 21">
            <a:extLst>
              <a:ext uri="{FF2B5EF4-FFF2-40B4-BE49-F238E27FC236}">
                <a16:creationId xmlns:a16="http://schemas.microsoft.com/office/drawing/2014/main" id="{CE6B3E65-0651-45CA-BB23-B062C0BC6755}"/>
              </a:ext>
            </a:extLst>
          </p:cNvPr>
          <p:cNvSpPr/>
          <p:nvPr/>
        </p:nvSpPr>
        <p:spPr>
          <a:xfrm>
            <a:off x="2757708" y="734867"/>
            <a:ext cx="4377556" cy="3218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800" b="0" i="0" dirty="0">
                <a:solidFill>
                  <a:srgbClr val="000000"/>
                </a:solidFill>
                <a:effectLst/>
                <a:latin typeface="Arial" panose="020B0604020202020204" pitchFamily="34" charset="0"/>
                <a:cs typeface="Arial" panose="020B0604020202020204" pitchFamily="34" charset="0"/>
              </a:rPr>
              <a:t>Daň za psa</a:t>
            </a:r>
            <a:endParaRPr lang="cs-CZ" dirty="0">
              <a:latin typeface="Arial" panose="020B0604020202020204" pitchFamily="34" charset="0"/>
              <a:cs typeface="Arial" panose="020B0604020202020204" pitchFamily="34" charset="0"/>
            </a:endParaRPr>
          </a:p>
        </p:txBody>
      </p:sp>
      <p:sp>
        <p:nvSpPr>
          <p:cNvPr id="23" name="Obdélník 22">
            <a:extLst>
              <a:ext uri="{FF2B5EF4-FFF2-40B4-BE49-F238E27FC236}">
                <a16:creationId xmlns:a16="http://schemas.microsoft.com/office/drawing/2014/main" id="{12931CCF-E4C2-45B9-A732-E7F6E002BE83}"/>
              </a:ext>
            </a:extLst>
          </p:cNvPr>
          <p:cNvSpPr/>
          <p:nvPr/>
        </p:nvSpPr>
        <p:spPr>
          <a:xfrm>
            <a:off x="2757708" y="1182934"/>
            <a:ext cx="4377556" cy="4072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800" b="0" i="0" dirty="0">
                <a:solidFill>
                  <a:srgbClr val="000000"/>
                </a:solidFill>
                <a:effectLst/>
                <a:latin typeface="Arial" panose="020B0604020202020204" pitchFamily="34" charset="0"/>
                <a:cs typeface="Arial" panose="020B0604020202020204" pitchFamily="34" charset="0"/>
              </a:rPr>
              <a:t>Daň za užívanie verejného priestranstva​</a:t>
            </a:r>
            <a:endParaRPr lang="cs-CZ" dirty="0">
              <a:latin typeface="Arial" panose="020B0604020202020204" pitchFamily="34" charset="0"/>
              <a:cs typeface="Arial" panose="020B0604020202020204" pitchFamily="34" charset="0"/>
            </a:endParaRPr>
          </a:p>
        </p:txBody>
      </p:sp>
      <p:sp>
        <p:nvSpPr>
          <p:cNvPr id="24" name="Obdélník 23">
            <a:extLst>
              <a:ext uri="{FF2B5EF4-FFF2-40B4-BE49-F238E27FC236}">
                <a16:creationId xmlns:a16="http://schemas.microsoft.com/office/drawing/2014/main" id="{8770797D-3999-46D4-B4F1-0CE00D26A12F}"/>
              </a:ext>
            </a:extLst>
          </p:cNvPr>
          <p:cNvSpPr/>
          <p:nvPr/>
        </p:nvSpPr>
        <p:spPr>
          <a:xfrm>
            <a:off x="2757704" y="1733248"/>
            <a:ext cx="4377557" cy="3665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800" b="0" i="0" dirty="0">
                <a:solidFill>
                  <a:srgbClr val="000000"/>
                </a:solidFill>
                <a:effectLst/>
                <a:latin typeface="Arial" panose="020B0604020202020204" pitchFamily="34" charset="0"/>
                <a:cs typeface="Arial" panose="020B0604020202020204" pitchFamily="34" charset="0"/>
              </a:rPr>
              <a:t>Daň za ubytovanie</a:t>
            </a:r>
            <a:endParaRPr lang="cs-CZ" dirty="0">
              <a:latin typeface="Arial" panose="020B0604020202020204" pitchFamily="34" charset="0"/>
              <a:cs typeface="Arial" panose="020B0604020202020204" pitchFamily="34" charset="0"/>
            </a:endParaRPr>
          </a:p>
        </p:txBody>
      </p:sp>
      <p:sp>
        <p:nvSpPr>
          <p:cNvPr id="25" name="Obdélník 24">
            <a:extLst>
              <a:ext uri="{FF2B5EF4-FFF2-40B4-BE49-F238E27FC236}">
                <a16:creationId xmlns:a16="http://schemas.microsoft.com/office/drawing/2014/main" id="{45AF2E95-2D56-48AF-A71E-D9FBD1496EB9}"/>
              </a:ext>
            </a:extLst>
          </p:cNvPr>
          <p:cNvSpPr/>
          <p:nvPr/>
        </p:nvSpPr>
        <p:spPr>
          <a:xfrm>
            <a:off x="2757704" y="2230768"/>
            <a:ext cx="4377558" cy="4103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800" b="0" i="0" dirty="0">
                <a:solidFill>
                  <a:srgbClr val="000000"/>
                </a:solidFill>
                <a:effectLst/>
                <a:latin typeface="Arial" panose="020B0604020202020204" pitchFamily="34" charset="0"/>
                <a:cs typeface="Arial" panose="020B0604020202020204" pitchFamily="34" charset="0"/>
              </a:rPr>
              <a:t>Daň za predajné automaty</a:t>
            </a:r>
            <a:endParaRPr lang="cs-CZ" dirty="0">
              <a:latin typeface="Arial" panose="020B0604020202020204" pitchFamily="34" charset="0"/>
              <a:cs typeface="Arial" panose="020B0604020202020204" pitchFamily="34" charset="0"/>
            </a:endParaRPr>
          </a:p>
        </p:txBody>
      </p:sp>
      <p:sp>
        <p:nvSpPr>
          <p:cNvPr id="26" name="Obdélník 25">
            <a:extLst>
              <a:ext uri="{FF2B5EF4-FFF2-40B4-BE49-F238E27FC236}">
                <a16:creationId xmlns:a16="http://schemas.microsoft.com/office/drawing/2014/main" id="{39EFF784-6716-41B1-B0E2-CE8604795969}"/>
              </a:ext>
            </a:extLst>
          </p:cNvPr>
          <p:cNvSpPr/>
          <p:nvPr/>
        </p:nvSpPr>
        <p:spPr>
          <a:xfrm>
            <a:off x="2757704" y="2754235"/>
            <a:ext cx="4377559" cy="445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800" b="0" i="0" dirty="0">
                <a:solidFill>
                  <a:srgbClr val="000000"/>
                </a:solidFill>
                <a:effectLst/>
                <a:latin typeface="Arial" panose="020B0604020202020204" pitchFamily="34" charset="0"/>
                <a:cs typeface="Arial" panose="020B0604020202020204" pitchFamily="34" charset="0"/>
              </a:rPr>
              <a:t>Daň za nevýherné hracie prístroje​</a:t>
            </a:r>
            <a:endParaRPr lang="cs-CZ" dirty="0">
              <a:latin typeface="Arial" panose="020B0604020202020204" pitchFamily="34" charset="0"/>
              <a:cs typeface="Arial" panose="020B0604020202020204" pitchFamily="34" charset="0"/>
            </a:endParaRPr>
          </a:p>
        </p:txBody>
      </p:sp>
      <p:sp>
        <p:nvSpPr>
          <p:cNvPr id="27" name="Obdélník 26">
            <a:extLst>
              <a:ext uri="{FF2B5EF4-FFF2-40B4-BE49-F238E27FC236}">
                <a16:creationId xmlns:a16="http://schemas.microsoft.com/office/drawing/2014/main" id="{231CB242-4A4A-4616-908C-3E0020171715}"/>
              </a:ext>
            </a:extLst>
          </p:cNvPr>
          <p:cNvSpPr/>
          <p:nvPr/>
        </p:nvSpPr>
        <p:spPr>
          <a:xfrm>
            <a:off x="2757704" y="3322952"/>
            <a:ext cx="4377563" cy="9804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800" b="0" i="0" dirty="0">
                <a:solidFill>
                  <a:srgbClr val="000000"/>
                </a:solidFill>
                <a:effectLst/>
                <a:latin typeface="Arial" panose="020B0604020202020204" pitchFamily="34" charset="0"/>
                <a:cs typeface="Arial" panose="020B0604020202020204" pitchFamily="34" charset="0"/>
              </a:rPr>
              <a:t>Daň za vjazd a zotrvanie motorového vozidla v historickej časti mesta</a:t>
            </a:r>
            <a:endParaRPr lang="cs-CZ" dirty="0">
              <a:latin typeface="Arial" panose="020B0604020202020204" pitchFamily="34" charset="0"/>
              <a:cs typeface="Arial" panose="020B0604020202020204" pitchFamily="34" charset="0"/>
            </a:endParaRPr>
          </a:p>
        </p:txBody>
      </p:sp>
      <p:sp>
        <p:nvSpPr>
          <p:cNvPr id="28" name="Obdélník 27">
            <a:extLst>
              <a:ext uri="{FF2B5EF4-FFF2-40B4-BE49-F238E27FC236}">
                <a16:creationId xmlns:a16="http://schemas.microsoft.com/office/drawing/2014/main" id="{49A22F9D-F1AC-418A-9EB8-DE431BFB7DC9}"/>
              </a:ext>
            </a:extLst>
          </p:cNvPr>
          <p:cNvSpPr/>
          <p:nvPr/>
        </p:nvSpPr>
        <p:spPr>
          <a:xfrm>
            <a:off x="2757705" y="4410962"/>
            <a:ext cx="4377556" cy="3905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800" b="0" i="0" dirty="0">
                <a:solidFill>
                  <a:srgbClr val="000000"/>
                </a:solidFill>
                <a:effectLst/>
                <a:latin typeface="Arial" panose="020B0604020202020204" pitchFamily="34" charset="0"/>
                <a:cs typeface="Arial" panose="020B0604020202020204" pitchFamily="34" charset="0"/>
              </a:rPr>
              <a:t>Daň za jadrové zariadenie</a:t>
            </a:r>
            <a:endParaRPr lang="cs-CZ" dirty="0">
              <a:latin typeface="Arial" panose="020B0604020202020204" pitchFamily="34" charset="0"/>
              <a:cs typeface="Arial" panose="020B0604020202020204" pitchFamily="34" charset="0"/>
            </a:endParaRPr>
          </a:p>
        </p:txBody>
      </p:sp>
      <p:sp>
        <p:nvSpPr>
          <p:cNvPr id="29" name="Obdélník 28">
            <a:extLst>
              <a:ext uri="{FF2B5EF4-FFF2-40B4-BE49-F238E27FC236}">
                <a16:creationId xmlns:a16="http://schemas.microsoft.com/office/drawing/2014/main" id="{5F2EF7A4-E150-40A2-AE7A-13A8407984FE}"/>
              </a:ext>
            </a:extLst>
          </p:cNvPr>
          <p:cNvSpPr/>
          <p:nvPr/>
        </p:nvSpPr>
        <p:spPr>
          <a:xfrm>
            <a:off x="2757705" y="4931187"/>
            <a:ext cx="4377556" cy="9804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800" b="0" i="0" dirty="0">
                <a:solidFill>
                  <a:srgbClr val="000000"/>
                </a:solidFill>
                <a:effectLst/>
                <a:latin typeface="Arial" panose="020B0604020202020204" pitchFamily="34" charset="0"/>
                <a:cs typeface="Arial" panose="020B0604020202020204" pitchFamily="34" charset="0"/>
              </a:rPr>
              <a:t>Miestny poplatok za komunálny odpad a drobné stavebné odpady​</a:t>
            </a:r>
          </a:p>
        </p:txBody>
      </p:sp>
      <p:sp>
        <p:nvSpPr>
          <p:cNvPr id="30" name="Obdélník 29">
            <a:extLst>
              <a:ext uri="{FF2B5EF4-FFF2-40B4-BE49-F238E27FC236}">
                <a16:creationId xmlns:a16="http://schemas.microsoft.com/office/drawing/2014/main" id="{F5A1999B-C716-4848-A03F-C2BCF6B4DF5B}"/>
              </a:ext>
            </a:extLst>
          </p:cNvPr>
          <p:cNvSpPr/>
          <p:nvPr/>
        </p:nvSpPr>
        <p:spPr>
          <a:xfrm>
            <a:off x="2757704" y="5993737"/>
            <a:ext cx="4377556" cy="3905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800" b="0" i="0" dirty="0">
                <a:solidFill>
                  <a:srgbClr val="000000"/>
                </a:solidFill>
                <a:effectLst/>
                <a:latin typeface="Arial" panose="020B0604020202020204" pitchFamily="34" charset="0"/>
                <a:cs typeface="Arial" panose="020B0604020202020204" pitchFamily="34" charset="0"/>
              </a:rPr>
              <a:t>Miestny poplatok za miestny rozvoj​</a:t>
            </a:r>
            <a:endParaRPr lang="cs-CZ" dirty="0">
              <a:latin typeface="Arial" panose="020B0604020202020204" pitchFamily="34" charset="0"/>
              <a:cs typeface="Arial" panose="020B0604020202020204" pitchFamily="34" charset="0"/>
            </a:endParaRPr>
          </a:p>
        </p:txBody>
      </p:sp>
      <p:sp>
        <p:nvSpPr>
          <p:cNvPr id="33" name="Obdélník 32">
            <a:extLst>
              <a:ext uri="{FF2B5EF4-FFF2-40B4-BE49-F238E27FC236}">
                <a16:creationId xmlns:a16="http://schemas.microsoft.com/office/drawing/2014/main" id="{F13449CD-308B-4C03-9331-6DC8101E5869}"/>
              </a:ext>
            </a:extLst>
          </p:cNvPr>
          <p:cNvSpPr/>
          <p:nvPr/>
        </p:nvSpPr>
        <p:spPr>
          <a:xfrm>
            <a:off x="7652612" y="227928"/>
            <a:ext cx="2584677" cy="4103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800" b="0" i="0" dirty="0">
                <a:solidFill>
                  <a:srgbClr val="000000"/>
                </a:solidFill>
                <a:effectLst/>
                <a:latin typeface="Arial" panose="020B0604020202020204" pitchFamily="34" charset="0"/>
                <a:cs typeface="Arial" panose="020B0604020202020204" pitchFamily="34" charset="0"/>
              </a:rPr>
              <a:t>Daň z pozemkov</a:t>
            </a:r>
            <a:endParaRPr lang="cs-CZ" dirty="0">
              <a:latin typeface="Arial" panose="020B0604020202020204" pitchFamily="34" charset="0"/>
              <a:cs typeface="Arial" panose="020B0604020202020204" pitchFamily="34" charset="0"/>
            </a:endParaRPr>
          </a:p>
        </p:txBody>
      </p:sp>
      <p:sp>
        <p:nvSpPr>
          <p:cNvPr id="34" name="Obdélník 33">
            <a:extLst>
              <a:ext uri="{FF2B5EF4-FFF2-40B4-BE49-F238E27FC236}">
                <a16:creationId xmlns:a16="http://schemas.microsoft.com/office/drawing/2014/main" id="{EFE83DDB-84E2-4F0F-958F-4348A0903DF5}"/>
              </a:ext>
            </a:extLst>
          </p:cNvPr>
          <p:cNvSpPr/>
          <p:nvPr/>
        </p:nvSpPr>
        <p:spPr>
          <a:xfrm>
            <a:off x="7652612" y="766159"/>
            <a:ext cx="2584677" cy="4103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800" b="0" i="0" dirty="0">
                <a:solidFill>
                  <a:srgbClr val="000000"/>
                </a:solidFill>
                <a:effectLst/>
                <a:latin typeface="Arial" panose="020B0604020202020204" pitchFamily="34" charset="0"/>
                <a:cs typeface="Arial" panose="020B0604020202020204" pitchFamily="34" charset="0"/>
              </a:rPr>
              <a:t>Daň zo stavieb​</a:t>
            </a:r>
            <a:endParaRPr lang="cs-CZ" dirty="0">
              <a:latin typeface="Arial" panose="020B0604020202020204" pitchFamily="34" charset="0"/>
              <a:cs typeface="Arial" panose="020B0604020202020204" pitchFamily="34" charset="0"/>
            </a:endParaRPr>
          </a:p>
        </p:txBody>
      </p:sp>
      <p:sp>
        <p:nvSpPr>
          <p:cNvPr id="35" name="Obdélník 34">
            <a:extLst>
              <a:ext uri="{FF2B5EF4-FFF2-40B4-BE49-F238E27FC236}">
                <a16:creationId xmlns:a16="http://schemas.microsoft.com/office/drawing/2014/main" id="{80C92BD7-9AA7-48EB-98ED-98F5B6016991}"/>
              </a:ext>
            </a:extLst>
          </p:cNvPr>
          <p:cNvSpPr/>
          <p:nvPr/>
        </p:nvSpPr>
        <p:spPr>
          <a:xfrm>
            <a:off x="7652611" y="1288085"/>
            <a:ext cx="2584677" cy="9329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800" b="0" i="0" dirty="0">
                <a:solidFill>
                  <a:srgbClr val="000000"/>
                </a:solidFill>
                <a:effectLst/>
                <a:latin typeface="Arial" panose="020B0604020202020204" pitchFamily="34" charset="0"/>
                <a:cs typeface="Arial" panose="020B0604020202020204" pitchFamily="34" charset="0"/>
              </a:rPr>
              <a:t>Daň z bytov a nebytových priestorov</a:t>
            </a:r>
            <a:endParaRPr lang="cs-CZ" dirty="0">
              <a:latin typeface="Arial" panose="020B0604020202020204" pitchFamily="34" charset="0"/>
              <a:cs typeface="Arial" panose="020B0604020202020204" pitchFamily="34" charset="0"/>
            </a:endParaRPr>
          </a:p>
        </p:txBody>
      </p:sp>
      <p:sp>
        <p:nvSpPr>
          <p:cNvPr id="36" name="Obdélník 35">
            <a:extLst>
              <a:ext uri="{FF2B5EF4-FFF2-40B4-BE49-F238E27FC236}">
                <a16:creationId xmlns:a16="http://schemas.microsoft.com/office/drawing/2014/main" id="{99AF2B46-CCF1-499F-8B86-145A350E3B28}"/>
              </a:ext>
            </a:extLst>
          </p:cNvPr>
          <p:cNvSpPr/>
          <p:nvPr/>
        </p:nvSpPr>
        <p:spPr>
          <a:xfrm>
            <a:off x="7652611" y="5211818"/>
            <a:ext cx="2584677" cy="4103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800" b="0" i="0" dirty="0">
                <a:solidFill>
                  <a:srgbClr val="000000"/>
                </a:solidFill>
                <a:effectLst/>
                <a:latin typeface="Arial" panose="020B0604020202020204" pitchFamily="34" charset="0"/>
                <a:cs typeface="Arial" panose="020B0604020202020204" pitchFamily="34" charset="0"/>
              </a:rPr>
              <a:t>Obec ho musí zaviesť</a:t>
            </a:r>
            <a:endParaRPr lang="cs-CZ" dirty="0">
              <a:latin typeface="Arial" panose="020B0604020202020204" pitchFamily="34" charset="0"/>
              <a:cs typeface="Arial" panose="020B0604020202020204" pitchFamily="34" charset="0"/>
            </a:endParaRPr>
          </a:p>
        </p:txBody>
      </p:sp>
      <p:sp>
        <p:nvSpPr>
          <p:cNvPr id="37" name="Obdélník 36">
            <a:extLst>
              <a:ext uri="{FF2B5EF4-FFF2-40B4-BE49-F238E27FC236}">
                <a16:creationId xmlns:a16="http://schemas.microsoft.com/office/drawing/2014/main" id="{CE28917A-D9E7-4C20-88AA-2421A16C9D9E}"/>
              </a:ext>
            </a:extLst>
          </p:cNvPr>
          <p:cNvSpPr/>
          <p:nvPr/>
        </p:nvSpPr>
        <p:spPr>
          <a:xfrm>
            <a:off x="7652612" y="5973931"/>
            <a:ext cx="2584677" cy="4103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800" b="0" i="0" dirty="0">
                <a:solidFill>
                  <a:srgbClr val="000000"/>
                </a:solidFill>
                <a:effectLst/>
                <a:latin typeface="Arial" panose="020B0604020202020204" pitchFamily="34" charset="0"/>
                <a:cs typeface="Arial" panose="020B0604020202020204" pitchFamily="34" charset="0"/>
              </a:rPr>
              <a:t>Obec ho musí zaviesť</a:t>
            </a:r>
            <a:endParaRPr lang="cs-CZ" dirty="0">
              <a:latin typeface="Arial" panose="020B0604020202020204" pitchFamily="34" charset="0"/>
              <a:cs typeface="Arial" panose="020B0604020202020204" pitchFamily="34" charset="0"/>
            </a:endParaRPr>
          </a:p>
        </p:txBody>
      </p:sp>
      <p:sp>
        <p:nvSpPr>
          <p:cNvPr id="38" name="Obdélník 37">
            <a:extLst>
              <a:ext uri="{FF2B5EF4-FFF2-40B4-BE49-F238E27FC236}">
                <a16:creationId xmlns:a16="http://schemas.microsoft.com/office/drawing/2014/main" id="{C9F2E896-C52A-441D-8BC2-828654717F28}"/>
              </a:ext>
            </a:extLst>
          </p:cNvPr>
          <p:cNvSpPr/>
          <p:nvPr/>
        </p:nvSpPr>
        <p:spPr>
          <a:xfrm>
            <a:off x="9165020" y="4418886"/>
            <a:ext cx="2584677" cy="4103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800" b="0" i="0" dirty="0">
                <a:solidFill>
                  <a:srgbClr val="000000"/>
                </a:solidFill>
                <a:effectLst/>
                <a:latin typeface="Arial" panose="020B0604020202020204" pitchFamily="34" charset="0"/>
                <a:cs typeface="Arial" panose="020B0604020202020204" pitchFamily="34" charset="0"/>
              </a:rPr>
              <a:t>Obec ich môže zaviesť​</a:t>
            </a:r>
            <a:endParaRPr lang="cs-CZ" dirty="0">
              <a:latin typeface="Arial" panose="020B0604020202020204" pitchFamily="34" charset="0"/>
              <a:cs typeface="Arial" panose="020B0604020202020204" pitchFamily="34" charset="0"/>
            </a:endParaRPr>
          </a:p>
        </p:txBody>
      </p:sp>
      <p:cxnSp>
        <p:nvCxnSpPr>
          <p:cNvPr id="40" name="Přímá spojnice 39">
            <a:extLst>
              <a:ext uri="{FF2B5EF4-FFF2-40B4-BE49-F238E27FC236}">
                <a16:creationId xmlns:a16="http://schemas.microsoft.com/office/drawing/2014/main" id="{2A6DAA40-E0D2-4889-A445-2CA47C298DE7}"/>
              </a:ext>
            </a:extLst>
          </p:cNvPr>
          <p:cNvCxnSpPr>
            <a:cxnSpLocks/>
          </p:cNvCxnSpPr>
          <p:nvPr/>
        </p:nvCxnSpPr>
        <p:spPr>
          <a:xfrm>
            <a:off x="2438400" y="432848"/>
            <a:ext cx="0" cy="5694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Přímá spojnice 41">
            <a:extLst>
              <a:ext uri="{FF2B5EF4-FFF2-40B4-BE49-F238E27FC236}">
                <a16:creationId xmlns:a16="http://schemas.microsoft.com/office/drawing/2014/main" id="{BBFAE54F-3ED0-438C-A5C4-9E336C5FF7F8}"/>
              </a:ext>
            </a:extLst>
          </p:cNvPr>
          <p:cNvCxnSpPr/>
          <p:nvPr/>
        </p:nvCxnSpPr>
        <p:spPr>
          <a:xfrm>
            <a:off x="7367752" y="441434"/>
            <a:ext cx="0" cy="1495431"/>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Přímá spojnice 43">
            <a:extLst>
              <a:ext uri="{FF2B5EF4-FFF2-40B4-BE49-F238E27FC236}">
                <a16:creationId xmlns:a16="http://schemas.microsoft.com/office/drawing/2014/main" id="{4E8AF57E-71A2-4A6E-ACB6-84F1E5512EA3}"/>
              </a:ext>
            </a:extLst>
          </p:cNvPr>
          <p:cNvCxnSpPr>
            <a:cxnSpLocks/>
            <a:stCxn id="21" idx="3"/>
            <a:endCxn id="33" idx="1"/>
          </p:cNvCxnSpPr>
          <p:nvPr/>
        </p:nvCxnSpPr>
        <p:spPr>
          <a:xfrm>
            <a:off x="7135260" y="432848"/>
            <a:ext cx="517352" cy="246"/>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Přímá spojnice 45">
            <a:extLst>
              <a:ext uri="{FF2B5EF4-FFF2-40B4-BE49-F238E27FC236}">
                <a16:creationId xmlns:a16="http://schemas.microsoft.com/office/drawing/2014/main" id="{44BF0B7A-F98F-4511-88B6-8C47656A2DBE}"/>
              </a:ext>
            </a:extLst>
          </p:cNvPr>
          <p:cNvCxnSpPr/>
          <p:nvPr/>
        </p:nvCxnSpPr>
        <p:spPr>
          <a:xfrm>
            <a:off x="7367752" y="1936865"/>
            <a:ext cx="28485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Přímá spojnice 47">
            <a:extLst>
              <a:ext uri="{FF2B5EF4-FFF2-40B4-BE49-F238E27FC236}">
                <a16:creationId xmlns:a16="http://schemas.microsoft.com/office/drawing/2014/main" id="{41B1EF6A-5927-4A16-83BE-2C1C23601CF2}"/>
              </a:ext>
            </a:extLst>
          </p:cNvPr>
          <p:cNvCxnSpPr/>
          <p:nvPr/>
        </p:nvCxnSpPr>
        <p:spPr>
          <a:xfrm>
            <a:off x="7367752" y="1056738"/>
            <a:ext cx="28485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Přímá spojnice 50">
            <a:extLst>
              <a:ext uri="{FF2B5EF4-FFF2-40B4-BE49-F238E27FC236}">
                <a16:creationId xmlns:a16="http://schemas.microsoft.com/office/drawing/2014/main" id="{CF7B4D63-540D-4CDA-9EB0-3154AFF5E5FB}"/>
              </a:ext>
            </a:extLst>
          </p:cNvPr>
          <p:cNvCxnSpPr>
            <a:cxnSpLocks/>
            <a:endCxn id="21" idx="1"/>
          </p:cNvCxnSpPr>
          <p:nvPr/>
        </p:nvCxnSpPr>
        <p:spPr>
          <a:xfrm>
            <a:off x="2438400" y="432848"/>
            <a:ext cx="3193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Přímá spojnice 54">
            <a:extLst>
              <a:ext uri="{FF2B5EF4-FFF2-40B4-BE49-F238E27FC236}">
                <a16:creationId xmlns:a16="http://schemas.microsoft.com/office/drawing/2014/main" id="{1A4C92EF-DEA5-4CAB-883F-ADC682E93D95}"/>
              </a:ext>
            </a:extLst>
          </p:cNvPr>
          <p:cNvCxnSpPr>
            <a:cxnSpLocks/>
          </p:cNvCxnSpPr>
          <p:nvPr/>
        </p:nvCxnSpPr>
        <p:spPr>
          <a:xfrm>
            <a:off x="2438400" y="879538"/>
            <a:ext cx="3193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Přímá spojnice 55">
            <a:extLst>
              <a:ext uri="{FF2B5EF4-FFF2-40B4-BE49-F238E27FC236}">
                <a16:creationId xmlns:a16="http://schemas.microsoft.com/office/drawing/2014/main" id="{9528C534-916D-4C45-9018-4BA080EE6BF2}"/>
              </a:ext>
            </a:extLst>
          </p:cNvPr>
          <p:cNvCxnSpPr>
            <a:cxnSpLocks/>
          </p:cNvCxnSpPr>
          <p:nvPr/>
        </p:nvCxnSpPr>
        <p:spPr>
          <a:xfrm>
            <a:off x="2438400" y="1332051"/>
            <a:ext cx="3193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Přímá spojnice 56">
            <a:extLst>
              <a:ext uri="{FF2B5EF4-FFF2-40B4-BE49-F238E27FC236}">
                <a16:creationId xmlns:a16="http://schemas.microsoft.com/office/drawing/2014/main" id="{29CB4F1E-16CD-4573-A3F3-DF16526BB775}"/>
              </a:ext>
            </a:extLst>
          </p:cNvPr>
          <p:cNvCxnSpPr>
            <a:cxnSpLocks/>
          </p:cNvCxnSpPr>
          <p:nvPr/>
        </p:nvCxnSpPr>
        <p:spPr>
          <a:xfrm>
            <a:off x="2438400" y="1936865"/>
            <a:ext cx="3193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Přímá spojnice 57">
            <a:extLst>
              <a:ext uri="{FF2B5EF4-FFF2-40B4-BE49-F238E27FC236}">
                <a16:creationId xmlns:a16="http://schemas.microsoft.com/office/drawing/2014/main" id="{740C7A25-DE54-44F6-80C5-D76A6DA01FAD}"/>
              </a:ext>
            </a:extLst>
          </p:cNvPr>
          <p:cNvCxnSpPr>
            <a:cxnSpLocks/>
          </p:cNvCxnSpPr>
          <p:nvPr/>
        </p:nvCxnSpPr>
        <p:spPr>
          <a:xfrm>
            <a:off x="2438400" y="2450835"/>
            <a:ext cx="3193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Přímá spojnice 58">
            <a:extLst>
              <a:ext uri="{FF2B5EF4-FFF2-40B4-BE49-F238E27FC236}">
                <a16:creationId xmlns:a16="http://schemas.microsoft.com/office/drawing/2014/main" id="{E10D62C4-DE17-4BA7-8C8E-1A6D62F93265}"/>
              </a:ext>
            </a:extLst>
          </p:cNvPr>
          <p:cNvCxnSpPr>
            <a:cxnSpLocks/>
          </p:cNvCxnSpPr>
          <p:nvPr/>
        </p:nvCxnSpPr>
        <p:spPr>
          <a:xfrm>
            <a:off x="2438399" y="2997373"/>
            <a:ext cx="3193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Přímá spojnice 59">
            <a:extLst>
              <a:ext uri="{FF2B5EF4-FFF2-40B4-BE49-F238E27FC236}">
                <a16:creationId xmlns:a16="http://schemas.microsoft.com/office/drawing/2014/main" id="{D0AC3C5C-C538-4E37-AC11-A38ACA0D13E3}"/>
              </a:ext>
            </a:extLst>
          </p:cNvPr>
          <p:cNvCxnSpPr>
            <a:cxnSpLocks/>
          </p:cNvCxnSpPr>
          <p:nvPr/>
        </p:nvCxnSpPr>
        <p:spPr>
          <a:xfrm>
            <a:off x="2438399" y="3869731"/>
            <a:ext cx="3193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Přímá spojnice 60">
            <a:extLst>
              <a:ext uri="{FF2B5EF4-FFF2-40B4-BE49-F238E27FC236}">
                <a16:creationId xmlns:a16="http://schemas.microsoft.com/office/drawing/2014/main" id="{349061AD-E0ED-4E90-A8AA-2BBC498DDD92}"/>
              </a:ext>
            </a:extLst>
          </p:cNvPr>
          <p:cNvCxnSpPr>
            <a:cxnSpLocks/>
          </p:cNvCxnSpPr>
          <p:nvPr/>
        </p:nvCxnSpPr>
        <p:spPr>
          <a:xfrm>
            <a:off x="2438399" y="4636987"/>
            <a:ext cx="3193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Přímá spojnice 61">
            <a:extLst>
              <a:ext uri="{FF2B5EF4-FFF2-40B4-BE49-F238E27FC236}">
                <a16:creationId xmlns:a16="http://schemas.microsoft.com/office/drawing/2014/main" id="{E199A25B-FB44-4A57-89ED-C9FA405282B8}"/>
              </a:ext>
            </a:extLst>
          </p:cNvPr>
          <p:cNvCxnSpPr>
            <a:cxnSpLocks/>
          </p:cNvCxnSpPr>
          <p:nvPr/>
        </p:nvCxnSpPr>
        <p:spPr>
          <a:xfrm>
            <a:off x="2438399" y="6139966"/>
            <a:ext cx="3193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Přímá spojnice 62">
            <a:extLst>
              <a:ext uri="{FF2B5EF4-FFF2-40B4-BE49-F238E27FC236}">
                <a16:creationId xmlns:a16="http://schemas.microsoft.com/office/drawing/2014/main" id="{D4EBCA7B-B3B8-4EFB-A863-2E259085EAF7}"/>
              </a:ext>
            </a:extLst>
          </p:cNvPr>
          <p:cNvCxnSpPr>
            <a:cxnSpLocks/>
          </p:cNvCxnSpPr>
          <p:nvPr/>
        </p:nvCxnSpPr>
        <p:spPr>
          <a:xfrm>
            <a:off x="2285998" y="9066511"/>
            <a:ext cx="3193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Přímá spojnice 63">
            <a:extLst>
              <a:ext uri="{FF2B5EF4-FFF2-40B4-BE49-F238E27FC236}">
                <a16:creationId xmlns:a16="http://schemas.microsoft.com/office/drawing/2014/main" id="{73829A4C-0823-4BD9-AB1F-10FB4DDACF4A}"/>
              </a:ext>
            </a:extLst>
          </p:cNvPr>
          <p:cNvCxnSpPr>
            <a:cxnSpLocks/>
          </p:cNvCxnSpPr>
          <p:nvPr/>
        </p:nvCxnSpPr>
        <p:spPr>
          <a:xfrm>
            <a:off x="2438399" y="5461462"/>
            <a:ext cx="3193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Přímá spojnice 64">
            <a:extLst>
              <a:ext uri="{FF2B5EF4-FFF2-40B4-BE49-F238E27FC236}">
                <a16:creationId xmlns:a16="http://schemas.microsoft.com/office/drawing/2014/main" id="{DDDA7FD6-4B57-482B-AD82-F441B9A9E595}"/>
              </a:ext>
            </a:extLst>
          </p:cNvPr>
          <p:cNvCxnSpPr>
            <a:cxnSpLocks/>
            <a:stCxn id="29" idx="3"/>
            <a:endCxn id="36" idx="1"/>
          </p:cNvCxnSpPr>
          <p:nvPr/>
        </p:nvCxnSpPr>
        <p:spPr>
          <a:xfrm flipV="1">
            <a:off x="7135261" y="5416984"/>
            <a:ext cx="517350" cy="445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Přímá spojnice 66">
            <a:extLst>
              <a:ext uri="{FF2B5EF4-FFF2-40B4-BE49-F238E27FC236}">
                <a16:creationId xmlns:a16="http://schemas.microsoft.com/office/drawing/2014/main" id="{438E2843-9618-412A-BE47-D5F35B0E88A8}"/>
              </a:ext>
            </a:extLst>
          </p:cNvPr>
          <p:cNvCxnSpPr>
            <a:cxnSpLocks/>
          </p:cNvCxnSpPr>
          <p:nvPr/>
        </p:nvCxnSpPr>
        <p:spPr>
          <a:xfrm>
            <a:off x="7135259" y="6181114"/>
            <a:ext cx="517352" cy="7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Přímá spojnice 67">
            <a:extLst>
              <a:ext uri="{FF2B5EF4-FFF2-40B4-BE49-F238E27FC236}">
                <a16:creationId xmlns:a16="http://schemas.microsoft.com/office/drawing/2014/main" id="{7ED44228-1C27-4902-9439-690AC5185340}"/>
              </a:ext>
            </a:extLst>
          </p:cNvPr>
          <p:cNvCxnSpPr>
            <a:cxnSpLocks/>
            <a:stCxn id="28" idx="3"/>
            <a:endCxn id="38" idx="1"/>
          </p:cNvCxnSpPr>
          <p:nvPr/>
        </p:nvCxnSpPr>
        <p:spPr>
          <a:xfrm>
            <a:off x="7135261" y="4606225"/>
            <a:ext cx="2029759" cy="17827"/>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Přímá spojnice 75">
            <a:extLst>
              <a:ext uri="{FF2B5EF4-FFF2-40B4-BE49-F238E27FC236}">
                <a16:creationId xmlns:a16="http://schemas.microsoft.com/office/drawing/2014/main" id="{C16AA5EC-BCCE-4751-901A-9318EBABBBE3}"/>
              </a:ext>
            </a:extLst>
          </p:cNvPr>
          <p:cNvCxnSpPr>
            <a:cxnSpLocks/>
          </p:cNvCxnSpPr>
          <p:nvPr/>
        </p:nvCxnSpPr>
        <p:spPr>
          <a:xfrm flipV="1">
            <a:off x="5339255" y="49140"/>
            <a:ext cx="5680841" cy="4706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Přímá spojnice 78">
            <a:extLst>
              <a:ext uri="{FF2B5EF4-FFF2-40B4-BE49-F238E27FC236}">
                <a16:creationId xmlns:a16="http://schemas.microsoft.com/office/drawing/2014/main" id="{1A521F36-EB0E-41C0-AA1E-DE24A9931915}"/>
              </a:ext>
            </a:extLst>
          </p:cNvPr>
          <p:cNvCxnSpPr>
            <a:cxnSpLocks/>
          </p:cNvCxnSpPr>
          <p:nvPr/>
        </p:nvCxnSpPr>
        <p:spPr>
          <a:xfrm>
            <a:off x="11020096" y="73725"/>
            <a:ext cx="0" cy="4337237"/>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Přímá spojnice 81">
            <a:extLst>
              <a:ext uri="{FF2B5EF4-FFF2-40B4-BE49-F238E27FC236}">
                <a16:creationId xmlns:a16="http://schemas.microsoft.com/office/drawing/2014/main" id="{E0280B29-5088-437F-AB1A-16AD40C3B895}"/>
              </a:ext>
            </a:extLst>
          </p:cNvPr>
          <p:cNvCxnSpPr>
            <a:cxnSpLocks/>
          </p:cNvCxnSpPr>
          <p:nvPr/>
        </p:nvCxnSpPr>
        <p:spPr>
          <a:xfrm>
            <a:off x="5339255" y="94760"/>
            <a:ext cx="0" cy="1331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7767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34066" y="891443"/>
            <a:ext cx="9144000" cy="839136"/>
          </a:xfrm>
        </p:spPr>
        <p:txBody>
          <a:bodyPr>
            <a:noAutofit/>
          </a:bodyPr>
          <a:lstStyle/>
          <a:p>
            <a:pPr algn="l"/>
            <a:r>
              <a:rPr lang="pl-PL" sz="3600" b="1" dirty="0">
                <a:solidFill>
                  <a:srgbClr val="249CDC"/>
                </a:solidFill>
                <a:latin typeface="Arial" panose="020B0604020202020204" pitchFamily="34" charset="0"/>
                <a:cs typeface="Arial" panose="020B0604020202020204" pitchFamily="34" charset="0"/>
              </a:rPr>
              <a:t>Zdaňovacie obdobie​</a:t>
            </a:r>
            <a:r>
              <a:rPr lang="cs-CZ" sz="36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64308" y="1972903"/>
            <a:ext cx="9143999" cy="4411359"/>
          </a:xfrm>
        </p:spPr>
        <p:txBody>
          <a:bodyPr anchor="t">
            <a:noAutofit/>
          </a:bodyPr>
          <a:lstStyle/>
          <a:p>
            <a:pPr marL="342900" indent="-342900" algn="l" rtl="0" fontAlgn="base">
              <a:buFont typeface="Arial" panose="020B0604020202020204" pitchFamily="34" charset="0"/>
              <a:buChar char="•"/>
            </a:pPr>
            <a:r>
              <a:rPr lang="sk-SK" dirty="0">
                <a:solidFill>
                  <a:srgbClr val="000000"/>
                </a:solidFill>
                <a:latin typeface="Arial" panose="020B0604020202020204" pitchFamily="34" charset="0"/>
                <a:cs typeface="Arial" panose="020B0604020202020204" pitchFamily="34" charset="0"/>
              </a:rPr>
              <a:t>Pri dani z nehnuteľností, dani za psa, dani za predajné automaty, dani za nevýherné hracie prístroje, dani za jadrové zariadenie: </a:t>
            </a:r>
            <a:r>
              <a:rPr lang="sk-SK" b="1" dirty="0">
                <a:solidFill>
                  <a:srgbClr val="000000"/>
                </a:solidFill>
                <a:latin typeface="Arial" panose="020B0604020202020204" pitchFamily="34" charset="0"/>
                <a:cs typeface="Arial" panose="020B0604020202020204" pitchFamily="34" charset="0"/>
              </a:rPr>
              <a:t>kalendárny rok</a:t>
            </a:r>
            <a:r>
              <a:rPr lang="sk-SK" dirty="0">
                <a:solidFill>
                  <a:srgbClr val="000000"/>
                </a:solidFill>
                <a:latin typeface="Arial" panose="020B0604020202020204" pitchFamily="34" charset="0"/>
                <a:cs typeface="Arial" panose="020B0604020202020204" pitchFamily="34" charset="0"/>
              </a:rPr>
              <a:t>​</a:t>
            </a:r>
          </a:p>
          <a:p>
            <a:pPr marL="342900" indent="-342900" algn="l" rtl="0" fontAlgn="base">
              <a:buFont typeface="Arial" panose="020B0604020202020204" pitchFamily="34" charset="0"/>
              <a:buChar char="•"/>
            </a:pPr>
            <a:endParaRPr lang="sk-SK"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b="1" dirty="0">
                <a:solidFill>
                  <a:srgbClr val="000000"/>
                </a:solidFill>
                <a:latin typeface="Arial" panose="020B0604020202020204" pitchFamily="34" charset="0"/>
                <a:cs typeface="Arial" panose="020B0604020202020204" pitchFamily="34" charset="0"/>
              </a:rPr>
              <a:t>Ostatné dane</a:t>
            </a:r>
            <a:r>
              <a:rPr lang="sk-SK" dirty="0">
                <a:solidFill>
                  <a:srgbClr val="000000"/>
                </a:solidFill>
                <a:latin typeface="Arial" panose="020B0604020202020204" pitchFamily="34" charset="0"/>
                <a:cs typeface="Arial" panose="020B0604020202020204" pitchFamily="34" charset="0"/>
              </a:rPr>
              <a:t>: za užívanie verejného priestranstva, daň za ubytovanie, daň za vjazd a zotrvanie motorového vozidla v historickej časti mesta, </a:t>
            </a:r>
            <a:r>
              <a:rPr lang="sk-SK" b="1" dirty="0">
                <a:solidFill>
                  <a:srgbClr val="000000"/>
                </a:solidFill>
                <a:latin typeface="Arial" panose="020B0604020202020204" pitchFamily="34" charset="0"/>
                <a:cs typeface="Arial" panose="020B0604020202020204" pitchFamily="34" charset="0"/>
              </a:rPr>
              <a:t>obec určí </a:t>
            </a:r>
            <a:r>
              <a:rPr lang="sk-SK" dirty="0">
                <a:solidFill>
                  <a:srgbClr val="000000"/>
                </a:solidFill>
                <a:latin typeface="Arial" panose="020B0604020202020204" pitchFamily="34" charset="0"/>
                <a:cs typeface="Arial" panose="020B0604020202020204" pitchFamily="34" charset="0"/>
              </a:rPr>
              <a:t>obdobie vo VZN</a:t>
            </a:r>
            <a:r>
              <a:rPr lang="sk-SK" sz="2000" dirty="0">
                <a:solidFill>
                  <a:srgbClr val="000000"/>
                </a:solidFill>
                <a:latin typeface="Arial" panose="020B0604020202020204" pitchFamily="34" charset="0"/>
                <a:cs typeface="Arial" panose="020B0604020202020204" pitchFamily="34" charset="0"/>
              </a:rPr>
              <a:t>​</a:t>
            </a:r>
            <a:endParaRPr lang="sk-SK" sz="1600" dirty="0">
              <a:solidFill>
                <a:srgbClr val="000000"/>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9FECF906-B415-4B49-9AED-29D220FC1EB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6960395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34066" y="891443"/>
            <a:ext cx="9144000" cy="839136"/>
          </a:xfrm>
        </p:spPr>
        <p:txBody>
          <a:bodyPr>
            <a:noAutofit/>
          </a:bodyPr>
          <a:lstStyle/>
          <a:p>
            <a:pPr algn="l"/>
            <a:r>
              <a:rPr lang="pl-PL" sz="3600" b="1" dirty="0">
                <a:solidFill>
                  <a:srgbClr val="249CDC"/>
                </a:solidFill>
                <a:latin typeface="Arial" panose="020B0604020202020204" pitchFamily="34" charset="0"/>
                <a:cs typeface="Arial" panose="020B0604020202020204" pitchFamily="34" charset="0"/>
              </a:rPr>
              <a:t>Sadzba dane​</a:t>
            </a:r>
            <a:r>
              <a:rPr lang="cs-CZ" sz="36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64308" y="1972903"/>
            <a:ext cx="9255940" cy="4411359"/>
          </a:xfrm>
        </p:spPr>
        <p:txBody>
          <a:bodyPr anchor="t">
            <a:noAutofit/>
          </a:bodyPr>
          <a:lstStyle/>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Pre pozemky podľa </a:t>
            </a:r>
            <a:r>
              <a:rPr lang="sk-SK" sz="2000" dirty="0">
                <a:solidFill>
                  <a:srgbClr val="000000"/>
                </a:solidFill>
                <a:latin typeface="Arial" panose="020B0604020202020204" pitchFamily="34" charset="0"/>
                <a:cs typeface="Arial" panose="020B0604020202020204" pitchFamily="34" charset="0"/>
                <a:hlinkClick r:id="rId2"/>
              </a:rPr>
              <a:t>§ 6 ods. 1 písm. a) až e) </a:t>
            </a:r>
            <a:r>
              <a:rPr lang="sk-SK" sz="2000" dirty="0">
                <a:solidFill>
                  <a:srgbClr val="000000"/>
                </a:solidFill>
                <a:latin typeface="Arial" panose="020B0604020202020204" pitchFamily="34" charset="0"/>
                <a:cs typeface="Arial" panose="020B0604020202020204" pitchFamily="34" charset="0"/>
              </a:rPr>
              <a:t>nesmie presiahnuť 5-násobok ročnej sadzby dane z pozemkov 0,25%​</a:t>
            </a:r>
          </a:p>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​Daň z pozemkov </a:t>
            </a:r>
            <a:r>
              <a:rPr lang="sk-SK" sz="2000" dirty="0">
                <a:solidFill>
                  <a:srgbClr val="000000"/>
                </a:solidFill>
                <a:latin typeface="Arial" panose="020B0604020202020204" pitchFamily="34" charset="0"/>
                <a:cs typeface="Arial" panose="020B0604020202020204" pitchFamily="34" charset="0"/>
              </a:rPr>
              <a:t>sa vypočíta ako súčin ZD a ročnej SD,​</a:t>
            </a:r>
          </a:p>
          <a:p>
            <a:pPr marL="342900" indent="-342900" algn="l"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​Ročná sadzba dane zo stavieb je </a:t>
            </a:r>
            <a:r>
              <a:rPr lang="sk-SK" sz="2000" b="1" dirty="0">
                <a:solidFill>
                  <a:srgbClr val="000000"/>
                </a:solidFill>
                <a:latin typeface="Arial" panose="020B0604020202020204" pitchFamily="34" charset="0"/>
                <a:cs typeface="Arial" panose="020B0604020202020204" pitchFamily="34" charset="0"/>
              </a:rPr>
              <a:t>0,033 € za každý aj začatý m</a:t>
            </a:r>
            <a:r>
              <a:rPr lang="sk-SK" sz="2000" b="1" baseline="30000" dirty="0">
                <a:solidFill>
                  <a:srgbClr val="000000"/>
                </a:solidFill>
                <a:latin typeface="Arial" panose="020B0604020202020204" pitchFamily="34" charset="0"/>
                <a:cs typeface="Arial" panose="020B0604020202020204" pitchFamily="34" charset="0"/>
              </a:rPr>
              <a:t>2</a:t>
            </a:r>
            <a:r>
              <a:rPr lang="sk-SK" sz="2000" b="1" dirty="0">
                <a:solidFill>
                  <a:srgbClr val="000000"/>
                </a:solidFill>
                <a:latin typeface="Arial" panose="020B0604020202020204" pitchFamily="34" charset="0"/>
                <a:cs typeface="Arial" panose="020B0604020202020204" pitchFamily="34" charset="0"/>
              </a:rPr>
              <a:t> zastavanej plochy</a:t>
            </a:r>
            <a:r>
              <a:rPr lang="sk-SK" sz="2000" dirty="0">
                <a:solidFill>
                  <a:srgbClr val="000000"/>
                </a:solidFill>
                <a:latin typeface="Arial" panose="020B0604020202020204" pitchFamily="34" charset="0"/>
                <a:cs typeface="Arial" panose="020B0604020202020204" pitchFamily="34" charset="0"/>
              </a:rPr>
              <a:t>. Ročná sadzba </a:t>
            </a:r>
            <a:r>
              <a:rPr lang="sk-SK" sz="2000" b="1" dirty="0">
                <a:solidFill>
                  <a:srgbClr val="000000"/>
                </a:solidFill>
                <a:latin typeface="Arial" panose="020B0604020202020204" pitchFamily="34" charset="0"/>
                <a:cs typeface="Arial" panose="020B0604020202020204" pitchFamily="34" charset="0"/>
              </a:rPr>
              <a:t>nesmie presiahnuť 10 násobok najnižšej ročnej sadzby</a:t>
            </a:r>
            <a:r>
              <a:rPr lang="sk-SK" sz="2000" dirty="0">
                <a:solidFill>
                  <a:srgbClr val="000000"/>
                </a:solidFill>
                <a:latin typeface="Arial" panose="020B0604020202020204" pitchFamily="34" charset="0"/>
                <a:cs typeface="Arial" panose="020B0604020202020204" pitchFamily="34" charset="0"/>
              </a:rPr>
              <a:t> dane zo stavieb určenej správcom dane vo VZN pre stavby uvedené v predmete dane​​</a:t>
            </a:r>
          </a:p>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a:t>
            </a:r>
            <a:r>
              <a:rPr lang="sk-SK" sz="2000" b="1" dirty="0">
                <a:solidFill>
                  <a:srgbClr val="000000"/>
                </a:solidFill>
                <a:latin typeface="Arial" panose="020B0604020202020204" pitchFamily="34" charset="0"/>
                <a:cs typeface="Arial" panose="020B0604020202020204" pitchFamily="34" charset="0"/>
              </a:rPr>
              <a:t>Ročná sadzba  dane z bytov je 0,033 € za každý aj začatý m2 podlahovej plochy bytu a nebytového priestoru</a:t>
            </a:r>
            <a:r>
              <a:rPr lang="sk-SK" sz="2000" dirty="0">
                <a:solidFill>
                  <a:srgbClr val="000000"/>
                </a:solidFill>
                <a:latin typeface="Arial" panose="020B0604020202020204" pitchFamily="34" charset="0"/>
                <a:cs typeface="Arial" panose="020B0604020202020204" pitchFamily="34" charset="0"/>
              </a:rPr>
              <a:t>, nesmie presiahnuť </a:t>
            </a:r>
            <a:r>
              <a:rPr lang="sk-SK" sz="2000" b="1" dirty="0">
                <a:solidFill>
                  <a:srgbClr val="000000"/>
                </a:solidFill>
                <a:latin typeface="Arial" panose="020B0604020202020204" pitchFamily="34" charset="0"/>
                <a:cs typeface="Arial" panose="020B0604020202020204" pitchFamily="34" charset="0"/>
              </a:rPr>
              <a:t>10-násobok</a:t>
            </a:r>
            <a:r>
              <a:rPr lang="sk-SK" sz="2000" dirty="0">
                <a:solidFill>
                  <a:srgbClr val="000000"/>
                </a:solidFill>
                <a:latin typeface="Arial" panose="020B0604020202020204" pitchFamily="34" charset="0"/>
                <a:cs typeface="Arial" panose="020B0604020202020204" pitchFamily="34" charset="0"/>
              </a:rPr>
              <a:t> najnižšej ročnej sadzby dane za byt ustanovenej VZN​​</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5">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9FECF906-B415-4B49-9AED-29D220FC1EBB}"/>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5996677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44576" y="548864"/>
            <a:ext cx="9144000" cy="839136"/>
          </a:xfrm>
        </p:spPr>
        <p:txBody>
          <a:bodyPr>
            <a:noAutofit/>
          </a:bodyPr>
          <a:lstStyle/>
          <a:p>
            <a:pPr algn="l"/>
            <a:r>
              <a:rPr lang="pl-PL" sz="3600" b="1" dirty="0">
                <a:solidFill>
                  <a:srgbClr val="249CDC"/>
                </a:solidFill>
                <a:latin typeface="Arial" panose="020B0604020202020204" pitchFamily="34" charset="0"/>
                <a:cs typeface="Arial" panose="020B0604020202020204" pitchFamily="34" charset="0"/>
              </a:rPr>
              <a:t>Daň za psa​</a:t>
            </a:r>
            <a:r>
              <a:rPr lang="cs-CZ" sz="36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22267" y="1511503"/>
            <a:ext cx="9255940" cy="4411359"/>
          </a:xfrm>
        </p:spPr>
        <p:txBody>
          <a:bodyPr anchor="t">
            <a:noAutofit/>
          </a:bodyPr>
          <a:lstStyle/>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Predmet dane: </a:t>
            </a:r>
            <a:r>
              <a:rPr lang="sk-SK" sz="2000" dirty="0">
                <a:solidFill>
                  <a:srgbClr val="000000"/>
                </a:solidFill>
                <a:latin typeface="Arial" panose="020B0604020202020204" pitchFamily="34" charset="0"/>
                <a:cs typeface="Arial" panose="020B0604020202020204" pitchFamily="34" charset="0"/>
              </a:rPr>
              <a:t>pes starší ako 6 mesiacov chovaný FO alebo PO. Predmetom dane za psa nie je pes chovaný na vedecké účely a výskumné účely, pes umiestnený v útulku zvierat a pes so špeciálnym výcvikom, ktorého vlastní alebo používa občan s ťažkým zdravotným postihnutím​</a:t>
            </a:r>
          </a:p>
          <a:p>
            <a:pPr marL="342900" indent="-342900" algn="l" rtl="0" fontAlgn="base">
              <a:buFont typeface="Arial" panose="020B0604020202020204" pitchFamily="34" charset="0"/>
              <a:buChar char="•"/>
            </a:pPr>
            <a:endParaRPr lang="sk-SK" sz="2000"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​Daňovník</a:t>
            </a:r>
            <a:r>
              <a:rPr lang="sk-SK" sz="2000" dirty="0">
                <a:solidFill>
                  <a:srgbClr val="000000"/>
                </a:solidFill>
                <a:latin typeface="Arial" panose="020B0604020202020204" pitchFamily="34" charset="0"/>
                <a:cs typeface="Arial" panose="020B0604020202020204" pitchFamily="34" charset="0"/>
              </a:rPr>
              <a:t>: FO alebo PO, ktorá je vlastníkom alebo držiteľom psa​</a:t>
            </a:r>
          </a:p>
          <a:p>
            <a:pPr marL="342900" indent="-342900" algn="l" rtl="0" fontAlgn="base">
              <a:buFont typeface="Arial" panose="020B0604020202020204" pitchFamily="34" charset="0"/>
              <a:buChar char="•"/>
            </a:pPr>
            <a:endParaRPr lang="sk-SK" sz="2000"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a:t>
            </a:r>
            <a:r>
              <a:rPr lang="sk-SK" sz="2000" b="1" dirty="0">
                <a:solidFill>
                  <a:srgbClr val="000000"/>
                </a:solidFill>
                <a:latin typeface="Arial" panose="020B0604020202020204" pitchFamily="34" charset="0"/>
                <a:cs typeface="Arial" panose="020B0604020202020204" pitchFamily="34" charset="0"/>
              </a:rPr>
              <a:t>Sadzba dane</a:t>
            </a:r>
            <a:r>
              <a:rPr lang="sk-SK" sz="2000" dirty="0">
                <a:solidFill>
                  <a:srgbClr val="000000"/>
                </a:solidFill>
                <a:latin typeface="Arial" panose="020B0604020202020204" pitchFamily="34" charset="0"/>
                <a:cs typeface="Arial" panose="020B0604020202020204" pitchFamily="34" charset="0"/>
              </a:rPr>
              <a:t>: určí obec v € za jedného psa a kalendárny rok vo VZN​</a:t>
            </a:r>
          </a:p>
          <a:p>
            <a:pPr marL="342900" indent="-342900" algn="l" rtl="0" fontAlgn="base">
              <a:buFont typeface="Arial" panose="020B0604020202020204" pitchFamily="34" charset="0"/>
              <a:buChar char="•"/>
            </a:pPr>
            <a:endParaRPr lang="sk-SK" sz="2000"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a:t>
            </a:r>
            <a:r>
              <a:rPr lang="sk-SK" sz="2000" b="1" dirty="0">
                <a:solidFill>
                  <a:srgbClr val="000000"/>
                </a:solidFill>
                <a:latin typeface="Arial" panose="020B0604020202020204" pitchFamily="34" charset="0"/>
                <a:cs typeface="Arial" panose="020B0604020202020204" pitchFamily="34" charset="0"/>
              </a:rPr>
              <a:t>Vznik DP</a:t>
            </a:r>
            <a:r>
              <a:rPr lang="sk-SK" sz="2000" dirty="0">
                <a:solidFill>
                  <a:srgbClr val="000000"/>
                </a:solidFill>
                <a:latin typeface="Arial" panose="020B0604020202020204" pitchFamily="34" charset="0"/>
                <a:cs typeface="Arial" panose="020B0604020202020204" pitchFamily="34" charset="0"/>
              </a:rPr>
              <a:t>: prvý deň kalendárneho mesiaca nasledujúceho po mesiaci, v ktorom pes dovŕšil 6 mesiacov​</a:t>
            </a:r>
          </a:p>
          <a:p>
            <a:pPr marL="342900" indent="-342900" algn="l" rtl="0" fontAlgn="base">
              <a:buFont typeface="Arial" panose="020B0604020202020204" pitchFamily="34" charset="0"/>
              <a:buChar char="•"/>
            </a:pPr>
            <a:endParaRPr lang="sk-SK" sz="2000"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a:t>
            </a:r>
            <a:r>
              <a:rPr lang="sk-SK" sz="2000" b="1" dirty="0">
                <a:solidFill>
                  <a:srgbClr val="000000"/>
                </a:solidFill>
                <a:latin typeface="Arial" panose="020B0604020202020204" pitchFamily="34" charset="0"/>
                <a:cs typeface="Arial" panose="020B0604020202020204" pitchFamily="34" charset="0"/>
              </a:rPr>
              <a:t>Oznamovacia povinnosť</a:t>
            </a:r>
            <a:r>
              <a:rPr lang="sk-SK" sz="2000" dirty="0">
                <a:solidFill>
                  <a:srgbClr val="000000"/>
                </a:solidFill>
                <a:latin typeface="Arial" panose="020B0604020202020204" pitchFamily="34" charset="0"/>
                <a:cs typeface="Arial" panose="020B0604020202020204" pitchFamily="34" charset="0"/>
              </a:rPr>
              <a:t>: do 30 dní​​​</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9FECF906-B415-4B49-9AED-29D220FC1EB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19248741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3594698" y="528570"/>
            <a:ext cx="4571839" cy="839136"/>
          </a:xfrm>
        </p:spPr>
        <p:txBody>
          <a:bodyPr>
            <a:noAutofit/>
          </a:bodyPr>
          <a:lstStyle/>
          <a:p>
            <a:pPr algn="l"/>
            <a:r>
              <a:rPr lang="pl-PL" sz="3600" b="1" dirty="0">
                <a:solidFill>
                  <a:srgbClr val="249CDC"/>
                </a:solidFill>
                <a:latin typeface="Arial" panose="020B0604020202020204" pitchFamily="34" charset="0"/>
                <a:cs typeface="Arial" panose="020B0604020202020204" pitchFamily="34" charset="0"/>
              </a:rPr>
              <a:t>Spotrebné dane​​</a:t>
            </a:r>
            <a:r>
              <a:rPr lang="cs-CZ" sz="36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3258207" y="1511503"/>
            <a:ext cx="7620000" cy="4411359"/>
          </a:xfrm>
        </p:spPr>
        <p:txBody>
          <a:bodyPr anchor="t">
            <a:noAutofit/>
          </a:bodyPr>
          <a:lstStyle/>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Nepriame dane​</a:t>
            </a:r>
          </a:p>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Selektívne dane​</a:t>
            </a:r>
          </a:p>
          <a:p>
            <a:pPr algn="l" rtl="0" fontAlgn="base"/>
            <a:endParaRPr lang="sk-SK" sz="2000"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endParaRPr lang="sk-SK" sz="2000"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Špecifické dane​</a:t>
            </a:r>
          </a:p>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Stabilné ​</a:t>
            </a:r>
          </a:p>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Jednorazové​</a:t>
            </a:r>
          </a:p>
          <a:p>
            <a:pPr marL="342900" indent="-342900" algn="l" rtl="0" fontAlgn="base">
              <a:buFont typeface="Arial" panose="020B0604020202020204" pitchFamily="34" charset="0"/>
              <a:buChar char="•"/>
            </a:pPr>
            <a:endParaRPr lang="sk-SK" sz="2000"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endParaRPr lang="sk-SK" sz="2000"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Súčasť základu na výpočet DPH​</a:t>
            </a:r>
          </a:p>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Nezohľadňujú pomery subjektov​</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9FECF906-B415-4B49-9AED-29D220FC1EB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2616336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200" y="1218590"/>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Základné </a:t>
            </a:r>
            <a:r>
              <a:rPr lang="cs-CZ" sz="4400" b="1" dirty="0" err="1">
                <a:solidFill>
                  <a:srgbClr val="249CDC"/>
                </a:solidFill>
                <a:latin typeface="Arial" panose="020B0604020202020204" pitchFamily="34" charset="0"/>
                <a:cs typeface="Arial" panose="020B0604020202020204" pitchFamily="34" charset="0"/>
              </a:rPr>
              <a:t>právne</a:t>
            </a:r>
            <a:r>
              <a:rPr lang="cs-CZ" sz="4400" b="1" dirty="0">
                <a:solidFill>
                  <a:srgbClr val="249CDC"/>
                </a:solidFill>
                <a:latin typeface="Arial" panose="020B0604020202020204" pitchFamily="34" charset="0"/>
                <a:cs typeface="Arial" panose="020B0604020202020204" pitchFamily="34" charset="0"/>
              </a:rPr>
              <a:t> normy</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19791" y="2227046"/>
            <a:ext cx="10182568" cy="4352478"/>
          </a:xfrm>
        </p:spPr>
        <p:txBody>
          <a:bodyPr anchor="t">
            <a:noAutofit/>
          </a:bodyPr>
          <a:lstStyle/>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Zákon č. 431/2002 </a:t>
            </a:r>
            <a:r>
              <a:rPr lang="sk-SK" sz="2000" b="1" dirty="0" err="1">
                <a:solidFill>
                  <a:srgbClr val="000000"/>
                </a:solidFill>
                <a:latin typeface="Arial" panose="020B0604020202020204" pitchFamily="34" charset="0"/>
                <a:cs typeface="Arial" panose="020B0604020202020204" pitchFamily="34" charset="0"/>
              </a:rPr>
              <a:t>Z.z</a:t>
            </a:r>
            <a:r>
              <a:rPr lang="sk-SK" sz="2000" b="1" dirty="0">
                <a:solidFill>
                  <a:srgbClr val="000000"/>
                </a:solidFill>
                <a:latin typeface="Arial" panose="020B0604020202020204" pitchFamily="34" charset="0"/>
                <a:cs typeface="Arial" panose="020B0604020202020204" pitchFamily="34" charset="0"/>
              </a:rPr>
              <a:t>. o účtovníctve </a:t>
            </a:r>
            <a:r>
              <a:rPr lang="sk-SK" sz="2000" dirty="0">
                <a:solidFill>
                  <a:srgbClr val="000000"/>
                </a:solidFill>
                <a:latin typeface="Arial" panose="020B0604020202020204" pitchFamily="34" charset="0"/>
                <a:cs typeface="Arial" panose="020B0604020202020204" pitchFamily="34" charset="0"/>
              </a:rPr>
              <a:t>- vymedzuje rozsah, spôsob a preukázateľnosť </a:t>
            </a:r>
            <a:r>
              <a:rPr lang="sk-SK" sz="2000" b="1" dirty="0">
                <a:solidFill>
                  <a:srgbClr val="000000"/>
                </a:solidFill>
                <a:latin typeface="Arial" panose="020B0604020202020204" pitchFamily="34" charset="0"/>
                <a:cs typeface="Arial" panose="020B0604020202020204" pitchFamily="34" charset="0"/>
              </a:rPr>
              <a:t>vedenia účtovníctva </a:t>
            </a:r>
            <a:r>
              <a:rPr lang="sk-SK" sz="2000" dirty="0">
                <a:solidFill>
                  <a:srgbClr val="000000"/>
                </a:solidFill>
                <a:latin typeface="Arial" panose="020B0604020202020204" pitchFamily="34" charset="0"/>
                <a:cs typeface="Arial" panose="020B0604020202020204" pitchFamily="34" charset="0"/>
              </a:rPr>
              <a:t>pre všetky právnické a fyzické osoby, ktoré uskutočňujú podnikateľskú, alebo inú zárobkovú činnosť.​</a:t>
            </a:r>
          </a:p>
          <a:p>
            <a:pPr marL="342900" indent="-342900" algn="l" rtl="0" fontAlgn="base">
              <a:buFont typeface="Arial" panose="020B0604020202020204" pitchFamily="34" charset="0"/>
              <a:buChar char="•"/>
            </a:pPr>
            <a:endParaRPr lang="sk-SK" sz="2000"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Opatrenie MF SR č. 23054/2002-92</a:t>
            </a:r>
            <a:r>
              <a:rPr lang="sk-SK" sz="2000" dirty="0">
                <a:solidFill>
                  <a:srgbClr val="000000"/>
                </a:solidFill>
                <a:latin typeface="Arial" panose="020B0604020202020204" pitchFamily="34" charset="0"/>
                <a:cs typeface="Arial" panose="020B0604020202020204" pitchFamily="34" charset="0"/>
              </a:rPr>
              <a:t>, ktorým sa ustanovujú podrobnosti </a:t>
            </a:r>
            <a:r>
              <a:rPr lang="sk-SK" sz="2000" b="1" dirty="0">
                <a:solidFill>
                  <a:srgbClr val="000000"/>
                </a:solidFill>
                <a:latin typeface="Arial" panose="020B0604020202020204" pitchFamily="34" charset="0"/>
                <a:cs typeface="Arial" panose="020B0604020202020204" pitchFamily="34" charset="0"/>
              </a:rPr>
              <a:t>o postupoch účtovania</a:t>
            </a:r>
            <a:r>
              <a:rPr lang="sk-SK" sz="2000" dirty="0">
                <a:solidFill>
                  <a:srgbClr val="000000"/>
                </a:solidFill>
                <a:latin typeface="Arial" panose="020B0604020202020204" pitchFamily="34" charset="0"/>
                <a:cs typeface="Arial" panose="020B0604020202020204" pitchFamily="34" charset="0"/>
              </a:rPr>
              <a:t> </a:t>
            </a:r>
            <a:r>
              <a:rPr lang="sk-SK" sz="2000" b="1" dirty="0">
                <a:solidFill>
                  <a:srgbClr val="000000"/>
                </a:solidFill>
                <a:latin typeface="Arial" panose="020B0604020202020204" pitchFamily="34" charset="0"/>
                <a:cs typeface="Arial" panose="020B0604020202020204" pitchFamily="34" charset="0"/>
              </a:rPr>
              <a:t>a rámcovej účtovej </a:t>
            </a:r>
            <a:r>
              <a:rPr lang="sk-SK" sz="2000" dirty="0">
                <a:solidFill>
                  <a:srgbClr val="000000"/>
                </a:solidFill>
                <a:latin typeface="Arial" panose="020B0604020202020204" pitchFamily="34" charset="0"/>
                <a:cs typeface="Arial" panose="020B0604020202020204" pitchFamily="34" charset="0"/>
              </a:rPr>
              <a:t>osnove </a:t>
            </a:r>
            <a:r>
              <a:rPr lang="sk-SK" sz="2000" b="1" dirty="0">
                <a:solidFill>
                  <a:srgbClr val="000000"/>
                </a:solidFill>
                <a:latin typeface="Arial" panose="020B0604020202020204" pitchFamily="34" charset="0"/>
                <a:cs typeface="Arial" panose="020B0604020202020204" pitchFamily="34" charset="0"/>
              </a:rPr>
              <a:t>pre podnikateľov </a:t>
            </a:r>
            <a:r>
              <a:rPr lang="sk-SK" sz="2000" dirty="0">
                <a:solidFill>
                  <a:srgbClr val="000000"/>
                </a:solidFill>
                <a:latin typeface="Arial" panose="020B0604020202020204" pitchFamily="34" charset="0"/>
                <a:cs typeface="Arial" panose="020B0604020202020204" pitchFamily="34" charset="0"/>
              </a:rPr>
              <a:t>účtujúcich v sústave </a:t>
            </a:r>
            <a:r>
              <a:rPr lang="sk-SK" sz="2000" b="1" dirty="0">
                <a:solidFill>
                  <a:srgbClr val="000000"/>
                </a:solidFill>
                <a:latin typeface="Arial" panose="020B0604020202020204" pitchFamily="34" charset="0"/>
                <a:cs typeface="Arial" panose="020B0604020202020204" pitchFamily="34" charset="0"/>
              </a:rPr>
              <a:t>podvojného účtovníctva</a:t>
            </a:r>
            <a:r>
              <a:rPr lang="sk-SK" sz="2000" dirty="0">
                <a:solidFill>
                  <a:srgbClr val="000000"/>
                </a:solidFill>
                <a:latin typeface="Arial" panose="020B0604020202020204" pitchFamily="34" charset="0"/>
                <a:cs typeface="Arial" panose="020B0604020202020204" pitchFamily="34" charset="0"/>
              </a:rPr>
              <a:t>.​</a:t>
            </a:r>
          </a:p>
          <a:p>
            <a:pPr marL="342900" indent="-342900" algn="l" rtl="0" fontAlgn="base">
              <a:buFont typeface="Arial" panose="020B0604020202020204" pitchFamily="34" charset="0"/>
              <a:buChar char="•"/>
            </a:pPr>
            <a:endParaRPr lang="sk-SK" sz="2000"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Opatrenie MF SR č. 27076/2007-74</a:t>
            </a:r>
            <a:r>
              <a:rPr lang="sk-SK" sz="2000" dirty="0">
                <a:solidFill>
                  <a:srgbClr val="000000"/>
                </a:solidFill>
                <a:latin typeface="Arial" panose="020B0604020202020204" pitchFamily="34" charset="0"/>
                <a:cs typeface="Arial" panose="020B0604020202020204" pitchFamily="34" charset="0"/>
              </a:rPr>
              <a:t>, ktorým sa ustanovujú podrobnosti </a:t>
            </a:r>
            <a:r>
              <a:rPr lang="sk-SK" sz="2000" b="1" dirty="0">
                <a:solidFill>
                  <a:srgbClr val="000000"/>
                </a:solidFill>
                <a:latin typeface="Arial" panose="020B0604020202020204" pitchFamily="34" charset="0"/>
                <a:cs typeface="Arial" panose="020B0604020202020204" pitchFamily="34" charset="0"/>
              </a:rPr>
              <a:t>o postupoch účtovania</a:t>
            </a:r>
            <a:r>
              <a:rPr lang="sk-SK" sz="2000" dirty="0">
                <a:solidFill>
                  <a:srgbClr val="000000"/>
                </a:solidFill>
                <a:latin typeface="Arial" panose="020B0604020202020204" pitchFamily="34" charset="0"/>
                <a:cs typeface="Arial" panose="020B0604020202020204" pitchFamily="34" charset="0"/>
              </a:rPr>
              <a:t> pre účtovné jednotky účtujúce v sústave </a:t>
            </a:r>
            <a:r>
              <a:rPr lang="sk-SK" sz="2000" b="1" dirty="0">
                <a:solidFill>
                  <a:srgbClr val="000000"/>
                </a:solidFill>
                <a:latin typeface="Arial" panose="020B0604020202020204" pitchFamily="34" charset="0"/>
                <a:cs typeface="Arial" panose="020B0604020202020204" pitchFamily="34" charset="0"/>
              </a:rPr>
              <a:t>jednoduchého účtovníctva</a:t>
            </a:r>
            <a:r>
              <a:rPr lang="sk-SK" sz="2000" dirty="0">
                <a:solidFill>
                  <a:srgbClr val="000000"/>
                </a:solidFill>
                <a:latin typeface="Arial" panose="020B0604020202020204" pitchFamily="34" charset="0"/>
                <a:cs typeface="Arial" panose="020B0604020202020204" pitchFamily="34" charset="0"/>
              </a:rPr>
              <a:t>. ​</a:t>
            </a:r>
            <a:r>
              <a:rPr lang="sk-SK" sz="2000" b="0" i="0" u="none" strike="noStrike" dirty="0">
                <a:solidFill>
                  <a:srgbClr val="000000"/>
                </a:solidFill>
                <a:effectLst/>
                <a:latin typeface="Arial" panose="020B0604020202020204" pitchFamily="34" charset="0"/>
                <a:cs typeface="Arial" panose="020B0604020202020204" pitchFamily="34" charset="0"/>
              </a:rPr>
              <a:t> </a:t>
            </a:r>
            <a:r>
              <a:rPr lang="sk-SK" b="0" i="0" u="none" strike="noStrike" dirty="0">
                <a:solidFill>
                  <a:srgbClr val="000000"/>
                </a:solidFill>
                <a:effectLst/>
                <a:latin typeface="Arial" panose="020B0604020202020204" pitchFamily="34" charset="0"/>
                <a:cs typeface="Arial" panose="020B0604020202020204" pitchFamily="34" charset="0"/>
              </a:rPr>
              <a:t>​</a:t>
            </a:r>
            <a:endParaRPr lang="en-US" b="0"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FF12CF1C-BDF5-4B42-8BC5-91D413868EF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1162605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2131252" y="1125083"/>
            <a:ext cx="9144000" cy="839136"/>
          </a:xfrm>
        </p:spPr>
        <p:txBody>
          <a:bodyPr>
            <a:noAutofit/>
          </a:bodyPr>
          <a:lstStyle/>
          <a:p>
            <a:pPr algn="l"/>
            <a:r>
              <a:rPr lang="pl-PL" sz="3600" b="1" dirty="0">
                <a:solidFill>
                  <a:srgbClr val="249CDC"/>
                </a:solidFill>
                <a:latin typeface="Arial" panose="020B0604020202020204" pitchFamily="34" charset="0"/>
                <a:cs typeface="Arial" panose="020B0604020202020204" pitchFamily="34" charset="0"/>
              </a:rPr>
              <a:t>Spotrebné dane​</a:t>
            </a:r>
            <a:r>
              <a:rPr lang="cs-CZ" sz="36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43287" y="2095227"/>
            <a:ext cx="8341540" cy="4411359"/>
          </a:xfrm>
        </p:spPr>
        <p:txBody>
          <a:bodyPr anchor="t">
            <a:noAutofit/>
          </a:bodyPr>
          <a:lstStyle/>
          <a:p>
            <a:pPr marL="457200" indent="-457200" algn="l" rtl="0" fontAlgn="base">
              <a:buFont typeface="+mj-lt"/>
              <a:buAutoNum type="arabicPeriod"/>
            </a:pPr>
            <a:r>
              <a:rPr lang="sk-SK" sz="2000" b="1" dirty="0">
                <a:solidFill>
                  <a:srgbClr val="000000"/>
                </a:solidFill>
                <a:latin typeface="Arial" panose="020B0604020202020204" pitchFamily="34" charset="0"/>
                <a:cs typeface="Arial" panose="020B0604020202020204" pitchFamily="34" charset="0"/>
              </a:rPr>
              <a:t>Predmet úpravy​</a:t>
            </a:r>
          </a:p>
          <a:p>
            <a:pPr marL="914400" lvl="1" indent="-457200" algn="l" fontAlgn="base">
              <a:buFont typeface="Arial" panose="020B0604020202020204" pitchFamily="34" charset="0"/>
              <a:buChar char="•"/>
            </a:pPr>
            <a:r>
              <a:rPr lang="sk-SK" dirty="0">
                <a:solidFill>
                  <a:srgbClr val="000000"/>
                </a:solidFill>
                <a:latin typeface="Arial" panose="020B0604020202020204" pitchFamily="34" charset="0"/>
                <a:cs typeface="Arial" panose="020B0604020202020204" pitchFamily="34" charset="0"/>
              </a:rPr>
              <a:t>zdaňovanie alkoholických nápojov, tabakových výrobkov, minerálnych olejov a elektriny, uhlia a zemného plynu spotrebnou daňou na daňovom území​</a:t>
            </a:r>
          </a:p>
          <a:p>
            <a:pPr lvl="1" algn="l" fontAlgn="base"/>
            <a:endParaRPr lang="sk-SK" dirty="0">
              <a:solidFill>
                <a:srgbClr val="000000"/>
              </a:solidFill>
              <a:latin typeface="Arial" panose="020B0604020202020204" pitchFamily="34" charset="0"/>
              <a:cs typeface="Arial" panose="020B0604020202020204" pitchFamily="34" charset="0"/>
            </a:endParaRPr>
          </a:p>
          <a:p>
            <a:pPr marL="457200" indent="-457200" algn="l" fontAlgn="base">
              <a:buFont typeface="+mj-lt"/>
              <a:buAutoNum type="arabicPeriod"/>
            </a:pPr>
            <a:r>
              <a:rPr lang="sk-SK" sz="2000" b="1" dirty="0">
                <a:solidFill>
                  <a:srgbClr val="000000"/>
                </a:solidFill>
                <a:latin typeface="Arial" panose="020B0604020202020204" pitchFamily="34" charset="0"/>
                <a:cs typeface="Arial" panose="020B0604020202020204" pitchFamily="34" charset="0"/>
              </a:rPr>
              <a:t>Vymedzenie základných pojmov​</a:t>
            </a:r>
          </a:p>
          <a:p>
            <a:pPr marL="800100" lvl="1" indent="-342900" algn="l" fontAlgn="base">
              <a:buFont typeface="Arial" panose="020B0604020202020204" pitchFamily="34" charset="0"/>
              <a:buChar char="•"/>
            </a:pPr>
            <a:r>
              <a:rPr lang="sk-SK" dirty="0">
                <a:solidFill>
                  <a:srgbClr val="000000"/>
                </a:solidFill>
                <a:latin typeface="Arial" panose="020B0604020202020204" pitchFamily="34" charset="0"/>
                <a:cs typeface="Arial" panose="020B0604020202020204" pitchFamily="34" charset="0"/>
              </a:rPr>
              <a:t>daňové územie - tuzemsko</a:t>
            </a:r>
            <a:r>
              <a:rPr lang="sk-SK" sz="1600" b="1" dirty="0">
                <a:solidFill>
                  <a:srgbClr val="000000"/>
                </a:solidFill>
                <a:latin typeface="Arial" panose="020B0604020202020204" pitchFamily="34" charset="0"/>
                <a:cs typeface="Arial" panose="020B0604020202020204" pitchFamily="34" charset="0"/>
              </a:rPr>
              <a:t>​</a:t>
            </a:r>
          </a:p>
          <a:p>
            <a:pPr marL="800100" lvl="1" indent="-342900" algn="l" fontAlgn="base">
              <a:buFont typeface="Arial" panose="020B0604020202020204" pitchFamily="34" charset="0"/>
              <a:buChar char="•"/>
            </a:pPr>
            <a:r>
              <a:rPr lang="sk-SK" dirty="0">
                <a:solidFill>
                  <a:srgbClr val="000000"/>
                </a:solidFill>
                <a:latin typeface="Arial" panose="020B0604020202020204" pitchFamily="34" charset="0"/>
                <a:cs typeface="Arial" panose="020B0604020202020204" pitchFamily="34" charset="0"/>
              </a:rPr>
              <a:t>územie Európskej únie (členský štát), (</a:t>
            </a:r>
            <a:r>
              <a:rPr lang="sk-SK" dirty="0" err="1">
                <a:solidFill>
                  <a:srgbClr val="000000"/>
                </a:solidFill>
                <a:latin typeface="Arial" panose="020B0604020202020204" pitchFamily="34" charset="0"/>
                <a:cs typeface="Arial" panose="020B0604020202020204" pitchFamily="34" charset="0"/>
              </a:rPr>
              <a:t>intrakomunitárne</a:t>
            </a:r>
            <a:r>
              <a:rPr lang="sk-SK" dirty="0">
                <a:solidFill>
                  <a:srgbClr val="000000"/>
                </a:solidFill>
                <a:latin typeface="Arial" panose="020B0604020202020204" pitchFamily="34" charset="0"/>
                <a:cs typeface="Arial" panose="020B0604020202020204" pitchFamily="34" charset="0"/>
              </a:rPr>
              <a:t> dodanie a </a:t>
            </a:r>
            <a:r>
              <a:rPr lang="sk-SK" dirty="0" err="1">
                <a:solidFill>
                  <a:srgbClr val="000000"/>
                </a:solidFill>
                <a:latin typeface="Arial" panose="020B0604020202020204" pitchFamily="34" charset="0"/>
                <a:cs typeface="Arial" panose="020B0604020202020204" pitchFamily="34" charset="0"/>
              </a:rPr>
              <a:t>intrakomunitárne</a:t>
            </a:r>
            <a:r>
              <a:rPr lang="sk-SK" dirty="0">
                <a:solidFill>
                  <a:srgbClr val="000000"/>
                </a:solidFill>
                <a:latin typeface="Arial" panose="020B0604020202020204" pitchFamily="34" charset="0"/>
                <a:cs typeface="Arial" panose="020B0604020202020204" pitchFamily="34" charset="0"/>
              </a:rPr>
              <a:t> nadobudnutie)​</a:t>
            </a:r>
          </a:p>
          <a:p>
            <a:pPr marL="800100" lvl="1" indent="-342900" algn="l" fontAlgn="base">
              <a:buFont typeface="Arial" panose="020B0604020202020204" pitchFamily="34" charset="0"/>
              <a:buChar char="•"/>
            </a:pPr>
            <a:r>
              <a:rPr lang="sk-SK" dirty="0">
                <a:solidFill>
                  <a:srgbClr val="000000"/>
                </a:solidFill>
                <a:latin typeface="Arial" panose="020B0604020202020204" pitchFamily="34" charset="0"/>
                <a:cs typeface="Arial" panose="020B0604020202020204" pitchFamily="34" charset="0"/>
              </a:rPr>
              <a:t>územie tretích štátov (dovoz a vývoz)​</a:t>
            </a:r>
          </a:p>
          <a:p>
            <a:pPr algn="l" rtl="0" fontAlgn="base"/>
            <a:endParaRPr lang="sk-SK" sz="2000" b="1" dirty="0">
              <a:solidFill>
                <a:srgbClr val="000000"/>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9FECF906-B415-4B49-9AED-29D220FC1EB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2150063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2131252" y="548864"/>
            <a:ext cx="9144000" cy="839136"/>
          </a:xfrm>
        </p:spPr>
        <p:txBody>
          <a:bodyPr>
            <a:noAutofit/>
          </a:bodyPr>
          <a:lstStyle/>
          <a:p>
            <a:pPr algn="l"/>
            <a:r>
              <a:rPr lang="pl-PL" sz="3600" b="1" dirty="0">
                <a:solidFill>
                  <a:srgbClr val="249CDC"/>
                </a:solidFill>
                <a:latin typeface="Arial" panose="020B0604020202020204" pitchFamily="34" charset="0"/>
                <a:cs typeface="Arial" panose="020B0604020202020204" pitchFamily="34" charset="0"/>
              </a:rPr>
              <a:t>Spotrebné dane​</a:t>
            </a:r>
            <a:r>
              <a:rPr lang="cs-CZ" sz="36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64308" y="1511503"/>
            <a:ext cx="9981154" cy="4411359"/>
          </a:xfrm>
        </p:spPr>
        <p:txBody>
          <a:bodyPr anchor="t">
            <a:noAutofit/>
          </a:bodyPr>
          <a:lstStyle/>
          <a:p>
            <a:pPr marL="457200" indent="-457200" algn="l" rtl="0" fontAlgn="base">
              <a:buFont typeface="+mj-lt"/>
              <a:buAutoNum type="arabicPeriod" startAt="3"/>
            </a:pPr>
            <a:r>
              <a:rPr lang="sk-SK" sz="2000" b="1" dirty="0">
                <a:solidFill>
                  <a:srgbClr val="000000"/>
                </a:solidFill>
                <a:latin typeface="Arial" panose="020B0604020202020204" pitchFamily="34" charset="0"/>
                <a:cs typeface="Arial" panose="020B0604020202020204" pitchFamily="34" charset="0"/>
              </a:rPr>
              <a:t>Daňový sklad: ​​</a:t>
            </a:r>
          </a:p>
          <a:p>
            <a:pPr marL="914400" lvl="1" indent="-457200" algn="l" fontAlgn="base">
              <a:buFont typeface="Arial" panose="020B0604020202020204" pitchFamily="34" charset="0"/>
              <a:buChar char="•"/>
            </a:pPr>
            <a:r>
              <a:rPr lang="sk-SK" dirty="0">
                <a:solidFill>
                  <a:srgbClr val="000000"/>
                </a:solidFill>
                <a:latin typeface="Arial" panose="020B0604020202020204" pitchFamily="34" charset="0"/>
                <a:cs typeface="Arial" panose="020B0604020202020204" pitchFamily="34" charset="0"/>
              </a:rPr>
              <a:t>delia sa na:</a:t>
            </a:r>
          </a:p>
          <a:p>
            <a:pPr marL="1371600" lvl="2" indent="-457200" algn="l" fontAlgn="base">
              <a:buFont typeface="Arial" panose="020B0604020202020204" pitchFamily="34" charset="0"/>
              <a:buChar char="•"/>
            </a:pPr>
            <a:r>
              <a:rPr lang="sk-SK" dirty="0">
                <a:solidFill>
                  <a:srgbClr val="000000"/>
                </a:solidFill>
                <a:latin typeface="Arial" panose="020B0604020202020204" pitchFamily="34" charset="0"/>
                <a:cs typeface="Arial" panose="020B0604020202020204" pitchFamily="34" charset="0"/>
              </a:rPr>
              <a:t>podniky vyrábajúce tovary, ktoré podliehajú spotrebným daniam​</a:t>
            </a:r>
          </a:p>
          <a:p>
            <a:pPr marL="1371600" lvl="2" indent="-457200" algn="l" fontAlgn="base">
              <a:buFont typeface="Arial" panose="020B0604020202020204" pitchFamily="34" charset="0"/>
              <a:buChar char="•"/>
            </a:pPr>
            <a:r>
              <a:rPr lang="sk-SK" dirty="0">
                <a:solidFill>
                  <a:srgbClr val="000000"/>
                </a:solidFill>
                <a:latin typeface="Arial" panose="020B0604020202020204" pitchFamily="34" charset="0"/>
                <a:cs typeface="Arial" panose="020B0604020202020204" pitchFamily="34" charset="0"/>
              </a:rPr>
              <a:t>sklady tovarov, ktoré podliehajú spotrebným daniam​</a:t>
            </a:r>
          </a:p>
          <a:p>
            <a:pPr lvl="1" algn="l" fontAlgn="base"/>
            <a:endParaRPr lang="sk-SK" dirty="0">
              <a:solidFill>
                <a:srgbClr val="000000"/>
              </a:solidFill>
              <a:latin typeface="Arial" panose="020B0604020202020204" pitchFamily="34" charset="0"/>
              <a:cs typeface="Arial" panose="020B0604020202020204" pitchFamily="34" charset="0"/>
            </a:endParaRPr>
          </a:p>
          <a:p>
            <a:pPr marL="457200" indent="-457200" algn="l" fontAlgn="base">
              <a:buFont typeface="+mj-lt"/>
              <a:buAutoNum type="arabicPeriod" startAt="3"/>
            </a:pPr>
            <a:r>
              <a:rPr lang="sk-SK" sz="2000" b="1" dirty="0">
                <a:solidFill>
                  <a:srgbClr val="000000"/>
                </a:solidFill>
                <a:latin typeface="Arial" panose="020B0604020202020204" pitchFamily="34" charset="0"/>
                <a:cs typeface="Arial" panose="020B0604020202020204" pitchFamily="34" charset="0"/>
              </a:rPr>
              <a:t>Zdaňovacie obdobie, daňové priznanie, dodatočné daňové priznanie a splatnosť dane ​</a:t>
            </a:r>
          </a:p>
          <a:p>
            <a:pPr marL="1257300" lvl="2" indent="-342900" algn="l" fontAlgn="base">
              <a:buFont typeface="Arial" panose="020B0604020202020204" pitchFamily="34" charset="0"/>
              <a:buChar char="•"/>
            </a:pPr>
            <a:r>
              <a:rPr lang="sk-SK" dirty="0">
                <a:solidFill>
                  <a:srgbClr val="000000"/>
                </a:solidFill>
                <a:latin typeface="Arial" panose="020B0604020202020204" pitchFamily="34" charset="0"/>
                <a:cs typeface="Arial" panose="020B0604020202020204" pitchFamily="34" charset="0"/>
              </a:rPr>
              <a:t>Zdaňovacie obdobie = kalendárny mesiac​</a:t>
            </a:r>
          </a:p>
          <a:p>
            <a:pPr marL="1257300" lvl="2" indent="-342900" algn="l" fontAlgn="base">
              <a:buFont typeface="Arial" panose="020B0604020202020204" pitchFamily="34" charset="0"/>
              <a:buChar char="•"/>
            </a:pPr>
            <a:r>
              <a:rPr lang="sk-SK" dirty="0">
                <a:solidFill>
                  <a:srgbClr val="000000"/>
                </a:solidFill>
                <a:latin typeface="Arial" panose="020B0604020202020204" pitchFamily="34" charset="0"/>
                <a:cs typeface="Arial" panose="020B0604020202020204" pitchFamily="34" charset="0"/>
              </a:rPr>
              <a:t>Daňové priznanie do 25. dňa mesiaca nasledujúceho po mesiaci, v ktorom vznikla daňová povinnosť (DP sa podáva aj keď daňová povinnosť nevznikla – a to v prípade prevádzkovateľa daňového skladu alebo oprávneného príjemcu)​</a:t>
            </a:r>
          </a:p>
          <a:p>
            <a:pPr marL="1257300" lvl="2" indent="-342900" algn="l" fontAlgn="base">
              <a:buFont typeface="Arial" panose="020B0604020202020204" pitchFamily="34" charset="0"/>
              <a:buChar char="•"/>
            </a:pPr>
            <a:r>
              <a:rPr lang="sk-SK" dirty="0">
                <a:solidFill>
                  <a:srgbClr val="000000"/>
                </a:solidFill>
                <a:latin typeface="Arial" panose="020B0604020202020204" pitchFamily="34" charset="0"/>
                <a:cs typeface="Arial" panose="020B0604020202020204" pitchFamily="34" charset="0"/>
              </a:rPr>
              <a:t>V prípade nesprávneho alebo neúplného  - povinnosť podať dodatočné DP​</a:t>
            </a:r>
          </a:p>
          <a:p>
            <a:pPr marL="1257300" lvl="2" indent="-342900" algn="l" fontAlgn="base">
              <a:buFont typeface="Arial" panose="020B0604020202020204" pitchFamily="34" charset="0"/>
              <a:buChar char="•"/>
            </a:pPr>
            <a:r>
              <a:rPr lang="sk-SK" dirty="0">
                <a:solidFill>
                  <a:srgbClr val="000000"/>
                </a:solidFill>
                <a:latin typeface="Arial" panose="020B0604020202020204" pitchFamily="34" charset="0"/>
                <a:cs typeface="Arial" panose="020B0604020202020204" pitchFamily="34" charset="0"/>
              </a:rPr>
              <a:t>Na splatnosť dane sa používajú lehoty na splatnosť colného dlhu​</a:t>
            </a:r>
          </a:p>
          <a:p>
            <a:pPr algn="l" rtl="0" fontAlgn="base"/>
            <a:endParaRPr lang="sk-SK" sz="2000" b="1" dirty="0">
              <a:solidFill>
                <a:srgbClr val="000000"/>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9FECF906-B415-4B49-9AED-29D220FC1EB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33426882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634444" y="695025"/>
            <a:ext cx="9144000" cy="839136"/>
          </a:xfrm>
        </p:spPr>
        <p:txBody>
          <a:bodyPr>
            <a:normAutofit/>
          </a:bodyPr>
          <a:lstStyle/>
          <a:p>
            <a:pPr algn="l"/>
            <a:r>
              <a:rPr lang="cs-CZ" sz="3200" b="1" dirty="0">
                <a:solidFill>
                  <a:srgbClr val="249CDC"/>
                </a:solidFill>
                <a:latin typeface="Arial" panose="020B0604020202020204" pitchFamily="34" charset="0"/>
                <a:cs typeface="Arial" panose="020B0604020202020204" pitchFamily="34" charset="0"/>
              </a:rPr>
              <a:t>Použitá a </a:t>
            </a:r>
            <a:r>
              <a:rPr lang="cs-CZ" sz="3200" b="1" dirty="0" err="1">
                <a:solidFill>
                  <a:srgbClr val="249CDC"/>
                </a:solidFill>
                <a:latin typeface="Arial" panose="020B0604020202020204" pitchFamily="34" charset="0"/>
                <a:cs typeface="Arial" panose="020B0604020202020204" pitchFamily="34" charset="0"/>
              </a:rPr>
              <a:t>odporúčaná</a:t>
            </a:r>
            <a:r>
              <a:rPr lang="cs-CZ" sz="3200" b="1" dirty="0">
                <a:solidFill>
                  <a:srgbClr val="249CDC"/>
                </a:solidFill>
                <a:latin typeface="Arial" panose="020B0604020202020204" pitchFamily="34" charset="0"/>
                <a:cs typeface="Arial" panose="020B0604020202020204" pitchFamily="34" charset="0"/>
              </a:rPr>
              <a:t> </a:t>
            </a:r>
            <a:r>
              <a:rPr lang="cs-CZ" sz="3200" b="1" dirty="0" err="1">
                <a:solidFill>
                  <a:srgbClr val="249CDC"/>
                </a:solidFill>
                <a:latin typeface="Arial" panose="020B0604020202020204" pitchFamily="34" charset="0"/>
                <a:cs typeface="Arial" panose="020B0604020202020204" pitchFamily="34" charset="0"/>
              </a:rPr>
              <a:t>literatúra</a:t>
            </a:r>
            <a:endParaRPr lang="cs-CZ" sz="3200" b="1" dirty="0">
              <a:solidFill>
                <a:srgbClr val="249CDC"/>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8" name="Obrázek 7">
            <a:extLst>
              <a:ext uri="{FF2B5EF4-FFF2-40B4-BE49-F238E27FC236}">
                <a16:creationId xmlns:a16="http://schemas.microsoft.com/office/drawing/2014/main" id="{EA00236C-C9B9-46B7-A7EA-5569C104817F}"/>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306907" y="1726831"/>
            <a:ext cx="10538252" cy="4352478"/>
          </a:xfrm>
        </p:spPr>
        <p:txBody>
          <a:bodyPr anchor="t">
            <a:noAutofit/>
          </a:bodyPr>
          <a:lstStyle/>
          <a:p>
            <a:pPr algn="l" rtl="0" fontAlgn="base"/>
            <a:r>
              <a:rPr lang="en-US" sz="1600" b="0" i="0" u="none" strike="noStrike" dirty="0" err="1">
                <a:solidFill>
                  <a:srgbClr val="000000"/>
                </a:solidFill>
                <a:effectLst/>
                <a:latin typeface="Arial" panose="020B0604020202020204" pitchFamily="34" charset="0"/>
                <a:cs typeface="Arial" panose="020B0604020202020204" pitchFamily="34" charset="0"/>
              </a:rPr>
              <a:t>Aktuálne</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platné</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zákony</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týkajúce</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sa</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účtovníctva</a:t>
            </a:r>
            <a:r>
              <a:rPr lang="en-US" sz="1600" b="0" i="0" u="none" strike="noStrike" dirty="0">
                <a:solidFill>
                  <a:srgbClr val="000000"/>
                </a:solidFill>
                <a:effectLst/>
                <a:latin typeface="Arial" panose="020B0604020202020204" pitchFamily="34" charset="0"/>
                <a:cs typeface="Arial" panose="020B0604020202020204" pitchFamily="34" charset="0"/>
              </a:rPr>
              <a:t> a </a:t>
            </a:r>
            <a:r>
              <a:rPr lang="en-US" sz="1600" b="0" i="0" u="none" strike="noStrike" dirty="0" err="1">
                <a:solidFill>
                  <a:srgbClr val="000000"/>
                </a:solidFill>
                <a:effectLst/>
                <a:latin typeface="Arial" panose="020B0604020202020204" pitchFamily="34" charset="0"/>
                <a:cs typeface="Arial" panose="020B0604020202020204" pitchFamily="34" charset="0"/>
              </a:rPr>
              <a:t>dani</a:t>
            </a:r>
            <a:r>
              <a:rPr lang="en-US" sz="1600" b="0" i="0" u="none" strike="noStrike" dirty="0">
                <a:solidFill>
                  <a:srgbClr val="000000"/>
                </a:solidFill>
                <a:effectLst/>
                <a:latin typeface="Arial" panose="020B0604020202020204" pitchFamily="34" charset="0"/>
                <a:cs typeface="Arial" panose="020B0604020202020204" pitchFamily="34" charset="0"/>
              </a:rPr>
              <a:t>:​</a:t>
            </a:r>
          </a:p>
          <a:p>
            <a:pPr marL="285750" indent="-285750" algn="l" rtl="0" fontAlgn="base">
              <a:buFont typeface="Arial" panose="020B0604020202020204" pitchFamily="34" charset="0"/>
              <a:buChar char="•"/>
            </a:pPr>
            <a:r>
              <a:rPr lang="en-US" sz="1600" b="0" i="0" u="none" strike="noStrike" dirty="0" err="1">
                <a:solidFill>
                  <a:srgbClr val="000000"/>
                </a:solidFill>
                <a:effectLst/>
                <a:latin typeface="Arial" panose="020B0604020202020204" pitchFamily="34" charset="0"/>
                <a:cs typeface="Arial" panose="020B0604020202020204" pitchFamily="34" charset="0"/>
              </a:rPr>
              <a:t>Zákon</a:t>
            </a:r>
            <a:r>
              <a:rPr lang="en-US" sz="1600" b="0" i="0" u="none" strike="noStrike" dirty="0">
                <a:solidFill>
                  <a:srgbClr val="000000"/>
                </a:solidFill>
                <a:effectLst/>
                <a:latin typeface="Arial" panose="020B0604020202020204" pitchFamily="34" charset="0"/>
                <a:cs typeface="Arial" panose="020B0604020202020204" pitchFamily="34" charset="0"/>
              </a:rPr>
              <a:t> č. 431/2002 </a:t>
            </a:r>
            <a:r>
              <a:rPr lang="en-US" sz="1600" b="0" i="0" u="none" strike="noStrike" dirty="0" err="1">
                <a:solidFill>
                  <a:srgbClr val="000000"/>
                </a:solidFill>
                <a:effectLst/>
                <a:latin typeface="Arial" panose="020B0604020202020204" pitchFamily="34" charset="0"/>
                <a:cs typeface="Arial" panose="020B0604020202020204" pitchFamily="34" charset="0"/>
              </a:rPr>
              <a:t>Z.z.</a:t>
            </a:r>
            <a:r>
              <a:rPr lang="en-US" sz="1600" b="0" i="0" u="none" strike="noStrike" dirty="0">
                <a:solidFill>
                  <a:srgbClr val="000000"/>
                </a:solidFill>
                <a:effectLst/>
                <a:latin typeface="Arial" panose="020B0604020202020204" pitchFamily="34" charset="0"/>
                <a:cs typeface="Arial" panose="020B0604020202020204" pitchFamily="34" charset="0"/>
              </a:rPr>
              <a:t> o </a:t>
            </a:r>
            <a:r>
              <a:rPr lang="en-US" sz="1600" b="0" i="0" u="none" strike="noStrike" dirty="0" err="1">
                <a:solidFill>
                  <a:srgbClr val="000000"/>
                </a:solidFill>
                <a:effectLst/>
                <a:latin typeface="Arial" panose="020B0604020202020204" pitchFamily="34" charset="0"/>
                <a:cs typeface="Arial" panose="020B0604020202020204" pitchFamily="34" charset="0"/>
              </a:rPr>
              <a:t>účtovníctve</a:t>
            </a:r>
            <a:r>
              <a:rPr lang="en-US" sz="1600" b="0" i="0" u="none" strike="noStrike" dirty="0">
                <a:solidFill>
                  <a:srgbClr val="000000"/>
                </a:solidFill>
                <a:effectLst/>
                <a:latin typeface="Arial" panose="020B0604020202020204" pitchFamily="34" charset="0"/>
                <a:cs typeface="Arial" panose="020B0604020202020204" pitchFamily="34" charset="0"/>
              </a:rPr>
              <a:t> v </a:t>
            </a:r>
            <a:r>
              <a:rPr lang="en-US" sz="1600" b="0" i="0" u="none" strike="noStrike" dirty="0" err="1">
                <a:solidFill>
                  <a:srgbClr val="000000"/>
                </a:solidFill>
                <a:effectLst/>
                <a:latin typeface="Arial" panose="020B0604020202020204" pitchFamily="34" charset="0"/>
                <a:cs typeface="Arial" panose="020B0604020202020204" pitchFamily="34" charset="0"/>
              </a:rPr>
              <a:t>znení</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neskorších</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predpisov</a:t>
            </a:r>
            <a:r>
              <a:rPr lang="en-US" sz="1600" b="0" i="0" u="none" strike="noStrike" dirty="0">
                <a:solidFill>
                  <a:srgbClr val="000000"/>
                </a:solidFill>
                <a:effectLst/>
                <a:latin typeface="Arial" panose="020B0604020202020204" pitchFamily="34" charset="0"/>
                <a:cs typeface="Arial" panose="020B0604020202020204" pitchFamily="34" charset="0"/>
              </a:rPr>
              <a:t>​</a:t>
            </a:r>
          </a:p>
          <a:p>
            <a:pPr marL="285750" indent="-285750" algn="l" rtl="0" fontAlgn="base">
              <a:buFont typeface="Arial" panose="020B0604020202020204" pitchFamily="34" charset="0"/>
              <a:buChar char="•"/>
            </a:pPr>
            <a:r>
              <a:rPr lang="en-US" sz="1600" b="0" i="0" u="none" strike="noStrike" dirty="0" err="1">
                <a:solidFill>
                  <a:srgbClr val="000000"/>
                </a:solidFill>
                <a:effectLst/>
                <a:latin typeface="Arial" panose="020B0604020202020204" pitchFamily="34" charset="0"/>
                <a:cs typeface="Arial" panose="020B0604020202020204" pitchFamily="34" charset="0"/>
              </a:rPr>
              <a:t>Zákon</a:t>
            </a:r>
            <a:r>
              <a:rPr lang="en-US" sz="1600" b="0" i="0" u="none" strike="noStrike" dirty="0">
                <a:solidFill>
                  <a:srgbClr val="000000"/>
                </a:solidFill>
                <a:effectLst/>
                <a:latin typeface="Arial" panose="020B0604020202020204" pitchFamily="34" charset="0"/>
                <a:cs typeface="Arial" panose="020B0604020202020204" pitchFamily="34" charset="0"/>
              </a:rPr>
              <a:t> č. 595/2003 </a:t>
            </a:r>
            <a:r>
              <a:rPr lang="en-US" sz="1600" b="0" i="0" u="none" strike="noStrike" dirty="0" err="1">
                <a:solidFill>
                  <a:srgbClr val="000000"/>
                </a:solidFill>
                <a:effectLst/>
                <a:latin typeface="Arial" panose="020B0604020202020204" pitchFamily="34" charset="0"/>
                <a:cs typeface="Arial" panose="020B0604020202020204" pitchFamily="34" charset="0"/>
              </a:rPr>
              <a:t>Z.z.</a:t>
            </a:r>
            <a:r>
              <a:rPr lang="en-US" sz="1600" b="0" i="0" u="none" strike="noStrike" dirty="0">
                <a:solidFill>
                  <a:srgbClr val="000000"/>
                </a:solidFill>
                <a:effectLst/>
                <a:latin typeface="Arial" panose="020B0604020202020204" pitchFamily="34" charset="0"/>
                <a:cs typeface="Arial" panose="020B0604020202020204" pitchFamily="34" charset="0"/>
              </a:rPr>
              <a:t> o </a:t>
            </a:r>
            <a:r>
              <a:rPr lang="en-US" sz="1600" b="0" i="0" u="none" strike="noStrike" dirty="0" err="1">
                <a:solidFill>
                  <a:srgbClr val="000000"/>
                </a:solidFill>
                <a:effectLst/>
                <a:latin typeface="Arial" panose="020B0604020202020204" pitchFamily="34" charset="0"/>
                <a:cs typeface="Arial" panose="020B0604020202020204" pitchFamily="34" charset="0"/>
              </a:rPr>
              <a:t>dani</a:t>
            </a:r>
            <a:r>
              <a:rPr lang="en-US" sz="1600" b="0" i="0" u="none" strike="noStrike" dirty="0">
                <a:solidFill>
                  <a:srgbClr val="000000"/>
                </a:solidFill>
                <a:effectLst/>
                <a:latin typeface="Arial" panose="020B0604020202020204" pitchFamily="34" charset="0"/>
                <a:cs typeface="Arial" panose="020B0604020202020204" pitchFamily="34" charset="0"/>
              </a:rPr>
              <a:t> z </a:t>
            </a:r>
            <a:r>
              <a:rPr lang="en-US" sz="1600" b="0" i="0" u="none" strike="noStrike" dirty="0" err="1">
                <a:solidFill>
                  <a:srgbClr val="000000"/>
                </a:solidFill>
                <a:effectLst/>
                <a:latin typeface="Arial" panose="020B0604020202020204" pitchFamily="34" charset="0"/>
                <a:cs typeface="Arial" panose="020B0604020202020204" pitchFamily="34" charset="0"/>
              </a:rPr>
              <a:t>príjmov</a:t>
            </a:r>
            <a:r>
              <a:rPr lang="en-US" sz="1600" b="0" i="0" u="none" strike="noStrike" dirty="0">
                <a:solidFill>
                  <a:srgbClr val="000000"/>
                </a:solidFill>
                <a:effectLst/>
                <a:latin typeface="Arial" panose="020B0604020202020204" pitchFamily="34" charset="0"/>
                <a:cs typeface="Arial" panose="020B0604020202020204" pitchFamily="34" charset="0"/>
              </a:rPr>
              <a:t> v </a:t>
            </a:r>
            <a:r>
              <a:rPr lang="en-US" sz="1600" b="0" i="0" u="none" strike="noStrike" dirty="0" err="1">
                <a:solidFill>
                  <a:srgbClr val="000000"/>
                </a:solidFill>
                <a:effectLst/>
                <a:latin typeface="Arial" panose="020B0604020202020204" pitchFamily="34" charset="0"/>
                <a:cs typeface="Arial" panose="020B0604020202020204" pitchFamily="34" charset="0"/>
              </a:rPr>
              <a:t>znení</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neskorších</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predpisov</a:t>
            </a:r>
            <a:r>
              <a:rPr lang="en-US" sz="1600" b="0" i="0" u="none" strike="noStrike" dirty="0">
                <a:solidFill>
                  <a:srgbClr val="000000"/>
                </a:solidFill>
                <a:effectLst/>
                <a:latin typeface="Arial" panose="020B0604020202020204" pitchFamily="34" charset="0"/>
                <a:cs typeface="Arial" panose="020B0604020202020204" pitchFamily="34" charset="0"/>
              </a:rPr>
              <a:t>.​</a:t>
            </a:r>
          </a:p>
          <a:p>
            <a:pPr marL="285750" indent="-285750" algn="l" rtl="0" fontAlgn="base">
              <a:buFont typeface="Arial" panose="020B0604020202020204" pitchFamily="34" charset="0"/>
              <a:buChar char="•"/>
            </a:pPr>
            <a:r>
              <a:rPr lang="en-US" sz="1600" b="0" i="0" u="none" strike="noStrike" dirty="0" err="1">
                <a:solidFill>
                  <a:srgbClr val="000000"/>
                </a:solidFill>
                <a:effectLst/>
                <a:latin typeface="Arial" panose="020B0604020202020204" pitchFamily="34" charset="0"/>
                <a:cs typeface="Arial" panose="020B0604020202020204" pitchFamily="34" charset="0"/>
              </a:rPr>
              <a:t>Zákon</a:t>
            </a:r>
            <a:r>
              <a:rPr lang="en-US" sz="1600" b="0" i="0" u="none" strike="noStrike" dirty="0">
                <a:solidFill>
                  <a:srgbClr val="000000"/>
                </a:solidFill>
                <a:effectLst/>
                <a:latin typeface="Arial" panose="020B0604020202020204" pitchFamily="34" charset="0"/>
                <a:cs typeface="Arial" panose="020B0604020202020204" pitchFamily="34" charset="0"/>
              </a:rPr>
              <a:t> č. 222/2004 Z. z. o </a:t>
            </a:r>
            <a:r>
              <a:rPr lang="en-US" sz="1600" b="0" i="0" u="none" strike="noStrike" dirty="0" err="1">
                <a:solidFill>
                  <a:srgbClr val="000000"/>
                </a:solidFill>
                <a:effectLst/>
                <a:latin typeface="Arial" panose="020B0604020202020204" pitchFamily="34" charset="0"/>
                <a:cs typeface="Arial" panose="020B0604020202020204" pitchFamily="34" charset="0"/>
              </a:rPr>
              <a:t>dani</a:t>
            </a:r>
            <a:r>
              <a:rPr lang="en-US" sz="1600" b="0" i="0" u="none" strike="noStrike" dirty="0">
                <a:solidFill>
                  <a:srgbClr val="000000"/>
                </a:solidFill>
                <a:effectLst/>
                <a:latin typeface="Arial" panose="020B0604020202020204" pitchFamily="34" charset="0"/>
                <a:cs typeface="Arial" panose="020B0604020202020204" pitchFamily="34" charset="0"/>
              </a:rPr>
              <a:t> z </a:t>
            </a:r>
            <a:r>
              <a:rPr lang="en-US" sz="1600" b="0" i="0" u="none" strike="noStrike" dirty="0" err="1">
                <a:solidFill>
                  <a:srgbClr val="000000"/>
                </a:solidFill>
                <a:effectLst/>
                <a:latin typeface="Arial" panose="020B0604020202020204" pitchFamily="34" charset="0"/>
                <a:cs typeface="Arial" panose="020B0604020202020204" pitchFamily="34" charset="0"/>
              </a:rPr>
              <a:t>pridanej</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hodnoty</a:t>
            </a:r>
            <a:r>
              <a:rPr lang="en-US" sz="1600" b="0" i="0" u="none" strike="noStrike" dirty="0">
                <a:solidFill>
                  <a:srgbClr val="000000"/>
                </a:solidFill>
                <a:effectLst/>
                <a:latin typeface="Arial" panose="020B0604020202020204" pitchFamily="34" charset="0"/>
                <a:cs typeface="Arial" panose="020B0604020202020204" pitchFamily="34" charset="0"/>
              </a:rPr>
              <a:t> v </a:t>
            </a:r>
            <a:r>
              <a:rPr lang="en-US" sz="1600" b="0" i="0" u="none" strike="noStrike" dirty="0" err="1">
                <a:solidFill>
                  <a:srgbClr val="000000"/>
                </a:solidFill>
                <a:effectLst/>
                <a:latin typeface="Arial" panose="020B0604020202020204" pitchFamily="34" charset="0"/>
                <a:cs typeface="Arial" panose="020B0604020202020204" pitchFamily="34" charset="0"/>
              </a:rPr>
              <a:t>znení</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neskorších</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predpisov</a:t>
            </a:r>
            <a:r>
              <a:rPr lang="en-US" sz="1600" b="0" i="0" u="none" strike="noStrike" dirty="0">
                <a:solidFill>
                  <a:srgbClr val="000000"/>
                </a:solidFill>
                <a:effectLst/>
                <a:latin typeface="Arial" panose="020B0604020202020204" pitchFamily="34" charset="0"/>
                <a:cs typeface="Arial" panose="020B0604020202020204" pitchFamily="34" charset="0"/>
              </a:rPr>
              <a:t>.​</a:t>
            </a:r>
          </a:p>
          <a:p>
            <a:pPr marL="285750" indent="-285750" algn="l" rtl="0" fontAlgn="base">
              <a:buFont typeface="Arial" panose="020B0604020202020204" pitchFamily="34" charset="0"/>
              <a:buChar char="•"/>
            </a:pPr>
            <a:r>
              <a:rPr lang="en-US" sz="1600" b="0" i="0" u="none" strike="noStrike" dirty="0" err="1">
                <a:solidFill>
                  <a:srgbClr val="000000"/>
                </a:solidFill>
                <a:effectLst/>
                <a:latin typeface="Arial" panose="020B0604020202020204" pitchFamily="34" charset="0"/>
                <a:cs typeface="Arial" panose="020B0604020202020204" pitchFamily="34" charset="0"/>
              </a:rPr>
              <a:t>Zákon</a:t>
            </a:r>
            <a:r>
              <a:rPr lang="en-US" sz="1600" b="0" i="0" u="none" strike="noStrike" dirty="0">
                <a:solidFill>
                  <a:srgbClr val="000000"/>
                </a:solidFill>
                <a:effectLst/>
                <a:latin typeface="Arial" panose="020B0604020202020204" pitchFamily="34" charset="0"/>
                <a:cs typeface="Arial" panose="020B0604020202020204" pitchFamily="34" charset="0"/>
              </a:rPr>
              <a:t> č. 582/2004 Z. z. o </a:t>
            </a:r>
            <a:r>
              <a:rPr lang="en-US" sz="1600" b="0" i="0" u="none" strike="noStrike" dirty="0" err="1">
                <a:solidFill>
                  <a:srgbClr val="000000"/>
                </a:solidFill>
                <a:effectLst/>
                <a:latin typeface="Arial" panose="020B0604020202020204" pitchFamily="34" charset="0"/>
                <a:cs typeface="Arial" panose="020B0604020202020204" pitchFamily="34" charset="0"/>
              </a:rPr>
              <a:t>miestnych</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daniach</a:t>
            </a:r>
            <a:r>
              <a:rPr lang="en-US" sz="1600" b="0" i="0" u="none" strike="noStrike" dirty="0">
                <a:solidFill>
                  <a:srgbClr val="000000"/>
                </a:solidFill>
                <a:effectLst/>
                <a:latin typeface="Arial" panose="020B0604020202020204" pitchFamily="34" charset="0"/>
                <a:cs typeface="Arial" panose="020B0604020202020204" pitchFamily="34" charset="0"/>
              </a:rPr>
              <a:t> a </a:t>
            </a:r>
            <a:r>
              <a:rPr lang="en-US" sz="1600" b="0" i="0" u="none" strike="noStrike" dirty="0" err="1">
                <a:solidFill>
                  <a:srgbClr val="000000"/>
                </a:solidFill>
                <a:effectLst/>
                <a:latin typeface="Arial" panose="020B0604020202020204" pitchFamily="34" charset="0"/>
                <a:cs typeface="Arial" panose="020B0604020202020204" pitchFamily="34" charset="0"/>
              </a:rPr>
              <a:t>miestnom</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poplatku</a:t>
            </a:r>
            <a:r>
              <a:rPr lang="en-US" sz="1600" b="0" i="0" u="none" strike="noStrike" dirty="0">
                <a:solidFill>
                  <a:srgbClr val="000000"/>
                </a:solidFill>
                <a:effectLst/>
                <a:latin typeface="Arial" panose="020B0604020202020204" pitchFamily="34" charset="0"/>
                <a:cs typeface="Arial" panose="020B0604020202020204" pitchFamily="34" charset="0"/>
              </a:rPr>
              <a:t> za </a:t>
            </a:r>
            <a:r>
              <a:rPr lang="en-US" sz="1600" b="0" i="0" u="none" strike="noStrike" dirty="0" err="1">
                <a:solidFill>
                  <a:srgbClr val="000000"/>
                </a:solidFill>
                <a:effectLst/>
                <a:latin typeface="Arial" panose="020B0604020202020204" pitchFamily="34" charset="0"/>
                <a:cs typeface="Arial" panose="020B0604020202020204" pitchFamily="34" charset="0"/>
              </a:rPr>
              <a:t>komunálne</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odpady</a:t>
            </a:r>
            <a:r>
              <a:rPr lang="en-US" sz="1600" b="0" i="0" u="none" strike="noStrike" dirty="0">
                <a:solidFill>
                  <a:srgbClr val="000000"/>
                </a:solidFill>
                <a:effectLst/>
                <a:latin typeface="Arial" panose="020B0604020202020204" pitchFamily="34" charset="0"/>
                <a:cs typeface="Arial" panose="020B0604020202020204" pitchFamily="34" charset="0"/>
              </a:rPr>
              <a:t> a </a:t>
            </a:r>
            <a:r>
              <a:rPr lang="en-US" sz="1600" b="0" i="0" u="none" strike="noStrike" dirty="0" err="1">
                <a:solidFill>
                  <a:srgbClr val="000000"/>
                </a:solidFill>
                <a:effectLst/>
                <a:latin typeface="Arial" panose="020B0604020202020204" pitchFamily="34" charset="0"/>
                <a:cs typeface="Arial" panose="020B0604020202020204" pitchFamily="34" charset="0"/>
              </a:rPr>
              <a:t>drobné</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stavebné</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odpady</a:t>
            </a:r>
            <a:r>
              <a:rPr lang="en-US" sz="1600" b="0" i="0" u="none" strike="noStrike" dirty="0">
                <a:solidFill>
                  <a:srgbClr val="000000"/>
                </a:solidFill>
                <a:effectLst/>
                <a:latin typeface="Arial" panose="020B0604020202020204" pitchFamily="34" charset="0"/>
                <a:cs typeface="Arial" panose="020B0604020202020204" pitchFamily="34" charset="0"/>
              </a:rPr>
              <a:t>​</a:t>
            </a:r>
          </a:p>
          <a:p>
            <a:pPr marL="285750" indent="-285750" algn="l" rtl="0" fontAlgn="base">
              <a:buFont typeface="Arial" panose="020B0604020202020204" pitchFamily="34" charset="0"/>
              <a:buChar char="•"/>
            </a:pPr>
            <a:r>
              <a:rPr lang="en-US" sz="1600" b="0" i="0" u="none" strike="noStrike" dirty="0" err="1">
                <a:solidFill>
                  <a:srgbClr val="000000"/>
                </a:solidFill>
                <a:effectLst/>
                <a:latin typeface="Arial" panose="020B0604020202020204" pitchFamily="34" charset="0"/>
                <a:cs typeface="Arial" panose="020B0604020202020204" pitchFamily="34" charset="0"/>
              </a:rPr>
              <a:t>Zákon</a:t>
            </a:r>
            <a:r>
              <a:rPr lang="en-US" sz="1600" b="0" i="0" u="none" strike="noStrike" dirty="0">
                <a:solidFill>
                  <a:srgbClr val="000000"/>
                </a:solidFill>
                <a:effectLst/>
                <a:latin typeface="Arial" panose="020B0604020202020204" pitchFamily="34" charset="0"/>
                <a:cs typeface="Arial" panose="020B0604020202020204" pitchFamily="34" charset="0"/>
              </a:rPr>
              <a:t> č.361/2014 o </a:t>
            </a:r>
            <a:r>
              <a:rPr lang="en-US" sz="1600" b="0" i="0" u="none" strike="noStrike" dirty="0" err="1">
                <a:solidFill>
                  <a:srgbClr val="000000"/>
                </a:solidFill>
                <a:effectLst/>
                <a:latin typeface="Arial" panose="020B0604020202020204" pitchFamily="34" charset="0"/>
                <a:cs typeface="Arial" panose="020B0604020202020204" pitchFamily="34" charset="0"/>
              </a:rPr>
              <a:t>dani</a:t>
            </a:r>
            <a:r>
              <a:rPr lang="en-US" sz="1600" b="0" i="0" u="none" strike="noStrike" dirty="0">
                <a:solidFill>
                  <a:srgbClr val="000000"/>
                </a:solidFill>
                <a:effectLst/>
                <a:latin typeface="Arial" panose="020B0604020202020204" pitchFamily="34" charset="0"/>
                <a:cs typeface="Arial" panose="020B0604020202020204" pitchFamily="34" charset="0"/>
              </a:rPr>
              <a:t> z </a:t>
            </a:r>
            <a:r>
              <a:rPr lang="en-US" sz="1600" b="0" i="0" u="none" strike="noStrike" dirty="0" err="1">
                <a:solidFill>
                  <a:srgbClr val="000000"/>
                </a:solidFill>
                <a:effectLst/>
                <a:latin typeface="Arial" panose="020B0604020202020204" pitchFamily="34" charset="0"/>
                <a:cs typeface="Arial" panose="020B0604020202020204" pitchFamily="34" charset="0"/>
              </a:rPr>
              <a:t>motorových</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vozidiel</a:t>
            </a:r>
            <a:r>
              <a:rPr lang="en-US" sz="1600" b="0" i="0" u="none" strike="noStrike" dirty="0">
                <a:solidFill>
                  <a:srgbClr val="000000"/>
                </a:solidFill>
                <a:effectLst/>
                <a:latin typeface="Arial" panose="020B0604020202020204" pitchFamily="34" charset="0"/>
                <a:cs typeface="Arial" panose="020B0604020202020204" pitchFamily="34" charset="0"/>
              </a:rPr>
              <a:t>​</a:t>
            </a:r>
          </a:p>
          <a:p>
            <a:pPr marL="285750" indent="-285750" algn="l" rtl="0" fontAlgn="base">
              <a:buFont typeface="Arial" panose="020B0604020202020204" pitchFamily="34" charset="0"/>
              <a:buChar char="•"/>
            </a:pPr>
            <a:r>
              <a:rPr lang="en-US" sz="1600" b="0" i="0" u="none" strike="noStrike" dirty="0" err="1">
                <a:solidFill>
                  <a:srgbClr val="000000"/>
                </a:solidFill>
                <a:effectLst/>
                <a:latin typeface="Arial" panose="020B0604020202020204" pitchFamily="34" charset="0"/>
                <a:cs typeface="Arial" panose="020B0604020202020204" pitchFamily="34" charset="0"/>
              </a:rPr>
              <a:t>Zákon</a:t>
            </a:r>
            <a:r>
              <a:rPr lang="en-US" sz="1600" b="0" i="0" u="none" strike="noStrike" dirty="0">
                <a:solidFill>
                  <a:srgbClr val="000000"/>
                </a:solidFill>
                <a:effectLst/>
                <a:latin typeface="Arial" panose="020B0604020202020204" pitchFamily="34" charset="0"/>
                <a:cs typeface="Arial" panose="020B0604020202020204" pitchFamily="34" charset="0"/>
              </a:rPr>
              <a:t> č. 530/2011 Z. z. o </a:t>
            </a:r>
            <a:r>
              <a:rPr lang="en-US" sz="1600" b="0" i="0" u="none" strike="noStrike" dirty="0" err="1">
                <a:solidFill>
                  <a:srgbClr val="000000"/>
                </a:solidFill>
                <a:effectLst/>
                <a:latin typeface="Arial" panose="020B0604020202020204" pitchFamily="34" charset="0"/>
                <a:cs typeface="Arial" panose="020B0604020202020204" pitchFamily="34" charset="0"/>
              </a:rPr>
              <a:t>spotrebnej</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dani</a:t>
            </a:r>
            <a:r>
              <a:rPr lang="en-US" sz="1600" b="0" i="0" u="none" strike="noStrike" dirty="0">
                <a:solidFill>
                  <a:srgbClr val="000000"/>
                </a:solidFill>
                <a:effectLst/>
                <a:latin typeface="Arial" panose="020B0604020202020204" pitchFamily="34" charset="0"/>
                <a:cs typeface="Arial" panose="020B0604020202020204" pitchFamily="34" charset="0"/>
              </a:rPr>
              <a:t> z </a:t>
            </a:r>
            <a:r>
              <a:rPr lang="en-US" sz="1600" b="0" i="0" u="none" strike="noStrike" dirty="0" err="1">
                <a:solidFill>
                  <a:srgbClr val="000000"/>
                </a:solidFill>
                <a:effectLst/>
                <a:latin typeface="Arial" panose="020B0604020202020204" pitchFamily="34" charset="0"/>
                <a:cs typeface="Arial" panose="020B0604020202020204" pitchFamily="34" charset="0"/>
              </a:rPr>
              <a:t>alkoholických</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nápojov</a:t>
            </a:r>
            <a:r>
              <a:rPr lang="en-US" sz="1600" b="0" i="0" u="none" strike="noStrike" dirty="0">
                <a:solidFill>
                  <a:srgbClr val="000000"/>
                </a:solidFill>
                <a:effectLst/>
                <a:latin typeface="Arial" panose="020B0604020202020204" pitchFamily="34" charset="0"/>
                <a:cs typeface="Arial" panose="020B0604020202020204" pitchFamily="34" charset="0"/>
              </a:rPr>
              <a:t>​</a:t>
            </a:r>
          </a:p>
          <a:p>
            <a:pPr marL="285750" indent="-285750" algn="l" rtl="0" fontAlgn="base">
              <a:buFont typeface="Arial" panose="020B0604020202020204" pitchFamily="34" charset="0"/>
              <a:buChar char="•"/>
            </a:pPr>
            <a:r>
              <a:rPr lang="en-US" sz="1600" b="0" i="0" u="none" strike="noStrike" dirty="0" err="1">
                <a:solidFill>
                  <a:srgbClr val="000000"/>
                </a:solidFill>
                <a:effectLst/>
                <a:latin typeface="Arial" panose="020B0604020202020204" pitchFamily="34" charset="0"/>
                <a:cs typeface="Arial" panose="020B0604020202020204" pitchFamily="34" charset="0"/>
              </a:rPr>
              <a:t>Zákon</a:t>
            </a:r>
            <a:r>
              <a:rPr lang="en-US" sz="1600" b="0" i="0" u="none" strike="noStrike" dirty="0">
                <a:solidFill>
                  <a:srgbClr val="000000"/>
                </a:solidFill>
                <a:effectLst/>
                <a:latin typeface="Arial" panose="020B0604020202020204" pitchFamily="34" charset="0"/>
                <a:cs typeface="Arial" panose="020B0604020202020204" pitchFamily="34" charset="0"/>
              </a:rPr>
              <a:t> č. 563/2009 Z. z. o </a:t>
            </a:r>
            <a:r>
              <a:rPr lang="en-US" sz="1600" b="0" i="0" u="none" strike="noStrike" dirty="0" err="1">
                <a:solidFill>
                  <a:srgbClr val="000000"/>
                </a:solidFill>
                <a:effectLst/>
                <a:latin typeface="Arial" panose="020B0604020202020204" pitchFamily="34" charset="0"/>
                <a:cs typeface="Arial" panose="020B0604020202020204" pitchFamily="34" charset="0"/>
              </a:rPr>
              <a:t>správe</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daní</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daňový</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poriadok</a:t>
            </a:r>
            <a:r>
              <a:rPr lang="en-US" sz="1600" b="0" i="0" u="none" strike="noStrike" dirty="0">
                <a:solidFill>
                  <a:srgbClr val="000000"/>
                </a:solidFill>
                <a:effectLst/>
                <a:latin typeface="Arial" panose="020B0604020202020204" pitchFamily="34" charset="0"/>
                <a:cs typeface="Arial" panose="020B0604020202020204" pitchFamily="34" charset="0"/>
              </a:rPr>
              <a:t>)​</a:t>
            </a:r>
          </a:p>
          <a:p>
            <a:pPr marL="285750" indent="-285750" algn="l" rtl="0" fontAlgn="base">
              <a:buFont typeface="Arial" panose="020B0604020202020204" pitchFamily="34" charset="0"/>
              <a:buChar char="•"/>
            </a:pPr>
            <a:r>
              <a:rPr lang="en-US" sz="1600" b="0" i="0" u="none" strike="noStrike" dirty="0" err="1">
                <a:solidFill>
                  <a:srgbClr val="000000"/>
                </a:solidFill>
                <a:effectLst/>
                <a:latin typeface="Arial" panose="020B0604020202020204" pitchFamily="34" charset="0"/>
                <a:cs typeface="Arial" panose="020B0604020202020204" pitchFamily="34" charset="0"/>
              </a:rPr>
              <a:t>Opatrenie</a:t>
            </a:r>
            <a:r>
              <a:rPr lang="en-US" sz="1600" b="0" i="0" u="none" strike="noStrike" dirty="0">
                <a:solidFill>
                  <a:srgbClr val="000000"/>
                </a:solidFill>
                <a:effectLst/>
                <a:latin typeface="Arial" panose="020B0604020202020204" pitchFamily="34" charset="0"/>
                <a:cs typeface="Arial" panose="020B0604020202020204" pitchFamily="34" charset="0"/>
              </a:rPr>
              <a:t> MF SR č. 23 054/2002-92, </a:t>
            </a:r>
            <a:r>
              <a:rPr lang="en-US" sz="1600" b="0" i="0" u="none" strike="noStrike" dirty="0" err="1">
                <a:solidFill>
                  <a:srgbClr val="000000"/>
                </a:solidFill>
                <a:effectLst/>
                <a:latin typeface="Arial" panose="020B0604020202020204" pitchFamily="34" charset="0"/>
                <a:cs typeface="Arial" panose="020B0604020202020204" pitchFamily="34" charset="0"/>
              </a:rPr>
              <a:t>ktorým</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sa</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ustanovujú</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podrobnosti</a:t>
            </a:r>
            <a:r>
              <a:rPr lang="en-US" sz="1600" b="0" i="0" u="none" strike="noStrike" dirty="0">
                <a:solidFill>
                  <a:srgbClr val="000000"/>
                </a:solidFill>
                <a:effectLst/>
                <a:latin typeface="Arial" panose="020B0604020202020204" pitchFamily="34" charset="0"/>
                <a:cs typeface="Arial" panose="020B0604020202020204" pitchFamily="34" charset="0"/>
              </a:rPr>
              <a:t> o </a:t>
            </a:r>
            <a:r>
              <a:rPr lang="en-US" sz="1600" b="0" i="0" u="none" strike="noStrike" dirty="0" err="1">
                <a:solidFill>
                  <a:srgbClr val="000000"/>
                </a:solidFill>
                <a:effectLst/>
                <a:latin typeface="Arial" panose="020B0604020202020204" pitchFamily="34" charset="0"/>
                <a:cs typeface="Arial" panose="020B0604020202020204" pitchFamily="34" charset="0"/>
              </a:rPr>
              <a:t>postupoch</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účtovania</a:t>
            </a:r>
            <a:r>
              <a:rPr lang="en-US" sz="1600" b="0" i="0" u="none" strike="noStrike" dirty="0">
                <a:solidFill>
                  <a:srgbClr val="000000"/>
                </a:solidFill>
                <a:effectLst/>
                <a:latin typeface="Arial" panose="020B0604020202020204" pitchFamily="34" charset="0"/>
                <a:cs typeface="Arial" panose="020B0604020202020204" pitchFamily="34" charset="0"/>
              </a:rPr>
              <a:t> a </a:t>
            </a:r>
            <a:r>
              <a:rPr lang="en-US" sz="1600" b="0" i="0" u="none" strike="noStrike" dirty="0" err="1">
                <a:solidFill>
                  <a:srgbClr val="000000"/>
                </a:solidFill>
                <a:effectLst/>
                <a:latin typeface="Arial" panose="020B0604020202020204" pitchFamily="34" charset="0"/>
                <a:cs typeface="Arial" panose="020B0604020202020204" pitchFamily="34" charset="0"/>
              </a:rPr>
              <a:t>rámcovej</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účtovej</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osnove</a:t>
            </a:r>
            <a:r>
              <a:rPr lang="en-US" sz="1600" b="0" i="0" u="none" strike="noStrike" dirty="0">
                <a:solidFill>
                  <a:srgbClr val="000000"/>
                </a:solidFill>
                <a:effectLst/>
                <a:latin typeface="Arial" panose="020B0604020202020204" pitchFamily="34" charset="0"/>
                <a:cs typeface="Arial" panose="020B0604020202020204" pitchFamily="34" charset="0"/>
              </a:rPr>
              <a:t> pre </a:t>
            </a:r>
            <a:r>
              <a:rPr lang="en-US" sz="1600" b="0" i="0" u="none" strike="noStrike" dirty="0" err="1">
                <a:solidFill>
                  <a:srgbClr val="000000"/>
                </a:solidFill>
                <a:effectLst/>
                <a:latin typeface="Arial" panose="020B0604020202020204" pitchFamily="34" charset="0"/>
                <a:cs typeface="Arial" panose="020B0604020202020204" pitchFamily="34" charset="0"/>
              </a:rPr>
              <a:t>podnikateľov</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účtujúcich</a:t>
            </a:r>
            <a:r>
              <a:rPr lang="en-US" sz="1600" b="0" i="0" u="none" strike="noStrike" dirty="0">
                <a:solidFill>
                  <a:srgbClr val="000000"/>
                </a:solidFill>
                <a:effectLst/>
                <a:latin typeface="Arial" panose="020B0604020202020204" pitchFamily="34" charset="0"/>
                <a:cs typeface="Arial" panose="020B0604020202020204" pitchFamily="34" charset="0"/>
              </a:rPr>
              <a:t> v </a:t>
            </a:r>
            <a:r>
              <a:rPr lang="en-US" sz="1600" b="0" i="0" u="none" strike="noStrike" dirty="0" err="1">
                <a:solidFill>
                  <a:srgbClr val="000000"/>
                </a:solidFill>
                <a:effectLst/>
                <a:latin typeface="Arial" panose="020B0604020202020204" pitchFamily="34" charset="0"/>
                <a:cs typeface="Arial" panose="020B0604020202020204" pitchFamily="34" charset="0"/>
              </a:rPr>
              <a:t>sústave</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podvojného</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účtovníctva</a:t>
            </a:r>
            <a:r>
              <a:rPr lang="en-US" sz="1600" b="0" i="0" u="none" strike="noStrike" dirty="0">
                <a:solidFill>
                  <a:srgbClr val="000000"/>
                </a:solidFill>
                <a:effectLst/>
                <a:latin typeface="Arial" panose="020B0604020202020204" pitchFamily="34" charset="0"/>
                <a:cs typeface="Arial" panose="020B0604020202020204" pitchFamily="34" charset="0"/>
              </a:rPr>
              <a:t> v </a:t>
            </a:r>
            <a:r>
              <a:rPr lang="en-US" sz="1600" b="0" i="0" u="none" strike="noStrike" dirty="0" err="1">
                <a:solidFill>
                  <a:srgbClr val="000000"/>
                </a:solidFill>
                <a:effectLst/>
                <a:latin typeface="Arial" panose="020B0604020202020204" pitchFamily="34" charset="0"/>
                <a:cs typeface="Arial" panose="020B0604020202020204" pitchFamily="34" charset="0"/>
              </a:rPr>
              <a:t>znení</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neskorších</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predpisov</a:t>
            </a:r>
            <a:r>
              <a:rPr lang="en-US" sz="1600" b="0" i="0" u="none" strike="noStrike" dirty="0">
                <a:solidFill>
                  <a:srgbClr val="000000"/>
                </a:solidFill>
                <a:effectLst/>
                <a:latin typeface="Arial" panose="020B0604020202020204" pitchFamily="34" charset="0"/>
                <a:cs typeface="Arial" panose="020B0604020202020204" pitchFamily="34" charset="0"/>
              </a:rPr>
              <a:t>.​</a:t>
            </a:r>
          </a:p>
          <a:p>
            <a:pPr marL="285750" indent="-285750" algn="l" rtl="0" fontAlgn="base">
              <a:buFont typeface="Arial" panose="020B0604020202020204" pitchFamily="34" charset="0"/>
              <a:buChar char="•"/>
            </a:pPr>
            <a:r>
              <a:rPr lang="en-US" sz="1600" b="0" i="0" u="none" strike="noStrike" dirty="0" err="1">
                <a:solidFill>
                  <a:srgbClr val="000000"/>
                </a:solidFill>
                <a:effectLst/>
                <a:latin typeface="Arial" panose="020B0604020202020204" pitchFamily="34" charset="0"/>
                <a:cs typeface="Arial" panose="020B0604020202020204" pitchFamily="34" charset="0"/>
              </a:rPr>
              <a:t>Opatrenie</a:t>
            </a:r>
            <a:r>
              <a:rPr lang="en-US" sz="1600" b="0" i="0" u="none" strike="noStrike" dirty="0">
                <a:solidFill>
                  <a:srgbClr val="000000"/>
                </a:solidFill>
                <a:effectLst/>
                <a:latin typeface="Arial" panose="020B0604020202020204" pitchFamily="34" charset="0"/>
                <a:cs typeface="Arial" panose="020B0604020202020204" pitchFamily="34" charset="0"/>
              </a:rPr>
              <a:t> MF SR č. 4455/2003-92, </a:t>
            </a:r>
            <a:r>
              <a:rPr lang="en-US" sz="1600" b="0" i="0" u="none" strike="noStrike" dirty="0" err="1">
                <a:solidFill>
                  <a:srgbClr val="000000"/>
                </a:solidFill>
                <a:effectLst/>
                <a:latin typeface="Arial" panose="020B0604020202020204" pitchFamily="34" charset="0"/>
                <a:cs typeface="Arial" panose="020B0604020202020204" pitchFamily="34" charset="0"/>
              </a:rPr>
              <a:t>ktorým</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sa</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ustanovujú</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podrobnosti</a:t>
            </a:r>
            <a:r>
              <a:rPr lang="en-US" sz="1600" b="0" i="0" u="none" strike="noStrike" dirty="0">
                <a:solidFill>
                  <a:srgbClr val="000000"/>
                </a:solidFill>
                <a:effectLst/>
                <a:latin typeface="Arial" panose="020B0604020202020204" pitchFamily="34" charset="0"/>
                <a:cs typeface="Arial" panose="020B0604020202020204" pitchFamily="34" charset="0"/>
              </a:rPr>
              <a:t> o </a:t>
            </a:r>
            <a:r>
              <a:rPr lang="en-US" sz="1600" b="0" i="0" u="none" strike="noStrike" dirty="0" err="1">
                <a:solidFill>
                  <a:srgbClr val="000000"/>
                </a:solidFill>
                <a:effectLst/>
                <a:latin typeface="Arial" panose="020B0604020202020204" pitchFamily="34" charset="0"/>
                <a:cs typeface="Arial" panose="020B0604020202020204" pitchFamily="34" charset="0"/>
              </a:rPr>
              <a:t>usporiadaní</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označovaní</a:t>
            </a:r>
            <a:r>
              <a:rPr lang="en-US" sz="1600" b="0" i="0" u="none" strike="noStrike" dirty="0">
                <a:solidFill>
                  <a:srgbClr val="000000"/>
                </a:solidFill>
                <a:effectLst/>
                <a:latin typeface="Arial" panose="020B0604020202020204" pitchFamily="34" charset="0"/>
                <a:cs typeface="Arial" panose="020B0604020202020204" pitchFamily="34" charset="0"/>
              </a:rPr>
              <a:t> a </a:t>
            </a:r>
            <a:r>
              <a:rPr lang="en-US" sz="1600" b="0" i="0" u="none" strike="noStrike" dirty="0" err="1">
                <a:solidFill>
                  <a:srgbClr val="000000"/>
                </a:solidFill>
                <a:effectLst/>
                <a:latin typeface="Arial" panose="020B0604020202020204" pitchFamily="34" charset="0"/>
                <a:cs typeface="Arial" panose="020B0604020202020204" pitchFamily="34" charset="0"/>
              </a:rPr>
              <a:t>obsahovom</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vymedzení</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položiek</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individuálnej</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účtovnej</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závierky</a:t>
            </a:r>
            <a:r>
              <a:rPr lang="en-US" sz="1600" b="0" i="0" u="none" strike="noStrike" dirty="0">
                <a:solidFill>
                  <a:srgbClr val="000000"/>
                </a:solidFill>
                <a:effectLst/>
                <a:latin typeface="Arial" panose="020B0604020202020204" pitchFamily="34" charset="0"/>
                <a:cs typeface="Arial" panose="020B0604020202020204" pitchFamily="34" charset="0"/>
              </a:rPr>
              <a:t> a </a:t>
            </a:r>
            <a:r>
              <a:rPr lang="en-US" sz="1600" b="0" i="0" u="none" strike="noStrike" dirty="0" err="1">
                <a:solidFill>
                  <a:srgbClr val="000000"/>
                </a:solidFill>
                <a:effectLst/>
                <a:latin typeface="Arial" panose="020B0604020202020204" pitchFamily="34" charset="0"/>
                <a:cs typeface="Arial" panose="020B0604020202020204" pitchFamily="34" charset="0"/>
              </a:rPr>
              <a:t>rozsahu</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údajov</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určených</a:t>
            </a:r>
            <a:r>
              <a:rPr lang="en-US" sz="1600" b="0" i="0" u="none" strike="noStrike" dirty="0">
                <a:solidFill>
                  <a:srgbClr val="000000"/>
                </a:solidFill>
                <a:effectLst/>
                <a:latin typeface="Arial" panose="020B0604020202020204" pitchFamily="34" charset="0"/>
                <a:cs typeface="Arial" panose="020B0604020202020204" pitchFamily="34" charset="0"/>
              </a:rPr>
              <a:t> z </a:t>
            </a:r>
            <a:r>
              <a:rPr lang="en-US" sz="1600" b="0" i="0" u="none" strike="noStrike" dirty="0" err="1">
                <a:solidFill>
                  <a:srgbClr val="000000"/>
                </a:solidFill>
                <a:effectLst/>
                <a:latin typeface="Arial" panose="020B0604020202020204" pitchFamily="34" charset="0"/>
                <a:cs typeface="Arial" panose="020B0604020202020204" pitchFamily="34" charset="0"/>
              </a:rPr>
              <a:t>individuálnej</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účtovnej</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závierky</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na</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zverejnenie</a:t>
            </a:r>
            <a:r>
              <a:rPr lang="en-US" sz="1600" b="0" i="0" u="none" strike="noStrike" dirty="0">
                <a:solidFill>
                  <a:srgbClr val="000000"/>
                </a:solidFill>
                <a:effectLst/>
                <a:latin typeface="Arial" panose="020B0604020202020204" pitchFamily="34" charset="0"/>
                <a:cs typeface="Arial" panose="020B0604020202020204" pitchFamily="34" charset="0"/>
              </a:rPr>
              <a:t> pre </a:t>
            </a:r>
            <a:r>
              <a:rPr lang="en-US" sz="1600" b="0" i="0" u="none" strike="noStrike" dirty="0" err="1">
                <a:solidFill>
                  <a:srgbClr val="000000"/>
                </a:solidFill>
                <a:effectLst/>
                <a:latin typeface="Arial" panose="020B0604020202020204" pitchFamily="34" charset="0"/>
                <a:cs typeface="Arial" panose="020B0604020202020204" pitchFamily="34" charset="0"/>
              </a:rPr>
              <a:t>podnikateľov</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účtujúcich</a:t>
            </a:r>
            <a:r>
              <a:rPr lang="en-US" sz="1600" b="0" i="0" u="none" strike="noStrike" dirty="0">
                <a:solidFill>
                  <a:srgbClr val="000000"/>
                </a:solidFill>
                <a:effectLst/>
                <a:latin typeface="Arial" panose="020B0604020202020204" pitchFamily="34" charset="0"/>
                <a:cs typeface="Arial" panose="020B0604020202020204" pitchFamily="34" charset="0"/>
              </a:rPr>
              <a:t> v </a:t>
            </a:r>
            <a:r>
              <a:rPr lang="en-US" sz="1600" b="0" i="0" u="none" strike="noStrike" dirty="0" err="1">
                <a:solidFill>
                  <a:srgbClr val="000000"/>
                </a:solidFill>
                <a:effectLst/>
                <a:latin typeface="Arial" panose="020B0604020202020204" pitchFamily="34" charset="0"/>
                <a:cs typeface="Arial" panose="020B0604020202020204" pitchFamily="34" charset="0"/>
              </a:rPr>
              <a:t>sústave</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podvojného</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účtovníctva</a:t>
            </a:r>
            <a:r>
              <a:rPr lang="en-US" sz="1600" b="0" i="0" u="none" strike="noStrike" dirty="0">
                <a:solidFill>
                  <a:srgbClr val="000000"/>
                </a:solidFill>
                <a:effectLst/>
                <a:latin typeface="Arial" panose="020B0604020202020204" pitchFamily="34" charset="0"/>
                <a:cs typeface="Arial" panose="020B0604020202020204" pitchFamily="34" charset="0"/>
              </a:rPr>
              <a:t> v </a:t>
            </a:r>
            <a:r>
              <a:rPr lang="en-US" sz="1600" b="0" i="0" u="none" strike="noStrike" dirty="0" err="1">
                <a:solidFill>
                  <a:srgbClr val="000000"/>
                </a:solidFill>
                <a:effectLst/>
                <a:latin typeface="Arial" panose="020B0604020202020204" pitchFamily="34" charset="0"/>
                <a:cs typeface="Arial" panose="020B0604020202020204" pitchFamily="34" charset="0"/>
              </a:rPr>
              <a:t>znení</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neskorších</a:t>
            </a:r>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err="1">
                <a:solidFill>
                  <a:srgbClr val="000000"/>
                </a:solidFill>
                <a:effectLst/>
                <a:latin typeface="Arial" panose="020B0604020202020204" pitchFamily="34" charset="0"/>
                <a:cs typeface="Arial" panose="020B0604020202020204" pitchFamily="34" charset="0"/>
              </a:rPr>
              <a:t>predpisov</a:t>
            </a:r>
            <a:r>
              <a:rPr lang="en-US" sz="1600" b="0" i="0" u="none" strike="noStrike" dirty="0">
                <a:solidFill>
                  <a:srgbClr val="000000"/>
                </a:solidFill>
                <a:effectLst/>
                <a:latin typeface="Arial" panose="020B0604020202020204" pitchFamily="34" charset="0"/>
                <a:cs typeface="Arial" panose="020B0604020202020204" pitchFamily="34" charset="0"/>
              </a:rPr>
              <a:t>.​</a:t>
            </a:r>
            <a:endParaRPr lang="sk-SK" sz="1600"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86782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8" name="Obrázek 7">
            <a:extLst>
              <a:ext uri="{FF2B5EF4-FFF2-40B4-BE49-F238E27FC236}">
                <a16:creationId xmlns:a16="http://schemas.microsoft.com/office/drawing/2014/main" id="{EA00236C-C9B9-46B7-A7EA-5569C104817F}"/>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528704" y="4182641"/>
            <a:ext cx="10746548" cy="575794"/>
          </a:xfrm>
        </p:spPr>
        <p:txBody>
          <a:bodyPr anchor="t">
            <a:noAutofit/>
          </a:bodyPr>
          <a:lstStyle/>
          <a:p>
            <a:pPr rtl="0" fontAlgn="base"/>
            <a:r>
              <a:rPr lang="sk-SK" sz="4000" b="0" i="0" u="none" strike="noStrike" dirty="0">
                <a:solidFill>
                  <a:srgbClr val="000000"/>
                </a:solidFill>
                <a:effectLst/>
                <a:latin typeface="Arial" panose="020B0604020202020204" pitchFamily="34" charset="0"/>
                <a:cs typeface="Arial" panose="020B0604020202020204" pitchFamily="34" charset="0"/>
              </a:rPr>
              <a:t>OTÁZKY?</a:t>
            </a:r>
          </a:p>
        </p:txBody>
      </p:sp>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634444" y="2789832"/>
            <a:ext cx="9144000" cy="839136"/>
          </a:xfrm>
        </p:spPr>
        <p:txBody>
          <a:bodyPr>
            <a:normAutofit/>
          </a:bodyPr>
          <a:lstStyle/>
          <a:p>
            <a:r>
              <a:rPr lang="cs-CZ" sz="4800" b="1" dirty="0">
                <a:solidFill>
                  <a:srgbClr val="249CDC"/>
                </a:solidFill>
                <a:latin typeface="Arial" panose="020B0604020202020204" pitchFamily="34" charset="0"/>
                <a:cs typeface="Arial" panose="020B0604020202020204" pitchFamily="34" charset="0"/>
              </a:rPr>
              <a:t>ĎAKUJEM ZA POZORNOSŤ!</a:t>
            </a:r>
            <a:r>
              <a:rPr lang="cs-CZ" sz="3200" b="1" dirty="0">
                <a:solidFill>
                  <a:srgbClr val="249CDC"/>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393844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200" y="1218590"/>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Základné </a:t>
            </a:r>
            <a:r>
              <a:rPr lang="cs-CZ" sz="4400" b="1" dirty="0" err="1">
                <a:solidFill>
                  <a:srgbClr val="249CDC"/>
                </a:solidFill>
                <a:latin typeface="Arial" panose="020B0604020202020204" pitchFamily="34" charset="0"/>
                <a:cs typeface="Arial" panose="020B0604020202020204" pitchFamily="34" charset="0"/>
              </a:rPr>
              <a:t>právne</a:t>
            </a:r>
            <a:r>
              <a:rPr lang="cs-CZ" sz="4400" b="1" dirty="0">
                <a:solidFill>
                  <a:srgbClr val="249CDC"/>
                </a:solidFill>
                <a:latin typeface="Arial" panose="020B0604020202020204" pitchFamily="34" charset="0"/>
                <a:cs typeface="Arial" panose="020B0604020202020204" pitchFamily="34" charset="0"/>
              </a:rPr>
              <a:t> normy</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19791" y="2227046"/>
            <a:ext cx="10182568" cy="4352478"/>
          </a:xfrm>
        </p:spPr>
        <p:txBody>
          <a:bodyPr anchor="t">
            <a:noAutofit/>
          </a:bodyPr>
          <a:lstStyle/>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Opatrenie MF SR č. 4455/2003-92</a:t>
            </a:r>
            <a:r>
              <a:rPr lang="sk-SK" sz="2000" dirty="0">
                <a:solidFill>
                  <a:srgbClr val="000000"/>
                </a:solidFill>
                <a:latin typeface="Arial" panose="020B0604020202020204" pitchFamily="34" charset="0"/>
                <a:cs typeface="Arial" panose="020B0604020202020204" pitchFamily="34" charset="0"/>
              </a:rPr>
              <a:t>, ktorým sa ustanovujú podrobnosti </a:t>
            </a:r>
            <a:r>
              <a:rPr lang="sk-SK" sz="2000" b="1" dirty="0">
                <a:solidFill>
                  <a:srgbClr val="000000"/>
                </a:solidFill>
                <a:latin typeface="Arial" panose="020B0604020202020204" pitchFamily="34" charset="0"/>
                <a:cs typeface="Arial" panose="020B0604020202020204" pitchFamily="34" charset="0"/>
              </a:rPr>
              <a:t>o usporiadaní, označovaní a obsahovom vymedzení </a:t>
            </a:r>
            <a:r>
              <a:rPr lang="sk-SK" sz="2000" dirty="0">
                <a:solidFill>
                  <a:srgbClr val="000000"/>
                </a:solidFill>
                <a:latin typeface="Arial" panose="020B0604020202020204" pitchFamily="34" charset="0"/>
                <a:cs typeface="Arial" panose="020B0604020202020204" pitchFamily="34" charset="0"/>
              </a:rPr>
              <a:t>položiek individuálnej </a:t>
            </a:r>
            <a:r>
              <a:rPr lang="sk-SK" sz="2000" b="1" dirty="0">
                <a:solidFill>
                  <a:srgbClr val="000000"/>
                </a:solidFill>
                <a:latin typeface="Arial" panose="020B0604020202020204" pitchFamily="34" charset="0"/>
                <a:cs typeface="Arial" panose="020B0604020202020204" pitchFamily="34" charset="0"/>
              </a:rPr>
              <a:t>účtovnej závierky</a:t>
            </a:r>
            <a:r>
              <a:rPr lang="sk-SK" sz="2000" dirty="0">
                <a:solidFill>
                  <a:srgbClr val="000000"/>
                </a:solidFill>
                <a:latin typeface="Arial" panose="020B0604020202020204" pitchFamily="34" charset="0"/>
                <a:cs typeface="Arial" panose="020B0604020202020204" pitchFamily="34" charset="0"/>
              </a:rPr>
              <a:t> pre podnikateľov účtujúcich v sústave podvojného účtovníctva.​</a:t>
            </a:r>
          </a:p>
          <a:p>
            <a:pPr algn="l" rtl="0" fontAlgn="base"/>
            <a:endParaRPr lang="sk-SK" sz="2000"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Opatrenie MF SR č. 16680/2003-92</a:t>
            </a:r>
            <a:r>
              <a:rPr lang="sk-SK" sz="2000" dirty="0">
                <a:solidFill>
                  <a:srgbClr val="000000"/>
                </a:solidFill>
                <a:latin typeface="Arial" panose="020B0604020202020204" pitchFamily="34" charset="0"/>
                <a:cs typeface="Arial" panose="020B0604020202020204" pitchFamily="34" charset="0"/>
              </a:rPr>
              <a:t>, ktorým sa ustanovujú podrobnosti o usporiadaní, označovaní a obsahovom vymedzení položiek konsolidovanej účtovnej závierky.​</a:t>
            </a:r>
            <a:r>
              <a:rPr lang="sk-SK" sz="2000" i="0" u="none" strike="noStrike" dirty="0">
                <a:solidFill>
                  <a:srgbClr val="000000"/>
                </a:solidFill>
                <a:effectLst/>
                <a:latin typeface="Arial" panose="020B0604020202020204" pitchFamily="34" charset="0"/>
                <a:cs typeface="Arial" panose="020B0604020202020204" pitchFamily="34" charset="0"/>
              </a:rPr>
              <a:t> </a:t>
            </a:r>
            <a:r>
              <a:rPr lang="sk-SK" i="0" u="none" strike="noStrike" dirty="0">
                <a:solidFill>
                  <a:srgbClr val="000000"/>
                </a:solidFill>
                <a:effectLst/>
                <a:latin typeface="Arial" panose="020B0604020202020204" pitchFamily="34" charset="0"/>
                <a:cs typeface="Arial" panose="020B0604020202020204" pitchFamily="34" charset="0"/>
              </a:rPr>
              <a:t>​</a:t>
            </a:r>
            <a:endParaRPr lang="en-US"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A62B0E36-2696-4ABD-A87C-0B4496284CD0}"/>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512633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200" y="1218590"/>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Základné </a:t>
            </a:r>
            <a:r>
              <a:rPr lang="cs-CZ" sz="4400" b="1" dirty="0" err="1">
                <a:solidFill>
                  <a:srgbClr val="249CDC"/>
                </a:solidFill>
                <a:latin typeface="Arial" panose="020B0604020202020204" pitchFamily="34" charset="0"/>
                <a:cs typeface="Arial" panose="020B0604020202020204" pitchFamily="34" charset="0"/>
              </a:rPr>
              <a:t>právne</a:t>
            </a:r>
            <a:r>
              <a:rPr lang="cs-CZ" sz="4400" b="1" dirty="0">
                <a:solidFill>
                  <a:srgbClr val="249CDC"/>
                </a:solidFill>
                <a:latin typeface="Arial" panose="020B0604020202020204" pitchFamily="34" charset="0"/>
                <a:cs typeface="Arial" panose="020B0604020202020204" pitchFamily="34" charset="0"/>
              </a:rPr>
              <a:t> normy</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19791" y="2227046"/>
            <a:ext cx="10182568" cy="4352478"/>
          </a:xfrm>
        </p:spPr>
        <p:txBody>
          <a:bodyPr anchor="t">
            <a:noAutofit/>
          </a:bodyPr>
          <a:lstStyle/>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Zákon č. 455/1991 </a:t>
            </a:r>
            <a:r>
              <a:rPr lang="sk-SK" sz="2000" b="1" dirty="0" err="1">
                <a:solidFill>
                  <a:srgbClr val="000000"/>
                </a:solidFill>
                <a:latin typeface="Arial" panose="020B0604020202020204" pitchFamily="34" charset="0"/>
                <a:cs typeface="Arial" panose="020B0604020202020204" pitchFamily="34" charset="0"/>
              </a:rPr>
              <a:t>Z.z</a:t>
            </a:r>
            <a:r>
              <a:rPr lang="sk-SK" sz="2000" b="1" dirty="0">
                <a:solidFill>
                  <a:srgbClr val="000000"/>
                </a:solidFill>
                <a:latin typeface="Arial" panose="020B0604020202020204" pitchFamily="34" charset="0"/>
                <a:cs typeface="Arial" panose="020B0604020202020204" pitchFamily="34" charset="0"/>
              </a:rPr>
              <a:t>. o živnostenskom podnikaní </a:t>
            </a:r>
            <a:r>
              <a:rPr lang="sk-SK" sz="2000" dirty="0">
                <a:solidFill>
                  <a:srgbClr val="000000"/>
                </a:solidFill>
                <a:latin typeface="Arial" panose="020B0604020202020204" pitchFamily="34" charset="0"/>
                <a:cs typeface="Arial" panose="020B0604020202020204" pitchFamily="34" charset="0"/>
              </a:rPr>
              <a:t>– stanovuje, za akých podmienok môžu podnikať živnostníci.​</a:t>
            </a:r>
          </a:p>
          <a:p>
            <a:pPr marL="342900" indent="-342900" algn="l" rtl="0" fontAlgn="base">
              <a:buFont typeface="Arial" panose="020B0604020202020204" pitchFamily="34" charset="0"/>
              <a:buChar char="•"/>
            </a:pPr>
            <a:endParaRPr lang="sk-SK" sz="2000" b="1"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​Zákon č. 513/1991 </a:t>
            </a:r>
            <a:r>
              <a:rPr lang="sk-SK" sz="2000" b="1" dirty="0" err="1">
                <a:solidFill>
                  <a:srgbClr val="000000"/>
                </a:solidFill>
                <a:latin typeface="Arial" panose="020B0604020202020204" pitchFamily="34" charset="0"/>
                <a:cs typeface="Arial" panose="020B0604020202020204" pitchFamily="34" charset="0"/>
              </a:rPr>
              <a:t>Z.z</a:t>
            </a:r>
            <a:r>
              <a:rPr lang="sk-SK" sz="2000" b="1" dirty="0">
                <a:solidFill>
                  <a:srgbClr val="000000"/>
                </a:solidFill>
                <a:latin typeface="Arial" panose="020B0604020202020204" pitchFamily="34" charset="0"/>
                <a:cs typeface="Arial" panose="020B0604020202020204" pitchFamily="34" charset="0"/>
              </a:rPr>
              <a:t>. Obchodný zákonník </a:t>
            </a:r>
            <a:r>
              <a:rPr lang="sk-SK" sz="2000" dirty="0">
                <a:solidFill>
                  <a:srgbClr val="000000"/>
                </a:solidFill>
                <a:latin typeface="Arial" panose="020B0604020202020204" pitchFamily="34" charset="0"/>
                <a:cs typeface="Arial" panose="020B0604020202020204" pitchFamily="34" charset="0"/>
              </a:rPr>
              <a:t>– upravuje obchodno-záväzkové vzťahy pre obchodné spoločnosti a družstva.​</a:t>
            </a:r>
          </a:p>
          <a:p>
            <a:pPr marL="342900" indent="-342900" algn="l" rtl="0" fontAlgn="base">
              <a:buFont typeface="Arial" panose="020B0604020202020204" pitchFamily="34" charset="0"/>
              <a:buChar char="•"/>
            </a:pPr>
            <a:endParaRPr lang="sk-SK" sz="2000" b="1"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​Zákon č. 595/2003 </a:t>
            </a:r>
            <a:r>
              <a:rPr lang="sk-SK" sz="2000" b="1" dirty="0" err="1">
                <a:solidFill>
                  <a:srgbClr val="000000"/>
                </a:solidFill>
                <a:latin typeface="Arial" panose="020B0604020202020204" pitchFamily="34" charset="0"/>
                <a:cs typeface="Arial" panose="020B0604020202020204" pitchFamily="34" charset="0"/>
              </a:rPr>
              <a:t>Z.z</a:t>
            </a:r>
            <a:r>
              <a:rPr lang="sk-SK" sz="2000" b="1" dirty="0">
                <a:solidFill>
                  <a:srgbClr val="000000"/>
                </a:solidFill>
                <a:latin typeface="Arial" panose="020B0604020202020204" pitchFamily="34" charset="0"/>
                <a:cs typeface="Arial" panose="020B0604020202020204" pitchFamily="34" charset="0"/>
              </a:rPr>
              <a:t>. o dani z príjmov </a:t>
            </a:r>
            <a:r>
              <a:rPr lang="sk-SK" sz="2000" dirty="0">
                <a:solidFill>
                  <a:srgbClr val="000000"/>
                </a:solidFill>
                <a:latin typeface="Arial" panose="020B0604020202020204" pitchFamily="34" charset="0"/>
                <a:cs typeface="Arial" panose="020B0604020202020204" pitchFamily="34" charset="0"/>
              </a:rPr>
              <a:t>– upravuje daň z príjmov fyzických a právnických osôb a spôsob platenia a vyberania dane z príjmov. </a:t>
            </a:r>
            <a:r>
              <a:rPr lang="sk-SK" sz="2000" b="1" dirty="0">
                <a:solidFill>
                  <a:srgbClr val="000000"/>
                </a:solidFill>
                <a:latin typeface="Arial" panose="020B0604020202020204" pitchFamily="34" charset="0"/>
                <a:cs typeface="Arial" panose="020B0604020202020204" pitchFamily="34" charset="0"/>
              </a:rPr>
              <a:t>​</a:t>
            </a:r>
          </a:p>
          <a:p>
            <a:pPr marL="342900" indent="-342900" algn="l" rtl="0" fontAlgn="base">
              <a:buFont typeface="Arial" panose="020B0604020202020204" pitchFamily="34" charset="0"/>
              <a:buChar char="•"/>
            </a:pPr>
            <a:endParaRPr lang="sk-SK" sz="2000" b="1"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​Zákon č. 222/2004 </a:t>
            </a:r>
            <a:r>
              <a:rPr lang="sk-SK" sz="2000" b="1" dirty="0" err="1">
                <a:solidFill>
                  <a:srgbClr val="000000"/>
                </a:solidFill>
                <a:latin typeface="Arial" panose="020B0604020202020204" pitchFamily="34" charset="0"/>
                <a:cs typeface="Arial" panose="020B0604020202020204" pitchFamily="34" charset="0"/>
              </a:rPr>
              <a:t>Z.z</a:t>
            </a:r>
            <a:r>
              <a:rPr lang="sk-SK" sz="2000" b="1" dirty="0">
                <a:solidFill>
                  <a:srgbClr val="000000"/>
                </a:solidFill>
                <a:latin typeface="Arial" panose="020B0604020202020204" pitchFamily="34" charset="0"/>
                <a:cs typeface="Arial" panose="020B0604020202020204" pitchFamily="34" charset="0"/>
              </a:rPr>
              <a:t>. o dani z pridanej hodnoty </a:t>
            </a:r>
            <a:r>
              <a:rPr lang="sk-SK" sz="2000" dirty="0">
                <a:solidFill>
                  <a:srgbClr val="000000"/>
                </a:solidFill>
                <a:latin typeface="Arial" panose="020B0604020202020204" pitchFamily="34" charset="0"/>
                <a:cs typeface="Arial" panose="020B0604020202020204" pitchFamily="34" charset="0"/>
              </a:rPr>
              <a:t>–</a:t>
            </a:r>
            <a:r>
              <a:rPr lang="sk-SK" sz="2000" b="1" dirty="0">
                <a:solidFill>
                  <a:srgbClr val="000000"/>
                </a:solidFill>
                <a:latin typeface="Arial" panose="020B0604020202020204" pitchFamily="34" charset="0"/>
                <a:cs typeface="Arial" panose="020B0604020202020204" pitchFamily="34" charset="0"/>
              </a:rPr>
              <a:t> </a:t>
            </a:r>
            <a:r>
              <a:rPr lang="sk-SK" sz="2000" dirty="0">
                <a:solidFill>
                  <a:srgbClr val="000000"/>
                </a:solidFill>
                <a:latin typeface="Arial" panose="020B0604020202020204" pitchFamily="34" charset="0"/>
                <a:cs typeface="Arial" panose="020B0604020202020204" pitchFamily="34" charset="0"/>
              </a:rPr>
              <a:t>upravuje DPH, ktorej podlieha zdaniteľné plnenie v tuzemsku a tovar pri dovoze.​</a:t>
            </a:r>
            <a:r>
              <a:rPr lang="sk-SK" i="0" u="none" strike="noStrike" dirty="0">
                <a:solidFill>
                  <a:srgbClr val="000000"/>
                </a:solidFill>
                <a:effectLst/>
                <a:latin typeface="Arial" panose="020B0604020202020204" pitchFamily="34" charset="0"/>
                <a:cs typeface="Arial" panose="020B0604020202020204" pitchFamily="34" charset="0"/>
              </a:rPr>
              <a:t>​</a:t>
            </a:r>
            <a:endParaRPr lang="en-US"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330F6280-4E11-4A2A-8E78-802BE4966D8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3936669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200" y="1218590"/>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Základné </a:t>
            </a:r>
            <a:r>
              <a:rPr lang="cs-CZ" sz="4400" b="1" dirty="0" err="1">
                <a:solidFill>
                  <a:srgbClr val="249CDC"/>
                </a:solidFill>
                <a:latin typeface="Arial" panose="020B0604020202020204" pitchFamily="34" charset="0"/>
                <a:cs typeface="Arial" panose="020B0604020202020204" pitchFamily="34" charset="0"/>
              </a:rPr>
              <a:t>právne</a:t>
            </a:r>
            <a:r>
              <a:rPr lang="cs-CZ" sz="4400" b="1" dirty="0">
                <a:solidFill>
                  <a:srgbClr val="249CDC"/>
                </a:solidFill>
                <a:latin typeface="Arial" panose="020B0604020202020204" pitchFamily="34" charset="0"/>
                <a:cs typeface="Arial" panose="020B0604020202020204" pitchFamily="34" charset="0"/>
              </a:rPr>
              <a:t> normy</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19791" y="2227046"/>
            <a:ext cx="10182568" cy="4352478"/>
          </a:xfrm>
        </p:spPr>
        <p:txBody>
          <a:bodyPr anchor="t">
            <a:noAutofit/>
          </a:bodyPr>
          <a:lstStyle/>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Zákon č. 582/2004 Z. z. o miestnych daniach </a:t>
            </a:r>
            <a:r>
              <a:rPr lang="sk-SK" sz="2000" dirty="0">
                <a:solidFill>
                  <a:srgbClr val="000000"/>
                </a:solidFill>
                <a:latin typeface="Arial" panose="020B0604020202020204" pitchFamily="34" charset="0"/>
                <a:cs typeface="Arial" panose="020B0604020202020204" pitchFamily="34" charset="0"/>
              </a:rPr>
              <a:t>a miestnom poplatku za komunálne odpady a drobné stavebné odpady</a:t>
            </a:r>
            <a:r>
              <a:rPr lang="sk-SK" sz="2000" b="1" dirty="0">
                <a:solidFill>
                  <a:srgbClr val="000000"/>
                </a:solidFill>
                <a:latin typeface="Arial" panose="020B0604020202020204" pitchFamily="34" charset="0"/>
                <a:cs typeface="Arial" panose="020B0604020202020204" pitchFamily="34" charset="0"/>
              </a:rPr>
              <a:t>​</a:t>
            </a:r>
          </a:p>
          <a:p>
            <a:pPr marL="342900" indent="-342900" algn="l" rtl="0" fontAlgn="base">
              <a:buFont typeface="Arial" panose="020B0604020202020204" pitchFamily="34" charset="0"/>
              <a:buChar char="•"/>
            </a:pPr>
            <a:endParaRPr lang="sk-SK" sz="2000" b="1"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​Zákon č.361/2014 o dani z motorových vozidiel​</a:t>
            </a:r>
          </a:p>
          <a:p>
            <a:pPr marL="342900" indent="-342900" algn="l" rtl="0" fontAlgn="base">
              <a:buFont typeface="Arial" panose="020B0604020202020204" pitchFamily="34" charset="0"/>
              <a:buChar char="•"/>
            </a:pPr>
            <a:endParaRPr lang="sk-SK" sz="2000" b="1"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​Zákon č. 530/2011 Z. z. o spotrebnej dani </a:t>
            </a:r>
            <a:r>
              <a:rPr lang="sk-SK" sz="2000" dirty="0">
                <a:solidFill>
                  <a:srgbClr val="000000"/>
                </a:solidFill>
                <a:latin typeface="Arial" panose="020B0604020202020204" pitchFamily="34" charset="0"/>
                <a:cs typeface="Arial" panose="020B0604020202020204" pitchFamily="34" charset="0"/>
              </a:rPr>
              <a:t>z alkoholických nápojov</a:t>
            </a:r>
            <a:r>
              <a:rPr lang="sk-SK" sz="2000" b="1" dirty="0">
                <a:solidFill>
                  <a:srgbClr val="000000"/>
                </a:solidFill>
                <a:latin typeface="Arial" panose="020B0604020202020204" pitchFamily="34" charset="0"/>
                <a:cs typeface="Arial" panose="020B0604020202020204" pitchFamily="34" charset="0"/>
              </a:rPr>
              <a:t>​</a:t>
            </a:r>
          </a:p>
          <a:p>
            <a:pPr marL="342900" indent="-342900" algn="l" rtl="0" fontAlgn="base">
              <a:buFont typeface="Arial" panose="020B0604020202020204" pitchFamily="34" charset="0"/>
              <a:buChar char="•"/>
            </a:pPr>
            <a:endParaRPr lang="sk-SK" sz="2000" b="1"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​Zákon č. 106/2004 </a:t>
            </a:r>
            <a:r>
              <a:rPr lang="sk-SK" sz="2000" b="1" dirty="0" err="1">
                <a:solidFill>
                  <a:srgbClr val="000000"/>
                </a:solidFill>
                <a:latin typeface="Arial" panose="020B0604020202020204" pitchFamily="34" charset="0"/>
                <a:cs typeface="Arial" panose="020B0604020202020204" pitchFamily="34" charset="0"/>
              </a:rPr>
              <a:t>Z.z</a:t>
            </a:r>
            <a:r>
              <a:rPr lang="sk-SK" sz="2000" b="1" dirty="0">
                <a:solidFill>
                  <a:srgbClr val="000000"/>
                </a:solidFill>
                <a:latin typeface="Arial" panose="020B0604020202020204" pitchFamily="34" charset="0"/>
                <a:cs typeface="Arial" panose="020B0604020202020204" pitchFamily="34" charset="0"/>
              </a:rPr>
              <a:t>. o spotrebnej dani </a:t>
            </a:r>
            <a:r>
              <a:rPr lang="sk-SK" sz="2000" dirty="0">
                <a:solidFill>
                  <a:srgbClr val="000000"/>
                </a:solidFill>
                <a:latin typeface="Arial" panose="020B0604020202020204" pitchFamily="34" charset="0"/>
                <a:cs typeface="Arial" panose="020B0604020202020204" pitchFamily="34" charset="0"/>
              </a:rPr>
              <a:t>z tabakových výrobkov</a:t>
            </a:r>
            <a:r>
              <a:rPr lang="sk-SK" sz="2000" b="1" dirty="0">
                <a:solidFill>
                  <a:srgbClr val="000000"/>
                </a:solidFill>
                <a:latin typeface="Arial" panose="020B0604020202020204" pitchFamily="34" charset="0"/>
                <a:cs typeface="Arial" panose="020B0604020202020204" pitchFamily="34" charset="0"/>
              </a:rPr>
              <a:t>​</a:t>
            </a:r>
          </a:p>
          <a:p>
            <a:pPr marL="342900" indent="-342900" algn="l" rtl="0" fontAlgn="base">
              <a:buFont typeface="Arial" panose="020B0604020202020204" pitchFamily="34" charset="0"/>
              <a:buChar char="•"/>
            </a:pPr>
            <a:endParaRPr lang="sk-SK" sz="2000" b="1"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​Zákon č. 105/2004 </a:t>
            </a:r>
            <a:r>
              <a:rPr lang="sk-SK" sz="2000" b="1" dirty="0" err="1">
                <a:solidFill>
                  <a:srgbClr val="000000"/>
                </a:solidFill>
                <a:latin typeface="Arial" panose="020B0604020202020204" pitchFamily="34" charset="0"/>
                <a:cs typeface="Arial" panose="020B0604020202020204" pitchFamily="34" charset="0"/>
              </a:rPr>
              <a:t>Z.z</a:t>
            </a:r>
            <a:r>
              <a:rPr lang="sk-SK" sz="2000" b="1" dirty="0">
                <a:solidFill>
                  <a:srgbClr val="000000"/>
                </a:solidFill>
                <a:latin typeface="Arial" panose="020B0604020202020204" pitchFamily="34" charset="0"/>
                <a:cs typeface="Arial" panose="020B0604020202020204" pitchFamily="34" charset="0"/>
              </a:rPr>
              <a:t>. o spotrebnej dani </a:t>
            </a:r>
            <a:r>
              <a:rPr lang="sk-SK" sz="2000" dirty="0">
                <a:solidFill>
                  <a:srgbClr val="000000"/>
                </a:solidFill>
                <a:latin typeface="Arial" panose="020B0604020202020204" pitchFamily="34" charset="0"/>
                <a:cs typeface="Arial" panose="020B0604020202020204" pitchFamily="34" charset="0"/>
              </a:rPr>
              <a:t>z liehu a o výrobe a uvádzaní liehu na trh​</a:t>
            </a:r>
            <a:endParaRPr lang="en-US"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B4DD4DE4-E8B8-4C6D-96D9-1106DB4D878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142696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200" y="1218590"/>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Základné </a:t>
            </a:r>
            <a:r>
              <a:rPr lang="cs-CZ" sz="4400" b="1" dirty="0" err="1">
                <a:solidFill>
                  <a:srgbClr val="249CDC"/>
                </a:solidFill>
                <a:latin typeface="Arial" panose="020B0604020202020204" pitchFamily="34" charset="0"/>
                <a:cs typeface="Arial" panose="020B0604020202020204" pitchFamily="34" charset="0"/>
              </a:rPr>
              <a:t>právne</a:t>
            </a:r>
            <a:r>
              <a:rPr lang="cs-CZ" sz="4400" b="1" dirty="0">
                <a:solidFill>
                  <a:srgbClr val="249CDC"/>
                </a:solidFill>
                <a:latin typeface="Arial" panose="020B0604020202020204" pitchFamily="34" charset="0"/>
                <a:cs typeface="Arial" panose="020B0604020202020204" pitchFamily="34" charset="0"/>
              </a:rPr>
              <a:t> normy</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19791" y="2227046"/>
            <a:ext cx="10182568" cy="4352478"/>
          </a:xfrm>
        </p:spPr>
        <p:txBody>
          <a:bodyPr anchor="t">
            <a:noAutofit/>
          </a:bodyPr>
          <a:lstStyle/>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Zákon č. 98/2004 </a:t>
            </a:r>
            <a:r>
              <a:rPr lang="sk-SK" sz="2000" b="1" dirty="0" err="1">
                <a:solidFill>
                  <a:srgbClr val="000000"/>
                </a:solidFill>
                <a:latin typeface="Arial" panose="020B0604020202020204" pitchFamily="34" charset="0"/>
                <a:cs typeface="Arial" panose="020B0604020202020204" pitchFamily="34" charset="0"/>
              </a:rPr>
              <a:t>Z.z</a:t>
            </a:r>
            <a:r>
              <a:rPr lang="sk-SK" sz="2000" b="1" dirty="0">
                <a:solidFill>
                  <a:srgbClr val="000000"/>
                </a:solidFill>
                <a:latin typeface="Arial" panose="020B0604020202020204" pitchFamily="34" charset="0"/>
                <a:cs typeface="Arial" panose="020B0604020202020204" pitchFamily="34" charset="0"/>
              </a:rPr>
              <a:t>. o spotrebnej dani </a:t>
            </a:r>
            <a:r>
              <a:rPr lang="sk-SK" sz="2000" dirty="0">
                <a:solidFill>
                  <a:srgbClr val="000000"/>
                </a:solidFill>
                <a:latin typeface="Arial" panose="020B0604020202020204" pitchFamily="34" charset="0"/>
                <a:cs typeface="Arial" panose="020B0604020202020204" pitchFamily="34" charset="0"/>
              </a:rPr>
              <a:t>z minerálneho oleja</a:t>
            </a:r>
            <a:r>
              <a:rPr lang="sk-SK" sz="2000" b="1" dirty="0">
                <a:solidFill>
                  <a:srgbClr val="000000"/>
                </a:solidFill>
                <a:latin typeface="Arial" panose="020B0604020202020204" pitchFamily="34" charset="0"/>
                <a:cs typeface="Arial" panose="020B0604020202020204" pitchFamily="34" charset="0"/>
              </a:rPr>
              <a:t>​</a:t>
            </a:r>
          </a:p>
          <a:p>
            <a:pPr marL="342900" indent="-342900" algn="l" rtl="0" fontAlgn="base">
              <a:buFont typeface="Arial" panose="020B0604020202020204" pitchFamily="34" charset="0"/>
              <a:buChar char="•"/>
            </a:pPr>
            <a:endParaRPr lang="sk-SK" sz="2000" b="1"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​Zákon č. 609/2007 </a:t>
            </a:r>
            <a:r>
              <a:rPr lang="sk-SK" sz="2000" b="1" dirty="0" err="1">
                <a:solidFill>
                  <a:srgbClr val="000000"/>
                </a:solidFill>
                <a:latin typeface="Arial" panose="020B0604020202020204" pitchFamily="34" charset="0"/>
                <a:cs typeface="Arial" panose="020B0604020202020204" pitchFamily="34" charset="0"/>
              </a:rPr>
              <a:t>Z.z</a:t>
            </a:r>
            <a:r>
              <a:rPr lang="sk-SK" sz="2000" b="1" dirty="0">
                <a:solidFill>
                  <a:srgbClr val="000000"/>
                </a:solidFill>
                <a:latin typeface="Arial" panose="020B0604020202020204" pitchFamily="34" charset="0"/>
                <a:cs typeface="Arial" panose="020B0604020202020204" pitchFamily="34" charset="0"/>
              </a:rPr>
              <a:t>. o spotrebnej dani </a:t>
            </a:r>
            <a:r>
              <a:rPr lang="sk-SK" sz="2000" dirty="0">
                <a:solidFill>
                  <a:srgbClr val="000000"/>
                </a:solidFill>
                <a:latin typeface="Arial" panose="020B0604020202020204" pitchFamily="34" charset="0"/>
                <a:cs typeface="Arial" panose="020B0604020202020204" pitchFamily="34" charset="0"/>
              </a:rPr>
              <a:t>z elektriny, uhlia a zemného plynu</a:t>
            </a:r>
            <a:r>
              <a:rPr lang="sk-SK" sz="2000" b="1" dirty="0">
                <a:solidFill>
                  <a:srgbClr val="000000"/>
                </a:solidFill>
                <a:latin typeface="Arial" panose="020B0604020202020204" pitchFamily="34" charset="0"/>
                <a:cs typeface="Arial" panose="020B0604020202020204" pitchFamily="34" charset="0"/>
              </a:rPr>
              <a:t>​</a:t>
            </a:r>
          </a:p>
          <a:p>
            <a:pPr marL="342900" indent="-342900" algn="l" rtl="0" fontAlgn="base">
              <a:buFont typeface="Arial" panose="020B0604020202020204" pitchFamily="34" charset="0"/>
              <a:buChar char="•"/>
            </a:pPr>
            <a:endParaRPr lang="sk-SK" sz="2000" b="1"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​Zákon č. 563/2009 Z. z. o správe daní </a:t>
            </a:r>
            <a:r>
              <a:rPr lang="sk-SK" sz="2000" dirty="0">
                <a:solidFill>
                  <a:srgbClr val="000000"/>
                </a:solidFill>
                <a:latin typeface="Arial" panose="020B0604020202020204" pitchFamily="34" charset="0"/>
                <a:cs typeface="Arial" panose="020B0604020202020204" pitchFamily="34" charset="0"/>
              </a:rPr>
              <a:t>(daňový poriadok)​</a:t>
            </a:r>
          </a:p>
          <a:p>
            <a:pPr marL="342900" indent="-342900" algn="l" rtl="0" fontAlgn="base">
              <a:buFont typeface="Arial" panose="020B0604020202020204" pitchFamily="34" charset="0"/>
              <a:buChar char="•"/>
            </a:pPr>
            <a:endParaRPr lang="sk-SK" sz="2000" b="1"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​Zákon č. 283/2002 Z. z. o cestovných náhradách​</a:t>
            </a:r>
          </a:p>
          <a:p>
            <a:pPr marL="342900" indent="-342900" algn="l" rtl="0" fontAlgn="base">
              <a:buFont typeface="Arial" panose="020B0604020202020204" pitchFamily="34" charset="0"/>
              <a:buChar char="•"/>
            </a:pPr>
            <a:endParaRPr lang="sk-SK" sz="2000" b="1" dirty="0">
              <a:solidFill>
                <a:srgbClr val="000000"/>
              </a:solidFill>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​Zákon č. 152/1994 Z. z. o sociálnom fonde​</a:t>
            </a:r>
            <a:endParaRPr lang="en-US"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C35CEE7F-93B9-4DDD-8631-8A56103239D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98521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200" y="1218590"/>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Zákon č. 431/2002 o </a:t>
            </a:r>
            <a:r>
              <a:rPr lang="cs-CZ" sz="4400" b="1" dirty="0" err="1">
                <a:solidFill>
                  <a:srgbClr val="249CDC"/>
                </a:solidFill>
                <a:latin typeface="Arial" panose="020B0604020202020204" pitchFamily="34" charset="0"/>
                <a:cs typeface="Arial" panose="020B0604020202020204" pitchFamily="34" charset="0"/>
              </a:rPr>
              <a:t>účtovníctve</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19791" y="2227046"/>
            <a:ext cx="10182568" cy="4352478"/>
          </a:xfrm>
        </p:spPr>
        <p:txBody>
          <a:bodyPr anchor="t">
            <a:noAutofit/>
          </a:bodyPr>
          <a:lstStyle/>
          <a:p>
            <a:pPr marL="342900" indent="-342900" algn="l" rtl="0" fontAlgn="base">
              <a:buFont typeface="Arial" panose="020B0604020202020204" pitchFamily="34" charset="0"/>
              <a:buChar char="•"/>
            </a:pPr>
            <a:r>
              <a:rPr lang="sk-SK" sz="2000" b="1" dirty="0">
                <a:solidFill>
                  <a:srgbClr val="000000"/>
                </a:solidFill>
                <a:latin typeface="Arial" panose="020B0604020202020204" pitchFamily="34" charset="0"/>
                <a:cs typeface="Arial" panose="020B0604020202020204" pitchFamily="34" charset="0"/>
              </a:rPr>
              <a:t>Rozsah, spôsob a preukázateľnosť vedenia účtovníctva​</a:t>
            </a:r>
          </a:p>
          <a:p>
            <a:pPr marL="342900" indent="-342900" algn="l" rtl="0" fontAlgn="base">
              <a:buFont typeface="Arial" panose="020B0604020202020204" pitchFamily="34" charset="0"/>
              <a:buChar char="•"/>
            </a:pPr>
            <a:endParaRPr lang="sk-SK" sz="2000" b="1" dirty="0">
              <a:solidFill>
                <a:srgbClr val="000000"/>
              </a:solidFill>
              <a:latin typeface="Arial" panose="020B0604020202020204" pitchFamily="34" charset="0"/>
              <a:cs typeface="Arial" panose="020B0604020202020204" pitchFamily="34" charset="0"/>
            </a:endParaRPr>
          </a:p>
          <a:p>
            <a:pPr marL="914400" lvl="1" indent="-457200" algn="l" fontAlgn="base">
              <a:buFont typeface="+mj-lt"/>
              <a:buAutoNum type="alphaLcParenR"/>
            </a:pPr>
            <a:r>
              <a:rPr lang="sk-SK" sz="1600" dirty="0">
                <a:solidFill>
                  <a:srgbClr val="000000"/>
                </a:solidFill>
                <a:latin typeface="Arial" panose="020B0604020202020204" pitchFamily="34" charset="0"/>
                <a:cs typeface="Arial" panose="020B0604020202020204" pitchFamily="34" charset="0"/>
              </a:rPr>
              <a:t>právnických osôb, ktoré majú sídlo na území Slovenskej republiky, ​</a:t>
            </a:r>
          </a:p>
          <a:p>
            <a:pPr marL="914400" lvl="1" indent="-457200" algn="l" fontAlgn="base">
              <a:buFont typeface="+mj-lt"/>
              <a:buAutoNum type="alphaLcParenR"/>
            </a:pPr>
            <a:endParaRPr lang="sk-SK" sz="1600" dirty="0">
              <a:solidFill>
                <a:srgbClr val="000000"/>
              </a:solidFill>
              <a:latin typeface="Arial" panose="020B0604020202020204" pitchFamily="34" charset="0"/>
              <a:cs typeface="Arial" panose="020B0604020202020204" pitchFamily="34" charset="0"/>
            </a:endParaRPr>
          </a:p>
          <a:p>
            <a:pPr marL="914400" lvl="1" indent="-457200" algn="l" fontAlgn="base">
              <a:buFont typeface="+mj-lt"/>
              <a:buAutoNum type="alphaLcParenR"/>
            </a:pPr>
            <a:r>
              <a:rPr lang="sk-SK" sz="1600" dirty="0">
                <a:solidFill>
                  <a:srgbClr val="000000"/>
                </a:solidFill>
                <a:latin typeface="Arial" panose="020B0604020202020204" pitchFamily="34" charset="0"/>
                <a:cs typeface="Arial" panose="020B0604020202020204" pitchFamily="34" charset="0"/>
              </a:rPr>
              <a:t>zahraničných osôb, ak na území Slovenskej republiky podnikajú alebo vykonávajú inú činnosť podľa osobitných predpisov,  ​</a:t>
            </a:r>
          </a:p>
          <a:p>
            <a:pPr marL="914400" lvl="1" indent="-457200" algn="l" fontAlgn="base">
              <a:buFont typeface="+mj-lt"/>
              <a:buAutoNum type="alphaLcParenR"/>
            </a:pPr>
            <a:endParaRPr lang="sk-SK" sz="1600" dirty="0">
              <a:solidFill>
                <a:srgbClr val="000000"/>
              </a:solidFill>
              <a:latin typeface="Arial" panose="020B0604020202020204" pitchFamily="34" charset="0"/>
              <a:cs typeface="Arial" panose="020B0604020202020204" pitchFamily="34" charset="0"/>
            </a:endParaRPr>
          </a:p>
          <a:p>
            <a:pPr marL="914400" lvl="1" indent="-457200" algn="l" fontAlgn="base">
              <a:buFont typeface="+mj-lt"/>
              <a:buAutoNum type="alphaLcParenR"/>
            </a:pPr>
            <a:r>
              <a:rPr lang="sk-SK" sz="1600" dirty="0">
                <a:solidFill>
                  <a:srgbClr val="000000"/>
                </a:solidFill>
                <a:latin typeface="Arial" panose="020B0604020202020204" pitchFamily="34" charset="0"/>
                <a:cs typeface="Arial" panose="020B0604020202020204" pitchFamily="34" charset="0"/>
              </a:rPr>
              <a:t>fyzických osôb, ktoré podnikajú alebo vykonávajú inú samostatnú zárobkovú činnosť, ak preukazujú svoje výdavky vynaložené na dosiahnutie, zabezpečenie a udržanie príjmov na účely zistenia základu dane z príjmov ​</a:t>
            </a:r>
          </a:p>
          <a:p>
            <a:pPr marL="914400" lvl="1" indent="-457200" algn="l" fontAlgn="base">
              <a:buFont typeface="+mj-lt"/>
              <a:buAutoNum type="alphaLcParenR"/>
            </a:pPr>
            <a:endParaRPr lang="sk-SK" sz="1600" dirty="0">
              <a:solidFill>
                <a:srgbClr val="000000"/>
              </a:solidFill>
              <a:latin typeface="Arial" panose="020B0604020202020204" pitchFamily="34" charset="0"/>
              <a:cs typeface="Arial" panose="020B0604020202020204" pitchFamily="34" charset="0"/>
            </a:endParaRPr>
          </a:p>
          <a:p>
            <a:pPr marL="914400" lvl="1" indent="-457200" algn="l" fontAlgn="base">
              <a:buFont typeface="+mj-lt"/>
              <a:buAutoNum type="alphaLcParenR"/>
            </a:pPr>
            <a:r>
              <a:rPr lang="sk-SK" sz="1600" dirty="0">
                <a:solidFill>
                  <a:srgbClr val="000000"/>
                </a:solidFill>
                <a:latin typeface="Arial" panose="020B0604020202020204" pitchFamily="34" charset="0"/>
                <a:cs typeface="Arial" panose="020B0604020202020204" pitchFamily="34" charset="0"/>
              </a:rPr>
              <a:t>obchodnej spoločnosti a družstva odo dňa obnovenia zápisu obchodnej spoločnosti a družstva v obchodnom registri z dôvodu nariadenia dodatočnej likvidácie​​</a:t>
            </a:r>
            <a:endParaRPr lang="en-US"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50BB31F4-31EB-45A7-90F7-7BF29CC964D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1752814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200" y="1218590"/>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Predmet </a:t>
            </a:r>
            <a:r>
              <a:rPr lang="cs-CZ" sz="4400" b="1" dirty="0" err="1">
                <a:solidFill>
                  <a:srgbClr val="249CDC"/>
                </a:solidFill>
                <a:latin typeface="Arial" panose="020B0604020202020204" pitchFamily="34" charset="0"/>
                <a:cs typeface="Arial" panose="020B0604020202020204" pitchFamily="34" charset="0"/>
              </a:rPr>
              <a:t>účtovníctva</a:t>
            </a:r>
            <a:endParaRPr lang="cs-CZ" sz="4400" b="1" dirty="0">
              <a:solidFill>
                <a:srgbClr val="249CDC"/>
              </a:solidFill>
              <a:latin typeface="Arial" panose="020B0604020202020204" pitchFamily="34" charset="0"/>
              <a:cs typeface="Arial" panose="020B0604020202020204" pitchFamily="34" charset="0"/>
            </a:endParaRP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75376" y="2363428"/>
            <a:ext cx="5658678" cy="4411359"/>
          </a:xfrm>
        </p:spPr>
        <p:txBody>
          <a:bodyPr anchor="t">
            <a:noAutofit/>
          </a:bodyPr>
          <a:lstStyle/>
          <a:p>
            <a:pPr marL="342900" indent="-342900" algn="l" rtl="0" fontAlgn="base">
              <a:buFont typeface="Arial" panose="020B0604020202020204" pitchFamily="34" charset="0"/>
              <a:buChar char="•"/>
            </a:pPr>
            <a:r>
              <a:rPr lang="sk-SK" sz="2200" b="1" dirty="0">
                <a:solidFill>
                  <a:srgbClr val="000000"/>
                </a:solidFill>
                <a:latin typeface="Arial" panose="020B0604020202020204" pitchFamily="34" charset="0"/>
                <a:cs typeface="Arial" panose="020B0604020202020204" pitchFamily="34" charset="0"/>
              </a:rPr>
              <a:t>Je účtovanie skutočností o:​​</a:t>
            </a:r>
          </a:p>
          <a:p>
            <a:pPr marL="342900" indent="-342900" algn="l" rtl="0" fontAlgn="base">
              <a:buFont typeface="Arial" panose="020B0604020202020204" pitchFamily="34" charset="0"/>
              <a:buChar char="•"/>
            </a:pPr>
            <a:endParaRPr lang="sk-SK" sz="2000" b="1" dirty="0">
              <a:solidFill>
                <a:srgbClr val="000000"/>
              </a:solidFill>
              <a:latin typeface="Arial" panose="020B0604020202020204" pitchFamily="34" charset="0"/>
              <a:cs typeface="Arial" panose="020B0604020202020204" pitchFamily="34" charset="0"/>
            </a:endParaRPr>
          </a:p>
          <a:p>
            <a:pPr marL="914400" lvl="1" indent="-457200" algn="l" fontAlgn="base">
              <a:buFont typeface="+mj-lt"/>
              <a:buAutoNum type="alphaLcParenR"/>
            </a:pPr>
            <a:r>
              <a:rPr lang="sk-SK" sz="1800" dirty="0">
                <a:solidFill>
                  <a:srgbClr val="000000"/>
                </a:solidFill>
                <a:latin typeface="Arial" panose="020B0604020202020204" pitchFamily="34" charset="0"/>
                <a:cs typeface="Arial" panose="020B0604020202020204" pitchFamily="34" charset="0"/>
              </a:rPr>
              <a:t>stave a pohybe majetku,​</a:t>
            </a:r>
          </a:p>
          <a:p>
            <a:pPr marL="914400" lvl="1" indent="-457200" algn="l" fontAlgn="base">
              <a:buFont typeface="+mj-lt"/>
              <a:buAutoNum type="alphaLcParenR"/>
            </a:pPr>
            <a:r>
              <a:rPr lang="sk-SK" sz="1800" dirty="0">
                <a:solidFill>
                  <a:srgbClr val="000000"/>
                </a:solidFill>
                <a:latin typeface="Arial" panose="020B0604020202020204" pitchFamily="34" charset="0"/>
                <a:cs typeface="Arial" panose="020B0604020202020204" pitchFamily="34" charset="0"/>
              </a:rPr>
              <a:t>stave a pohybe záväzkov,​</a:t>
            </a:r>
          </a:p>
          <a:p>
            <a:pPr marL="914400" lvl="1" indent="-457200" algn="l" fontAlgn="base">
              <a:buFont typeface="+mj-lt"/>
              <a:buAutoNum type="alphaLcParenR"/>
            </a:pPr>
            <a:r>
              <a:rPr lang="sk-SK" sz="1800" dirty="0">
                <a:solidFill>
                  <a:srgbClr val="000000"/>
                </a:solidFill>
                <a:latin typeface="Arial" panose="020B0604020202020204" pitchFamily="34" charset="0"/>
                <a:cs typeface="Arial" panose="020B0604020202020204" pitchFamily="34" charset="0"/>
              </a:rPr>
              <a:t>rozdiele majetku a záväzkov,​</a:t>
            </a:r>
          </a:p>
          <a:p>
            <a:pPr marL="914400" lvl="1" indent="-457200" algn="l" fontAlgn="base">
              <a:buFont typeface="+mj-lt"/>
              <a:buAutoNum type="alphaLcParenR"/>
            </a:pPr>
            <a:r>
              <a:rPr lang="sk-SK" sz="1800" dirty="0">
                <a:solidFill>
                  <a:srgbClr val="000000"/>
                </a:solidFill>
                <a:latin typeface="Arial" panose="020B0604020202020204" pitchFamily="34" charset="0"/>
                <a:cs typeface="Arial" panose="020B0604020202020204" pitchFamily="34" charset="0"/>
              </a:rPr>
              <a:t>výnosoch,​</a:t>
            </a:r>
          </a:p>
          <a:p>
            <a:pPr marL="914400" lvl="1" indent="-457200" algn="l" fontAlgn="base">
              <a:buFont typeface="+mj-lt"/>
              <a:buAutoNum type="alphaLcParenR"/>
            </a:pPr>
            <a:r>
              <a:rPr lang="sk-SK" sz="1800" dirty="0">
                <a:solidFill>
                  <a:srgbClr val="000000"/>
                </a:solidFill>
                <a:latin typeface="Arial" panose="020B0604020202020204" pitchFamily="34" charset="0"/>
                <a:cs typeface="Arial" panose="020B0604020202020204" pitchFamily="34" charset="0"/>
              </a:rPr>
              <a:t>nákladoch,​</a:t>
            </a:r>
          </a:p>
          <a:p>
            <a:pPr marL="914400" lvl="1" indent="-457200" algn="l" fontAlgn="base">
              <a:buFont typeface="+mj-lt"/>
              <a:buAutoNum type="alphaLcParenR"/>
            </a:pPr>
            <a:r>
              <a:rPr lang="sk-SK" sz="1800" dirty="0">
                <a:solidFill>
                  <a:srgbClr val="000000"/>
                </a:solidFill>
                <a:latin typeface="Arial" panose="020B0604020202020204" pitchFamily="34" charset="0"/>
                <a:cs typeface="Arial" panose="020B0604020202020204" pitchFamily="34" charset="0"/>
              </a:rPr>
              <a:t>príjmoch,​</a:t>
            </a:r>
          </a:p>
          <a:p>
            <a:pPr marL="914400" lvl="1" indent="-457200" algn="l" fontAlgn="base">
              <a:buFont typeface="+mj-lt"/>
              <a:buAutoNum type="alphaLcParenR"/>
            </a:pPr>
            <a:r>
              <a:rPr lang="sk-SK" sz="1800" dirty="0">
                <a:solidFill>
                  <a:srgbClr val="000000"/>
                </a:solidFill>
                <a:latin typeface="Arial" panose="020B0604020202020204" pitchFamily="34" charset="0"/>
                <a:cs typeface="Arial" panose="020B0604020202020204" pitchFamily="34" charset="0"/>
              </a:rPr>
              <a:t>výdavkoch,​</a:t>
            </a:r>
          </a:p>
          <a:p>
            <a:pPr marL="914400" lvl="1" indent="-457200" algn="l" fontAlgn="base">
              <a:buFont typeface="+mj-lt"/>
              <a:buAutoNum type="alphaLcParenR"/>
            </a:pPr>
            <a:r>
              <a:rPr lang="sk-SK" sz="1800" dirty="0">
                <a:solidFill>
                  <a:srgbClr val="000000"/>
                </a:solidFill>
                <a:latin typeface="Arial" panose="020B0604020202020204" pitchFamily="34" charset="0"/>
                <a:cs typeface="Arial" panose="020B0604020202020204" pitchFamily="34" charset="0"/>
              </a:rPr>
              <a:t>výsledku hospodárenia účtovnej jednotky.​</a:t>
            </a:r>
            <a:endParaRPr lang="en-US" sz="1800"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EAD1CE80-4121-4D99-86AE-2910D3F94254}"/>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67579212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813</TotalTime>
  <Words>2698</Words>
  <Application>Microsoft Office PowerPoint</Application>
  <PresentationFormat>Širokoúhlá obrazovka</PresentationFormat>
  <Paragraphs>262</Paragraphs>
  <Slides>33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33</vt:i4>
      </vt:variant>
    </vt:vector>
  </HeadingPairs>
  <TitlesOfParts>
    <vt:vector size="37" baseType="lpstr">
      <vt:lpstr>Arial</vt:lpstr>
      <vt:lpstr>Calibri</vt:lpstr>
      <vt:lpstr>Calibri Light</vt:lpstr>
      <vt:lpstr>Motiv Office</vt:lpstr>
      <vt:lpstr>PRÁVNY RÁMEC ÚČTOVNÍCTVA A DANÍ</vt:lpstr>
      <vt:lpstr>OBSAH PREZENTÁCIE</vt:lpstr>
      <vt:lpstr>Základné právne normy</vt:lpstr>
      <vt:lpstr>Základné právne normy</vt:lpstr>
      <vt:lpstr>Základné právne normy</vt:lpstr>
      <vt:lpstr>Základné právne normy</vt:lpstr>
      <vt:lpstr>Základné právne normy</vt:lpstr>
      <vt:lpstr>Zákon č. 431/2002 o účtovníctve</vt:lpstr>
      <vt:lpstr>Predmet účtovníctva</vt:lpstr>
      <vt:lpstr>Základné pojmy</vt:lpstr>
      <vt:lpstr>Základné pojmy</vt:lpstr>
      <vt:lpstr>Sústava jednoduchého účtovníctva​ môže účtovať:​</vt:lpstr>
      <vt:lpstr>Základné zásady účtovníctva</vt:lpstr>
      <vt:lpstr>Základné zásady účtovníctva</vt:lpstr>
      <vt:lpstr>Účtovný doklad</vt:lpstr>
      <vt:lpstr>Overovanie účtovnej závierky audítorom​</vt:lpstr>
      <vt:lpstr>Archivácia účtovných dokumentov​</vt:lpstr>
      <vt:lpstr>Daňová oblasť ​​</vt:lpstr>
      <vt:lpstr>Zákon 222/2004 Z.z. o DPH</vt:lpstr>
      <vt:lpstr>Registračná povinnosť​​</vt:lpstr>
      <vt:lpstr>Sadzby dane​</vt:lpstr>
      <vt:lpstr>Daň v príjmov PO​</vt:lpstr>
      <vt:lpstr>Daň v príjmov PO - Základ dane​​</vt:lpstr>
      <vt:lpstr>Zákon č. 582/2004 Z. z. o miestnych daniach a miestnom poplatku za komunálne odpady a drobné stavebné odpady​​</vt:lpstr>
      <vt:lpstr>Prezentace aplikace PowerPoint</vt:lpstr>
      <vt:lpstr>Zdaňovacie obdobie​​</vt:lpstr>
      <vt:lpstr>Sadzba dane​​</vt:lpstr>
      <vt:lpstr>Daň za psa​​</vt:lpstr>
      <vt:lpstr>Spotrebné dane​​​</vt:lpstr>
      <vt:lpstr>Spotrebné dane​​</vt:lpstr>
      <vt:lpstr>Spotrebné dane​​</vt:lpstr>
      <vt:lpstr>Použitá a odporúčaná literatúra</vt:lpstr>
      <vt:lpstr>ĎAKUJEM ZA POZORNOSŤ!​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PODNIKATELSKÝ PLÁN</dc:title>
  <dc:creator>Kulihova Kublova Tereza</dc:creator>
  <cp:lastModifiedBy>Kulihova Kublova Tereza</cp:lastModifiedBy>
  <cp:revision>36</cp:revision>
  <dcterms:created xsi:type="dcterms:W3CDTF">2023-07-25T08:23:46Z</dcterms:created>
  <dcterms:modified xsi:type="dcterms:W3CDTF">2023-08-08T21:35:12Z</dcterms:modified>
</cp:coreProperties>
</file>