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86" r:id="rId6"/>
    <p:sldId id="261" r:id="rId7"/>
    <p:sldId id="279" r:id="rId8"/>
    <p:sldId id="277" r:id="rId9"/>
    <p:sldId id="262" r:id="rId10"/>
    <p:sldId id="287" r:id="rId11"/>
    <p:sldId id="288" r:id="rId12"/>
    <p:sldId id="278" r:id="rId13"/>
    <p:sldId id="289" r:id="rId14"/>
    <p:sldId id="283" r:id="rId15"/>
    <p:sldId id="290" r:id="rId16"/>
    <p:sldId id="291" r:id="rId17"/>
    <p:sldId id="292" r:id="rId18"/>
    <p:sldId id="293" r:id="rId19"/>
    <p:sldId id="275" r:id="rId20"/>
    <p:sldId id="276"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9C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00" autoAdjust="0"/>
  </p:normalViewPr>
  <p:slideViewPr>
    <p:cSldViewPr snapToGrid="0">
      <p:cViewPr varScale="1">
        <p:scale>
          <a:sx n="68" d="100"/>
          <a:sy n="68" d="100"/>
        </p:scale>
        <p:origin x="5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545EB-8A20-4E20-A589-A9EC2BFA8ED9}" type="datetimeFigureOut">
              <a:rPr lang="cs-CZ" smtClean="0"/>
              <a:t>08.08.2023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E001C-4F57-48BB-AE11-A41E49E496FC}" type="slidenum">
              <a:rPr lang="cs-CZ" smtClean="0"/>
              <a:t>‹#›</a:t>
            </a:fld>
            <a:endParaRPr lang="cs-CZ"/>
          </a:p>
        </p:txBody>
      </p:sp>
    </p:spTree>
    <p:extLst>
      <p:ext uri="{BB962C8B-B14F-4D97-AF65-F5344CB8AC3E}">
        <p14:creationId xmlns:p14="http://schemas.microsoft.com/office/powerpoint/2010/main" val="116655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D50CB-ECA9-4083-BF69-F4CB7D403D7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2B70D652-EC5D-48A1-B1AF-E15DEF5EB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D2E1063-4F2C-4D1E-86A1-1E17FF8B44B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BBD1E713-3569-42BF-9BA0-EA8F3B5A4D2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9484853-1626-4872-9ACB-A2926E2B4EA6}"/>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13306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FF47F-9BC6-4FEE-957E-4709865CB01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34603F9-B439-45FC-9DE0-9DE0DF355CC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D472B65-4BE2-4355-8C57-8A8C170D4D87}"/>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5609AA42-EF96-49DE-9A33-FCBDAFAFE88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4DC519F-094B-44BE-B3D6-C353B6C0B8FF}"/>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4068595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35FEBF-A212-40A4-84C3-9649D056032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1C412D-5AA6-4170-A5FE-1F2C7802A45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F2860D-EB00-43FA-8A5B-A6C22F31CDC5}"/>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E161CAA3-DDB7-4DC3-8BE7-4B63FFC928B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FE80C0A-BE58-443D-ADE8-F3CE8004F0F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43686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742838-3AC6-4435-8A9F-CF0389C31E0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8C3830-809A-4FA9-A9C7-B3222236373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03EF7B-B236-4C38-B689-288A0AD559F4}"/>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9FABA588-F1E0-47FF-B0C0-6E66E93EEC6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714CB8-FABD-4711-B8FC-F7565606499D}"/>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33334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507036-3F99-464B-B8AC-F118B0B4A0A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FF8260B-76E8-40F1-A757-4357511EA7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C1CAC12-1535-451C-805F-3D4768A19A1C}"/>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03982F66-407A-4DCA-82D9-AA31E794CA8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EBA9A0E-2404-4AB4-BF57-D8E301E05D63}"/>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178834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E8BB99-759C-4C48-BA1D-0B69C6261E7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82C3DBE-1141-4805-A825-1977195993D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CBD92E4-0ED9-4748-9EB0-3BE40489820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1C43090-CD88-482B-9E7B-B070983954C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12EFD80C-D84C-49E3-BC38-BCD6F9A498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CBB80F5-E504-4F89-8C32-6D6A5304A4C1}"/>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80864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B9CF9B-71DB-4FC6-86F6-94BBE670F04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B4184003-C434-4DCE-B252-740FDC4D3C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B08835-5A3D-4C02-BCC7-E490EB825D0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E2939E0-D022-4A9C-9590-DB7D45326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6C3EA80-E5B2-4727-89F8-4811EECBFC0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EE3375C-B169-4440-9D7F-A73C106954EE}"/>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8" name="Zástupný symbol pro zápatí 7">
            <a:extLst>
              <a:ext uri="{FF2B5EF4-FFF2-40B4-BE49-F238E27FC236}">
                <a16:creationId xmlns:a16="http://schemas.microsoft.com/office/drawing/2014/main" id="{C6FC4382-F7ED-4911-9D78-773459569AB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11BA616-15AD-46E3-94A3-27DC2AA6E2F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95427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F97895-1A15-4F9E-AF00-D08D6976F9B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339483C-5715-41B8-9BFC-D8DB24158A77}"/>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4" name="Zástupný symbol pro zápatí 3">
            <a:extLst>
              <a:ext uri="{FF2B5EF4-FFF2-40B4-BE49-F238E27FC236}">
                <a16:creationId xmlns:a16="http://schemas.microsoft.com/office/drawing/2014/main" id="{3FC5C36B-33BA-4F12-95F8-AD3F5121810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E5C7414-69C2-4775-BCD1-761AC1FAA465}"/>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9158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299039E-C35A-4539-ADC4-FAADCC00246D}"/>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3" name="Zástupný symbol pro zápatí 2">
            <a:extLst>
              <a:ext uri="{FF2B5EF4-FFF2-40B4-BE49-F238E27FC236}">
                <a16:creationId xmlns:a16="http://schemas.microsoft.com/office/drawing/2014/main" id="{0A2F4E39-2145-427C-94FB-B7C8B0ED396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DE9F581-DD8B-4E62-BD39-345D2F91380E}"/>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30113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D0E3E-7B6D-45F0-A236-7B4B67D5E45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D6E8D5B-D596-4652-9928-812612E52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27383F-2A14-4511-BAAC-BF0C18C2E3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A3FF67-71F2-4EA0-9A21-9A406A520D5A}"/>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BF48B103-9FFE-4FF6-AFAD-32BE6087187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1E169BA-8F3D-4EE5-BE91-2084FCE2F9B7}"/>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279273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E6195B-C512-41CF-BCB6-5A25F077EEE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D4A67C0-3874-481C-AD5C-B88CAAF93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7C0D67F-2D4E-478E-A7B6-B08FF9EE9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7B63BD1-4E0C-4334-9737-6F31EA49BAC2}"/>
              </a:ext>
            </a:extLst>
          </p:cNvPr>
          <p:cNvSpPr>
            <a:spLocks noGrp="1"/>
          </p:cNvSpPr>
          <p:nvPr>
            <p:ph type="dt" sz="half" idx="10"/>
          </p:nvPr>
        </p:nvSpPr>
        <p:spPr/>
        <p:txBody>
          <a:bodyPr/>
          <a:lstStyle/>
          <a:p>
            <a:fld id="{3D58A440-1B6D-43E4-9C02-07F167C45F13}" type="datetimeFigureOut">
              <a:rPr lang="cs-CZ" smtClean="0"/>
              <a:t>08.08.2023</a:t>
            </a:fld>
            <a:endParaRPr lang="cs-CZ"/>
          </a:p>
        </p:txBody>
      </p:sp>
      <p:sp>
        <p:nvSpPr>
          <p:cNvPr id="6" name="Zástupný symbol pro zápatí 5">
            <a:extLst>
              <a:ext uri="{FF2B5EF4-FFF2-40B4-BE49-F238E27FC236}">
                <a16:creationId xmlns:a16="http://schemas.microsoft.com/office/drawing/2014/main" id="{BAD335B7-878F-4075-8444-99911A6424B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AD60EE-910C-430D-AE93-7DD5C5C52554}"/>
              </a:ext>
            </a:extLst>
          </p:cNvPr>
          <p:cNvSpPr>
            <a:spLocks noGrp="1"/>
          </p:cNvSpPr>
          <p:nvPr>
            <p:ph type="sldNum" sz="quarter" idx="12"/>
          </p:nvPr>
        </p:nvSpPr>
        <p:spPr/>
        <p:txBody>
          <a:bodyPr/>
          <a:lstStyle/>
          <a:p>
            <a:fld id="{0ADA4E30-26DE-4FF2-849A-8BE99DE41496}" type="slidenum">
              <a:rPr lang="cs-CZ" smtClean="0"/>
              <a:t>‹#›</a:t>
            </a:fld>
            <a:endParaRPr lang="cs-CZ"/>
          </a:p>
        </p:txBody>
      </p:sp>
    </p:spTree>
    <p:extLst>
      <p:ext uri="{BB962C8B-B14F-4D97-AF65-F5344CB8AC3E}">
        <p14:creationId xmlns:p14="http://schemas.microsoft.com/office/powerpoint/2010/main" val="61479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46D131A-0C78-4001-8AF8-B8C47E45AB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83CC6C-C7A8-4761-93C5-8109401CF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03C234-18EE-4BB9-AB06-8817A0D730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A440-1B6D-43E4-9C02-07F167C45F13}" type="datetimeFigureOut">
              <a:rPr lang="cs-CZ" smtClean="0"/>
              <a:t>08.08.2023</a:t>
            </a:fld>
            <a:endParaRPr lang="cs-CZ"/>
          </a:p>
        </p:txBody>
      </p:sp>
      <p:sp>
        <p:nvSpPr>
          <p:cNvPr id="5" name="Zástupný symbol pro zápatí 4">
            <a:extLst>
              <a:ext uri="{FF2B5EF4-FFF2-40B4-BE49-F238E27FC236}">
                <a16:creationId xmlns:a16="http://schemas.microsoft.com/office/drawing/2014/main" id="{38DA832B-4B82-4902-84DF-4AAFC322BE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FBB8316-7C01-47F4-921F-1B4906928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A4E30-26DE-4FF2-849A-8BE99DE41496}" type="slidenum">
              <a:rPr lang="cs-CZ" smtClean="0"/>
              <a:t>‹#›</a:t>
            </a:fld>
            <a:endParaRPr lang="cs-CZ"/>
          </a:p>
        </p:txBody>
      </p:sp>
    </p:spTree>
    <p:extLst>
      <p:ext uri="{BB962C8B-B14F-4D97-AF65-F5344CB8AC3E}">
        <p14:creationId xmlns:p14="http://schemas.microsoft.com/office/powerpoint/2010/main" val="302781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8.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8" Type="http://schemas.openxmlformats.org/officeDocument/2006/relationships/hyperlink" Target="http://www.pravovpraxi.sk/" TargetMode="External"/><Relationship Id="rId3" Type="http://schemas.openxmlformats.org/officeDocument/2006/relationships/image" Target="../media/image1.png"/><Relationship Id="rId7" Type="http://schemas.openxmlformats.org/officeDocument/2006/relationships/hyperlink" Target="https://www.podnikajte.sk/"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www.zakonypreludi.sk/zz/1991-513/suvislosti" TargetMode="External"/><Relationship Id="rId5" Type="http://schemas.openxmlformats.org/officeDocument/2006/relationships/hyperlink" Target="https://www.zakonypreludi.sk/zz/1991-455" TargetMode="External"/><Relationship Id="rId10" Type="http://schemas.openxmlformats.org/officeDocument/2006/relationships/hyperlink" Target="http://www.slovensko.sk/" TargetMode="External"/><Relationship Id="rId4" Type="http://schemas.openxmlformats.org/officeDocument/2006/relationships/image" Target="../media/image3.png"/><Relationship Id="rId9" Type="http://schemas.openxmlformats.org/officeDocument/2006/relationships/hyperlink" Target="https://www.pravovpraxi.sk/zalozenie-s-r-o-ako-na-t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inv.sk/?volne-zivnosti-1&#8203;"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336326"/>
            <a:ext cx="9144000" cy="2387600"/>
          </a:xfrm>
        </p:spPr>
        <p:txBody>
          <a:bodyPr>
            <a:normAutofit fontScale="90000"/>
          </a:bodyPr>
          <a:lstStyle/>
          <a:p>
            <a:pPr algn="l"/>
            <a:r>
              <a:rPr lang="cs-CZ" b="1" dirty="0">
                <a:solidFill>
                  <a:srgbClr val="249CDC"/>
                </a:solidFill>
                <a:latin typeface="Arial" panose="020B0604020202020204" pitchFamily="34" charset="0"/>
                <a:cs typeface="Arial" panose="020B0604020202020204" pitchFamily="34" charset="0"/>
              </a:rPr>
              <a:t>NEZNALOSŤ ZÁKONA... ...nikoho neospravedlňuje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524000" y="4855134"/>
            <a:ext cx="9144000" cy="1655762"/>
          </a:xfrm>
        </p:spPr>
        <p:txBody>
          <a:bodyPr/>
          <a:lstStyle/>
          <a:p>
            <a:pPr algn="l" rtl="0" fontAlgn="base"/>
            <a:r>
              <a:rPr lang="sk-SK" sz="2400" b="1" i="0" u="none" strike="noStrike" dirty="0">
                <a:solidFill>
                  <a:srgbClr val="000000"/>
                </a:solidFill>
                <a:effectLst/>
                <a:latin typeface="Arial" panose="020B0604020202020204" pitchFamily="34" charset="0"/>
                <a:cs typeface="Arial" panose="020B0604020202020204" pitchFamily="34" charset="0"/>
              </a:rPr>
              <a:t>Manuela </a:t>
            </a:r>
            <a:r>
              <a:rPr lang="sk-SK" sz="2400" b="1" i="0" u="none" strike="noStrike" dirty="0" err="1">
                <a:solidFill>
                  <a:srgbClr val="000000"/>
                </a:solidFill>
                <a:effectLst/>
                <a:latin typeface="Arial" panose="020B0604020202020204" pitchFamily="34" charset="0"/>
                <a:cs typeface="Arial" panose="020B0604020202020204" pitchFamily="34" charset="0"/>
              </a:rPr>
              <a:t>Raisová</a:t>
            </a:r>
            <a:r>
              <a:rPr lang="en-US" sz="2400" b="0" i="0"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a:p>
            <a:pPr algn="l" rtl="0" fontAlgn="base"/>
            <a:r>
              <a:rPr lang="sk-SK" sz="2400" b="0" i="0" u="none" strike="noStrike" dirty="0">
                <a:solidFill>
                  <a:srgbClr val="000000"/>
                </a:solidFill>
                <a:effectLst/>
                <a:latin typeface="Arial" panose="020B0604020202020204" pitchFamily="34" charset="0"/>
                <a:cs typeface="Arial" panose="020B0604020202020204" pitchFamily="34" charset="0"/>
              </a:rPr>
              <a:t>TUKE, Košice 2021</a:t>
            </a:r>
            <a:endParaRPr lang="cs-CZ" dirty="0">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6" name="Obrázek 5">
            <a:extLst>
              <a:ext uri="{FF2B5EF4-FFF2-40B4-BE49-F238E27FC236}">
                <a16:creationId xmlns:a16="http://schemas.microsoft.com/office/drawing/2014/main" id="{EF16CD5C-F4DE-48FF-88EB-B28378F8EB24}"/>
              </a:ext>
            </a:extLst>
          </p:cNvPr>
          <p:cNvPicPr/>
          <p:nvPr/>
        </p:nvPicPr>
        <p:blipFill>
          <a:blip r:embed="rId4">
            <a:extLst>
              <a:ext uri="{28A0092B-C50C-407E-A947-70E740481C1C}">
                <a14:useLocalDpi xmlns:a14="http://schemas.microsoft.com/office/drawing/2010/main" val="0"/>
              </a:ext>
            </a:extLst>
          </a:blip>
          <a:stretch>
            <a:fillRect/>
          </a:stretch>
        </p:blipFill>
        <p:spPr>
          <a:xfrm>
            <a:off x="6920378" y="273384"/>
            <a:ext cx="4731152" cy="863594"/>
          </a:xfrm>
          <a:prstGeom prst="rect">
            <a:avLst/>
          </a:prstGeom>
        </p:spPr>
      </p:pic>
    </p:spTree>
    <p:extLst>
      <p:ext uri="{BB962C8B-B14F-4D97-AF65-F5344CB8AC3E}">
        <p14:creationId xmlns:p14="http://schemas.microsoft.com/office/powerpoint/2010/main" val="414026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1036" y="748043"/>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Príprava na </a:t>
            </a:r>
            <a:r>
              <a:rPr lang="cs-CZ" sz="3200" b="1" dirty="0" err="1">
                <a:solidFill>
                  <a:srgbClr val="249CDC"/>
                </a:solidFill>
                <a:latin typeface="Arial" panose="020B0604020202020204" pitchFamily="34" charset="0"/>
                <a:cs typeface="Arial" panose="020B0604020202020204" pitchFamily="34" charset="0"/>
              </a:rPr>
              <a:t>podnikanie</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0" y="1757479"/>
            <a:ext cx="10315657" cy="3238727"/>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Vhodné meno pre firmu​​</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Je základným charakteristickým znakom Vašej firmy​</a:t>
            </a:r>
          </a:p>
          <a:p>
            <a:pPr marL="800100" lvl="1" indent="-342900" algn="l" fontAlgn="base">
              <a:buFont typeface="Arial" panose="020B0604020202020204" pitchFamily="34" charset="0"/>
              <a:buChar char="•"/>
            </a:pPr>
            <a:r>
              <a:rPr lang="sk-SK" sz="1800" b="0" i="0" u="none" strike="noStrike" dirty="0" err="1">
                <a:solidFill>
                  <a:srgbClr val="000000"/>
                </a:solidFill>
                <a:effectLst/>
                <a:latin typeface="Arial" panose="020B0604020202020204" pitchFamily="34" charset="0"/>
                <a:cs typeface="Arial" panose="020B0604020202020204" pitchFamily="34" charset="0"/>
              </a:rPr>
              <a:t>Podprahovo</a:t>
            </a:r>
            <a:r>
              <a:rPr lang="sk-SK" sz="1800" b="0" i="0" u="none" strike="noStrike" dirty="0">
                <a:solidFill>
                  <a:srgbClr val="000000"/>
                </a:solidFill>
                <a:effectLst/>
                <a:latin typeface="Arial" panose="020B0604020202020204" pitchFamily="34" charset="0"/>
                <a:cs typeface="Arial" panose="020B0604020202020204" pitchFamily="34" charset="0"/>
              </a:rPr>
              <a:t> meno definuje firmu, ktorá sa ním prezentuje​</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Pri živnosti – živnostník nemá možnosť voľby​ ​</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Obchodný zákonník definuje povinnosť pri tvorbe obchodného mena FO použiť meno a priezvisko živnostníka – bez skratiek a zdrobnenín mena​</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K menu je možné pridať profesiu, ktorou sa bude firma zaoberať​</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Pre jasnú identifikáciu môže byť pridaný osobný dodatok – ml., st. ...​</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V prípade zhodnosti mien, Obchodný zákonník pripúšťa miesto podnikania (ktoré je odlišné) ako postačujúci prvok pre dosiahnutie jasného odlíšenia firiem. ​</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Príkladom je:​</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D0311B5-84BA-4CF9-A1E3-BE56D3098EB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graphicFrame>
        <p:nvGraphicFramePr>
          <p:cNvPr id="6" name="Tabulka 5">
            <a:extLst>
              <a:ext uri="{FF2B5EF4-FFF2-40B4-BE49-F238E27FC236}">
                <a16:creationId xmlns:a16="http://schemas.microsoft.com/office/drawing/2014/main" id="{78CB06A6-021A-448B-9B6A-76CA5504A5B0}"/>
              </a:ext>
            </a:extLst>
          </p:cNvPr>
          <p:cNvGraphicFramePr>
            <a:graphicFrameLocks noGrp="1"/>
          </p:cNvGraphicFramePr>
          <p:nvPr>
            <p:extLst>
              <p:ext uri="{D42A27DB-BD31-4B8C-83A1-F6EECF244321}">
                <p14:modId xmlns:p14="http://schemas.microsoft.com/office/powerpoint/2010/main" val="2266703376"/>
              </p:ext>
            </p:extLst>
          </p:nvPr>
        </p:nvGraphicFramePr>
        <p:xfrm>
          <a:off x="2569064" y="5016151"/>
          <a:ext cx="6834818" cy="1209047"/>
        </p:xfrm>
        <a:graphic>
          <a:graphicData uri="http://schemas.openxmlformats.org/drawingml/2006/table">
            <a:tbl>
              <a:tblPr/>
              <a:tblGrid>
                <a:gridCol w="3254220">
                  <a:extLst>
                    <a:ext uri="{9D8B030D-6E8A-4147-A177-3AD203B41FA5}">
                      <a16:colId xmlns:a16="http://schemas.microsoft.com/office/drawing/2014/main" val="3695236515"/>
                    </a:ext>
                  </a:extLst>
                </a:gridCol>
                <a:gridCol w="3580598">
                  <a:extLst>
                    <a:ext uri="{9D8B030D-6E8A-4147-A177-3AD203B41FA5}">
                      <a16:colId xmlns:a16="http://schemas.microsoft.com/office/drawing/2014/main" val="3117581991"/>
                    </a:ext>
                  </a:extLst>
                </a:gridCol>
              </a:tblGrid>
              <a:tr h="398908">
                <a:tc>
                  <a:txBody>
                    <a:bodyPr/>
                    <a:lstStyle/>
                    <a:p>
                      <a:pPr algn="ctr" fontAlgn="base"/>
                      <a:r>
                        <a:rPr lang="sk-SK" sz="1100" b="1" i="0" u="none" strike="noStrike">
                          <a:solidFill>
                            <a:srgbClr val="000000"/>
                          </a:solidFill>
                          <a:effectLst/>
                          <a:latin typeface="Calibri" panose="020F0502020204030204" pitchFamily="34" charset="0"/>
                        </a:rPr>
                        <a:t>Obchodné meno živnostníka</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100" b="1" i="0" u="none" strike="noStrike">
                          <a:solidFill>
                            <a:srgbClr val="000000"/>
                          </a:solidFill>
                          <a:effectLst/>
                          <a:latin typeface="Calibri" panose="020F0502020204030204" pitchFamily="34" charset="0"/>
                        </a:rPr>
                        <a:t>Adresa</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1335177828"/>
                  </a:ext>
                </a:extLst>
              </a:tr>
              <a:tr h="370980">
                <a:tc>
                  <a:txBody>
                    <a:bodyPr/>
                    <a:lstStyle/>
                    <a:p>
                      <a:pPr algn="ctr" fontAlgn="base"/>
                      <a:r>
                        <a:rPr lang="sk-SK" sz="1100" b="0" i="0" u="none" strike="noStrike">
                          <a:solidFill>
                            <a:srgbClr val="000000"/>
                          </a:solidFill>
                          <a:effectLst/>
                          <a:latin typeface="Calibri" panose="020F0502020204030204" pitchFamily="34" charset="0"/>
                        </a:rPr>
                        <a:t>Jozef Vymyslený</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100" b="0" i="0" u="none" strike="noStrike">
                          <a:solidFill>
                            <a:srgbClr val="000000"/>
                          </a:solidFill>
                          <a:effectLst/>
                          <a:latin typeface="Calibri" panose="020F0502020204030204" pitchFamily="34" charset="0"/>
                        </a:rPr>
                        <a:t>Číčky 55, 04059 Košice</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2084940845"/>
                  </a:ext>
                </a:extLst>
              </a:tr>
              <a:tr h="439159">
                <a:tc>
                  <a:txBody>
                    <a:bodyPr/>
                    <a:lstStyle/>
                    <a:p>
                      <a:pPr algn="ctr" fontAlgn="base"/>
                      <a:r>
                        <a:rPr lang="sk-SK" sz="1100" b="0" i="0" u="none" strike="noStrike">
                          <a:solidFill>
                            <a:srgbClr val="000000"/>
                          </a:solidFill>
                          <a:effectLst/>
                          <a:latin typeface="Calibri" panose="020F0502020204030204" pitchFamily="34" charset="0"/>
                        </a:rPr>
                        <a:t>Jozef Vymyslený</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100" b="0" i="0" u="none" strike="noStrike" dirty="0">
                          <a:solidFill>
                            <a:srgbClr val="000000"/>
                          </a:solidFill>
                          <a:effectLst/>
                          <a:latin typeface="Calibri" panose="020F0502020204030204" pitchFamily="34" charset="0"/>
                        </a:rPr>
                        <a:t>Krosná 23, 04001 Košice</a:t>
                      </a:r>
                      <a:r>
                        <a:rPr lang="sk-SK" sz="1100" b="0" i="0" dirty="0">
                          <a:solidFill>
                            <a:srgbClr val="000000"/>
                          </a:solidFill>
                          <a:effectLst/>
                          <a:latin typeface="Calibri" panose="020F0502020204030204" pitchFamily="34" charset="0"/>
                        </a:rPr>
                        <a:t>​</a:t>
                      </a:r>
                      <a:endParaRPr lang="sk-SK" b="0" i="0" dirty="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3220261611"/>
                  </a:ext>
                </a:extLst>
              </a:tr>
            </a:tbl>
          </a:graphicData>
        </a:graphic>
      </p:graphicFrame>
      <p:sp>
        <p:nvSpPr>
          <p:cNvPr id="7" name="Rectangle 1">
            <a:extLst>
              <a:ext uri="{FF2B5EF4-FFF2-40B4-BE49-F238E27FC236}">
                <a16:creationId xmlns:a16="http://schemas.microsoft.com/office/drawing/2014/main" id="{A009724F-C41F-42E6-8F08-BBBAC7A8B55D}"/>
              </a:ext>
            </a:extLst>
          </p:cNvPr>
          <p:cNvSpPr>
            <a:spLocks noChangeArrowheads="1"/>
          </p:cNvSpPr>
          <p:nvPr/>
        </p:nvSpPr>
        <p:spPr bwMode="auto">
          <a:xfrm>
            <a:off x="2569062" y="4750153"/>
            <a:ext cx="197271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9748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761800"/>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Príprava na </a:t>
            </a:r>
            <a:r>
              <a:rPr lang="cs-CZ" sz="3200" b="1" dirty="0" err="1">
                <a:solidFill>
                  <a:srgbClr val="249CDC"/>
                </a:solidFill>
                <a:latin typeface="Arial" panose="020B0604020202020204" pitchFamily="34" charset="0"/>
                <a:cs typeface="Arial" panose="020B0604020202020204" pitchFamily="34" charset="0"/>
              </a:rPr>
              <a:t>podnikanie</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165892" y="1652157"/>
            <a:ext cx="10653931" cy="3238727"/>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Vhodné meno pre firmu​​</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Ďalšie príklady správne uvedeného obchodného mena FO:​</a:t>
            </a:r>
            <a:r>
              <a:rPr lang="sk-SK" sz="1800" b="0" i="0" u="none" strike="noStrike" dirty="0" err="1">
                <a:solidFill>
                  <a:srgbClr val="000000"/>
                </a:solidFill>
                <a:effectLst/>
                <a:latin typeface="Arial" panose="020B0604020202020204" pitchFamily="34" charset="0"/>
                <a:cs typeface="Arial" panose="020B0604020202020204" pitchFamily="34" charset="0"/>
              </a:rPr>
              <a:t>Podprahovo</a:t>
            </a:r>
            <a:r>
              <a:rPr lang="sk-SK" sz="1800" b="0" i="0" u="none" strike="noStrike" dirty="0">
                <a:solidFill>
                  <a:srgbClr val="000000"/>
                </a:solidFill>
                <a:effectLst/>
                <a:latin typeface="Arial" panose="020B0604020202020204" pitchFamily="34" charset="0"/>
                <a:cs typeface="Arial" panose="020B0604020202020204" pitchFamily="34" charset="0"/>
              </a:rPr>
              <a:t> meno definuje firmu, ktorá sa ním prezentuje​:</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Čistý, </a:t>
            </a:r>
            <a:r>
              <a:rPr lang="sk-SK" sz="1600" b="0" i="0" u="none" strike="noStrike" dirty="0" err="1">
                <a:solidFill>
                  <a:srgbClr val="000000"/>
                </a:solidFill>
                <a:effectLst/>
                <a:latin typeface="Arial" panose="020B0604020202020204" pitchFamily="34" charset="0"/>
                <a:cs typeface="Arial" panose="020B0604020202020204" pitchFamily="34" charset="0"/>
              </a:rPr>
              <a:t>bezdodatkový</a:t>
            </a:r>
            <a:r>
              <a:rPr lang="sk-SK" sz="1600" b="0" i="0" u="none" strike="noStrike" dirty="0">
                <a:solidFill>
                  <a:srgbClr val="000000"/>
                </a:solidFill>
                <a:effectLst/>
                <a:latin typeface="Arial" panose="020B0604020202020204" pitchFamily="34" charset="0"/>
                <a:cs typeface="Arial" panose="020B0604020202020204" pitchFamily="34" charset="0"/>
              </a:rPr>
              <a:t> tvar: Jozef Vymyslený​</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Tvar s osobným dodatkom: Jozef Vymyslený ml.​</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Tvar s vecným dodatkom: Jozef Vymyslený  - klampiar</a:t>
            </a:r>
          </a:p>
          <a:p>
            <a:pPr lvl="2" algn="l" fontAlgn="base"/>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Obchodné meno pre PO​ ​</a:t>
            </a:r>
          </a:p>
          <a:p>
            <a:pPr marL="1257300" lvl="2" indent="-342900" algn="l" fontAlgn="base">
              <a:buFont typeface="Arial" panose="020B0604020202020204" pitchFamily="34" charset="0"/>
              <a:buChar char="•"/>
            </a:pPr>
            <a:r>
              <a:rPr lang="sk-SK" sz="1800" b="0" i="0" dirty="0">
                <a:solidFill>
                  <a:srgbClr val="000000"/>
                </a:solidFill>
                <a:effectLst/>
                <a:latin typeface="Calibri" panose="020F0502020204030204" pitchFamily="34" charset="0"/>
              </a:rPr>
              <a:t>Pokiaľ sa nejedná o podnikanie podliehajúce nariadeniam a obmedzeniam aj iných zákonov </a:t>
            </a:r>
            <a:r>
              <a:rPr lang="sk-SK" sz="1600" b="0" i="0" u="none" strike="noStrike" dirty="0">
                <a:solidFill>
                  <a:srgbClr val="000000"/>
                </a:solidFill>
                <a:effectLst/>
                <a:latin typeface="Arial" panose="020B0604020202020204" pitchFamily="34" charset="0"/>
                <a:cs typeface="Arial" panose="020B0604020202020204" pitchFamily="34" charset="0"/>
              </a:rPr>
              <a:t>a vyhlášok, potom si podnikateľ môže zvoliť ako obchodné meno skoro hocičo (v rámci spoločenských noriem)​</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Ak sa jedná o podnikanie napr. v oblasti advokácie, tam je potrebné dodržať ďalšie nariadenia a názov firmy tomu prispôsobiť – napr. JUDr. Jozef Vymyslený, advokát ​</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Povinnou súčasťou mena pri s.r.o. je aj uvedenie dodatku označujúceho právnu formu podnikania. ​</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Zákon stanovuje jedno dôležité pravidlo, podľa ktorého meno nemôže byť rovnaké alebo zameniteľné s obchodným menom s.r.o., ktorá už je uvedená v obchodnom registri.  (pri tejto časti prípravy použite OR SR)​</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D0311B5-84BA-4CF9-A1E3-BE56D3098EB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
        <p:nvSpPr>
          <p:cNvPr id="7" name="Rectangle 1">
            <a:extLst>
              <a:ext uri="{FF2B5EF4-FFF2-40B4-BE49-F238E27FC236}">
                <a16:creationId xmlns:a16="http://schemas.microsoft.com/office/drawing/2014/main" id="{A009724F-C41F-42E6-8F08-BBBAC7A8B55D}"/>
              </a:ext>
            </a:extLst>
          </p:cNvPr>
          <p:cNvSpPr>
            <a:spLocks noChangeArrowheads="1"/>
          </p:cNvSpPr>
          <p:nvPr/>
        </p:nvSpPr>
        <p:spPr bwMode="auto">
          <a:xfrm>
            <a:off x="2569062" y="4750153"/>
            <a:ext cx="197271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986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62755" y="743665"/>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Úlohy na </a:t>
            </a:r>
            <a:r>
              <a:rPr lang="cs-CZ" sz="3200" b="1" dirty="0" err="1">
                <a:solidFill>
                  <a:srgbClr val="249CDC"/>
                </a:solidFill>
                <a:latin typeface="Arial" panose="020B0604020202020204" pitchFamily="34" charset="0"/>
                <a:cs typeface="Arial" panose="020B0604020202020204" pitchFamily="34" charset="0"/>
              </a:rPr>
              <a:t>vypracovanie</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4352478"/>
          </a:xfrm>
        </p:spPr>
        <p:txBody>
          <a:bodyPr anchor="t">
            <a:noAutofit/>
          </a:bodyPr>
          <a:lstStyle/>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Vašej firmy chceli uviesť. Zostavte ich hierarchicky zostupne - od toho, ktorý je pre Vás najdôležitejší a v žiadnom prípade by ste sa ho nevzdali až po ten, ktorého by ste sa vedeli vzdať. Ku každému predmetu podnikania si na základe pomocných zoznamov priraďte typ živnosti, ktorú predstavuje. Vyhľadajte, či zákon určuje pre niektorú z Vašich činností špecifické povinnosti a pridajte ich k danej činnosti.  ​</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Vyberte si, aká bude právna forma Vašej spoločnosti. Uveďte aspoň dva dôvody, pre ktoré bude Váš výber vhodný pre Vašu firmu. ​</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Aké bude meno Vašej firmy? Použitím registrov si overte, či meno Vašej spoločnosti nie je už použité. Akým príbehom by ste predstavili meno svojej firmy?​</a:t>
            </a:r>
          </a:p>
          <a:p>
            <a:pPr marL="342900" indent="-342900" algn="l" rtl="0"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Podľa výberu právnej formy Vášho podniku sa pokúste vyplniť tlačivo na ohlásenie živnosti.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 name="Obrázek 9">
            <a:extLst>
              <a:ext uri="{FF2B5EF4-FFF2-40B4-BE49-F238E27FC236}">
                <a16:creationId xmlns:a16="http://schemas.microsoft.com/office/drawing/2014/main" id="{EDDEB98B-99A2-4A09-8BED-84DE9213A3D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9283" y="5740924"/>
            <a:ext cx="877624" cy="838600"/>
          </a:xfrm>
          <a:prstGeom prst="rect">
            <a:avLst/>
          </a:prstGeom>
          <a:noFill/>
          <a:ln>
            <a:noFill/>
          </a:ln>
        </p:spPr>
      </p:pic>
    </p:spTree>
    <p:extLst>
      <p:ext uri="{BB962C8B-B14F-4D97-AF65-F5344CB8AC3E}">
        <p14:creationId xmlns:p14="http://schemas.microsoft.com/office/powerpoint/2010/main" val="3567561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240799"/>
            <a:ext cx="9144000" cy="839136"/>
          </a:xfrm>
        </p:spPr>
        <p:txBody>
          <a:bodyPr>
            <a:normAutofit/>
          </a:bodyPr>
          <a:lstStyle/>
          <a:p>
            <a:pPr algn="l"/>
            <a:r>
              <a:rPr lang="cs-CZ" sz="4400" b="1" dirty="0" err="1">
                <a:solidFill>
                  <a:srgbClr val="249CDC"/>
                </a:solidFill>
                <a:latin typeface="Arial" panose="020B0604020202020204" pitchFamily="34" charset="0"/>
                <a:cs typeface="Arial" panose="020B0604020202020204" pitchFamily="34" charset="0"/>
              </a:rPr>
              <a:t>Založenie</a:t>
            </a:r>
            <a:r>
              <a:rPr lang="cs-CZ" sz="4400" b="1" dirty="0">
                <a:solidFill>
                  <a:srgbClr val="249CDC"/>
                </a:solidFill>
                <a:latin typeface="Arial" panose="020B0604020202020204" pitchFamily="34" charset="0"/>
                <a:cs typeface="Arial" panose="020B0604020202020204" pitchFamily="34" charset="0"/>
              </a:rPr>
              <a:t> firmy​​</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3" name="Obrázek 12">
            <a:extLst>
              <a:ext uri="{FF2B5EF4-FFF2-40B4-BE49-F238E27FC236}">
                <a16:creationId xmlns:a16="http://schemas.microsoft.com/office/drawing/2014/main" id="{7CF64476-9D28-4B6A-96A6-D3514D669EDB}"/>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AC5CF343-2BB1-4592-AB38-309CD93FC9A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pic>
        <p:nvPicPr>
          <p:cNvPr id="9218" name="Picture 2" descr="Registrácia">
            <a:extLst>
              <a:ext uri="{FF2B5EF4-FFF2-40B4-BE49-F238E27FC236}">
                <a16:creationId xmlns:a16="http://schemas.microsoft.com/office/drawing/2014/main" id="{5681D15A-6DB6-4DEF-8A9D-9402EB3FF57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8705" y="1539349"/>
            <a:ext cx="2054115" cy="1540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079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609" y="743665"/>
            <a:ext cx="9144000" cy="839136"/>
          </a:xfrm>
        </p:spPr>
        <p:txBody>
          <a:bodyPr>
            <a:normAutofit/>
          </a:bodyPr>
          <a:lstStyle/>
          <a:p>
            <a:pPr algn="l"/>
            <a:r>
              <a:rPr lang="cs-CZ" sz="3200" b="1" dirty="0" err="1">
                <a:solidFill>
                  <a:srgbClr val="249CDC"/>
                </a:solidFill>
                <a:latin typeface="Arial" panose="020B0604020202020204" pitchFamily="34" charset="0"/>
                <a:cs typeface="Arial" panose="020B0604020202020204" pitchFamily="34" charset="0"/>
              </a:rPr>
              <a:t>Založenie</a:t>
            </a:r>
            <a:r>
              <a:rPr lang="cs-CZ" sz="3200" b="1" dirty="0">
                <a:solidFill>
                  <a:srgbClr val="249CDC"/>
                </a:solidFill>
                <a:latin typeface="Arial" panose="020B0604020202020204" pitchFamily="34" charset="0"/>
                <a:cs typeface="Arial" panose="020B0604020202020204" pitchFamily="34" charset="0"/>
              </a:rPr>
              <a:t> firmy​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4052" y="1570384"/>
            <a:ext cx="10184868" cy="4352478"/>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Založenie FO – živnosti​</a:t>
            </a:r>
          </a:p>
          <a:p>
            <a:pPr marL="800100" lvl="1"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Ohlásenie živnosti – ide o získanie osvedčenia o živnostenskom oprávnení​</a:t>
            </a:r>
          </a:p>
          <a:p>
            <a:pPr marL="800100" lvl="1"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Ohlásenie je možné urobiť dvoma spôsobmi:​</a:t>
            </a:r>
          </a:p>
          <a:p>
            <a:pPr marL="1257300" lvl="2"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1. Osobne na príslušnom živnostenskom úrade, resp. na jednotnom kontaktnom mieste (KAMO)​</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Príslušnosť k danému úradu sa potvrdzuje pomocou bydliska FO​</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Pre ohlásenie je potrebné vyplniť formulár pre FO – identifikačné údaje, miesto podnikania, všetky predmety podnikania, doby prevádzkovania živnosti, údaje o zodpovednom zástupcovi a údaje pre vyžiadanie si výpisu z registra trestov pokiaľ sa tieto údaje nedajú získať z databáz. Súčasťou je aj prihláška k registrácii daňovníka k dani príjmu FO a prihláška na verejné povinné zdravotné poistenie. ​</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Posledným krokom je zaplatenia správnych poplatkov podľa sadzobníka. ​</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Živnostenský úrad vydá osvedčenie o živnostenskom oprávnení s prideleným IČO do troch pracovných dní od doručenia potrebných dokumentov. ​</a:t>
            </a:r>
          </a:p>
          <a:p>
            <a:pPr marL="1257300" lvl="2"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Elektronicky prostredníctvom stránky www.slovensko.sk​</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Používa sa občiansky preukaz s elektronickým čipom s aktivovaným elektronickým podpisom; čítačka čipových kariet a aplikácia na prihlasovanie, ktorú je možné nájsť na stránke slovensko.sk.​</a:t>
            </a:r>
            <a:endParaRPr lang="sk-SK" sz="8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3EAEFBD5-5B0A-42B6-8D04-5D4A83A6400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9020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609" y="743665"/>
            <a:ext cx="9144000" cy="839136"/>
          </a:xfrm>
        </p:spPr>
        <p:txBody>
          <a:bodyPr>
            <a:normAutofit/>
          </a:bodyPr>
          <a:lstStyle/>
          <a:p>
            <a:pPr algn="l"/>
            <a:r>
              <a:rPr lang="cs-CZ" sz="3200" b="1" dirty="0" err="1">
                <a:solidFill>
                  <a:srgbClr val="249CDC"/>
                </a:solidFill>
                <a:latin typeface="Arial" panose="020B0604020202020204" pitchFamily="34" charset="0"/>
                <a:cs typeface="Arial" panose="020B0604020202020204" pitchFamily="34" charset="0"/>
              </a:rPr>
              <a:t>Založenie</a:t>
            </a:r>
            <a:r>
              <a:rPr lang="cs-CZ" sz="3200" b="1" dirty="0">
                <a:solidFill>
                  <a:srgbClr val="249CDC"/>
                </a:solidFill>
                <a:latin typeface="Arial" panose="020B0604020202020204" pitchFamily="34" charset="0"/>
                <a:cs typeface="Arial" panose="020B0604020202020204" pitchFamily="34" charset="0"/>
              </a:rPr>
              <a:t> firmy​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4052" y="1570384"/>
            <a:ext cx="10184868" cy="4352478"/>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Založenie FO – živnosti​</a:t>
            </a:r>
          </a:p>
          <a:p>
            <a:pPr marL="800100" lvl="1"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Ohlásenie živnosti – ide o získanie osvedčenia o živnostenskom oprávnení​</a:t>
            </a:r>
          </a:p>
          <a:p>
            <a:pPr marL="800100" lvl="1"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Ohlásenie je možné urobiť dvoma spôsobmi:​</a:t>
            </a:r>
          </a:p>
          <a:p>
            <a:pPr marL="1257300" lvl="2"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2. Elektronicky prostredníctvom stránky www.slovensko.sk​</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Používa sa občiansky preukaz s elektronickým čipom a aktivovaným elektronickým podpisom; čítačka čipových kariet a aplikácia na prihlasovanie, ktorú je možné nájsť na stránke slovensko.sk.​</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Pre ohlásenie sa vyplní elektronická podoba formulára.​</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Doplnia sa prílohy, ak sú nutné, v elektronickej podobe a podpíšu sa zaručeným elektronickým podpisom. ​</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Zvyšný postup je rovnaký, ako v prípade osobného ohlásenia živnosti. ​Elektronicky prostredníctvom stránky www.slovensko.sk​</a:t>
            </a:r>
          </a:p>
          <a:p>
            <a:pPr marL="800100" lvl="1"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Odovzdaním formuláru pre ohlásenie živnosti na príslušnom živnostenskom úrade – či osobne alebo elektronicky - vzniká FO oprávnenie prevádzkovať živnosť. </a:t>
            </a:r>
            <a:endParaRPr lang="sk-SK" sz="12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138D5189-1AB3-4C61-9747-BC7F477C52C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3618482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1036" y="269848"/>
            <a:ext cx="9144000" cy="839136"/>
          </a:xfrm>
        </p:spPr>
        <p:txBody>
          <a:bodyPr>
            <a:normAutofit/>
          </a:bodyPr>
          <a:lstStyle/>
          <a:p>
            <a:pPr algn="l"/>
            <a:r>
              <a:rPr lang="cs-CZ" sz="3200" b="1" dirty="0" err="1">
                <a:solidFill>
                  <a:srgbClr val="249CDC"/>
                </a:solidFill>
                <a:latin typeface="Arial" panose="020B0604020202020204" pitchFamily="34" charset="0"/>
                <a:cs typeface="Arial" panose="020B0604020202020204" pitchFamily="34" charset="0"/>
              </a:rPr>
              <a:t>Založenie</a:t>
            </a:r>
            <a:r>
              <a:rPr lang="cs-CZ" sz="3200" b="1" dirty="0">
                <a:solidFill>
                  <a:srgbClr val="249CDC"/>
                </a:solidFill>
                <a:latin typeface="Arial" panose="020B0604020202020204" pitchFamily="34" charset="0"/>
                <a:cs typeface="Arial" panose="020B0604020202020204" pitchFamily="34" charset="0"/>
              </a:rPr>
              <a:t> firmy​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626" y="1114519"/>
            <a:ext cx="10184868" cy="4352478"/>
          </a:xfrm>
        </p:spPr>
        <p:txBody>
          <a:bodyPr anchor="t">
            <a:noAutofit/>
          </a:bodyPr>
          <a:lstStyle/>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Založenie PO – s.r.o.​</a:t>
            </a:r>
            <a:r>
              <a:rPr lang="sk-SK" b="0" i="0" u="none" strike="noStrike" dirty="0">
                <a:solidFill>
                  <a:srgbClr val="000000"/>
                </a:solidFill>
                <a:effectLst/>
                <a:latin typeface="Arial" panose="020B0604020202020204" pitchFamily="34" charset="0"/>
                <a:cs typeface="Arial" panose="020B0604020202020204" pitchFamily="34" charset="0"/>
              </a:rPr>
              <a:t>​</a:t>
            </a:r>
          </a:p>
          <a:p>
            <a:pPr marL="800100" lvl="1"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 je komplikovanejšia forma podnikania a tomu zodpovedá aj postup jej založenia.​</a:t>
            </a:r>
          </a:p>
          <a:p>
            <a:pPr marL="800100" lvl="1"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Pri založení musí byť dohodnuté a vypracované:</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obchodné meno, ​</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sídlo spoločnosti – ľubovoľná nehnuteľnosť registrovaná v katastri nehnuteľností. Ak nie ste majiteľom, potom je potrebné doložiť Vyhlásenie majiteľa nehnuteľnosti s overeným podpisom. ​</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predmet činnosti​</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hodnota základného imania spoločnosti – zákonnom stanovená je minimálna hodnota 5000€ - je potrebné preukázať jeho splatenie pomocou vyhlásenia správcu vkladu spoločnosti​</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Zakladateľská/spoločenská zmluva – náležitosti stanovuje Obchodný zákonník. ​</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Vyjadrenie súhlasu správcu dane a sociálnej poisťovne so založením s.r.o. – zákon jednoznačne definuje osoby, ktoré nemôžu založiť s.r.o. ​</a:t>
            </a:r>
          </a:p>
          <a:p>
            <a:pPr marL="1714500" lvl="3"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Ohlásenie živnosti živnostenskému úradu – prebieha rovnako, ako v prípade FO, je však potrebné doložiť zakladateľskú/spoločenskú zmluvu – odporúča sa využiť aj možnosť poskytnúť údaje pre automatickú registráciu na daňovom úrade.​</a:t>
            </a:r>
            <a:endParaRPr lang="sk-SK" sz="12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478EA9FF-3F6E-4BF3-B053-C40614FC2E6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729040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1036" y="269848"/>
            <a:ext cx="9144000" cy="839136"/>
          </a:xfrm>
        </p:spPr>
        <p:txBody>
          <a:bodyPr>
            <a:normAutofit/>
          </a:bodyPr>
          <a:lstStyle/>
          <a:p>
            <a:pPr algn="l"/>
            <a:r>
              <a:rPr lang="cs-CZ" sz="3200" b="1" dirty="0" err="1">
                <a:solidFill>
                  <a:srgbClr val="249CDC"/>
                </a:solidFill>
                <a:latin typeface="Arial" panose="020B0604020202020204" pitchFamily="34" charset="0"/>
                <a:cs typeface="Arial" panose="020B0604020202020204" pitchFamily="34" charset="0"/>
              </a:rPr>
              <a:t>Založenie</a:t>
            </a:r>
            <a:r>
              <a:rPr lang="cs-CZ" sz="3200" b="1" dirty="0">
                <a:solidFill>
                  <a:srgbClr val="249CDC"/>
                </a:solidFill>
                <a:latin typeface="Arial" panose="020B0604020202020204" pitchFamily="34" charset="0"/>
                <a:cs typeface="Arial" panose="020B0604020202020204" pitchFamily="34" charset="0"/>
              </a:rPr>
              <a:t> firmy​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626" y="1114519"/>
            <a:ext cx="10184868" cy="4352478"/>
          </a:xfrm>
        </p:spPr>
        <p:txBody>
          <a:bodyPr anchor="t">
            <a:noAutofit/>
          </a:bodyPr>
          <a:lstStyle/>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Založenie PO – s.r.o.​</a:t>
            </a:r>
            <a:r>
              <a:rPr lang="sk-SK" b="0" i="0" u="none" strike="noStrike" dirty="0">
                <a:solidFill>
                  <a:srgbClr val="000000"/>
                </a:solidFill>
                <a:effectLst/>
                <a:latin typeface="Arial" panose="020B0604020202020204" pitchFamily="34" charset="0"/>
                <a:cs typeface="Arial" panose="020B0604020202020204" pitchFamily="34" charset="0"/>
              </a:rPr>
              <a:t>​</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Podanie návrhu na zápis s.r.o. do obchodného registra SR – tento návrh je možné podávať len elektronicky ​</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Návrh sa podáva na príslušný registrový súd – ten je v sídle kraja  a je určený podľa sídla spoločnosti​</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K návrhu je potrebné doložiť:</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zakladateľská listina,​</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vyhlásenie správcu vkladov o splatení​</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súhlas s ustanovením do funkcie konateľa,​</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vyhlásenie jediného spoločníka (ak spoločnosť má len jedného spoločníka),​</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súhlas vlastníka so zriadením sídla spoločnosti,​</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osvedčenie o živnostenskom oprávnení alebo iné osobitné oprávnenie na vykonávanie predmetu činnosti,​</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súhlas správcu dane a sociálnej poisťovne so zápisom do obchodného registra, ak zakladatelia boli vedení v zozname dlžníkov,​</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kolky v hodnote podľa sadzobníka.</a:t>
            </a:r>
          </a:p>
          <a:p>
            <a:pPr marL="1257300" lvl="2" indent="-342900" algn="l"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Registrový súd rozhodne do dvoch pracovných dní o zápise spoločnosti do OR a vystaví potvrdenie + výpis z OR = týmto dňom spoločnosť právne vznikla.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BA776CC-1C0C-4C40-9241-F8549F7058B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2979929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28743" y="596861"/>
            <a:ext cx="9144000" cy="839136"/>
          </a:xfrm>
        </p:spPr>
        <p:txBody>
          <a:bodyPr>
            <a:normAutofit/>
          </a:bodyPr>
          <a:lstStyle/>
          <a:p>
            <a:pPr algn="l"/>
            <a:r>
              <a:rPr lang="cs-CZ" sz="3200" b="1" dirty="0" err="1">
                <a:solidFill>
                  <a:srgbClr val="249CDC"/>
                </a:solidFill>
                <a:latin typeface="Arial" panose="020B0604020202020204" pitchFamily="34" charset="0"/>
                <a:cs typeface="Arial" panose="020B0604020202020204" pitchFamily="34" charset="0"/>
              </a:rPr>
              <a:t>Založenie</a:t>
            </a:r>
            <a:r>
              <a:rPr lang="cs-CZ" sz="3200" b="1" dirty="0">
                <a:solidFill>
                  <a:srgbClr val="249CDC"/>
                </a:solidFill>
                <a:latin typeface="Arial" panose="020B0604020202020204" pitchFamily="34" charset="0"/>
                <a:cs typeface="Arial" panose="020B0604020202020204" pitchFamily="34" charset="0"/>
              </a:rPr>
              <a:t> firmy​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64626" y="1567005"/>
            <a:ext cx="10184868" cy="4352478"/>
          </a:xfrm>
        </p:spPr>
        <p:txBody>
          <a:bodyPr anchor="t">
            <a:noAutofit/>
          </a:bodyPr>
          <a:lstStyle/>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Založenie FO – živnosti​</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Pre založenie živnosti je potrebné splniť tri všeobecné podmienky:​</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1. dosiahnuť vek 18 rokov​</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2. byť spôsobilý na právne úkony​</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3. byť bezúhonný – nie je nutné dokladovať, živnostenský úrad si to dohľadá sám</a:t>
            </a: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Pri voľných živnostiach sú všeobecné podmienky postačujúce. ​</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Pri remeselných a viazaných živnostiach je potrebné splniť aj osobitné podmienky - odbornú alebo inú spôsobilosť – napr. dosiahnuté vzdelanie (preukazuje sa výučným listom) a prax v odbore.​</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Pred ohlásením živnosti je potrebné si určiť predmet podnikania, obchodné meno a miesto podnikania. ​</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Miesto podnikania:​​</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obyčajne ide o adresu trvalého pobytu živnostníka​</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nemôže to byť </a:t>
            </a:r>
            <a:r>
              <a:rPr lang="sk-SK" sz="1600" b="0" i="0" u="none" strike="noStrike" dirty="0" err="1">
                <a:solidFill>
                  <a:srgbClr val="000000"/>
                </a:solidFill>
                <a:effectLst/>
                <a:latin typeface="Arial" panose="020B0604020202020204" pitchFamily="34" charset="0"/>
                <a:cs typeface="Arial" panose="020B0604020202020204" pitchFamily="34" charset="0"/>
              </a:rPr>
              <a:t>P.O.Box</a:t>
            </a:r>
            <a:r>
              <a:rPr lang="sk-SK" sz="1600" b="0" i="0" u="none" strike="noStrike" dirty="0">
                <a:solidFill>
                  <a:srgbClr val="000000"/>
                </a:solidFill>
                <a:effectLst/>
                <a:latin typeface="Arial" panose="020B0604020202020204" pitchFamily="34" charset="0"/>
                <a:cs typeface="Arial" panose="020B0604020202020204" pitchFamily="34" charset="0"/>
              </a:rPr>
              <a:t> ​</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75DD9C39-D531-4A78-8D7D-210ADF784B2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118994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695025"/>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Použitá a </a:t>
            </a:r>
            <a:r>
              <a:rPr lang="cs-CZ" sz="3200" b="1" dirty="0" err="1">
                <a:solidFill>
                  <a:srgbClr val="249CDC"/>
                </a:solidFill>
                <a:latin typeface="Arial" panose="020B0604020202020204" pitchFamily="34" charset="0"/>
                <a:cs typeface="Arial" panose="020B0604020202020204" pitchFamily="34" charset="0"/>
              </a:rPr>
              <a:t>odporúčaná</a:t>
            </a:r>
            <a:r>
              <a:rPr lang="cs-CZ" sz="3200" b="1" dirty="0">
                <a:solidFill>
                  <a:srgbClr val="249CDC"/>
                </a:solidFill>
                <a:latin typeface="Arial" panose="020B0604020202020204" pitchFamily="34" charset="0"/>
                <a:cs typeface="Arial" panose="020B0604020202020204" pitchFamily="34" charset="0"/>
              </a:rPr>
              <a:t> </a:t>
            </a:r>
            <a:r>
              <a:rPr lang="cs-CZ" sz="3200" b="1" dirty="0" err="1">
                <a:solidFill>
                  <a:srgbClr val="249CDC"/>
                </a:solidFill>
                <a:latin typeface="Arial" panose="020B0604020202020204" pitchFamily="34" charset="0"/>
                <a:cs typeface="Arial" panose="020B0604020202020204" pitchFamily="34" charset="0"/>
              </a:rPr>
              <a:t>literatúra</a:t>
            </a:r>
            <a:endParaRPr lang="cs-CZ" sz="32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306907" y="1726831"/>
            <a:ext cx="9471537" cy="4352478"/>
          </a:xfrm>
        </p:spPr>
        <p:txBody>
          <a:bodyPr anchor="t">
            <a:noAutofit/>
          </a:bodyPr>
          <a:lstStyle/>
          <a:p>
            <a:pPr algn="l" rtl="0" fontAlgn="base"/>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1.] Zákon 455/1991 Z. z. - Zákon o živnostenskom podnikaní v platnom znení. (1991) Dostupné na: </a:t>
            </a:r>
            <a:r>
              <a:rPr lang="sk-SK" sz="1800" b="0" i="0" u="sng" strike="noStrike" dirty="0">
                <a:solidFill>
                  <a:srgbClr val="F19DB4"/>
                </a:solidFill>
                <a:effectLst/>
                <a:latin typeface="Arial" panose="020B0604020202020204" pitchFamily="34" charset="0"/>
                <a:cs typeface="Arial" panose="020B0604020202020204" pitchFamily="34" charset="0"/>
                <a:hlinkClick r:id="rId5"/>
              </a:rPr>
              <a:t>https://www.zakonypreludi.sk/zz/1991-455</a:t>
            </a:r>
            <a:r>
              <a:rPr lang="sk-SK" sz="1800" b="0" i="0" u="none" strike="noStrike" dirty="0">
                <a:solidFill>
                  <a:srgbClr val="000000"/>
                </a:solidFill>
                <a:effectLst/>
                <a:latin typeface="Arial" panose="020B0604020202020204" pitchFamily="34" charset="0"/>
                <a:cs typeface="Arial" panose="020B0604020202020204" pitchFamily="34" charset="0"/>
              </a:rPr>
              <a:t> (dňa 18.12.2021) </a:t>
            </a:r>
            <a:r>
              <a:rPr lang="en-US" sz="1800" b="0" i="0" dirty="0">
                <a:solidFill>
                  <a:srgbClr val="000000"/>
                </a:solidFill>
                <a:effectLst/>
                <a:latin typeface="Arial" panose="020B0604020202020204" pitchFamily="34" charset="0"/>
                <a:cs typeface="Arial" panose="020B0604020202020204" pitchFamily="34" charset="0"/>
              </a:rPr>
              <a:t>​</a:t>
            </a:r>
            <a:endParaRPr lang="en-US" sz="1600" b="0" i="0" dirty="0">
              <a:solidFill>
                <a:srgbClr val="000000"/>
              </a:solidFill>
              <a:effectLst/>
              <a:latin typeface="Arial" panose="020B0604020202020204" pitchFamily="34" charset="0"/>
              <a:cs typeface="Arial" panose="020B0604020202020204" pitchFamily="34" charset="0"/>
            </a:endParaRPr>
          </a:p>
          <a:p>
            <a:pPr algn="l" rtl="0" fontAlgn="base"/>
            <a:r>
              <a:rPr lang="sk-SK" sz="1800" b="0" i="0"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a:p>
            <a:pPr algn="l" rtl="0" fontAlgn="base"/>
            <a:r>
              <a:rPr lang="sk-SK" sz="1800" b="0" i="0" u="none" strike="noStrike" dirty="0">
                <a:solidFill>
                  <a:srgbClr val="000000"/>
                </a:solidFill>
                <a:effectLst/>
                <a:latin typeface="Arial" panose="020B0604020202020204" pitchFamily="34" charset="0"/>
                <a:cs typeface="Arial" panose="020B0604020202020204" pitchFamily="34" charset="0"/>
              </a:rPr>
              <a:t>[2.] Zákon 513/1991 </a:t>
            </a:r>
            <a:r>
              <a:rPr lang="sk-SK" sz="1800" b="0" i="0" u="none" strike="noStrike" dirty="0" err="1">
                <a:solidFill>
                  <a:srgbClr val="000000"/>
                </a:solidFill>
                <a:effectLst/>
                <a:latin typeface="Arial" panose="020B0604020202020204" pitchFamily="34" charset="0"/>
                <a:cs typeface="Arial" panose="020B0604020202020204" pitchFamily="34" charset="0"/>
              </a:rPr>
              <a:t>Z.z</a:t>
            </a:r>
            <a:r>
              <a:rPr lang="sk-SK" sz="1800" b="0" i="0" u="none" strike="noStrike" dirty="0">
                <a:solidFill>
                  <a:srgbClr val="000000"/>
                </a:solidFill>
                <a:effectLst/>
                <a:latin typeface="Arial" panose="020B0604020202020204" pitchFamily="34" charset="0"/>
                <a:cs typeface="Arial" panose="020B0604020202020204" pitchFamily="34" charset="0"/>
              </a:rPr>
              <a:t>. - Obchodný zákonník. (1991). Dostupné na: </a:t>
            </a:r>
            <a:r>
              <a:rPr lang="sk-SK" sz="1800" b="0" i="0" u="sng" strike="noStrike" dirty="0">
                <a:solidFill>
                  <a:srgbClr val="F19DB4"/>
                </a:solidFill>
                <a:effectLst/>
                <a:latin typeface="Arial" panose="020B0604020202020204" pitchFamily="34" charset="0"/>
                <a:cs typeface="Arial" panose="020B0604020202020204" pitchFamily="34" charset="0"/>
                <a:hlinkClick r:id="rId6"/>
              </a:rPr>
              <a:t>https://www.zakonypreludi.sk/zz/1991-513/suvislosti</a:t>
            </a:r>
            <a:r>
              <a:rPr lang="sk-SK" sz="1800" b="0" i="0" u="none" strike="noStrike" dirty="0">
                <a:solidFill>
                  <a:srgbClr val="000000"/>
                </a:solidFill>
                <a:effectLst/>
                <a:latin typeface="Arial" panose="020B0604020202020204" pitchFamily="34" charset="0"/>
                <a:cs typeface="Arial" panose="020B0604020202020204" pitchFamily="34" charset="0"/>
              </a:rPr>
              <a:t> (dňa 18.12.2021)</a:t>
            </a:r>
            <a:r>
              <a:rPr lang="en-US" sz="1800" b="0" i="0" dirty="0">
                <a:solidFill>
                  <a:srgbClr val="000000"/>
                </a:solidFill>
                <a:effectLst/>
                <a:latin typeface="Arial" panose="020B0604020202020204" pitchFamily="34" charset="0"/>
                <a:cs typeface="Arial" panose="020B0604020202020204" pitchFamily="34" charset="0"/>
              </a:rPr>
              <a:t>​</a:t>
            </a:r>
            <a:endParaRPr lang="en-US" sz="1600" b="0" i="0" dirty="0">
              <a:solidFill>
                <a:srgbClr val="000000"/>
              </a:solidFill>
              <a:effectLst/>
              <a:latin typeface="Arial" panose="020B0604020202020204" pitchFamily="34" charset="0"/>
              <a:cs typeface="Arial" panose="020B0604020202020204" pitchFamily="34" charset="0"/>
            </a:endParaRPr>
          </a:p>
          <a:p>
            <a:pPr algn="l" rtl="0" fontAlgn="base"/>
            <a:r>
              <a:rPr lang="sk-SK" sz="1800" b="0" i="0"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a:p>
            <a:pPr algn="l" rtl="0" fontAlgn="base"/>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3.</a:t>
            </a:r>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 </a:t>
            </a:r>
            <a:r>
              <a:rPr lang="sk-SK" sz="1800" b="0" i="0" u="none" strike="noStrike" dirty="0" err="1">
                <a:solidFill>
                  <a:srgbClr val="000000"/>
                </a:solidFill>
                <a:effectLst/>
                <a:latin typeface="Arial" panose="020B0604020202020204" pitchFamily="34" charset="0"/>
                <a:cs typeface="Arial" panose="020B0604020202020204" pitchFamily="34" charset="0"/>
              </a:rPr>
              <a:t>Portal</a:t>
            </a:r>
            <a:r>
              <a:rPr lang="sk-SK" sz="1800" b="0" i="0" u="none" strike="noStrike" dirty="0">
                <a:solidFill>
                  <a:srgbClr val="000000"/>
                </a:solidFill>
                <a:effectLst/>
                <a:latin typeface="Arial" panose="020B0604020202020204" pitchFamily="34" charset="0"/>
                <a:cs typeface="Arial" panose="020B0604020202020204" pitchFamily="34" charset="0"/>
              </a:rPr>
              <a:t> podnikajte.sk (2021). Dostupné na: </a:t>
            </a:r>
            <a:r>
              <a:rPr lang="sk-SK" sz="1800" b="0" i="0" u="sng" strike="noStrike" dirty="0">
                <a:solidFill>
                  <a:srgbClr val="F19DB4"/>
                </a:solidFill>
                <a:effectLst/>
                <a:latin typeface="Arial" panose="020B0604020202020204" pitchFamily="34" charset="0"/>
                <a:cs typeface="Arial" panose="020B0604020202020204" pitchFamily="34" charset="0"/>
                <a:hlinkClick r:id="rId7"/>
              </a:rPr>
              <a:t>https://www.podnikajte.sk</a:t>
            </a:r>
            <a:r>
              <a:rPr lang="sk-SK" sz="1800" b="0" i="0" u="none" strike="noStrike" dirty="0">
                <a:solidFill>
                  <a:srgbClr val="000000"/>
                </a:solidFill>
                <a:effectLst/>
                <a:latin typeface="Arial" panose="020B0604020202020204" pitchFamily="34" charset="0"/>
                <a:cs typeface="Arial" panose="020B0604020202020204" pitchFamily="34" charset="0"/>
              </a:rPr>
              <a:t> (dňa 18.12.2021)</a:t>
            </a:r>
            <a:r>
              <a:rPr lang="en-US" sz="1800" b="0" i="0" dirty="0">
                <a:solidFill>
                  <a:srgbClr val="000000"/>
                </a:solidFill>
                <a:effectLst/>
                <a:latin typeface="Arial" panose="020B0604020202020204" pitchFamily="34" charset="0"/>
                <a:cs typeface="Arial" panose="020B0604020202020204" pitchFamily="34" charset="0"/>
              </a:rPr>
              <a:t>​</a:t>
            </a:r>
            <a:endParaRPr lang="en-US" sz="1600" b="0" i="0" dirty="0">
              <a:solidFill>
                <a:srgbClr val="000000"/>
              </a:solidFill>
              <a:effectLst/>
              <a:latin typeface="Arial" panose="020B0604020202020204" pitchFamily="34" charset="0"/>
              <a:cs typeface="Arial" panose="020B0604020202020204" pitchFamily="34" charset="0"/>
            </a:endParaRPr>
          </a:p>
          <a:p>
            <a:pPr algn="l" rtl="0" fontAlgn="base"/>
            <a:r>
              <a:rPr lang="en-US" sz="1800" b="0" i="0" dirty="0">
                <a:solidFill>
                  <a:srgbClr val="000000"/>
                </a:solidFill>
                <a:effectLst/>
                <a:latin typeface="Arial" panose="020B0604020202020204" pitchFamily="34" charset="0"/>
                <a:cs typeface="Arial" panose="020B0604020202020204" pitchFamily="34" charset="0"/>
              </a:rPr>
              <a:t>​</a:t>
            </a:r>
            <a:endParaRPr lang="en-US" sz="1600" b="0" i="0" dirty="0">
              <a:solidFill>
                <a:srgbClr val="000000"/>
              </a:solidFill>
              <a:effectLst/>
              <a:latin typeface="Arial" panose="020B0604020202020204" pitchFamily="34" charset="0"/>
              <a:cs typeface="Arial" panose="020B0604020202020204" pitchFamily="34" charset="0"/>
            </a:endParaRPr>
          </a:p>
          <a:p>
            <a:pPr algn="l" rtl="0" fontAlgn="base"/>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4</a:t>
            </a:r>
            <a:r>
              <a:rPr lang="en-US" sz="1800" b="0" i="0" u="none" strike="noStrike" dirty="0">
                <a:solidFill>
                  <a:srgbClr val="000000"/>
                </a:solidFill>
                <a:effectLst/>
                <a:latin typeface="Arial" panose="020B0604020202020204" pitchFamily="34" charset="0"/>
                <a:cs typeface="Arial" panose="020B0604020202020204" pitchFamily="34" charset="0"/>
              </a:rPr>
              <a:t>.] Portal </a:t>
            </a:r>
            <a:r>
              <a:rPr lang="sk-SK" sz="1800" b="0" i="0" u="sng" strike="noStrike" dirty="0">
                <a:solidFill>
                  <a:srgbClr val="F19DB4"/>
                </a:solidFill>
                <a:effectLst/>
                <a:latin typeface="Arial" panose="020B0604020202020204" pitchFamily="34" charset="0"/>
                <a:cs typeface="Arial" panose="020B0604020202020204" pitchFamily="34" charset="0"/>
                <a:hlinkClick r:id="rId8"/>
              </a:rPr>
              <a:t>www.pravovpraxi.sk</a:t>
            </a:r>
            <a:r>
              <a:rPr lang="en-US" sz="1800" b="0" i="0" u="none" strike="noStrike" dirty="0">
                <a:solidFill>
                  <a:srgbClr val="000000"/>
                </a:solidFill>
                <a:effectLst/>
                <a:latin typeface="Arial" panose="020B0604020202020204" pitchFamily="34" charset="0"/>
                <a:cs typeface="Arial" panose="020B0604020202020204" pitchFamily="34" charset="0"/>
              </a:rPr>
              <a:t> </a:t>
            </a:r>
            <a:r>
              <a:rPr lang="sk-SK" sz="1800" b="0" i="0" u="none" strike="noStrike" dirty="0">
                <a:solidFill>
                  <a:srgbClr val="000000"/>
                </a:solidFill>
                <a:effectLst/>
                <a:latin typeface="Arial" panose="020B0604020202020204" pitchFamily="34" charset="0"/>
                <a:cs typeface="Arial" panose="020B0604020202020204" pitchFamily="34" charset="0"/>
              </a:rPr>
              <a:t>(2021). </a:t>
            </a:r>
            <a:r>
              <a:rPr lang="en-US" sz="1800" b="0" i="0" u="none" strike="noStrike" dirty="0" err="1">
                <a:solidFill>
                  <a:srgbClr val="000000"/>
                </a:solidFill>
                <a:effectLst/>
                <a:latin typeface="Arial" panose="020B0604020202020204" pitchFamily="34" charset="0"/>
                <a:cs typeface="Arial" panose="020B0604020202020204" pitchFamily="34" charset="0"/>
              </a:rPr>
              <a:t>Dostupn</a:t>
            </a:r>
            <a:r>
              <a:rPr lang="sk-SK" sz="1800" b="0" i="0" u="none" strike="noStrike" dirty="0">
                <a:solidFill>
                  <a:srgbClr val="000000"/>
                </a:solidFill>
                <a:effectLst/>
                <a:latin typeface="Arial" panose="020B0604020202020204" pitchFamily="34" charset="0"/>
                <a:cs typeface="Arial" panose="020B0604020202020204" pitchFamily="34" charset="0"/>
              </a:rPr>
              <a:t>é na </a:t>
            </a:r>
            <a:r>
              <a:rPr lang="sk-SK" sz="1800" b="0" i="0" u="sng" strike="noStrike" dirty="0">
                <a:solidFill>
                  <a:srgbClr val="F19DB4"/>
                </a:solidFill>
                <a:effectLst/>
                <a:latin typeface="Arial" panose="020B0604020202020204" pitchFamily="34" charset="0"/>
                <a:cs typeface="Arial" panose="020B0604020202020204" pitchFamily="34" charset="0"/>
                <a:hlinkClick r:id="rId9"/>
              </a:rPr>
              <a:t>https://www.pravovpraxi.sk/zalozenie-s-r-o-ako-na-to/</a:t>
            </a:r>
            <a:r>
              <a:rPr lang="sk-SK" sz="1800" b="0" i="0" u="none" strike="noStrike" dirty="0">
                <a:solidFill>
                  <a:srgbClr val="000000"/>
                </a:solidFill>
                <a:effectLst/>
                <a:latin typeface="Arial" panose="020B0604020202020204" pitchFamily="34" charset="0"/>
                <a:cs typeface="Arial" panose="020B0604020202020204" pitchFamily="34" charset="0"/>
              </a:rPr>
              <a:t> (dňa 18.12.2021)</a:t>
            </a:r>
            <a:r>
              <a:rPr lang="en-US" sz="1800" b="0" i="0" dirty="0">
                <a:solidFill>
                  <a:srgbClr val="000000"/>
                </a:solidFill>
                <a:effectLst/>
                <a:latin typeface="Arial" panose="020B0604020202020204" pitchFamily="34" charset="0"/>
                <a:cs typeface="Arial" panose="020B0604020202020204" pitchFamily="34" charset="0"/>
              </a:rPr>
              <a:t>​</a:t>
            </a:r>
            <a:endParaRPr lang="en-US" sz="1600" b="0" i="0" dirty="0">
              <a:solidFill>
                <a:srgbClr val="000000"/>
              </a:solidFill>
              <a:effectLst/>
              <a:latin typeface="Arial" panose="020B0604020202020204" pitchFamily="34" charset="0"/>
              <a:cs typeface="Arial" panose="020B0604020202020204" pitchFamily="34" charset="0"/>
            </a:endParaRPr>
          </a:p>
          <a:p>
            <a:pPr algn="l" rtl="0" fontAlgn="base"/>
            <a:r>
              <a:rPr lang="sk-SK" sz="1800" b="0" i="0"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a:p>
            <a:pPr algn="l" rtl="0" fontAlgn="base"/>
            <a:r>
              <a:rPr lang="en-US" sz="1800" b="0" i="0" u="none" strike="noStrike"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5</a:t>
            </a:r>
            <a:r>
              <a:rPr lang="en-US" sz="1800" b="0" i="0" u="none" strike="noStrike" dirty="0">
                <a:solidFill>
                  <a:srgbClr val="000000"/>
                </a:solidFill>
                <a:effectLst/>
                <a:latin typeface="Arial" panose="020B0604020202020204" pitchFamily="34" charset="0"/>
                <a:cs typeface="Arial" panose="020B0604020202020204" pitchFamily="34" charset="0"/>
              </a:rPr>
              <a:t>.] </a:t>
            </a:r>
            <a:r>
              <a:rPr lang="sk-SK" sz="1800" b="0" i="0" u="none" strike="noStrike" dirty="0" err="1">
                <a:solidFill>
                  <a:srgbClr val="000000"/>
                </a:solidFill>
                <a:effectLst/>
                <a:latin typeface="Arial" panose="020B0604020202020204" pitchFamily="34" charset="0"/>
                <a:cs typeface="Arial" panose="020B0604020202020204" pitchFamily="34" charset="0"/>
              </a:rPr>
              <a:t>Portal</a:t>
            </a:r>
            <a:r>
              <a:rPr lang="sk-SK" sz="1800" b="0" i="0" u="none" strike="noStrike" dirty="0">
                <a:solidFill>
                  <a:srgbClr val="000000"/>
                </a:solidFill>
                <a:effectLst/>
                <a:latin typeface="Arial" panose="020B0604020202020204" pitchFamily="34" charset="0"/>
                <a:cs typeface="Arial" panose="020B0604020202020204" pitchFamily="34" charset="0"/>
              </a:rPr>
              <a:t> </a:t>
            </a:r>
            <a:r>
              <a:rPr lang="sk-SK" sz="1800" b="0" i="0" u="sng" strike="noStrike" dirty="0">
                <a:solidFill>
                  <a:srgbClr val="F19DB4"/>
                </a:solidFill>
                <a:effectLst/>
                <a:latin typeface="Arial" panose="020B0604020202020204" pitchFamily="34" charset="0"/>
                <a:cs typeface="Arial" panose="020B0604020202020204" pitchFamily="34" charset="0"/>
                <a:hlinkClick r:id="rId10"/>
              </a:rPr>
              <a:t>www.slovensko.sk</a:t>
            </a:r>
            <a:r>
              <a:rPr lang="sk-SK" sz="1800" b="0" i="0" u="none" strike="noStrike" dirty="0">
                <a:solidFill>
                  <a:srgbClr val="000000"/>
                </a:solidFill>
                <a:effectLst/>
                <a:latin typeface="Arial" panose="020B0604020202020204" pitchFamily="34" charset="0"/>
                <a:cs typeface="Arial" panose="020B0604020202020204" pitchFamily="34" charset="0"/>
              </a:rPr>
              <a:t> (2021). </a:t>
            </a:r>
            <a:r>
              <a:rPr lang="en-US" sz="1800" b="0" i="0" u="none" strike="noStrike" dirty="0" err="1">
                <a:solidFill>
                  <a:srgbClr val="000000"/>
                </a:solidFill>
                <a:effectLst/>
                <a:latin typeface="Arial" panose="020B0604020202020204" pitchFamily="34" charset="0"/>
                <a:cs typeface="Arial" panose="020B0604020202020204" pitchFamily="34" charset="0"/>
              </a:rPr>
              <a:t>Dostupn</a:t>
            </a:r>
            <a:r>
              <a:rPr lang="sk-SK" sz="1800" b="0" i="0" u="none" strike="noStrike" dirty="0">
                <a:solidFill>
                  <a:srgbClr val="000000"/>
                </a:solidFill>
                <a:effectLst/>
                <a:latin typeface="Arial" panose="020B0604020202020204" pitchFamily="34" charset="0"/>
                <a:cs typeface="Arial" panose="020B0604020202020204" pitchFamily="34" charset="0"/>
              </a:rPr>
              <a:t>é na https://www.slovensko.sk/sk/titulna-stranka ( dňa 18.12.2021)</a:t>
            </a:r>
            <a:r>
              <a:rPr lang="en-US" sz="1800" b="0" i="0" dirty="0">
                <a:solidFill>
                  <a:srgbClr val="000000"/>
                </a:solidFill>
                <a:effectLst/>
                <a:latin typeface="Arial" panose="020B0604020202020204" pitchFamily="34" charset="0"/>
                <a:cs typeface="Arial" panose="020B0604020202020204" pitchFamily="34" charset="0"/>
              </a:rPr>
              <a:t>​</a:t>
            </a:r>
            <a:r>
              <a:rPr lang="sk-SK" sz="1800" b="0" i="0" u="none" strike="noStrike" dirty="0">
                <a:solidFill>
                  <a:srgbClr val="000000"/>
                </a:solidFill>
                <a:effectLst/>
                <a:latin typeface="Arial" panose="020B0604020202020204" pitchFamily="34" charset="0"/>
                <a:cs typeface="Arial" panose="020B0604020202020204" pitchFamily="34" charset="0"/>
              </a:rPr>
              <a:t>. </a:t>
            </a:r>
            <a:r>
              <a:rPr lang="sk-SK" sz="1800" b="0" i="0" dirty="0">
                <a:solidFill>
                  <a:srgbClr val="000000"/>
                </a:solidFill>
                <a:effectLst/>
                <a:latin typeface="Arial" panose="020B0604020202020204" pitchFamily="34" charset="0"/>
                <a:cs typeface="Arial" panose="020B0604020202020204" pitchFamily="34" charset="0"/>
              </a:rPr>
              <a:t>​</a:t>
            </a:r>
            <a:endParaRPr lang="sk-SK" sz="16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67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7826" y="735345"/>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OBSAH PREZENTÁCIE</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2094731" y="1770177"/>
            <a:ext cx="7838978" cy="4352478"/>
          </a:xfrm>
        </p:spPr>
        <p:txBody>
          <a:bodyPr>
            <a:noAutofit/>
          </a:bodyPr>
          <a:lstStyle/>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Podnikanie je aj o ...​</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Procesy vzniku firmy​</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Príprava na podnikanie​</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Príprava na podnikanie - Úlohy na vypracovanie​</a:t>
            </a:r>
          </a:p>
          <a:p>
            <a:pPr marL="342900" indent="-342900" algn="l" rtl="0"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Založenie firmy​</a:t>
            </a:r>
            <a:endParaRPr lang="en-US" b="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2" name="Obrázek 11">
            <a:extLst>
              <a:ext uri="{FF2B5EF4-FFF2-40B4-BE49-F238E27FC236}">
                <a16:creationId xmlns:a16="http://schemas.microsoft.com/office/drawing/2014/main" id="{87690242-7E6C-4E94-93F5-F19A3C285F2C}"/>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Tree>
    <p:extLst>
      <p:ext uri="{BB962C8B-B14F-4D97-AF65-F5344CB8AC3E}">
        <p14:creationId xmlns:p14="http://schemas.microsoft.com/office/powerpoint/2010/main" val="300546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8" name="Obrázek 7">
            <a:extLst>
              <a:ext uri="{FF2B5EF4-FFF2-40B4-BE49-F238E27FC236}">
                <a16:creationId xmlns:a16="http://schemas.microsoft.com/office/drawing/2014/main" id="{EA00236C-C9B9-46B7-A7EA-5569C104817F}"/>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528704" y="4182641"/>
            <a:ext cx="10746548" cy="575794"/>
          </a:xfrm>
        </p:spPr>
        <p:txBody>
          <a:bodyPr anchor="t">
            <a:noAutofit/>
          </a:bodyPr>
          <a:lstStyle/>
          <a:p>
            <a:pPr rtl="0" fontAlgn="base"/>
            <a:r>
              <a:rPr lang="sk-SK" sz="4000" b="0" i="0" u="none" strike="noStrike" dirty="0">
                <a:solidFill>
                  <a:srgbClr val="000000"/>
                </a:solidFill>
                <a:effectLst/>
                <a:latin typeface="Arial" panose="020B0604020202020204" pitchFamily="34" charset="0"/>
                <a:cs typeface="Arial" panose="020B0604020202020204" pitchFamily="34" charset="0"/>
              </a:rPr>
              <a:t>OTÁZKY?</a:t>
            </a:r>
          </a:p>
        </p:txBody>
      </p:sp>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634444" y="2789832"/>
            <a:ext cx="9144000" cy="839136"/>
          </a:xfrm>
        </p:spPr>
        <p:txBody>
          <a:bodyPr>
            <a:normAutofit/>
          </a:bodyPr>
          <a:lstStyle/>
          <a:p>
            <a:r>
              <a:rPr lang="cs-CZ" sz="4800" b="1" dirty="0">
                <a:solidFill>
                  <a:srgbClr val="249CDC"/>
                </a:solidFill>
                <a:latin typeface="Arial" panose="020B0604020202020204" pitchFamily="34" charset="0"/>
                <a:cs typeface="Arial" panose="020B0604020202020204" pitchFamily="34" charset="0"/>
              </a:rPr>
              <a:t>ĎAKUJEM ZA POZORNOSŤ!</a:t>
            </a:r>
            <a:r>
              <a:rPr lang="cs-CZ" sz="3200" b="1" dirty="0">
                <a:solidFill>
                  <a:srgbClr val="249CDC"/>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9384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020168" y="2134129"/>
            <a:ext cx="5367251" cy="3753526"/>
          </a:xfrm>
        </p:spPr>
        <p:txBody>
          <a:bodyPr>
            <a:noAutofit/>
          </a:bodyPr>
          <a:lstStyle/>
          <a:p>
            <a:pPr algn="l"/>
            <a:r>
              <a:rPr lang="sk-SK" sz="3200" b="0" i="0" u="none" strike="noStrike" dirty="0">
                <a:solidFill>
                  <a:srgbClr val="249CDC"/>
                </a:solidFill>
                <a:effectLst/>
                <a:latin typeface="Calibri" panose="020F0502020204030204" pitchFamily="34" charset="0"/>
              </a:rPr>
              <a:t>„Byť pripravený je najdôležitejší predpoklad úspechu.“ </a:t>
            </a:r>
            <a:br>
              <a:rPr lang="sk-SK" sz="3200" b="0" i="0" u="none" strike="noStrike" dirty="0">
                <a:solidFill>
                  <a:srgbClr val="249CDC"/>
                </a:solidFill>
                <a:effectLst/>
                <a:latin typeface="Calibri" panose="020F0502020204030204" pitchFamily="34" charset="0"/>
              </a:rPr>
            </a:br>
            <a:br>
              <a:rPr lang="sk-SK" sz="3200" b="0" i="0" u="none" strike="noStrike" dirty="0">
                <a:solidFill>
                  <a:srgbClr val="249CDC"/>
                </a:solidFill>
                <a:effectLst/>
                <a:latin typeface="Calibri" panose="020F0502020204030204" pitchFamily="34" charset="0"/>
              </a:rPr>
            </a:br>
            <a:r>
              <a:rPr lang="sk-SK" sz="3200" b="0" i="1" u="none" strike="noStrike" dirty="0">
                <a:solidFill>
                  <a:srgbClr val="249CDC"/>
                </a:solidFill>
                <a:effectLst/>
                <a:latin typeface="Calibri" panose="020F0502020204030204" pitchFamily="34" charset="0"/>
              </a:rPr>
              <a:t>Henry Ford (1863 – 1947)</a:t>
            </a:r>
            <a:r>
              <a:rPr lang="sk-SK" sz="3200" b="0" i="0" u="none" strike="noStrike" dirty="0">
                <a:solidFill>
                  <a:srgbClr val="249CDC"/>
                </a:solidFill>
                <a:effectLst/>
                <a:latin typeface="Calibri" panose="020F0502020204030204" pitchFamily="34" charset="0"/>
              </a:rPr>
              <a:t>​</a:t>
            </a:r>
            <a:endParaRPr lang="cs-CZ" sz="2800" b="1" dirty="0">
              <a:solidFill>
                <a:srgbClr val="249CDC"/>
              </a:solidFill>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2" name="Obrázek 11">
            <a:extLst>
              <a:ext uri="{FF2B5EF4-FFF2-40B4-BE49-F238E27FC236}">
                <a16:creationId xmlns:a16="http://schemas.microsoft.com/office/drawing/2014/main" id="{316627CB-3859-49B3-9536-A5F4D19B943C}"/>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028" name="Picture 4">
            <a:extLst>
              <a:ext uri="{FF2B5EF4-FFF2-40B4-BE49-F238E27FC236}">
                <a16:creationId xmlns:a16="http://schemas.microsoft.com/office/drawing/2014/main" id="{CDF211D4-CBCC-45D8-AEA3-48FA6E9DD4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93007" y="0"/>
            <a:ext cx="4790550" cy="5922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418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Podnikanie je aj o ...​</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N</a:t>
            </a:r>
            <a:r>
              <a:rPr lang="sk-SK" sz="2000" b="0" i="0" u="none" strike="noStrike" dirty="0">
                <a:solidFill>
                  <a:srgbClr val="000000"/>
                </a:solidFill>
                <a:effectLst/>
                <a:latin typeface="Arial" panose="020B0604020202020204" pitchFamily="34" charset="0"/>
                <a:cs typeface="Arial" panose="020B0604020202020204" pitchFamily="34" charset="0"/>
              </a:rPr>
              <a:t>edodržanie môže potopiť aj tú najlepšiu myšlienku a inovatívny nápad. ​</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N</a:t>
            </a:r>
            <a:r>
              <a:rPr lang="sk-SK" sz="2000" b="0" i="0" u="none" strike="noStrike" dirty="0">
                <a:solidFill>
                  <a:srgbClr val="000000"/>
                </a:solidFill>
                <a:effectLst/>
                <a:latin typeface="Arial" panose="020B0604020202020204" pitchFamily="34" charset="0"/>
                <a:cs typeface="Arial" panose="020B0604020202020204" pitchFamily="34" charset="0"/>
              </a:rPr>
              <a:t>eustále sa meniacich predpisoch, kde aj jedno slovíčko môže byť rozdielom medzi ziskom alebo stratou. </a:t>
            </a:r>
            <a:r>
              <a:rPr lang="sk-SK" b="0" i="0" u="none" strike="noStrike" dirty="0">
                <a:solidFill>
                  <a:srgbClr val="000000"/>
                </a:solidFill>
                <a:effectLst/>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N</a:t>
            </a:r>
            <a:r>
              <a:rPr lang="sk-SK" sz="2000" b="0" i="0" u="none" strike="noStrike" dirty="0">
                <a:solidFill>
                  <a:srgbClr val="000000"/>
                </a:solidFill>
                <a:effectLst/>
                <a:latin typeface="Arial" panose="020B0604020202020204" pitchFamily="34" charset="0"/>
                <a:cs typeface="Arial" panose="020B0604020202020204" pitchFamily="34" charset="0"/>
              </a:rPr>
              <a:t>udnom čítaní riadkov v právnickej rétorike, ktoré sa môžu zmeniť aj niekoľko krát počas jedného roka.​</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D</a:t>
            </a:r>
            <a:r>
              <a:rPr lang="sk-SK" sz="2000" b="0" i="0" u="none" strike="noStrike" dirty="0">
                <a:solidFill>
                  <a:srgbClr val="000000"/>
                </a:solidFill>
                <a:effectLst/>
                <a:latin typeface="Arial" panose="020B0604020202020204" pitchFamily="34" charset="0"/>
                <a:cs typeface="Arial" panose="020B0604020202020204" pitchFamily="34" charset="0"/>
              </a:rPr>
              <a:t>održiavaní termínov a lehôt, ktorých zanedbanie sa prejaví v zvýšení našich výdavkov v podobe pokút.​</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342900" indent="-342900" algn="l" rtl="0" fontAlgn="base">
              <a:buFont typeface="Arial" panose="020B0604020202020204" pitchFamily="34" charset="0"/>
              <a:buChar char="•"/>
            </a:pPr>
            <a:r>
              <a:rPr lang="sk-SK" sz="2000" b="0" i="0" u="none" strike="noStrike" dirty="0">
                <a:solidFill>
                  <a:srgbClr val="000000"/>
                </a:solidFill>
                <a:effectLst/>
                <a:latin typeface="Arial" panose="020B0604020202020204" pitchFamily="34" charset="0"/>
                <a:cs typeface="Arial" panose="020B0604020202020204" pitchFamily="34" charset="0"/>
              </a:rPr>
              <a:t>Právnej ochrane podnikateľa pred neférovým správaním sa konkurencie, dodávateľa, alebo odberateľa. </a:t>
            </a:r>
            <a:r>
              <a:rPr lang="sk-SK" b="0" i="0" u="none" strike="noStrike"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spTree>
    <p:extLst>
      <p:ext uri="{BB962C8B-B14F-4D97-AF65-F5344CB8AC3E}">
        <p14:creationId xmlns:p14="http://schemas.microsoft.com/office/powerpoint/2010/main" val="116260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81200" y="1218590"/>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Procesy </a:t>
            </a:r>
            <a:r>
              <a:rPr lang="cs-CZ" sz="4400" b="1" dirty="0" err="1">
                <a:solidFill>
                  <a:srgbClr val="249CDC"/>
                </a:solidFill>
                <a:latin typeface="Arial" panose="020B0604020202020204" pitchFamily="34" charset="0"/>
                <a:cs typeface="Arial" panose="020B0604020202020204" pitchFamily="34" charset="0"/>
              </a:rPr>
              <a:t>pri</a:t>
            </a:r>
            <a:r>
              <a:rPr lang="cs-CZ" sz="4400" b="1" dirty="0">
                <a:solidFill>
                  <a:srgbClr val="249CDC"/>
                </a:solidFill>
                <a:latin typeface="Arial" panose="020B0604020202020204" pitchFamily="34" charset="0"/>
                <a:cs typeface="Arial" panose="020B0604020202020204" pitchFamily="34" charset="0"/>
              </a:rPr>
              <a:t> vzniku firmy​</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19791" y="2227046"/>
            <a:ext cx="10182568" cy="4352478"/>
          </a:xfrm>
        </p:spPr>
        <p:txBody>
          <a:bodyPr anchor="t">
            <a:noAutofit/>
          </a:bodyPr>
          <a:lstStyle/>
          <a:p>
            <a:pPr marL="342900" indent="-342900" algn="l" rtl="0"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Procesy pri založení firmy vieme rozdeliť na tri časti:</a:t>
            </a:r>
            <a:r>
              <a:rPr lang="sk-SK" sz="2000" b="0" i="0" u="none" strike="noStrike" dirty="0">
                <a:solidFill>
                  <a:srgbClr val="000000"/>
                </a:solidFill>
                <a:effectLst/>
                <a:latin typeface="Arial" panose="020B0604020202020204" pitchFamily="34" charset="0"/>
                <a:cs typeface="Arial" panose="020B0604020202020204" pitchFamily="34" charset="0"/>
              </a:rPr>
              <a:t>​</a:t>
            </a:r>
          </a:p>
          <a:p>
            <a:pPr marL="342900" indent="-342900" algn="l" rtl="0" fontAlgn="base">
              <a:buFont typeface="Arial" panose="020B0604020202020204" pitchFamily="34" charset="0"/>
              <a:buChar char="•"/>
            </a:pPr>
            <a:endParaRPr lang="sk-SK" sz="800" b="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pl-PL" sz="1800" dirty="0">
                <a:solidFill>
                  <a:srgbClr val="000000"/>
                </a:solidFill>
                <a:latin typeface="Arial" panose="020B0604020202020204" pitchFamily="34" charset="0"/>
                <a:cs typeface="Arial" panose="020B0604020202020204" pitchFamily="34" charset="0"/>
              </a:rPr>
              <a:t>Príprava na podnikanie je o rozmýšľaní a hľadaní:​</a:t>
            </a:r>
          </a:p>
          <a:p>
            <a:pPr marL="1257300" lvl="2" indent="-342900" algn="l"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predmetu podnikania​</a:t>
            </a:r>
          </a:p>
          <a:p>
            <a:pPr marL="1257300" lvl="2" indent="-342900" algn="l"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vhodnej právnej formy podnikania​</a:t>
            </a:r>
          </a:p>
          <a:p>
            <a:pPr marL="1257300" lvl="2" indent="-342900" algn="l"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vhodného mena pre firmu​</a:t>
            </a:r>
            <a:r>
              <a:rPr lang="sk-SK" b="0" i="0" u="none" strike="noStrike" dirty="0">
                <a:solidFill>
                  <a:srgbClr val="000000"/>
                </a:solidFill>
                <a:effectLst/>
                <a:latin typeface="Arial" panose="020B0604020202020204" pitchFamily="34" charset="0"/>
                <a:cs typeface="Arial" panose="020B0604020202020204" pitchFamily="34" charset="0"/>
              </a:rPr>
              <a:t>​</a:t>
            </a:r>
          </a:p>
          <a:p>
            <a:pPr marL="800100" lvl="1" indent="-342900" algn="l" fontAlgn="base">
              <a:buFont typeface="Arial" panose="020B0604020202020204" pitchFamily="34" charset="0"/>
              <a:buChar char="•"/>
            </a:pPr>
            <a:endParaRPr lang="sk-SK" sz="400" b="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pl-PL" sz="1800" dirty="0">
                <a:solidFill>
                  <a:srgbClr val="000000"/>
                </a:solidFill>
                <a:latin typeface="Arial" panose="020B0604020202020204" pitchFamily="34" charset="0"/>
                <a:cs typeface="Arial" panose="020B0604020202020204" pitchFamily="34" charset="0"/>
              </a:rPr>
              <a:t>Zakladanie podniku je o mnohých úkonoch spojených s:​</a:t>
            </a:r>
          </a:p>
          <a:p>
            <a:pPr marL="1257300" lvl="2" indent="-342900" algn="l"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Registráciou​</a:t>
            </a:r>
          </a:p>
          <a:p>
            <a:pPr marL="1257300" lvl="2" indent="-342900" algn="l" fontAlgn="base">
              <a:buFont typeface="Arial" panose="020B0604020202020204" pitchFamily="34" charset="0"/>
              <a:buChar char="•"/>
            </a:pPr>
            <a:r>
              <a:rPr lang="pl-PL" b="0" i="0" u="none" strike="noStrike" dirty="0">
                <a:solidFill>
                  <a:srgbClr val="000000"/>
                </a:solidFill>
                <a:effectLst/>
                <a:latin typeface="Arial" panose="020B0604020202020204" pitchFamily="34" charset="0"/>
                <a:cs typeface="Arial" panose="020B0604020202020204" pitchFamily="34" charset="0"/>
              </a:rPr>
              <a:t>Ohlasovaním</a:t>
            </a:r>
          </a:p>
          <a:p>
            <a:pPr marL="800100" lvl="1" indent="-342900" algn="l" fontAlgn="base">
              <a:buFont typeface="Arial" panose="020B0604020202020204" pitchFamily="34" charset="0"/>
              <a:buChar char="•"/>
            </a:pPr>
            <a:endParaRPr lang="sk-SK" sz="400" b="0" i="0" u="none" strike="noStrike" dirty="0">
              <a:solidFill>
                <a:srgbClr val="000000"/>
              </a:solidFill>
              <a:effectLst/>
              <a:latin typeface="Arial" panose="020B0604020202020204" pitchFamily="34" charset="0"/>
              <a:cs typeface="Arial" panose="020B0604020202020204" pitchFamily="34" charset="0"/>
            </a:endParaRPr>
          </a:p>
          <a:p>
            <a:pPr marL="800100" lvl="1" indent="-342900" algn="l" fontAlgn="base">
              <a:buFont typeface="Arial" panose="020B0604020202020204" pitchFamily="34" charset="0"/>
              <a:buChar char="•"/>
            </a:pPr>
            <a:r>
              <a:rPr lang="pl-PL" sz="1800" dirty="0">
                <a:solidFill>
                  <a:srgbClr val="000000"/>
                </a:solidFill>
                <a:latin typeface="Arial" panose="020B0604020202020204" pitchFamily="34" charset="0"/>
                <a:cs typeface="Arial" panose="020B0604020202020204" pitchFamily="34" charset="0"/>
              </a:rPr>
              <a:t>Realizácia podnikania sa spája s:​</a:t>
            </a:r>
            <a:endParaRPr lang="sk-SK" sz="400" b="0" i="0" u="none" strike="noStrike" dirty="0">
              <a:solidFill>
                <a:srgbClr val="000000"/>
              </a:solidFill>
              <a:effectLst/>
              <a:latin typeface="Arial" panose="020B0604020202020204" pitchFamily="34" charset="0"/>
              <a:cs typeface="Arial" panose="020B0604020202020204" pitchFamily="34" charset="0"/>
            </a:endParaRPr>
          </a:p>
          <a:p>
            <a:pPr marL="1257300" lvl="2" indent="-342900" algn="l"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pravidelnými právnymi úkonmi, na ktoré nie je dobré zabúdať (sú súčasťou iných tém a prednášok) </a:t>
            </a:r>
            <a:r>
              <a:rPr lang="sk-SK" sz="1400" b="0" i="0" u="none" strike="noStrike" dirty="0">
                <a:solidFill>
                  <a:srgbClr val="000000"/>
                </a:solidFill>
                <a:effectLst/>
                <a:latin typeface="Arial" panose="020B0604020202020204" pitchFamily="34" charset="0"/>
                <a:cs typeface="Arial" panose="020B0604020202020204" pitchFamily="34" charset="0"/>
              </a:rPr>
              <a:t>​</a:t>
            </a:r>
            <a:endParaRPr lang="en-US" b="0" i="0"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6A6C1011-C32D-41B6-A0CC-9C03CE2A2B4A}"/>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6146" name="Picture 2" descr="Otáznik, Myslieť Si, Otázka, Mysliteľ, Plod, Problém">
            <a:extLst>
              <a:ext uri="{FF2B5EF4-FFF2-40B4-BE49-F238E27FC236}">
                <a16:creationId xmlns:a16="http://schemas.microsoft.com/office/drawing/2014/main" id="{2424E0EE-23DC-4DDC-84C0-296DF02E36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4392" y="3228701"/>
            <a:ext cx="742459" cy="74245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Registrácia">
            <a:extLst>
              <a:ext uri="{FF2B5EF4-FFF2-40B4-BE49-F238E27FC236}">
                <a16:creationId xmlns:a16="http://schemas.microsoft.com/office/drawing/2014/main" id="{D2F03190-C8E8-48CC-A1A6-15DC7A9BCAD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9022" y="4458155"/>
            <a:ext cx="864580" cy="646619"/>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network, people, business, icon, social, friend, technology, concept, management, net, leader, corporation, marketing, community, society, team, connection, organization, communication, networking, crowd, company, connect, line art, line, circle, clip art, symbol, graphics">
            <a:extLst>
              <a:ext uri="{FF2B5EF4-FFF2-40B4-BE49-F238E27FC236}">
                <a16:creationId xmlns:a16="http://schemas.microsoft.com/office/drawing/2014/main" id="{CE97EC83-6D19-42EA-8280-E278D51DA61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4392" y="5467783"/>
            <a:ext cx="578363" cy="57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99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524000" y="2240799"/>
            <a:ext cx="9144000" cy="839136"/>
          </a:xfrm>
        </p:spPr>
        <p:txBody>
          <a:bodyPr>
            <a:normAutofit/>
          </a:bodyPr>
          <a:lstStyle/>
          <a:p>
            <a:pPr algn="l"/>
            <a:r>
              <a:rPr lang="cs-CZ" sz="4400" b="1" dirty="0">
                <a:solidFill>
                  <a:srgbClr val="249CDC"/>
                </a:solidFill>
                <a:latin typeface="Arial" panose="020B0604020202020204" pitchFamily="34" charset="0"/>
                <a:cs typeface="Arial" panose="020B0604020202020204" pitchFamily="34" charset="0"/>
              </a:rPr>
              <a:t>Príprava na </a:t>
            </a:r>
            <a:r>
              <a:rPr lang="cs-CZ" sz="4400" b="1" dirty="0" err="1">
                <a:solidFill>
                  <a:srgbClr val="249CDC"/>
                </a:solidFill>
                <a:latin typeface="Arial" panose="020B0604020202020204" pitchFamily="34" charset="0"/>
                <a:cs typeface="Arial" panose="020B0604020202020204" pitchFamily="34" charset="0"/>
              </a:rPr>
              <a:t>podnikanie</a:t>
            </a:r>
            <a:r>
              <a:rPr lang="cs-CZ" sz="4400" b="1" dirty="0">
                <a:solidFill>
                  <a:srgbClr val="249CDC"/>
                </a:solidFill>
                <a:latin typeface="Arial" panose="020B0604020202020204" pitchFamily="34" charset="0"/>
                <a:cs typeface="Arial" panose="020B0604020202020204" pitchFamily="34" charset="0"/>
              </a:rPr>
              <a:t>​​</a:t>
            </a: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13" name="Obrázek 12">
            <a:extLst>
              <a:ext uri="{FF2B5EF4-FFF2-40B4-BE49-F238E27FC236}">
                <a16:creationId xmlns:a16="http://schemas.microsoft.com/office/drawing/2014/main" id="{7CF64476-9D28-4B6A-96A6-D3514D669EDB}"/>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7" name="Obrázek 6">
            <a:extLst>
              <a:ext uri="{FF2B5EF4-FFF2-40B4-BE49-F238E27FC236}">
                <a16:creationId xmlns:a16="http://schemas.microsoft.com/office/drawing/2014/main" id="{AC5CF343-2BB1-4592-AB38-309CD93FC9A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pic>
        <p:nvPicPr>
          <p:cNvPr id="7170" name="Picture 2" descr="Otáznik, Myslieť Si, Otázka, Mysliteľ, Plod, Problém">
            <a:extLst>
              <a:ext uri="{FF2B5EF4-FFF2-40B4-BE49-F238E27FC236}">
                <a16:creationId xmlns:a16="http://schemas.microsoft.com/office/drawing/2014/main" id="{8C210AF8-6A81-4B04-ADF6-E4D70E4041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8585" y="1593281"/>
            <a:ext cx="1453123" cy="1467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51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1036" y="748043"/>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Príprava na </a:t>
            </a:r>
            <a:r>
              <a:rPr lang="cs-CZ" sz="3200" b="1" dirty="0" err="1">
                <a:solidFill>
                  <a:srgbClr val="249CDC"/>
                </a:solidFill>
                <a:latin typeface="Arial" panose="020B0604020202020204" pitchFamily="34" charset="0"/>
                <a:cs typeface="Arial" panose="020B0604020202020204" pitchFamily="34" charset="0"/>
              </a:rPr>
              <a:t>podnikanie</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37531" y="1757479"/>
            <a:ext cx="9601200" cy="4352478"/>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Predmet podnikania​</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Predstavuje najdôležitejší výsledok príprav pred začatím podnikania​</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Nie je k nemu príručka, pomôckou však môže byť: ​</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Zoznam voľných živností (Ministerstvo vnútra SR) - </a:t>
            </a:r>
            <a:r>
              <a:rPr lang="sk-SK" sz="1600" b="0" i="0" u="none" strike="noStrike" dirty="0">
                <a:solidFill>
                  <a:srgbClr val="000000"/>
                </a:solidFill>
                <a:effectLst/>
                <a:latin typeface="Arial" panose="020B0604020202020204" pitchFamily="34" charset="0"/>
                <a:cs typeface="Arial" panose="020B0604020202020204" pitchFamily="34" charset="0"/>
                <a:hlinkClick r:id="rId2"/>
              </a:rPr>
              <a:t>https://www.minv.sk/?volne-zivnosti-1</a:t>
            </a:r>
            <a:r>
              <a:rPr lang="sk-SK" sz="1600" b="0" i="0" u="none" strike="noStrike" dirty="0">
                <a:solidFill>
                  <a:srgbClr val="000000"/>
                </a:solidFill>
                <a:effectLst/>
                <a:latin typeface="Arial" panose="020B0604020202020204" pitchFamily="34" charset="0"/>
                <a:cs typeface="Arial" panose="020B0604020202020204" pitchFamily="34" charset="0"/>
              </a:rPr>
              <a:t>​</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Zoznam viazaných živností (Príloha č.1 zákona 455/1991 </a:t>
            </a:r>
            <a:r>
              <a:rPr lang="sk-SK" sz="1600" b="0" i="0" u="none" strike="noStrike" dirty="0" err="1">
                <a:solidFill>
                  <a:srgbClr val="000000"/>
                </a:solidFill>
                <a:effectLst/>
                <a:latin typeface="Arial" panose="020B0604020202020204" pitchFamily="34" charset="0"/>
                <a:cs typeface="Arial" panose="020B0604020202020204" pitchFamily="34" charset="0"/>
              </a:rPr>
              <a:t>Z.z</a:t>
            </a:r>
            <a:r>
              <a:rPr lang="sk-SK" sz="1600" b="0" i="0" u="none" strike="noStrike" dirty="0">
                <a:solidFill>
                  <a:srgbClr val="000000"/>
                </a:solidFill>
                <a:effectLst/>
                <a:latin typeface="Arial" panose="020B0604020202020204" pitchFamily="34" charset="0"/>
                <a:cs typeface="Arial" panose="020B0604020202020204" pitchFamily="34" charset="0"/>
              </a:rPr>
              <a:t>.)​</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Zoznam remeselných živností (Príloha č.2 zákona 455/1991 </a:t>
            </a:r>
            <a:r>
              <a:rPr lang="sk-SK" sz="1600" b="0" i="0" u="none" strike="noStrike" dirty="0" err="1">
                <a:solidFill>
                  <a:srgbClr val="000000"/>
                </a:solidFill>
                <a:effectLst/>
                <a:latin typeface="Arial" panose="020B0604020202020204" pitchFamily="34" charset="0"/>
                <a:cs typeface="Arial" panose="020B0604020202020204" pitchFamily="34" charset="0"/>
              </a:rPr>
              <a:t>Z.z</a:t>
            </a:r>
            <a:r>
              <a:rPr lang="sk-SK" sz="1600" b="0" i="0" u="none" strike="noStrike" dirty="0">
                <a:solidFill>
                  <a:srgbClr val="000000"/>
                </a:solidFill>
                <a:effectLst/>
                <a:latin typeface="Arial" panose="020B0604020202020204" pitchFamily="34" charset="0"/>
                <a:cs typeface="Arial" panose="020B0604020202020204" pitchFamily="34" charset="0"/>
              </a:rPr>
              <a:t>.)​</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Okrem špecifických, regulovaných živností je možné uviesť akýkoľvek vlastný predmet podnikania​</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Výber správneho predmetu podnikania je ochranou pred pokutou za nelegálne podnikanie.​</a:t>
            </a:r>
          </a:p>
          <a:p>
            <a:pPr marL="800100" lvl="1" indent="-342900" algn="l" fontAlgn="base">
              <a:buFont typeface="Arial" panose="020B0604020202020204" pitchFamily="34" charset="0"/>
              <a:buChar char="•"/>
            </a:pPr>
            <a:r>
              <a:rPr lang="sk-SK" sz="1800" b="0" i="0" u="none" strike="noStrike" dirty="0">
                <a:solidFill>
                  <a:srgbClr val="000000"/>
                </a:solidFill>
                <a:effectLst/>
                <a:latin typeface="Arial" panose="020B0604020202020204" pitchFamily="34" charset="0"/>
                <a:cs typeface="Arial" panose="020B0604020202020204" pitchFamily="34" charset="0"/>
              </a:rPr>
              <a:t>Odporúčanie:​</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Urobte si zoznam činností, ktoré by ste chceli v podnikaní vykonávať ​</a:t>
            </a:r>
          </a:p>
          <a:p>
            <a:pPr marL="1257300" lvl="2" indent="-342900" algn="l" fontAlgn="base">
              <a:buFont typeface="Arial" panose="020B0604020202020204" pitchFamily="34" charset="0"/>
              <a:buChar char="•"/>
            </a:pPr>
            <a:r>
              <a:rPr lang="sk-SK" sz="1600" b="0" i="0" u="none" strike="noStrike" dirty="0">
                <a:solidFill>
                  <a:srgbClr val="000000"/>
                </a:solidFill>
                <a:effectLst/>
                <a:latin typeface="Arial" panose="020B0604020202020204" pitchFamily="34" charset="0"/>
                <a:cs typeface="Arial" panose="020B0604020202020204" pitchFamily="34" charset="0"/>
              </a:rPr>
              <a:t>Vyhýbajte sa činnostiam, ktoré budú len „do počtu“, ale plynú z nich povinnosti aj v čase, keď sa im podnikateľ aktívne nevenuje ​</a:t>
            </a:r>
          </a:p>
          <a:p>
            <a:pPr lvl="1" algn="l" fontAlgn="base"/>
            <a:endParaRPr lang="sk-SK" sz="16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5">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8" name="Obrázek 7">
            <a:extLst>
              <a:ext uri="{FF2B5EF4-FFF2-40B4-BE49-F238E27FC236}">
                <a16:creationId xmlns:a16="http://schemas.microsoft.com/office/drawing/2014/main" id="{8D0311B5-84BA-4CF9-A1E3-BE56D3098EB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1407723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2094731" y="160338"/>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Príprava na </a:t>
            </a:r>
            <a:r>
              <a:rPr lang="cs-CZ" sz="3200" b="1" dirty="0" err="1">
                <a:solidFill>
                  <a:srgbClr val="249CDC"/>
                </a:solidFill>
                <a:latin typeface="Arial" panose="020B0604020202020204" pitchFamily="34" charset="0"/>
                <a:cs typeface="Arial" panose="020B0604020202020204" pitchFamily="34" charset="0"/>
              </a:rPr>
              <a:t>podnikanie</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4052" y="1097729"/>
            <a:ext cx="9601200" cy="839136"/>
          </a:xfrm>
        </p:spPr>
        <p:txBody>
          <a:bodyPr anchor="t">
            <a:noAutofit/>
          </a:bodyPr>
          <a:lstStyle/>
          <a:p>
            <a:pPr marL="342900" indent="-342900" algn="l" fontAlgn="base">
              <a:buFont typeface="Arial" panose="020B0604020202020204" pitchFamily="34" charset="0"/>
              <a:buChar char="•"/>
            </a:pPr>
            <a:r>
              <a:rPr lang="sk-SK" sz="2000" dirty="0">
                <a:solidFill>
                  <a:srgbClr val="000000"/>
                </a:solidFill>
                <a:latin typeface="Arial" panose="020B0604020202020204" pitchFamily="34" charset="0"/>
                <a:cs typeface="Arial" panose="020B0604020202020204" pitchFamily="34" charset="0"/>
              </a:rPr>
              <a:t>Vhodná forma podnikania</a:t>
            </a:r>
            <a:r>
              <a:rPr lang="sk-SK" dirty="0">
                <a:solidFill>
                  <a:srgbClr val="000000"/>
                </a:solidFill>
                <a:latin typeface="Arial" panose="020B0604020202020204" pitchFamily="34" charset="0"/>
                <a:cs typeface="Arial" panose="020B0604020202020204" pitchFamily="34" charset="0"/>
              </a:rPr>
              <a:t>​</a:t>
            </a:r>
          </a:p>
          <a:p>
            <a:pPr marL="800100" lvl="1" indent="-342900" algn="l" fontAlgn="base">
              <a:buFont typeface="Arial" panose="020B0604020202020204" pitchFamily="34" charset="0"/>
              <a:buChar char="•"/>
            </a:pPr>
            <a:r>
              <a:rPr lang="sk-SK" sz="1800" dirty="0">
                <a:solidFill>
                  <a:srgbClr val="000000"/>
                </a:solidFill>
                <a:latin typeface="Arial" panose="020B0604020202020204" pitchFamily="34" charset="0"/>
                <a:cs typeface="Arial" panose="020B0604020202020204" pitchFamily="34" charset="0"/>
              </a:rPr>
              <a:t>​​Prvým krokom je rozhodnutie, či bude podnikateľ vystupovať ako fyzická osoba alebo právnická osoba</a:t>
            </a:r>
            <a:endParaRPr lang="sk-SK" sz="18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11" name="Rectangle 1">
            <a:extLst>
              <a:ext uri="{FF2B5EF4-FFF2-40B4-BE49-F238E27FC236}">
                <a16:creationId xmlns:a16="http://schemas.microsoft.com/office/drawing/2014/main" id="{7A60CA79-54A3-48E1-9C23-B04C6852F3CD}"/>
              </a:ext>
            </a:extLst>
          </p:cNvPr>
          <p:cNvSpPr>
            <a:spLocks noChangeArrowheads="1"/>
          </p:cNvSpPr>
          <p:nvPr/>
        </p:nvSpPr>
        <p:spPr bwMode="auto">
          <a:xfrm>
            <a:off x="1886529" y="280050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
        <p:nvSpPr>
          <p:cNvPr id="15" name="TextovéPole 14">
            <a:extLst>
              <a:ext uri="{FF2B5EF4-FFF2-40B4-BE49-F238E27FC236}">
                <a16:creationId xmlns:a16="http://schemas.microsoft.com/office/drawing/2014/main" id="{D8498B8C-9E75-453B-B300-255A38589621}"/>
              </a:ext>
            </a:extLst>
          </p:cNvPr>
          <p:cNvSpPr txBox="1"/>
          <p:nvPr/>
        </p:nvSpPr>
        <p:spPr>
          <a:xfrm>
            <a:off x="5207228" y="2233789"/>
            <a:ext cx="5737291" cy="2154436"/>
          </a:xfrm>
          <a:prstGeom prst="rect">
            <a:avLst/>
          </a:prstGeom>
          <a:noFill/>
        </p:spPr>
        <p:txBody>
          <a:bodyPr wrap="square" rtlCol="0">
            <a:spAutoFit/>
          </a:bodyPr>
          <a:lstStyle/>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Fyzická osoba (FO) – každý človek, od narodenia​</a:t>
            </a:r>
          </a:p>
          <a:p>
            <a:pPr marL="285750" indent="-285750">
              <a:buFont typeface="Wingdings" panose="05000000000000000000" pitchFamily="2" charset="2"/>
              <a:buChar char="ü"/>
            </a:pPr>
            <a:r>
              <a:rPr lang="sk-SK" dirty="0">
                <a:latin typeface="Arial" panose="020B0604020202020204" pitchFamily="34" charset="0"/>
                <a:cs typeface="Arial" panose="020B0604020202020204" pitchFamily="34" charset="0"/>
              </a:rPr>
              <a:t>Právnická osoba (PO) - umelo vytvorený subjekt, ktorý môže vzniknúť ako:​</a:t>
            </a:r>
          </a:p>
          <a:p>
            <a:pPr marL="742950" lvl="1" indent="-285750">
              <a:buFont typeface="Wingdings" panose="05000000000000000000" pitchFamily="2" charset="2"/>
              <a:buChar char="ü"/>
            </a:pPr>
            <a:r>
              <a:rPr lang="sk-SK" sz="1600" dirty="0">
                <a:latin typeface="Arial" panose="020B0604020202020204" pitchFamily="34" charset="0"/>
                <a:cs typeface="Arial" panose="020B0604020202020204" pitchFamily="34" charset="0"/>
              </a:rPr>
              <a:t>Združenia FO alebo PO – napr. obchodné spoločnosti​</a:t>
            </a:r>
          </a:p>
          <a:p>
            <a:pPr marL="742950" lvl="1" indent="-285750">
              <a:buFont typeface="Wingdings" panose="05000000000000000000" pitchFamily="2" charset="2"/>
              <a:buChar char="ü"/>
            </a:pPr>
            <a:r>
              <a:rPr lang="sk-SK" sz="1600" dirty="0">
                <a:latin typeface="Arial" panose="020B0604020202020204" pitchFamily="34" charset="0"/>
                <a:cs typeface="Arial" panose="020B0604020202020204" pitchFamily="34" charset="0"/>
              </a:rPr>
              <a:t>Účelové združenia majetku - nadácie​</a:t>
            </a:r>
          </a:p>
          <a:p>
            <a:pPr marL="742950" lvl="1" indent="-285750">
              <a:buFont typeface="Wingdings" panose="05000000000000000000" pitchFamily="2" charset="2"/>
              <a:buChar char="ü"/>
            </a:pPr>
            <a:r>
              <a:rPr lang="sk-SK" sz="1600" dirty="0">
                <a:latin typeface="Arial" panose="020B0604020202020204" pitchFamily="34" charset="0"/>
                <a:cs typeface="Arial" panose="020B0604020202020204" pitchFamily="34" charset="0"/>
              </a:rPr>
              <a:t>Jednotky územnej samosprávy​</a:t>
            </a:r>
          </a:p>
          <a:p>
            <a:pPr marL="742950" lvl="1" indent="-285750">
              <a:buFont typeface="Wingdings" panose="05000000000000000000" pitchFamily="2" charset="2"/>
              <a:buChar char="ü"/>
            </a:pPr>
            <a:r>
              <a:rPr lang="sk-SK" sz="1600" dirty="0">
                <a:latin typeface="Arial" panose="020B0604020202020204" pitchFamily="34" charset="0"/>
                <a:cs typeface="Arial" panose="020B0604020202020204" pitchFamily="34" charset="0"/>
              </a:rPr>
              <a:t>iné​</a:t>
            </a:r>
            <a:endParaRPr lang="cs-CZ" sz="1600" dirty="0"/>
          </a:p>
        </p:txBody>
      </p:sp>
      <p:sp>
        <p:nvSpPr>
          <p:cNvPr id="16" name="Podnadpis 2">
            <a:extLst>
              <a:ext uri="{FF2B5EF4-FFF2-40B4-BE49-F238E27FC236}">
                <a16:creationId xmlns:a16="http://schemas.microsoft.com/office/drawing/2014/main" id="{338D2BAC-B34A-4FB7-97AA-D1CD6E346833}"/>
              </a:ext>
            </a:extLst>
          </p:cNvPr>
          <p:cNvSpPr txBox="1">
            <a:spLocks/>
          </p:cNvSpPr>
          <p:nvPr/>
        </p:nvSpPr>
        <p:spPr>
          <a:xfrm>
            <a:off x="1674052" y="4921136"/>
            <a:ext cx="9601200" cy="839136"/>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fontAlgn="base">
              <a:buFont typeface="Arial" panose="020B0604020202020204" pitchFamily="34" charset="0"/>
              <a:buChar char="•"/>
            </a:pPr>
            <a:r>
              <a:rPr lang="pl-PL" sz="2000" dirty="0">
                <a:solidFill>
                  <a:srgbClr val="000000"/>
                </a:solidFill>
                <a:latin typeface="Arial" panose="020B0604020202020204" pitchFamily="34" charset="0"/>
                <a:cs typeface="Arial" panose="020B0604020202020204" pitchFamily="34" charset="0"/>
              </a:rPr>
              <a:t>V druhom kroku si vyberáme konkrétnu formu podnikania.​</a:t>
            </a:r>
            <a:r>
              <a:rPr lang="sk-SK" sz="2000" dirty="0">
                <a:solidFill>
                  <a:srgbClr val="000000"/>
                </a:solidFill>
                <a:latin typeface="Arial" panose="020B0604020202020204" pitchFamily="34" charset="0"/>
                <a:cs typeface="Arial" panose="020B0604020202020204" pitchFamily="34" charset="0"/>
              </a:rPr>
              <a:t>​</a:t>
            </a:r>
          </a:p>
          <a:p>
            <a:pPr marL="800100" lvl="1" indent="-342900" algn="l" fontAlgn="base">
              <a:buFont typeface="Arial" panose="020B0604020202020204" pitchFamily="34" charset="0"/>
              <a:buChar char="•"/>
            </a:pPr>
            <a:r>
              <a:rPr lang="sk-SK" dirty="0">
                <a:solidFill>
                  <a:srgbClr val="000000"/>
                </a:solidFill>
                <a:latin typeface="Arial" panose="020B0604020202020204" pitchFamily="34" charset="0"/>
                <a:cs typeface="Arial" panose="020B0604020202020204" pitchFamily="34" charset="0"/>
              </a:rPr>
              <a:t>​​</a:t>
            </a:r>
            <a:r>
              <a:rPr lang="sk-SK" sz="1600" dirty="0">
                <a:solidFill>
                  <a:srgbClr val="000000"/>
                </a:solidFill>
                <a:latin typeface="Arial" panose="020B0604020202020204" pitchFamily="34" charset="0"/>
                <a:cs typeface="Arial" panose="020B0604020202020204" pitchFamily="34" charset="0"/>
              </a:rPr>
              <a:t>Pri voľbe medzi týmito formami je potrebné sa riadiť dvomi zákonmi: ​</a:t>
            </a:r>
          </a:p>
          <a:p>
            <a:pPr marL="800100" lvl="1" indent="-34290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Zákon 455/1991 Z. z. - Zákon o živnostenskom podnikaní a ​</a:t>
            </a:r>
          </a:p>
          <a:p>
            <a:pPr marL="800100" lvl="1" indent="-34290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Zákon 513/1991 </a:t>
            </a:r>
            <a:r>
              <a:rPr lang="sk-SK" sz="1600" dirty="0" err="1">
                <a:solidFill>
                  <a:srgbClr val="000000"/>
                </a:solidFill>
                <a:latin typeface="Arial" panose="020B0604020202020204" pitchFamily="34" charset="0"/>
                <a:cs typeface="Arial" panose="020B0604020202020204" pitchFamily="34" charset="0"/>
              </a:rPr>
              <a:t>Z.z</a:t>
            </a:r>
            <a:r>
              <a:rPr lang="sk-SK" sz="1600" dirty="0">
                <a:solidFill>
                  <a:srgbClr val="000000"/>
                </a:solidFill>
                <a:latin typeface="Arial" panose="020B0604020202020204" pitchFamily="34" charset="0"/>
                <a:cs typeface="Arial" panose="020B0604020202020204" pitchFamily="34" charset="0"/>
              </a:rPr>
              <a:t>. - Obchodný zákonník​</a:t>
            </a:r>
          </a:p>
          <a:p>
            <a:pPr marL="800100" lvl="1" indent="-342900" algn="l" fontAlgn="base">
              <a:buFont typeface="Arial" panose="020B0604020202020204" pitchFamily="34" charset="0"/>
              <a:buChar char="•"/>
            </a:pPr>
            <a:r>
              <a:rPr lang="sk-SK" sz="1600" dirty="0">
                <a:solidFill>
                  <a:srgbClr val="000000"/>
                </a:solidFill>
                <a:latin typeface="Arial" panose="020B0604020202020204" pitchFamily="34" charset="0"/>
                <a:cs typeface="Arial" panose="020B0604020202020204" pitchFamily="34" charset="0"/>
              </a:rPr>
              <a:t>Dlhodobo sú najčastejšími formami podnikania na Slovensku živnosť a spoločnosť s ručením obmedzeným.</a:t>
            </a:r>
          </a:p>
        </p:txBody>
      </p:sp>
      <p:sp>
        <p:nvSpPr>
          <p:cNvPr id="19" name="AutoShape 3" descr="Muž výplň plnou farbou">
            <a:extLst>
              <a:ext uri="{FF2B5EF4-FFF2-40B4-BE49-F238E27FC236}">
                <a16:creationId xmlns:a16="http://schemas.microsoft.com/office/drawing/2014/main" id="{C7D44E93-2CFA-4C8A-8A14-3785BC4D6F28}"/>
              </a:ext>
            </a:extLst>
          </p:cNvPr>
          <p:cNvSpPr>
            <a:spLocks noChangeAspect="1" noChangeArrowheads="1"/>
          </p:cNvSpPr>
          <p:nvPr/>
        </p:nvSpPr>
        <p:spPr bwMode="auto">
          <a:xfrm>
            <a:off x="18415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AutoShape 4" descr="Žena výplň plnou farbou">
            <a:extLst>
              <a:ext uri="{FF2B5EF4-FFF2-40B4-BE49-F238E27FC236}">
                <a16:creationId xmlns:a16="http://schemas.microsoft.com/office/drawing/2014/main" id="{F242F017-0B25-4E58-8287-3932BF8034CF}"/>
              </a:ext>
            </a:extLst>
          </p:cNvPr>
          <p:cNvSpPr>
            <a:spLocks noChangeAspect="1" noChangeArrowheads="1"/>
          </p:cNvSpPr>
          <p:nvPr/>
        </p:nvSpPr>
        <p:spPr bwMode="auto">
          <a:xfrm>
            <a:off x="6445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26" name="Obrázek 25">
            <a:extLst>
              <a:ext uri="{FF2B5EF4-FFF2-40B4-BE49-F238E27FC236}">
                <a16:creationId xmlns:a16="http://schemas.microsoft.com/office/drawing/2014/main" id="{9CB9089B-16BE-46FB-ABD9-F97F8A17FD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23296" y="2174016"/>
            <a:ext cx="1647166" cy="2509967"/>
          </a:xfrm>
          <a:prstGeom prst="rect">
            <a:avLst/>
          </a:prstGeom>
        </p:spPr>
      </p:pic>
      <p:pic>
        <p:nvPicPr>
          <p:cNvPr id="27" name="Obrázek 26">
            <a:extLst>
              <a:ext uri="{FF2B5EF4-FFF2-40B4-BE49-F238E27FC236}">
                <a16:creationId xmlns:a16="http://schemas.microsoft.com/office/drawing/2014/main" id="{01AA6EB6-6423-4AB9-B799-5140D0BD364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spTree>
    <p:extLst>
      <p:ext uri="{BB962C8B-B14F-4D97-AF65-F5344CB8AC3E}">
        <p14:creationId xmlns:p14="http://schemas.microsoft.com/office/powerpoint/2010/main" val="423754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DBB651-2FDD-4DE2-83FF-62B18BBDCDA2}"/>
              </a:ext>
            </a:extLst>
          </p:cNvPr>
          <p:cNvSpPr>
            <a:spLocks noGrp="1"/>
          </p:cNvSpPr>
          <p:nvPr>
            <p:ph type="ctrTitle"/>
          </p:nvPr>
        </p:nvSpPr>
        <p:spPr>
          <a:xfrm>
            <a:off x="1991036" y="743665"/>
            <a:ext cx="9144000" cy="839136"/>
          </a:xfrm>
        </p:spPr>
        <p:txBody>
          <a:bodyPr>
            <a:normAutofit/>
          </a:bodyPr>
          <a:lstStyle/>
          <a:p>
            <a:pPr algn="l"/>
            <a:r>
              <a:rPr lang="cs-CZ" sz="3200" b="1" dirty="0">
                <a:solidFill>
                  <a:srgbClr val="249CDC"/>
                </a:solidFill>
                <a:latin typeface="Arial" panose="020B0604020202020204" pitchFamily="34" charset="0"/>
                <a:cs typeface="Arial" panose="020B0604020202020204" pitchFamily="34" charset="0"/>
              </a:rPr>
              <a:t>Príprava na </a:t>
            </a:r>
            <a:r>
              <a:rPr lang="cs-CZ" sz="3200" b="1" dirty="0" err="1">
                <a:solidFill>
                  <a:srgbClr val="249CDC"/>
                </a:solidFill>
                <a:latin typeface="Arial" panose="020B0604020202020204" pitchFamily="34" charset="0"/>
                <a:cs typeface="Arial" panose="020B0604020202020204" pitchFamily="34" charset="0"/>
              </a:rPr>
              <a:t>podnikanie</a:t>
            </a:r>
            <a:r>
              <a:rPr lang="cs-CZ" sz="3200" b="1" dirty="0">
                <a:solidFill>
                  <a:srgbClr val="249CDC"/>
                </a:solidFill>
                <a:latin typeface="Arial" panose="020B0604020202020204" pitchFamily="34" charset="0"/>
                <a:cs typeface="Arial" panose="020B0604020202020204" pitchFamily="34" charset="0"/>
              </a:rPr>
              <a:t>​</a:t>
            </a:r>
          </a:p>
        </p:txBody>
      </p:sp>
      <p:sp>
        <p:nvSpPr>
          <p:cNvPr id="3" name="Podnadpis 2">
            <a:extLst>
              <a:ext uri="{FF2B5EF4-FFF2-40B4-BE49-F238E27FC236}">
                <a16:creationId xmlns:a16="http://schemas.microsoft.com/office/drawing/2014/main" id="{AF93A67C-3FB1-4326-A5EB-7894CB5A24F0}"/>
              </a:ext>
            </a:extLst>
          </p:cNvPr>
          <p:cNvSpPr>
            <a:spLocks noGrp="1"/>
          </p:cNvSpPr>
          <p:nvPr>
            <p:ph type="subTitle" idx="1"/>
          </p:nvPr>
        </p:nvSpPr>
        <p:spPr>
          <a:xfrm>
            <a:off x="1674052" y="1582801"/>
            <a:ext cx="9601200" cy="510563"/>
          </a:xfrm>
        </p:spPr>
        <p:txBody>
          <a:bodyPr anchor="t">
            <a:noAutofit/>
          </a:bodyPr>
          <a:lstStyle/>
          <a:p>
            <a:pPr marL="342900" indent="-342900" algn="l" rtl="0" fontAlgn="base">
              <a:buFont typeface="Arial" panose="020B0604020202020204" pitchFamily="34" charset="0"/>
              <a:buChar char="•"/>
            </a:pPr>
            <a:r>
              <a:rPr lang="sk-SK" b="0" i="0" u="none" strike="noStrike" dirty="0">
                <a:solidFill>
                  <a:srgbClr val="000000"/>
                </a:solidFill>
                <a:effectLst/>
                <a:latin typeface="Arial" panose="020B0604020202020204" pitchFamily="34" charset="0"/>
                <a:cs typeface="Arial" panose="020B0604020202020204" pitchFamily="34" charset="0"/>
              </a:rPr>
              <a:t>Porovnanie živnosti a s.r.o. v praxi​</a:t>
            </a:r>
          </a:p>
          <a:p>
            <a:pPr algn="l" rtl="0" fontAlgn="base"/>
            <a:endParaRPr lang="sk-SK" sz="800" b="0" i="0" u="none" strike="noStrike" dirty="0">
              <a:solidFill>
                <a:srgbClr val="000000"/>
              </a:solidFill>
              <a:effectLst/>
              <a:latin typeface="Arial" panose="020B0604020202020204" pitchFamily="34" charset="0"/>
              <a:cs typeface="Arial" panose="020B0604020202020204" pitchFamily="34" charset="0"/>
            </a:endParaRPr>
          </a:p>
        </p:txBody>
      </p:sp>
      <p:pic>
        <p:nvPicPr>
          <p:cNvPr id="4" name="Obrázek 3">
            <a:extLst>
              <a:ext uri="{FF2B5EF4-FFF2-40B4-BE49-F238E27FC236}">
                <a16:creationId xmlns:a16="http://schemas.microsoft.com/office/drawing/2014/main" id="{C15009A3-7036-4BB8-8580-F9BF45EBDE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8506" y="5461462"/>
            <a:ext cx="1833493" cy="1444333"/>
          </a:xfrm>
          <a:prstGeom prst="rect">
            <a:avLst/>
          </a:prstGeom>
        </p:spPr>
      </p:pic>
      <p:pic>
        <p:nvPicPr>
          <p:cNvPr id="5" name="Obrázek 4">
            <a:extLst>
              <a:ext uri="{FF2B5EF4-FFF2-40B4-BE49-F238E27FC236}">
                <a16:creationId xmlns:a16="http://schemas.microsoft.com/office/drawing/2014/main" id="{9EDE2629-6527-4897-B686-FACB8AA4E9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pic>
        <p:nvPicPr>
          <p:cNvPr id="9" name="Obrázek 8">
            <a:extLst>
              <a:ext uri="{FF2B5EF4-FFF2-40B4-BE49-F238E27FC236}">
                <a16:creationId xmlns:a16="http://schemas.microsoft.com/office/drawing/2014/main" id="{B92ECA00-D8E1-4507-921B-6A54A6090FD2}"/>
              </a:ext>
            </a:extLst>
          </p:cNvPr>
          <p:cNvPicPr/>
          <p:nvPr/>
        </p:nvPicPr>
        <p:blipFill>
          <a:blip r:embed="rId4">
            <a:extLst>
              <a:ext uri="{28A0092B-C50C-407E-A947-70E740481C1C}">
                <a14:useLocalDpi xmlns:a14="http://schemas.microsoft.com/office/drawing/2010/main" val="0"/>
              </a:ext>
            </a:extLst>
          </a:blip>
          <a:stretch>
            <a:fillRect/>
          </a:stretch>
        </p:blipFill>
        <p:spPr>
          <a:xfrm>
            <a:off x="8383859" y="6384262"/>
            <a:ext cx="2394585" cy="390525"/>
          </a:xfrm>
          <a:prstGeom prst="rect">
            <a:avLst/>
          </a:prstGeom>
        </p:spPr>
      </p:pic>
      <p:pic>
        <p:nvPicPr>
          <p:cNvPr id="11" name="Obrázek 10">
            <a:extLst>
              <a:ext uri="{FF2B5EF4-FFF2-40B4-BE49-F238E27FC236}">
                <a16:creationId xmlns:a16="http://schemas.microsoft.com/office/drawing/2014/main" id="{F82D5C00-9CB3-454E-9F65-E50B1357C07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6499" y="5721714"/>
            <a:ext cx="1112364" cy="923827"/>
          </a:xfrm>
          <a:prstGeom prst="rect">
            <a:avLst/>
          </a:prstGeom>
          <a:noFill/>
          <a:ln>
            <a:noFill/>
          </a:ln>
        </p:spPr>
      </p:pic>
      <p:graphicFrame>
        <p:nvGraphicFramePr>
          <p:cNvPr id="6" name="Tabulka 5">
            <a:extLst>
              <a:ext uri="{FF2B5EF4-FFF2-40B4-BE49-F238E27FC236}">
                <a16:creationId xmlns:a16="http://schemas.microsoft.com/office/drawing/2014/main" id="{D2783CAE-3E7D-443A-AC41-225EAA5C7CF8}"/>
              </a:ext>
            </a:extLst>
          </p:cNvPr>
          <p:cNvGraphicFramePr>
            <a:graphicFrameLocks noGrp="1"/>
          </p:cNvGraphicFramePr>
          <p:nvPr>
            <p:extLst>
              <p:ext uri="{D42A27DB-BD31-4B8C-83A1-F6EECF244321}">
                <p14:modId xmlns:p14="http://schemas.microsoft.com/office/powerpoint/2010/main" val="601636944"/>
              </p:ext>
            </p:extLst>
          </p:nvPr>
        </p:nvGraphicFramePr>
        <p:xfrm>
          <a:off x="1847654" y="2007908"/>
          <a:ext cx="8930789" cy="4106430"/>
        </p:xfrm>
        <a:graphic>
          <a:graphicData uri="http://schemas.openxmlformats.org/drawingml/2006/table">
            <a:tbl>
              <a:tblPr/>
              <a:tblGrid>
                <a:gridCol w="3325294">
                  <a:extLst>
                    <a:ext uri="{9D8B030D-6E8A-4147-A177-3AD203B41FA5}">
                      <a16:colId xmlns:a16="http://schemas.microsoft.com/office/drawing/2014/main" val="1211842744"/>
                    </a:ext>
                  </a:extLst>
                </a:gridCol>
                <a:gridCol w="2280201">
                  <a:extLst>
                    <a:ext uri="{9D8B030D-6E8A-4147-A177-3AD203B41FA5}">
                      <a16:colId xmlns:a16="http://schemas.microsoft.com/office/drawing/2014/main" val="155803312"/>
                    </a:ext>
                  </a:extLst>
                </a:gridCol>
                <a:gridCol w="3325294">
                  <a:extLst>
                    <a:ext uri="{9D8B030D-6E8A-4147-A177-3AD203B41FA5}">
                      <a16:colId xmlns:a16="http://schemas.microsoft.com/office/drawing/2014/main" val="4173913619"/>
                    </a:ext>
                  </a:extLst>
                </a:gridCol>
              </a:tblGrid>
              <a:tr h="332954">
                <a:tc>
                  <a:txBody>
                    <a:bodyPr/>
                    <a:lstStyle/>
                    <a:p>
                      <a:pPr algn="l" fontAlgn="auto"/>
                      <a:r>
                        <a:rPr lang="sk-SK" sz="1100" b="0" i="0" u="none" strike="noStrike">
                          <a:solidFill>
                            <a:srgbClr val="000000"/>
                          </a:solidFill>
                          <a:effectLst/>
                          <a:latin typeface="Calibri" panose="020F0502020204030204" pitchFamily="34" charset="0"/>
                        </a:rPr>
                        <a:t>​</a:t>
                      </a: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200" b="1" i="0" u="none" strike="noStrike">
                          <a:solidFill>
                            <a:srgbClr val="000000"/>
                          </a:solidFill>
                          <a:effectLst/>
                          <a:latin typeface="Calibri" panose="020F0502020204030204" pitchFamily="34" charset="0"/>
                        </a:rPr>
                        <a:t>živnosť</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ctr" fontAlgn="base"/>
                      <a:r>
                        <a:rPr lang="sk-SK" sz="1200" b="1" i="0" u="none" strike="noStrike">
                          <a:solidFill>
                            <a:srgbClr val="000000"/>
                          </a:solidFill>
                          <a:effectLst/>
                          <a:latin typeface="Calibri" panose="020F0502020204030204" pitchFamily="34" charset="0"/>
                        </a:rPr>
                        <a:t>s.r.o.</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3094170245"/>
                  </a:ext>
                </a:extLst>
              </a:tr>
              <a:tr h="332954">
                <a:tc>
                  <a:txBody>
                    <a:bodyPr/>
                    <a:lstStyle/>
                    <a:p>
                      <a:pPr algn="l" fontAlgn="base"/>
                      <a:r>
                        <a:rPr lang="sk-SK" sz="1200" b="1" i="0" u="none" strike="noStrike">
                          <a:solidFill>
                            <a:srgbClr val="000000"/>
                          </a:solidFill>
                          <a:effectLst/>
                          <a:latin typeface="Calibri" panose="020F0502020204030204" pitchFamily="34" charset="0"/>
                        </a:rPr>
                        <a:t>Začiatok podnikania</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dňom ohlásenia živnosti</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zápisom do OR SR</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2370638549"/>
                  </a:ext>
                </a:extLst>
              </a:tr>
              <a:tr h="332954">
                <a:tc>
                  <a:txBody>
                    <a:bodyPr/>
                    <a:lstStyle/>
                    <a:p>
                      <a:pPr algn="l" fontAlgn="base"/>
                      <a:r>
                        <a:rPr lang="sk-SK" sz="1200" b="1" i="0" u="none" strike="noStrike">
                          <a:solidFill>
                            <a:srgbClr val="000000"/>
                          </a:solidFill>
                          <a:effectLst/>
                          <a:latin typeface="Calibri" panose="020F0502020204030204" pitchFamily="34" charset="0"/>
                        </a:rPr>
                        <a:t>Počiatočný kapitál</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žiaden </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5000 Eur</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402713069"/>
                  </a:ext>
                </a:extLst>
              </a:tr>
              <a:tr h="314457">
                <a:tc rowSpan="2">
                  <a:txBody>
                    <a:bodyPr/>
                    <a:lstStyle/>
                    <a:p>
                      <a:pPr algn="l" fontAlgn="base"/>
                      <a:r>
                        <a:rPr lang="sk-SK" sz="1200" b="1" i="0" u="none" strike="noStrike">
                          <a:solidFill>
                            <a:srgbClr val="000000"/>
                          </a:solidFill>
                          <a:effectLst/>
                          <a:latin typeface="Calibri" panose="020F0502020204030204" pitchFamily="34" charset="0"/>
                        </a:rPr>
                        <a:t>Ručenie za záväzky</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rowSpan="2">
                  <a:txBody>
                    <a:bodyPr/>
                    <a:lstStyle/>
                    <a:p>
                      <a:pPr algn="l" fontAlgn="base"/>
                      <a:r>
                        <a:rPr lang="sk-SK" sz="1100" b="0" i="0" u="none" strike="noStrike">
                          <a:solidFill>
                            <a:srgbClr val="000000"/>
                          </a:solidFill>
                          <a:effectLst/>
                          <a:latin typeface="Calibri" panose="020F0502020204030204" pitchFamily="34" charset="0"/>
                        </a:rPr>
                        <a:t>neobmedzene, celým majetkom</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spoločnosť - celým svojim majetkom</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2235844016"/>
                  </a:ext>
                </a:extLst>
              </a:tr>
              <a:tr h="517928">
                <a:tc vMerge="1">
                  <a:txBody>
                    <a:bodyPr/>
                    <a:lstStyle/>
                    <a:p>
                      <a:endParaRPr lang="cs-CZ"/>
                    </a:p>
                  </a:txBody>
                  <a:tcPr/>
                </a:tc>
                <a:tc vMerge="1">
                  <a:txBody>
                    <a:bodyPr/>
                    <a:lstStyle/>
                    <a:p>
                      <a:endParaRPr lang="cs-CZ"/>
                    </a:p>
                  </a:txBody>
                  <a:tcPr/>
                </a:tc>
                <a:tc>
                  <a:txBody>
                    <a:bodyPr/>
                    <a:lstStyle/>
                    <a:p>
                      <a:pPr algn="l" fontAlgn="base"/>
                      <a:r>
                        <a:rPr lang="sk-SK" sz="1100" b="0" i="0" u="none" strike="noStrike">
                          <a:solidFill>
                            <a:srgbClr val="000000"/>
                          </a:solidFill>
                          <a:effectLst/>
                          <a:latin typeface="Calibri" panose="020F0502020204030204" pitchFamily="34" charset="0"/>
                        </a:rPr>
                        <a:t>spoločník - do výšky svojho nesplateného vkladu</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2081434636"/>
                  </a:ext>
                </a:extLst>
              </a:tr>
              <a:tr h="314457">
                <a:tc rowSpan="2">
                  <a:txBody>
                    <a:bodyPr/>
                    <a:lstStyle/>
                    <a:p>
                      <a:pPr algn="l" fontAlgn="base"/>
                      <a:r>
                        <a:rPr lang="sk-SK" sz="1200" b="1" i="0" u="none" strike="noStrike">
                          <a:solidFill>
                            <a:srgbClr val="000000"/>
                          </a:solidFill>
                          <a:effectLst/>
                          <a:latin typeface="Calibri" panose="020F0502020204030204" pitchFamily="34" charset="0"/>
                        </a:rPr>
                        <a:t>Verejná dostupnosť finančných informácií firmy</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rowSpan="2">
                  <a:txBody>
                    <a:bodyPr/>
                    <a:lstStyle/>
                    <a:p>
                      <a:pPr algn="l" fontAlgn="base"/>
                      <a:r>
                        <a:rPr lang="pl-PL" sz="1100" b="0" i="0" u="none" strike="noStrike">
                          <a:solidFill>
                            <a:srgbClr val="000000"/>
                          </a:solidFill>
                          <a:effectLst/>
                          <a:latin typeface="Calibri" panose="020F0502020204030204" pitchFamily="34" charset="0"/>
                        </a:rPr>
                        <a:t>žiadne, ide o citlivé údaje</a:t>
                      </a:r>
                      <a:r>
                        <a:rPr lang="pl-PL" sz="1100" b="0" i="0">
                          <a:solidFill>
                            <a:srgbClr val="000000"/>
                          </a:solidFill>
                          <a:effectLst/>
                          <a:latin typeface="Calibri" panose="020F0502020204030204" pitchFamily="34" charset="0"/>
                        </a:rPr>
                        <a:t>​</a:t>
                      </a:r>
                      <a:endParaRPr lang="pl-PL"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účtovné závierky</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3155004820"/>
                  </a:ext>
                </a:extLst>
              </a:tr>
              <a:tr h="517928">
                <a:tc vMerge="1">
                  <a:txBody>
                    <a:bodyPr/>
                    <a:lstStyle/>
                    <a:p>
                      <a:endParaRPr lang="cs-CZ"/>
                    </a:p>
                  </a:txBody>
                  <a:tcPr/>
                </a:tc>
                <a:tc vMerge="1">
                  <a:txBody>
                    <a:bodyPr/>
                    <a:lstStyle/>
                    <a:p>
                      <a:endParaRPr lang="cs-CZ"/>
                    </a:p>
                  </a:txBody>
                  <a:tcPr/>
                </a:tc>
                <a:tc>
                  <a:txBody>
                    <a:bodyPr/>
                    <a:lstStyle/>
                    <a:p>
                      <a:pPr algn="l" fontAlgn="base"/>
                      <a:r>
                        <a:rPr lang="sk-SK" sz="1100" b="0" i="0" u="none" strike="noStrike">
                          <a:solidFill>
                            <a:srgbClr val="000000"/>
                          </a:solidFill>
                          <a:effectLst/>
                          <a:latin typeface="Calibri" panose="020F0502020204030204" pitchFamily="34" charset="0"/>
                        </a:rPr>
                        <a:t>jednoosobová s.r.o. - žiadne, ide o citlivé údaje</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2550873794"/>
                  </a:ext>
                </a:extLst>
              </a:tr>
              <a:tr h="721399">
                <a:tc>
                  <a:txBody>
                    <a:bodyPr/>
                    <a:lstStyle/>
                    <a:p>
                      <a:pPr algn="l" fontAlgn="base"/>
                      <a:r>
                        <a:rPr lang="sk-SK" sz="1200" b="1" i="0" u="none" strike="noStrike">
                          <a:solidFill>
                            <a:srgbClr val="000000"/>
                          </a:solidFill>
                          <a:effectLst/>
                          <a:latin typeface="Calibri" panose="020F0502020204030204" pitchFamily="34" charset="0"/>
                        </a:rPr>
                        <a:t>Obchodné meno</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musí byť meno a priezvisko + môže byť uvedená profesia, alebo osobný dodatok</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obmedzenia sú v prípade špecifických foriem podnikania - právnici, lekári, a pod. </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2095687893"/>
                  </a:ext>
                </a:extLst>
              </a:tr>
              <a:tr h="721399">
                <a:tc>
                  <a:txBody>
                    <a:bodyPr/>
                    <a:lstStyle/>
                    <a:p>
                      <a:pPr algn="l" fontAlgn="base"/>
                      <a:r>
                        <a:rPr lang="sk-SK" sz="1200" b="1" i="0" u="none" strike="noStrike">
                          <a:solidFill>
                            <a:srgbClr val="000000"/>
                          </a:solidFill>
                          <a:effectLst/>
                          <a:latin typeface="Calibri" panose="020F0502020204030204" pitchFamily="34" charset="0"/>
                        </a:rPr>
                        <a:t>Ukončenie podnikania</a:t>
                      </a:r>
                      <a:r>
                        <a:rPr lang="sk-SK" sz="12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a:solidFill>
                            <a:srgbClr val="000000"/>
                          </a:solidFill>
                          <a:effectLst/>
                          <a:latin typeface="Calibri" panose="020F0502020204030204" pitchFamily="34" charset="0"/>
                        </a:rPr>
                        <a:t>ukončenie dňom doručenia formulára a o ukončení činnosti; bezplatné</a:t>
                      </a:r>
                      <a:r>
                        <a:rPr lang="sk-SK" sz="1100" b="0" i="0">
                          <a:solidFill>
                            <a:srgbClr val="000000"/>
                          </a:solidFill>
                          <a:effectLst/>
                          <a:latin typeface="Calibri" panose="020F0502020204030204" pitchFamily="34" charset="0"/>
                        </a:rPr>
                        <a:t>​</a:t>
                      </a:r>
                      <a:endParaRPr lang="sk-SK" b="0" i="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tc>
                  <a:txBody>
                    <a:bodyPr/>
                    <a:lstStyle/>
                    <a:p>
                      <a:pPr algn="l" fontAlgn="base"/>
                      <a:r>
                        <a:rPr lang="sk-SK" sz="1100" b="0" i="0" u="none" strike="noStrike" dirty="0">
                          <a:solidFill>
                            <a:srgbClr val="000000"/>
                          </a:solidFill>
                          <a:effectLst/>
                          <a:latin typeface="Calibri" panose="020F0502020204030204" pitchFamily="34" charset="0"/>
                        </a:rPr>
                        <a:t>proces vyhlásenia likvidácie  - spoločnosť možno vymazať z OR SR až 6 mesiacov od vyhlásenia likvidácie; poplatky</a:t>
                      </a:r>
                      <a:r>
                        <a:rPr lang="sk-SK" sz="1100" b="0" i="0" dirty="0">
                          <a:solidFill>
                            <a:srgbClr val="000000"/>
                          </a:solidFill>
                          <a:effectLst/>
                          <a:latin typeface="Calibri" panose="020F0502020204030204" pitchFamily="34" charset="0"/>
                        </a:rPr>
                        <a:t>​</a:t>
                      </a:r>
                      <a:endParaRPr lang="sk-SK" b="0" i="0" dirty="0">
                        <a:solidFill>
                          <a:srgbClr val="000000"/>
                        </a:solidFill>
                        <a:effectLst/>
                      </a:endParaRP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8EF"/>
                    </a:solidFill>
                  </a:tcPr>
                </a:tc>
                <a:extLst>
                  <a:ext uri="{0D108BD9-81ED-4DB2-BD59-A6C34878D82A}">
                    <a16:rowId xmlns:a16="http://schemas.microsoft.com/office/drawing/2014/main" val="3455698220"/>
                  </a:ext>
                </a:extLst>
              </a:tr>
            </a:tbl>
          </a:graphicData>
        </a:graphic>
      </p:graphicFrame>
      <p:sp>
        <p:nvSpPr>
          <p:cNvPr id="7" name="Rectangle 1">
            <a:extLst>
              <a:ext uri="{FF2B5EF4-FFF2-40B4-BE49-F238E27FC236}">
                <a16:creationId xmlns:a16="http://schemas.microsoft.com/office/drawing/2014/main" id="{BF856267-E6A0-4EB6-BBF4-8DE0996EFC8F}"/>
              </a:ext>
            </a:extLst>
          </p:cNvPr>
          <p:cNvSpPr>
            <a:spLocks noChangeArrowheads="1"/>
          </p:cNvSpPr>
          <p:nvPr/>
        </p:nvSpPr>
        <p:spPr bwMode="auto">
          <a:xfrm>
            <a:off x="1379373" y="1965643"/>
            <a:ext cx="1520134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cs-CZ" altLang="cs-CZ"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2204019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TotalTime>
  <Words>2140</Words>
  <Application>Microsoft Office PowerPoint</Application>
  <PresentationFormat>Širokoúhlá obrazovka</PresentationFormat>
  <Paragraphs>195</Paragraphs>
  <Slides>20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Calibri Light</vt:lpstr>
      <vt:lpstr>Times New Roman</vt:lpstr>
      <vt:lpstr>Wingdings</vt:lpstr>
      <vt:lpstr>Motiv Office</vt:lpstr>
      <vt:lpstr>NEZNALOSŤ ZÁKONA... ...nikoho neospravedlňuje</vt:lpstr>
      <vt:lpstr>OBSAH PREZENTÁCIE</vt:lpstr>
      <vt:lpstr>„Byť pripravený je najdôležitejší predpoklad úspechu.“   Henry Ford (1863 – 1947)​</vt:lpstr>
      <vt:lpstr>Podnikanie je aj o ...​</vt:lpstr>
      <vt:lpstr>Procesy pri vzniku firmy​</vt:lpstr>
      <vt:lpstr>Príprava na podnikanie​​</vt:lpstr>
      <vt:lpstr>Príprava na podnikanie​</vt:lpstr>
      <vt:lpstr>Príprava na podnikanie​</vt:lpstr>
      <vt:lpstr>Príprava na podnikanie​</vt:lpstr>
      <vt:lpstr>Príprava na podnikanie​</vt:lpstr>
      <vt:lpstr>Príprava na podnikanie​</vt:lpstr>
      <vt:lpstr>Úlohy na vypracovanie​</vt:lpstr>
      <vt:lpstr>Založenie firmy​​</vt:lpstr>
      <vt:lpstr>Založenie firmy​</vt:lpstr>
      <vt:lpstr>Založenie firmy​</vt:lpstr>
      <vt:lpstr>Založenie firmy​</vt:lpstr>
      <vt:lpstr>Založenie firmy​</vt:lpstr>
      <vt:lpstr>Založenie firmy​</vt:lpstr>
      <vt:lpstr>Použitá a odporúčaná literatúra</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PODNIKATELSKÝ PLÁN</dc:title>
  <dc:creator>Kulihova Kublova Tereza</dc:creator>
  <cp:lastModifiedBy>Kulihova Kublova Tereza</cp:lastModifiedBy>
  <cp:revision>24</cp:revision>
  <dcterms:created xsi:type="dcterms:W3CDTF">2023-07-25T08:23:46Z</dcterms:created>
  <dcterms:modified xsi:type="dcterms:W3CDTF">2023-08-08T19:10:16Z</dcterms:modified>
</cp:coreProperties>
</file>