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8" r:id="rId3"/>
    <p:sldId id="259" r:id="rId4"/>
    <p:sldId id="260" r:id="rId5"/>
    <p:sldId id="261" r:id="rId6"/>
    <p:sldId id="279" r:id="rId7"/>
    <p:sldId id="277" r:id="rId8"/>
    <p:sldId id="262" r:id="rId9"/>
    <p:sldId id="278" r:id="rId10"/>
    <p:sldId id="280" r:id="rId11"/>
    <p:sldId id="281" r:id="rId12"/>
    <p:sldId id="282" r:id="rId13"/>
    <p:sldId id="283" r:id="rId14"/>
    <p:sldId id="284" r:id="rId15"/>
    <p:sldId id="285" r:id="rId16"/>
    <p:sldId id="275" r:id="rId17"/>
    <p:sldId id="276" r:id="rId1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49CD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6400" autoAdjust="0"/>
  </p:normalViewPr>
  <p:slideViewPr>
    <p:cSldViewPr snapToGrid="0">
      <p:cViewPr varScale="1">
        <p:scale>
          <a:sx n="68" d="100"/>
          <a:sy n="68" d="100"/>
        </p:scale>
        <p:origin x="580"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B545EB-8A20-4E20-A589-A9EC2BFA8ED9}" type="datetimeFigureOut">
              <a:rPr lang="cs-CZ" smtClean="0"/>
              <a:t>08.08.2023</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9E001C-4F57-48BB-AE11-A41E49E496FC}" type="slidenum">
              <a:rPr lang="cs-CZ" smtClean="0"/>
              <a:t>‹#›</a:t>
            </a:fld>
            <a:endParaRPr lang="cs-CZ"/>
          </a:p>
        </p:txBody>
      </p:sp>
    </p:spTree>
    <p:extLst>
      <p:ext uri="{BB962C8B-B14F-4D97-AF65-F5344CB8AC3E}">
        <p14:creationId xmlns:p14="http://schemas.microsoft.com/office/powerpoint/2010/main" val="11665535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04D50CB-ECA9-4083-BF69-F4CB7D403D7F}"/>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2B70D652-EC5D-48A1-B1AF-E15DEF5EBB3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CD2E1063-4F2C-4D1E-86A1-1E17FF8B44BE}"/>
              </a:ext>
            </a:extLst>
          </p:cNvPr>
          <p:cNvSpPr>
            <a:spLocks noGrp="1"/>
          </p:cNvSpPr>
          <p:nvPr>
            <p:ph type="dt" sz="half" idx="10"/>
          </p:nvPr>
        </p:nvSpPr>
        <p:spPr/>
        <p:txBody>
          <a:bodyPr/>
          <a:lstStyle/>
          <a:p>
            <a:fld id="{3D58A440-1B6D-43E4-9C02-07F167C45F13}" type="datetimeFigureOut">
              <a:rPr lang="cs-CZ" smtClean="0"/>
              <a:t>08.08.2023</a:t>
            </a:fld>
            <a:endParaRPr lang="cs-CZ"/>
          </a:p>
        </p:txBody>
      </p:sp>
      <p:sp>
        <p:nvSpPr>
          <p:cNvPr id="5" name="Zástupný symbol pro zápatí 4">
            <a:extLst>
              <a:ext uri="{FF2B5EF4-FFF2-40B4-BE49-F238E27FC236}">
                <a16:creationId xmlns:a16="http://schemas.microsoft.com/office/drawing/2014/main" id="{BBD1E713-3569-42BF-9BA0-EA8F3B5A4D2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29484853-1626-4872-9ACB-A2926E2B4EA6}"/>
              </a:ext>
            </a:extLst>
          </p:cNvPr>
          <p:cNvSpPr>
            <a:spLocks noGrp="1"/>
          </p:cNvSpPr>
          <p:nvPr>
            <p:ph type="sldNum" sz="quarter" idx="12"/>
          </p:nvPr>
        </p:nvSpPr>
        <p:spPr/>
        <p:txBody>
          <a:bodyPr/>
          <a:lstStyle/>
          <a:p>
            <a:fld id="{0ADA4E30-26DE-4FF2-849A-8BE99DE41496}" type="slidenum">
              <a:rPr lang="cs-CZ" smtClean="0"/>
              <a:t>‹#›</a:t>
            </a:fld>
            <a:endParaRPr lang="cs-CZ"/>
          </a:p>
        </p:txBody>
      </p:sp>
    </p:spTree>
    <p:extLst>
      <p:ext uri="{BB962C8B-B14F-4D97-AF65-F5344CB8AC3E}">
        <p14:creationId xmlns:p14="http://schemas.microsoft.com/office/powerpoint/2010/main" val="1133060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F6FF47F-9BC6-4FEE-957E-4709865CB01A}"/>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234603F9-B439-45FC-9DE0-9DE0DF355CC8}"/>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BD472B65-4BE2-4355-8C57-8A8C170D4D87}"/>
              </a:ext>
            </a:extLst>
          </p:cNvPr>
          <p:cNvSpPr>
            <a:spLocks noGrp="1"/>
          </p:cNvSpPr>
          <p:nvPr>
            <p:ph type="dt" sz="half" idx="10"/>
          </p:nvPr>
        </p:nvSpPr>
        <p:spPr/>
        <p:txBody>
          <a:bodyPr/>
          <a:lstStyle/>
          <a:p>
            <a:fld id="{3D58A440-1B6D-43E4-9C02-07F167C45F13}" type="datetimeFigureOut">
              <a:rPr lang="cs-CZ" smtClean="0"/>
              <a:t>08.08.2023</a:t>
            </a:fld>
            <a:endParaRPr lang="cs-CZ"/>
          </a:p>
        </p:txBody>
      </p:sp>
      <p:sp>
        <p:nvSpPr>
          <p:cNvPr id="5" name="Zástupný symbol pro zápatí 4">
            <a:extLst>
              <a:ext uri="{FF2B5EF4-FFF2-40B4-BE49-F238E27FC236}">
                <a16:creationId xmlns:a16="http://schemas.microsoft.com/office/drawing/2014/main" id="{5609AA42-EF96-49DE-9A33-FCBDAFAFE88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C4DC519F-094B-44BE-B3D6-C353B6C0B8FF}"/>
              </a:ext>
            </a:extLst>
          </p:cNvPr>
          <p:cNvSpPr>
            <a:spLocks noGrp="1"/>
          </p:cNvSpPr>
          <p:nvPr>
            <p:ph type="sldNum" sz="quarter" idx="12"/>
          </p:nvPr>
        </p:nvSpPr>
        <p:spPr/>
        <p:txBody>
          <a:bodyPr/>
          <a:lstStyle/>
          <a:p>
            <a:fld id="{0ADA4E30-26DE-4FF2-849A-8BE99DE41496}" type="slidenum">
              <a:rPr lang="cs-CZ" smtClean="0"/>
              <a:t>‹#›</a:t>
            </a:fld>
            <a:endParaRPr lang="cs-CZ"/>
          </a:p>
        </p:txBody>
      </p:sp>
    </p:spTree>
    <p:extLst>
      <p:ext uri="{BB962C8B-B14F-4D97-AF65-F5344CB8AC3E}">
        <p14:creationId xmlns:p14="http://schemas.microsoft.com/office/powerpoint/2010/main" val="4068595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3135FEBF-A212-40A4-84C3-9649D056032C}"/>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621C412D-5AA6-4170-A5FE-1F2C7802A45A}"/>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7BF2860D-EB00-43FA-8A5B-A6C22F31CDC5}"/>
              </a:ext>
            </a:extLst>
          </p:cNvPr>
          <p:cNvSpPr>
            <a:spLocks noGrp="1"/>
          </p:cNvSpPr>
          <p:nvPr>
            <p:ph type="dt" sz="half" idx="10"/>
          </p:nvPr>
        </p:nvSpPr>
        <p:spPr/>
        <p:txBody>
          <a:bodyPr/>
          <a:lstStyle/>
          <a:p>
            <a:fld id="{3D58A440-1B6D-43E4-9C02-07F167C45F13}" type="datetimeFigureOut">
              <a:rPr lang="cs-CZ" smtClean="0"/>
              <a:t>08.08.2023</a:t>
            </a:fld>
            <a:endParaRPr lang="cs-CZ"/>
          </a:p>
        </p:txBody>
      </p:sp>
      <p:sp>
        <p:nvSpPr>
          <p:cNvPr id="5" name="Zástupný symbol pro zápatí 4">
            <a:extLst>
              <a:ext uri="{FF2B5EF4-FFF2-40B4-BE49-F238E27FC236}">
                <a16:creationId xmlns:a16="http://schemas.microsoft.com/office/drawing/2014/main" id="{E161CAA3-DDB7-4DC3-8BE7-4B63FFC928BB}"/>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FE80C0A-BE58-443D-ADE8-F3CE8004F0F1}"/>
              </a:ext>
            </a:extLst>
          </p:cNvPr>
          <p:cNvSpPr>
            <a:spLocks noGrp="1"/>
          </p:cNvSpPr>
          <p:nvPr>
            <p:ph type="sldNum" sz="quarter" idx="12"/>
          </p:nvPr>
        </p:nvSpPr>
        <p:spPr/>
        <p:txBody>
          <a:bodyPr/>
          <a:lstStyle/>
          <a:p>
            <a:fld id="{0ADA4E30-26DE-4FF2-849A-8BE99DE41496}" type="slidenum">
              <a:rPr lang="cs-CZ" smtClean="0"/>
              <a:t>‹#›</a:t>
            </a:fld>
            <a:endParaRPr lang="cs-CZ"/>
          </a:p>
        </p:txBody>
      </p:sp>
    </p:spTree>
    <p:extLst>
      <p:ext uri="{BB962C8B-B14F-4D97-AF65-F5344CB8AC3E}">
        <p14:creationId xmlns:p14="http://schemas.microsoft.com/office/powerpoint/2010/main" val="1436863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A742838-3AC6-4435-8A9F-CF0389C31E0A}"/>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CB8C3830-809A-4FA9-A9C7-B32222363736}"/>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EA03EF7B-B236-4C38-B689-288A0AD559F4}"/>
              </a:ext>
            </a:extLst>
          </p:cNvPr>
          <p:cNvSpPr>
            <a:spLocks noGrp="1"/>
          </p:cNvSpPr>
          <p:nvPr>
            <p:ph type="dt" sz="half" idx="10"/>
          </p:nvPr>
        </p:nvSpPr>
        <p:spPr/>
        <p:txBody>
          <a:bodyPr/>
          <a:lstStyle/>
          <a:p>
            <a:fld id="{3D58A440-1B6D-43E4-9C02-07F167C45F13}" type="datetimeFigureOut">
              <a:rPr lang="cs-CZ" smtClean="0"/>
              <a:t>08.08.2023</a:t>
            </a:fld>
            <a:endParaRPr lang="cs-CZ"/>
          </a:p>
        </p:txBody>
      </p:sp>
      <p:sp>
        <p:nvSpPr>
          <p:cNvPr id="5" name="Zástupný symbol pro zápatí 4">
            <a:extLst>
              <a:ext uri="{FF2B5EF4-FFF2-40B4-BE49-F238E27FC236}">
                <a16:creationId xmlns:a16="http://schemas.microsoft.com/office/drawing/2014/main" id="{9FABA588-F1E0-47FF-B0C0-6E66E93EEC6B}"/>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F714CB8-FABD-4711-B8FC-F7565606499D}"/>
              </a:ext>
            </a:extLst>
          </p:cNvPr>
          <p:cNvSpPr>
            <a:spLocks noGrp="1"/>
          </p:cNvSpPr>
          <p:nvPr>
            <p:ph type="sldNum" sz="quarter" idx="12"/>
          </p:nvPr>
        </p:nvSpPr>
        <p:spPr/>
        <p:txBody>
          <a:bodyPr/>
          <a:lstStyle/>
          <a:p>
            <a:fld id="{0ADA4E30-26DE-4FF2-849A-8BE99DE41496}" type="slidenum">
              <a:rPr lang="cs-CZ" smtClean="0"/>
              <a:t>‹#›</a:t>
            </a:fld>
            <a:endParaRPr lang="cs-CZ"/>
          </a:p>
        </p:txBody>
      </p:sp>
    </p:spTree>
    <p:extLst>
      <p:ext uri="{BB962C8B-B14F-4D97-AF65-F5344CB8AC3E}">
        <p14:creationId xmlns:p14="http://schemas.microsoft.com/office/powerpoint/2010/main" val="3333349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A507036-3F99-464B-B8AC-F118B0B4A0A6}"/>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9FF8260B-76E8-40F1-A757-4357511EA7E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FC1CAC12-1535-451C-805F-3D4768A19A1C}"/>
              </a:ext>
            </a:extLst>
          </p:cNvPr>
          <p:cNvSpPr>
            <a:spLocks noGrp="1"/>
          </p:cNvSpPr>
          <p:nvPr>
            <p:ph type="dt" sz="half" idx="10"/>
          </p:nvPr>
        </p:nvSpPr>
        <p:spPr/>
        <p:txBody>
          <a:bodyPr/>
          <a:lstStyle/>
          <a:p>
            <a:fld id="{3D58A440-1B6D-43E4-9C02-07F167C45F13}" type="datetimeFigureOut">
              <a:rPr lang="cs-CZ" smtClean="0"/>
              <a:t>08.08.2023</a:t>
            </a:fld>
            <a:endParaRPr lang="cs-CZ"/>
          </a:p>
        </p:txBody>
      </p:sp>
      <p:sp>
        <p:nvSpPr>
          <p:cNvPr id="5" name="Zástupný symbol pro zápatí 4">
            <a:extLst>
              <a:ext uri="{FF2B5EF4-FFF2-40B4-BE49-F238E27FC236}">
                <a16:creationId xmlns:a16="http://schemas.microsoft.com/office/drawing/2014/main" id="{03982F66-407A-4DCA-82D9-AA31E794CA8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EBA9A0E-2404-4AB4-BF57-D8E301E05D63}"/>
              </a:ext>
            </a:extLst>
          </p:cNvPr>
          <p:cNvSpPr>
            <a:spLocks noGrp="1"/>
          </p:cNvSpPr>
          <p:nvPr>
            <p:ph type="sldNum" sz="quarter" idx="12"/>
          </p:nvPr>
        </p:nvSpPr>
        <p:spPr/>
        <p:txBody>
          <a:bodyPr/>
          <a:lstStyle/>
          <a:p>
            <a:fld id="{0ADA4E30-26DE-4FF2-849A-8BE99DE41496}" type="slidenum">
              <a:rPr lang="cs-CZ" smtClean="0"/>
              <a:t>‹#›</a:t>
            </a:fld>
            <a:endParaRPr lang="cs-CZ"/>
          </a:p>
        </p:txBody>
      </p:sp>
    </p:spTree>
    <p:extLst>
      <p:ext uri="{BB962C8B-B14F-4D97-AF65-F5344CB8AC3E}">
        <p14:creationId xmlns:p14="http://schemas.microsoft.com/office/powerpoint/2010/main" val="17883442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E8BB99-759C-4C48-BA1D-0B69C6261E71}"/>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A82C3DBE-1141-4805-A825-1977195993DC}"/>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5CBD92E4-0ED9-4748-9EB0-3BE40489820E}"/>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11C43090-CD88-482B-9E7B-B070983954CE}"/>
              </a:ext>
            </a:extLst>
          </p:cNvPr>
          <p:cNvSpPr>
            <a:spLocks noGrp="1"/>
          </p:cNvSpPr>
          <p:nvPr>
            <p:ph type="dt" sz="half" idx="10"/>
          </p:nvPr>
        </p:nvSpPr>
        <p:spPr/>
        <p:txBody>
          <a:bodyPr/>
          <a:lstStyle/>
          <a:p>
            <a:fld id="{3D58A440-1B6D-43E4-9C02-07F167C45F13}" type="datetimeFigureOut">
              <a:rPr lang="cs-CZ" smtClean="0"/>
              <a:t>08.08.2023</a:t>
            </a:fld>
            <a:endParaRPr lang="cs-CZ"/>
          </a:p>
        </p:txBody>
      </p:sp>
      <p:sp>
        <p:nvSpPr>
          <p:cNvPr id="6" name="Zástupný symbol pro zápatí 5">
            <a:extLst>
              <a:ext uri="{FF2B5EF4-FFF2-40B4-BE49-F238E27FC236}">
                <a16:creationId xmlns:a16="http://schemas.microsoft.com/office/drawing/2014/main" id="{12EFD80C-D84C-49E3-BC38-BCD6F9A498B0}"/>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ACBB80F5-E504-4F89-8C32-6D6A5304A4C1}"/>
              </a:ext>
            </a:extLst>
          </p:cNvPr>
          <p:cNvSpPr>
            <a:spLocks noGrp="1"/>
          </p:cNvSpPr>
          <p:nvPr>
            <p:ph type="sldNum" sz="quarter" idx="12"/>
          </p:nvPr>
        </p:nvSpPr>
        <p:spPr/>
        <p:txBody>
          <a:bodyPr/>
          <a:lstStyle/>
          <a:p>
            <a:fld id="{0ADA4E30-26DE-4FF2-849A-8BE99DE41496}" type="slidenum">
              <a:rPr lang="cs-CZ" smtClean="0"/>
              <a:t>‹#›</a:t>
            </a:fld>
            <a:endParaRPr lang="cs-CZ"/>
          </a:p>
        </p:txBody>
      </p:sp>
    </p:spTree>
    <p:extLst>
      <p:ext uri="{BB962C8B-B14F-4D97-AF65-F5344CB8AC3E}">
        <p14:creationId xmlns:p14="http://schemas.microsoft.com/office/powerpoint/2010/main" val="3808643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0B9CF9B-71DB-4FC6-86F6-94BBE670F041}"/>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B4184003-C434-4DCE-B252-740FDC4D3C4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7DB08835-5A3D-4C02-BCC7-E490EB825D0D}"/>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6E2939E0-D022-4A9C-9590-DB7D45326AE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A6C3EA80-E5B2-4727-89F8-4811EECBFC0F}"/>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AEE3375C-B169-4440-9D7F-A73C106954EE}"/>
              </a:ext>
            </a:extLst>
          </p:cNvPr>
          <p:cNvSpPr>
            <a:spLocks noGrp="1"/>
          </p:cNvSpPr>
          <p:nvPr>
            <p:ph type="dt" sz="half" idx="10"/>
          </p:nvPr>
        </p:nvSpPr>
        <p:spPr/>
        <p:txBody>
          <a:bodyPr/>
          <a:lstStyle/>
          <a:p>
            <a:fld id="{3D58A440-1B6D-43E4-9C02-07F167C45F13}" type="datetimeFigureOut">
              <a:rPr lang="cs-CZ" smtClean="0"/>
              <a:t>08.08.2023</a:t>
            </a:fld>
            <a:endParaRPr lang="cs-CZ"/>
          </a:p>
        </p:txBody>
      </p:sp>
      <p:sp>
        <p:nvSpPr>
          <p:cNvPr id="8" name="Zástupný symbol pro zápatí 7">
            <a:extLst>
              <a:ext uri="{FF2B5EF4-FFF2-40B4-BE49-F238E27FC236}">
                <a16:creationId xmlns:a16="http://schemas.microsoft.com/office/drawing/2014/main" id="{C6FC4382-F7ED-4911-9D78-773459569AB3}"/>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E11BA616-15AD-46E3-94A3-27DC2AA6E2FE}"/>
              </a:ext>
            </a:extLst>
          </p:cNvPr>
          <p:cNvSpPr>
            <a:spLocks noGrp="1"/>
          </p:cNvSpPr>
          <p:nvPr>
            <p:ph type="sldNum" sz="quarter" idx="12"/>
          </p:nvPr>
        </p:nvSpPr>
        <p:spPr/>
        <p:txBody>
          <a:bodyPr/>
          <a:lstStyle/>
          <a:p>
            <a:fld id="{0ADA4E30-26DE-4FF2-849A-8BE99DE41496}" type="slidenum">
              <a:rPr lang="cs-CZ" smtClean="0"/>
              <a:t>‹#›</a:t>
            </a:fld>
            <a:endParaRPr lang="cs-CZ"/>
          </a:p>
        </p:txBody>
      </p:sp>
    </p:spTree>
    <p:extLst>
      <p:ext uri="{BB962C8B-B14F-4D97-AF65-F5344CB8AC3E}">
        <p14:creationId xmlns:p14="http://schemas.microsoft.com/office/powerpoint/2010/main" val="954272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1F97895-1A15-4F9E-AF00-D08D6976F9B7}"/>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4339483C-5715-41B8-9BFC-D8DB24158A77}"/>
              </a:ext>
            </a:extLst>
          </p:cNvPr>
          <p:cNvSpPr>
            <a:spLocks noGrp="1"/>
          </p:cNvSpPr>
          <p:nvPr>
            <p:ph type="dt" sz="half" idx="10"/>
          </p:nvPr>
        </p:nvSpPr>
        <p:spPr/>
        <p:txBody>
          <a:bodyPr/>
          <a:lstStyle/>
          <a:p>
            <a:fld id="{3D58A440-1B6D-43E4-9C02-07F167C45F13}" type="datetimeFigureOut">
              <a:rPr lang="cs-CZ" smtClean="0"/>
              <a:t>08.08.2023</a:t>
            </a:fld>
            <a:endParaRPr lang="cs-CZ"/>
          </a:p>
        </p:txBody>
      </p:sp>
      <p:sp>
        <p:nvSpPr>
          <p:cNvPr id="4" name="Zástupný symbol pro zápatí 3">
            <a:extLst>
              <a:ext uri="{FF2B5EF4-FFF2-40B4-BE49-F238E27FC236}">
                <a16:creationId xmlns:a16="http://schemas.microsoft.com/office/drawing/2014/main" id="{3FC5C36B-33BA-4F12-95F8-AD3F51218107}"/>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AE5C7414-69C2-4775-BCD1-761AC1FAA465}"/>
              </a:ext>
            </a:extLst>
          </p:cNvPr>
          <p:cNvSpPr>
            <a:spLocks noGrp="1"/>
          </p:cNvSpPr>
          <p:nvPr>
            <p:ph type="sldNum" sz="quarter" idx="12"/>
          </p:nvPr>
        </p:nvSpPr>
        <p:spPr/>
        <p:txBody>
          <a:bodyPr/>
          <a:lstStyle/>
          <a:p>
            <a:fld id="{0ADA4E30-26DE-4FF2-849A-8BE99DE41496}" type="slidenum">
              <a:rPr lang="cs-CZ" smtClean="0"/>
              <a:t>‹#›</a:t>
            </a:fld>
            <a:endParaRPr lang="cs-CZ"/>
          </a:p>
        </p:txBody>
      </p:sp>
    </p:spTree>
    <p:extLst>
      <p:ext uri="{BB962C8B-B14F-4D97-AF65-F5344CB8AC3E}">
        <p14:creationId xmlns:p14="http://schemas.microsoft.com/office/powerpoint/2010/main" val="3915882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D299039E-C35A-4539-ADC4-FAADCC00246D}"/>
              </a:ext>
            </a:extLst>
          </p:cNvPr>
          <p:cNvSpPr>
            <a:spLocks noGrp="1"/>
          </p:cNvSpPr>
          <p:nvPr>
            <p:ph type="dt" sz="half" idx="10"/>
          </p:nvPr>
        </p:nvSpPr>
        <p:spPr/>
        <p:txBody>
          <a:bodyPr/>
          <a:lstStyle/>
          <a:p>
            <a:fld id="{3D58A440-1B6D-43E4-9C02-07F167C45F13}" type="datetimeFigureOut">
              <a:rPr lang="cs-CZ" smtClean="0"/>
              <a:t>08.08.2023</a:t>
            </a:fld>
            <a:endParaRPr lang="cs-CZ"/>
          </a:p>
        </p:txBody>
      </p:sp>
      <p:sp>
        <p:nvSpPr>
          <p:cNvPr id="3" name="Zástupný symbol pro zápatí 2">
            <a:extLst>
              <a:ext uri="{FF2B5EF4-FFF2-40B4-BE49-F238E27FC236}">
                <a16:creationId xmlns:a16="http://schemas.microsoft.com/office/drawing/2014/main" id="{0A2F4E39-2145-427C-94FB-B7C8B0ED3962}"/>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CDE9F581-DD8B-4E62-BD39-345D2F91380E}"/>
              </a:ext>
            </a:extLst>
          </p:cNvPr>
          <p:cNvSpPr>
            <a:spLocks noGrp="1"/>
          </p:cNvSpPr>
          <p:nvPr>
            <p:ph type="sldNum" sz="quarter" idx="12"/>
          </p:nvPr>
        </p:nvSpPr>
        <p:spPr/>
        <p:txBody>
          <a:bodyPr/>
          <a:lstStyle/>
          <a:p>
            <a:fld id="{0ADA4E30-26DE-4FF2-849A-8BE99DE41496}" type="slidenum">
              <a:rPr lang="cs-CZ" smtClean="0"/>
              <a:t>‹#›</a:t>
            </a:fld>
            <a:endParaRPr lang="cs-CZ"/>
          </a:p>
        </p:txBody>
      </p:sp>
    </p:spTree>
    <p:extLst>
      <p:ext uri="{BB962C8B-B14F-4D97-AF65-F5344CB8AC3E}">
        <p14:creationId xmlns:p14="http://schemas.microsoft.com/office/powerpoint/2010/main" val="301139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B7D0E3E-7B6D-45F0-A236-7B4B67D5E458}"/>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CD6E8D5B-D596-4652-9928-812612E525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8027383F-2A14-4511-BAAC-BF0C18C2E3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43A3FF67-71F2-4EA0-9A21-9A406A520D5A}"/>
              </a:ext>
            </a:extLst>
          </p:cNvPr>
          <p:cNvSpPr>
            <a:spLocks noGrp="1"/>
          </p:cNvSpPr>
          <p:nvPr>
            <p:ph type="dt" sz="half" idx="10"/>
          </p:nvPr>
        </p:nvSpPr>
        <p:spPr/>
        <p:txBody>
          <a:bodyPr/>
          <a:lstStyle/>
          <a:p>
            <a:fld id="{3D58A440-1B6D-43E4-9C02-07F167C45F13}" type="datetimeFigureOut">
              <a:rPr lang="cs-CZ" smtClean="0"/>
              <a:t>08.08.2023</a:t>
            </a:fld>
            <a:endParaRPr lang="cs-CZ"/>
          </a:p>
        </p:txBody>
      </p:sp>
      <p:sp>
        <p:nvSpPr>
          <p:cNvPr id="6" name="Zástupný symbol pro zápatí 5">
            <a:extLst>
              <a:ext uri="{FF2B5EF4-FFF2-40B4-BE49-F238E27FC236}">
                <a16:creationId xmlns:a16="http://schemas.microsoft.com/office/drawing/2014/main" id="{BF48B103-9FFE-4FF6-AFAD-32BE60871874}"/>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71E169BA-8F3D-4EE5-BE91-2084FCE2F9B7}"/>
              </a:ext>
            </a:extLst>
          </p:cNvPr>
          <p:cNvSpPr>
            <a:spLocks noGrp="1"/>
          </p:cNvSpPr>
          <p:nvPr>
            <p:ph type="sldNum" sz="quarter" idx="12"/>
          </p:nvPr>
        </p:nvSpPr>
        <p:spPr/>
        <p:txBody>
          <a:bodyPr/>
          <a:lstStyle/>
          <a:p>
            <a:fld id="{0ADA4E30-26DE-4FF2-849A-8BE99DE41496}" type="slidenum">
              <a:rPr lang="cs-CZ" smtClean="0"/>
              <a:t>‹#›</a:t>
            </a:fld>
            <a:endParaRPr lang="cs-CZ"/>
          </a:p>
        </p:txBody>
      </p:sp>
    </p:spTree>
    <p:extLst>
      <p:ext uri="{BB962C8B-B14F-4D97-AF65-F5344CB8AC3E}">
        <p14:creationId xmlns:p14="http://schemas.microsoft.com/office/powerpoint/2010/main" val="2792736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E6195B-C512-41CF-BCB6-5A25F077EEEF}"/>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BD4A67C0-3874-481C-AD5C-B88CAAF935F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97C0D67F-2D4E-478E-A7B6-B08FF9EE9E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E7B63BD1-4E0C-4334-9737-6F31EA49BAC2}"/>
              </a:ext>
            </a:extLst>
          </p:cNvPr>
          <p:cNvSpPr>
            <a:spLocks noGrp="1"/>
          </p:cNvSpPr>
          <p:nvPr>
            <p:ph type="dt" sz="half" idx="10"/>
          </p:nvPr>
        </p:nvSpPr>
        <p:spPr/>
        <p:txBody>
          <a:bodyPr/>
          <a:lstStyle/>
          <a:p>
            <a:fld id="{3D58A440-1B6D-43E4-9C02-07F167C45F13}" type="datetimeFigureOut">
              <a:rPr lang="cs-CZ" smtClean="0"/>
              <a:t>08.08.2023</a:t>
            </a:fld>
            <a:endParaRPr lang="cs-CZ"/>
          </a:p>
        </p:txBody>
      </p:sp>
      <p:sp>
        <p:nvSpPr>
          <p:cNvPr id="6" name="Zástupný symbol pro zápatí 5">
            <a:extLst>
              <a:ext uri="{FF2B5EF4-FFF2-40B4-BE49-F238E27FC236}">
                <a16:creationId xmlns:a16="http://schemas.microsoft.com/office/drawing/2014/main" id="{BAD335B7-878F-4075-8444-99911A6424B5}"/>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41AD60EE-910C-430D-AE93-7DD5C5C52554}"/>
              </a:ext>
            </a:extLst>
          </p:cNvPr>
          <p:cNvSpPr>
            <a:spLocks noGrp="1"/>
          </p:cNvSpPr>
          <p:nvPr>
            <p:ph type="sldNum" sz="quarter" idx="12"/>
          </p:nvPr>
        </p:nvSpPr>
        <p:spPr/>
        <p:txBody>
          <a:bodyPr/>
          <a:lstStyle/>
          <a:p>
            <a:fld id="{0ADA4E30-26DE-4FF2-849A-8BE99DE41496}" type="slidenum">
              <a:rPr lang="cs-CZ" smtClean="0"/>
              <a:t>‹#›</a:t>
            </a:fld>
            <a:endParaRPr lang="cs-CZ"/>
          </a:p>
        </p:txBody>
      </p:sp>
    </p:spTree>
    <p:extLst>
      <p:ext uri="{BB962C8B-B14F-4D97-AF65-F5344CB8AC3E}">
        <p14:creationId xmlns:p14="http://schemas.microsoft.com/office/powerpoint/2010/main" val="614790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746D131A-0C78-4001-8AF8-B8C47E45ABD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0583CC6C-C7A8-4761-93C5-8109401CF3E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A203C234-18EE-4BB9-AB06-8817A0D730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58A440-1B6D-43E4-9C02-07F167C45F13}" type="datetimeFigureOut">
              <a:rPr lang="cs-CZ" smtClean="0"/>
              <a:t>08.08.2023</a:t>
            </a:fld>
            <a:endParaRPr lang="cs-CZ"/>
          </a:p>
        </p:txBody>
      </p:sp>
      <p:sp>
        <p:nvSpPr>
          <p:cNvPr id="5" name="Zástupný symbol pro zápatí 4">
            <a:extLst>
              <a:ext uri="{FF2B5EF4-FFF2-40B4-BE49-F238E27FC236}">
                <a16:creationId xmlns:a16="http://schemas.microsoft.com/office/drawing/2014/main" id="{38DA832B-4B82-4902-84DF-4AAFC322BED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DFBB8316-7C01-47F4-921F-1B490692840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DA4E30-26DE-4FF2-849A-8BE99DE41496}" type="slidenum">
              <a:rPr lang="cs-CZ" smtClean="0"/>
              <a:t>‹#›</a:t>
            </a:fld>
            <a:endParaRPr lang="cs-CZ"/>
          </a:p>
        </p:txBody>
      </p:sp>
    </p:spTree>
    <p:extLst>
      <p:ext uri="{BB962C8B-B14F-4D97-AF65-F5344CB8AC3E}">
        <p14:creationId xmlns:p14="http://schemas.microsoft.com/office/powerpoint/2010/main" val="30278104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hyperlink" Target="https://terpconnect.umd.edu/~pswistak/GVPT%20100/Dixit%20and%20Nalebuff.pdf" TargetMode="Externa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615" y="0"/>
            <a:ext cx="4085924" cy="3852695"/>
          </a:xfrm>
          <a:prstGeom prst="rect">
            <a:avLst/>
          </a:prstGeom>
        </p:spPr>
      </p:pic>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524000" y="2336326"/>
            <a:ext cx="9144000" cy="2387600"/>
          </a:xfrm>
        </p:spPr>
        <p:txBody>
          <a:bodyPr/>
          <a:lstStyle/>
          <a:p>
            <a:pPr algn="l"/>
            <a:r>
              <a:rPr lang="cs-CZ" b="1" dirty="0">
                <a:solidFill>
                  <a:srgbClr val="249CDC"/>
                </a:solidFill>
                <a:latin typeface="Arial" panose="020B0604020202020204" pitchFamily="34" charset="0"/>
                <a:cs typeface="Arial" panose="020B0604020202020204" pitchFamily="34" charset="0"/>
              </a:rPr>
              <a:t>STRATEGICKÉ MYSLENIE</a:t>
            </a:r>
          </a:p>
        </p:txBody>
      </p:sp>
      <p:sp>
        <p:nvSpPr>
          <p:cNvPr id="3" name="Podnadpis 2">
            <a:extLst>
              <a:ext uri="{FF2B5EF4-FFF2-40B4-BE49-F238E27FC236}">
                <a16:creationId xmlns:a16="http://schemas.microsoft.com/office/drawing/2014/main" id="{AF93A67C-3FB1-4326-A5EB-7894CB5A24F0}"/>
              </a:ext>
            </a:extLst>
          </p:cNvPr>
          <p:cNvSpPr>
            <a:spLocks noGrp="1"/>
          </p:cNvSpPr>
          <p:nvPr>
            <p:ph type="subTitle" idx="1"/>
          </p:nvPr>
        </p:nvSpPr>
        <p:spPr>
          <a:xfrm>
            <a:off x="1524000" y="4855134"/>
            <a:ext cx="9144000" cy="1655762"/>
          </a:xfrm>
        </p:spPr>
        <p:txBody>
          <a:bodyPr/>
          <a:lstStyle/>
          <a:p>
            <a:pPr algn="l" rtl="0" fontAlgn="base"/>
            <a:r>
              <a:rPr lang="sk-SK" sz="2400" b="1" i="0" u="none" strike="noStrike" dirty="0">
                <a:solidFill>
                  <a:srgbClr val="000000"/>
                </a:solidFill>
                <a:effectLst/>
                <a:latin typeface="Arial" panose="020B0604020202020204" pitchFamily="34" charset="0"/>
                <a:cs typeface="Arial" panose="020B0604020202020204" pitchFamily="34" charset="0"/>
              </a:rPr>
              <a:t>Manuela </a:t>
            </a:r>
            <a:r>
              <a:rPr lang="sk-SK" sz="2400" b="1" i="0" u="none" strike="noStrike" dirty="0" err="1">
                <a:solidFill>
                  <a:srgbClr val="000000"/>
                </a:solidFill>
                <a:effectLst/>
                <a:latin typeface="Arial" panose="020B0604020202020204" pitchFamily="34" charset="0"/>
                <a:cs typeface="Arial" panose="020B0604020202020204" pitchFamily="34" charset="0"/>
              </a:rPr>
              <a:t>Raisová</a:t>
            </a:r>
            <a:r>
              <a:rPr lang="en-US" sz="2400" b="0" i="0" dirty="0">
                <a:solidFill>
                  <a:srgbClr val="000000"/>
                </a:solidFill>
                <a:effectLst/>
                <a:latin typeface="Arial" panose="020B0604020202020204" pitchFamily="34" charset="0"/>
                <a:cs typeface="Arial" panose="020B0604020202020204" pitchFamily="34" charset="0"/>
              </a:rPr>
              <a:t>​</a:t>
            </a:r>
            <a:endParaRPr lang="en-US" b="0" i="0" dirty="0">
              <a:solidFill>
                <a:srgbClr val="000000"/>
              </a:solidFill>
              <a:effectLst/>
              <a:latin typeface="Arial" panose="020B0604020202020204" pitchFamily="34" charset="0"/>
              <a:cs typeface="Arial" panose="020B0604020202020204" pitchFamily="34" charset="0"/>
            </a:endParaRPr>
          </a:p>
          <a:p>
            <a:pPr algn="l" rtl="0" fontAlgn="base"/>
            <a:r>
              <a:rPr lang="sk-SK" sz="2400" b="0" i="0" u="none" strike="noStrike" dirty="0">
                <a:solidFill>
                  <a:srgbClr val="000000"/>
                </a:solidFill>
                <a:effectLst/>
                <a:latin typeface="Arial" panose="020B0604020202020204" pitchFamily="34" charset="0"/>
                <a:cs typeface="Arial" panose="020B0604020202020204" pitchFamily="34" charset="0"/>
              </a:rPr>
              <a:t>TUKE, Košice 2021</a:t>
            </a:r>
            <a:endParaRPr lang="cs-CZ" dirty="0">
              <a:latin typeface="Arial" panose="020B0604020202020204" pitchFamily="34" charset="0"/>
              <a:cs typeface="Arial" panose="020B0604020202020204" pitchFamily="34" charset="0"/>
            </a:endParaRPr>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37990" y="3948576"/>
            <a:ext cx="3754010" cy="2957219"/>
          </a:xfrm>
          <a:prstGeom prst="rect">
            <a:avLst/>
          </a:prstGeom>
        </p:spPr>
      </p:pic>
      <p:pic>
        <p:nvPicPr>
          <p:cNvPr id="6" name="Obrázek 5">
            <a:extLst>
              <a:ext uri="{FF2B5EF4-FFF2-40B4-BE49-F238E27FC236}">
                <a16:creationId xmlns:a16="http://schemas.microsoft.com/office/drawing/2014/main" id="{EF16CD5C-F4DE-48FF-88EB-B28378F8EB24}"/>
              </a:ext>
            </a:extLst>
          </p:cNvPr>
          <p:cNvPicPr/>
          <p:nvPr/>
        </p:nvPicPr>
        <p:blipFill>
          <a:blip r:embed="rId4">
            <a:extLst>
              <a:ext uri="{28A0092B-C50C-407E-A947-70E740481C1C}">
                <a14:useLocalDpi xmlns:a14="http://schemas.microsoft.com/office/drawing/2010/main" val="0"/>
              </a:ext>
            </a:extLst>
          </a:blip>
          <a:stretch>
            <a:fillRect/>
          </a:stretch>
        </p:blipFill>
        <p:spPr>
          <a:xfrm>
            <a:off x="6920378" y="273384"/>
            <a:ext cx="4731152" cy="863594"/>
          </a:xfrm>
          <a:prstGeom prst="rect">
            <a:avLst/>
          </a:prstGeom>
        </p:spPr>
      </p:pic>
    </p:spTree>
    <p:extLst>
      <p:ext uri="{BB962C8B-B14F-4D97-AF65-F5344CB8AC3E}">
        <p14:creationId xmlns:p14="http://schemas.microsoft.com/office/powerpoint/2010/main" val="41402626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2094731" y="714453"/>
            <a:ext cx="9144000" cy="839136"/>
          </a:xfrm>
        </p:spPr>
        <p:txBody>
          <a:bodyPr>
            <a:normAutofit/>
          </a:bodyPr>
          <a:lstStyle/>
          <a:p>
            <a:pPr algn="l"/>
            <a:r>
              <a:rPr lang="cs-CZ" sz="3200" b="1" dirty="0">
                <a:solidFill>
                  <a:srgbClr val="249CDC"/>
                </a:solidFill>
                <a:latin typeface="Arial" panose="020B0604020202020204" pitchFamily="34" charset="0"/>
                <a:cs typeface="Arial" panose="020B0604020202020204" pitchFamily="34" charset="0"/>
              </a:rPr>
              <a:t>Väzňova dilema​</a:t>
            </a:r>
          </a:p>
        </p:txBody>
      </p:sp>
      <p:sp>
        <p:nvSpPr>
          <p:cNvPr id="3" name="Podnadpis 2">
            <a:extLst>
              <a:ext uri="{FF2B5EF4-FFF2-40B4-BE49-F238E27FC236}">
                <a16:creationId xmlns:a16="http://schemas.microsoft.com/office/drawing/2014/main" id="{AF93A67C-3FB1-4326-A5EB-7894CB5A24F0}"/>
              </a:ext>
            </a:extLst>
          </p:cNvPr>
          <p:cNvSpPr>
            <a:spLocks noGrp="1"/>
          </p:cNvSpPr>
          <p:nvPr>
            <p:ph type="subTitle" idx="1"/>
          </p:nvPr>
        </p:nvSpPr>
        <p:spPr>
          <a:xfrm>
            <a:off x="1637531" y="1757479"/>
            <a:ext cx="9601200" cy="966867"/>
          </a:xfrm>
        </p:spPr>
        <p:txBody>
          <a:bodyPr anchor="t">
            <a:noAutofit/>
          </a:bodyPr>
          <a:lstStyle/>
          <a:p>
            <a:pPr marL="342900" indent="-342900" algn="l" rtl="0" fontAlgn="base">
              <a:buFont typeface="Arial" panose="020B0604020202020204" pitchFamily="34" charset="0"/>
              <a:buChar char="•"/>
            </a:pPr>
            <a:r>
              <a:rPr lang="sk-SK" sz="1800" b="0" i="0" u="none" strike="noStrike" dirty="0">
                <a:solidFill>
                  <a:srgbClr val="000000"/>
                </a:solidFill>
                <a:effectLst/>
                <a:latin typeface="Arial" panose="020B0604020202020204" pitchFamily="34" charset="0"/>
                <a:cs typeface="Arial" panose="020B0604020202020204" pitchFamily="34" charset="0"/>
              </a:rPr>
              <a:t>Využitie v podnikaní​​</a:t>
            </a:r>
          </a:p>
          <a:p>
            <a:pPr marL="800100" lvl="1" indent="-342900" algn="l" fontAlgn="base">
              <a:buFont typeface="Arial" panose="020B0604020202020204" pitchFamily="34" charset="0"/>
              <a:buChar char="•"/>
            </a:pPr>
            <a:r>
              <a:rPr lang="sk-SK" sz="1600" i="0" u="none" strike="noStrike" dirty="0">
                <a:solidFill>
                  <a:srgbClr val="000000"/>
                </a:solidFill>
                <a:effectLst/>
                <a:latin typeface="Arial" panose="020B0604020202020204" pitchFamily="34" charset="0"/>
                <a:cs typeface="Arial" panose="020B0604020202020204" pitchFamily="34" charset="0"/>
              </a:rPr>
              <a:t>Pri rozhodovaní sa o zmene cenovej politiky v prípade, ak sú na trhu dve približne rovnako silné spoločnosti, napr. </a:t>
            </a:r>
            <a:r>
              <a:rPr lang="sk-SK" sz="1600" i="0" u="none" strike="noStrike" dirty="0" err="1">
                <a:solidFill>
                  <a:srgbClr val="000000"/>
                </a:solidFill>
                <a:effectLst/>
                <a:latin typeface="Arial" panose="020B0604020202020204" pitchFamily="34" charset="0"/>
                <a:cs typeface="Arial" panose="020B0604020202020204" pitchFamily="34" charset="0"/>
              </a:rPr>
              <a:t>Coca</a:t>
            </a:r>
            <a:r>
              <a:rPr lang="sk-SK" sz="1600" i="0" u="none" strike="noStrike" dirty="0">
                <a:solidFill>
                  <a:srgbClr val="000000"/>
                </a:solidFill>
                <a:effectLst/>
                <a:latin typeface="Arial" panose="020B0604020202020204" pitchFamily="34" charset="0"/>
                <a:cs typeface="Arial" panose="020B0604020202020204" pitchFamily="34" charset="0"/>
              </a:rPr>
              <a:t> </a:t>
            </a:r>
            <a:r>
              <a:rPr lang="sk-SK" sz="1600" i="0" u="none" strike="noStrike" dirty="0" err="1">
                <a:solidFill>
                  <a:srgbClr val="000000"/>
                </a:solidFill>
                <a:effectLst/>
                <a:latin typeface="Arial" panose="020B0604020202020204" pitchFamily="34" charset="0"/>
                <a:cs typeface="Arial" panose="020B0604020202020204" pitchFamily="34" charset="0"/>
              </a:rPr>
              <a:t>Cola</a:t>
            </a:r>
            <a:r>
              <a:rPr lang="sk-SK" sz="1600" i="0" u="none" strike="noStrike" dirty="0">
                <a:solidFill>
                  <a:srgbClr val="000000"/>
                </a:solidFill>
                <a:effectLst/>
                <a:latin typeface="Arial" panose="020B0604020202020204" pitchFamily="34" charset="0"/>
                <a:cs typeface="Arial" panose="020B0604020202020204" pitchFamily="34" charset="0"/>
              </a:rPr>
              <a:t> a </a:t>
            </a:r>
            <a:r>
              <a:rPr lang="sk-SK" sz="1600" i="0" u="none" strike="noStrike" dirty="0" err="1">
                <a:solidFill>
                  <a:srgbClr val="000000"/>
                </a:solidFill>
                <a:effectLst/>
                <a:latin typeface="Arial" panose="020B0604020202020204" pitchFamily="34" charset="0"/>
                <a:cs typeface="Arial" panose="020B0604020202020204" pitchFamily="34" charset="0"/>
              </a:rPr>
              <a:t>Pepsi</a:t>
            </a:r>
            <a:r>
              <a:rPr lang="sk-SK" sz="1600" i="0" u="none" strike="noStrike" dirty="0">
                <a:solidFill>
                  <a:srgbClr val="000000"/>
                </a:solidFill>
                <a:effectLst/>
                <a:latin typeface="Arial" panose="020B0604020202020204" pitchFamily="34" charset="0"/>
                <a:cs typeface="Arial" panose="020B0604020202020204" pitchFamily="34" charset="0"/>
              </a:rPr>
              <a:t> </a:t>
            </a:r>
            <a:r>
              <a:rPr lang="sk-SK" sz="1600" i="0" u="none" strike="noStrike" dirty="0" err="1">
                <a:solidFill>
                  <a:srgbClr val="000000"/>
                </a:solidFill>
                <a:effectLst/>
                <a:latin typeface="Arial" panose="020B0604020202020204" pitchFamily="34" charset="0"/>
                <a:cs typeface="Arial" panose="020B0604020202020204" pitchFamily="34" charset="0"/>
              </a:rPr>
              <a:t>Cola</a:t>
            </a:r>
            <a:r>
              <a:rPr lang="sk-SK" sz="1600" i="0" u="none" strike="noStrike" dirty="0">
                <a:solidFill>
                  <a:srgbClr val="000000"/>
                </a:solidFill>
                <a:effectLst/>
                <a:latin typeface="Arial" panose="020B0604020202020204" pitchFamily="34" charset="0"/>
                <a:cs typeface="Arial" panose="020B0604020202020204" pitchFamily="34" charset="0"/>
              </a:rPr>
              <a:t>​</a:t>
            </a:r>
            <a:r>
              <a:rPr lang="sk-SK" sz="1800" i="0" u="none" strike="noStrike" dirty="0">
                <a:solidFill>
                  <a:srgbClr val="000000"/>
                </a:solidFill>
                <a:effectLst/>
                <a:latin typeface="Arial" panose="020B0604020202020204" pitchFamily="34" charset="0"/>
                <a:cs typeface="Arial" panose="020B0604020202020204" pitchFamily="34" charset="0"/>
              </a:rPr>
              <a:t>​</a:t>
            </a:r>
          </a:p>
          <a:p>
            <a:pPr algn="l" rtl="0" fontAlgn="base"/>
            <a:r>
              <a:rPr lang="sk-SK" sz="1800" b="0" i="0" u="none" strike="noStrike" dirty="0">
                <a:solidFill>
                  <a:srgbClr val="000000"/>
                </a:solidFill>
                <a:effectLst/>
                <a:latin typeface="Arial" panose="020B0604020202020204" pitchFamily="34" charset="0"/>
                <a:cs typeface="Arial" panose="020B0604020202020204" pitchFamily="34" charset="0"/>
              </a:rPr>
              <a:t>  ​</a:t>
            </a:r>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pic>
        <p:nvPicPr>
          <p:cNvPr id="9" name="Obrázek 8">
            <a:extLst>
              <a:ext uri="{FF2B5EF4-FFF2-40B4-BE49-F238E27FC236}">
                <a16:creationId xmlns:a16="http://schemas.microsoft.com/office/drawing/2014/main" id="{B92ECA00-D8E1-4507-921B-6A54A6090FD2}"/>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graphicFrame>
        <p:nvGraphicFramePr>
          <p:cNvPr id="6" name="Tabulka 5">
            <a:extLst>
              <a:ext uri="{FF2B5EF4-FFF2-40B4-BE49-F238E27FC236}">
                <a16:creationId xmlns:a16="http://schemas.microsoft.com/office/drawing/2014/main" id="{8D343EFE-1C87-4898-B62C-A145A56CC10A}"/>
              </a:ext>
            </a:extLst>
          </p:cNvPr>
          <p:cNvGraphicFramePr>
            <a:graphicFrameLocks noGrp="1"/>
          </p:cNvGraphicFramePr>
          <p:nvPr>
            <p:extLst>
              <p:ext uri="{D42A27DB-BD31-4B8C-83A1-F6EECF244321}">
                <p14:modId xmlns:p14="http://schemas.microsoft.com/office/powerpoint/2010/main" val="3360514402"/>
              </p:ext>
            </p:extLst>
          </p:nvPr>
        </p:nvGraphicFramePr>
        <p:xfrm>
          <a:off x="2338340" y="2709162"/>
          <a:ext cx="7027041" cy="1682343"/>
        </p:xfrm>
        <a:graphic>
          <a:graphicData uri="http://schemas.openxmlformats.org/drawingml/2006/table">
            <a:tbl>
              <a:tblPr/>
              <a:tblGrid>
                <a:gridCol w="1667433">
                  <a:extLst>
                    <a:ext uri="{9D8B030D-6E8A-4147-A177-3AD203B41FA5}">
                      <a16:colId xmlns:a16="http://schemas.microsoft.com/office/drawing/2014/main" val="520997716"/>
                    </a:ext>
                  </a:extLst>
                </a:gridCol>
                <a:gridCol w="1786536">
                  <a:extLst>
                    <a:ext uri="{9D8B030D-6E8A-4147-A177-3AD203B41FA5}">
                      <a16:colId xmlns:a16="http://schemas.microsoft.com/office/drawing/2014/main" val="735068896"/>
                    </a:ext>
                  </a:extLst>
                </a:gridCol>
                <a:gridCol w="1786536">
                  <a:extLst>
                    <a:ext uri="{9D8B030D-6E8A-4147-A177-3AD203B41FA5}">
                      <a16:colId xmlns:a16="http://schemas.microsoft.com/office/drawing/2014/main" val="3730343066"/>
                    </a:ext>
                  </a:extLst>
                </a:gridCol>
                <a:gridCol w="1786536">
                  <a:extLst>
                    <a:ext uri="{9D8B030D-6E8A-4147-A177-3AD203B41FA5}">
                      <a16:colId xmlns:a16="http://schemas.microsoft.com/office/drawing/2014/main" val="3347739212"/>
                    </a:ext>
                  </a:extLst>
                </a:gridCol>
              </a:tblGrid>
              <a:tr h="183354">
                <a:tc>
                  <a:txBody>
                    <a:bodyPr/>
                    <a:lstStyle/>
                    <a:p>
                      <a:pPr algn="ctr" fontAlgn="base"/>
                      <a:r>
                        <a:rPr lang="sk-SK" sz="1600" b="0" i="0" u="none" strike="noStrike">
                          <a:solidFill>
                            <a:srgbClr val="000000"/>
                          </a:solidFill>
                          <a:effectLst/>
                          <a:latin typeface="Calibri" panose="020F0502020204030204" pitchFamily="34" charset="0"/>
                        </a:rPr>
                        <a:t> </a:t>
                      </a:r>
                      <a:r>
                        <a:rPr lang="sk-SK" sz="1600" b="0" i="0">
                          <a:solidFill>
                            <a:srgbClr val="000000"/>
                          </a:solidFill>
                          <a:effectLst/>
                          <a:latin typeface="Calibri" panose="020F0502020204030204" pitchFamily="34" charset="0"/>
                        </a:rPr>
                        <a:t>​</a:t>
                      </a:r>
                      <a:endParaRPr lang="sk-SK" b="0" i="0">
                        <a:solidFill>
                          <a:srgbClr val="000000"/>
                        </a:solidFill>
                        <a:effectLst/>
                      </a:endParaRPr>
                    </a:p>
                  </a:txBody>
                  <a:tcPr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ase"/>
                      <a:r>
                        <a:rPr lang="sk-SK" sz="1600" b="0" i="0" u="none" strike="noStrike">
                          <a:solidFill>
                            <a:srgbClr val="000000"/>
                          </a:solidFill>
                          <a:effectLst/>
                          <a:latin typeface="Calibri" panose="020F0502020204030204" pitchFamily="34" charset="0"/>
                        </a:rPr>
                        <a:t> </a:t>
                      </a:r>
                      <a:r>
                        <a:rPr lang="sk-SK" sz="1600" b="0" i="0">
                          <a:solidFill>
                            <a:srgbClr val="000000"/>
                          </a:solidFill>
                          <a:effectLst/>
                          <a:latin typeface="Calibri" panose="020F0502020204030204" pitchFamily="34" charset="0"/>
                        </a:rPr>
                        <a:t>​</a:t>
                      </a:r>
                      <a:endParaRPr lang="sk-SK" b="0" i="0">
                        <a:solidFill>
                          <a:srgbClr val="000000"/>
                        </a:solidFill>
                        <a:effectLst/>
                      </a:endParaRPr>
                    </a:p>
                  </a:txBody>
                  <a:tcPr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gridSpan="2">
                  <a:txBody>
                    <a:bodyPr/>
                    <a:lstStyle/>
                    <a:p>
                      <a:pPr algn="ctr" fontAlgn="base"/>
                      <a:r>
                        <a:rPr lang="sk-SK" sz="1600" b="0" i="0" u="none" strike="noStrike">
                          <a:solidFill>
                            <a:srgbClr val="000000"/>
                          </a:solidFill>
                          <a:effectLst/>
                          <a:latin typeface="Calibri" panose="020F0502020204030204" pitchFamily="34" charset="0"/>
                        </a:rPr>
                        <a:t>Pepsi Cola</a:t>
                      </a:r>
                      <a:r>
                        <a:rPr lang="sk-SK" sz="1600" b="0" i="0">
                          <a:solidFill>
                            <a:srgbClr val="000000"/>
                          </a:solidFill>
                          <a:effectLst/>
                          <a:latin typeface="Calibri" panose="020F0502020204030204" pitchFamily="34" charset="0"/>
                        </a:rPr>
                        <a:t>​</a:t>
                      </a:r>
                      <a:endParaRPr lang="sk-SK" b="0" i="0">
                        <a:solidFill>
                          <a:srgbClr val="000000"/>
                        </a:solidFill>
                        <a:effectLst/>
                      </a:endParaRPr>
                    </a:p>
                  </a:txBody>
                  <a:tcPr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8E8EF"/>
                    </a:solidFill>
                  </a:tcPr>
                </a:tc>
                <a:tc hMerge="1">
                  <a:txBody>
                    <a:bodyPr/>
                    <a:lstStyle/>
                    <a:p>
                      <a:endParaRPr lang="cs-CZ"/>
                    </a:p>
                  </a:txBody>
                  <a:tcPr/>
                </a:tc>
                <a:extLst>
                  <a:ext uri="{0D108BD9-81ED-4DB2-BD59-A6C34878D82A}">
                    <a16:rowId xmlns:a16="http://schemas.microsoft.com/office/drawing/2014/main" val="627987695"/>
                  </a:ext>
                </a:extLst>
              </a:tr>
              <a:tr h="449021">
                <a:tc>
                  <a:txBody>
                    <a:bodyPr/>
                    <a:lstStyle/>
                    <a:p>
                      <a:pPr algn="ctr" fontAlgn="base"/>
                      <a:r>
                        <a:rPr lang="sk-SK" sz="1600" b="0" i="0" u="none" strike="noStrike">
                          <a:solidFill>
                            <a:srgbClr val="000000"/>
                          </a:solidFill>
                          <a:effectLst/>
                          <a:latin typeface="Calibri" panose="020F0502020204030204" pitchFamily="34" charset="0"/>
                        </a:rPr>
                        <a:t> </a:t>
                      </a:r>
                      <a:r>
                        <a:rPr lang="sk-SK" sz="1600" b="0" i="0">
                          <a:solidFill>
                            <a:srgbClr val="000000"/>
                          </a:solidFill>
                          <a:effectLst/>
                          <a:latin typeface="Calibri" panose="020F0502020204030204" pitchFamily="34" charset="0"/>
                        </a:rPr>
                        <a:t>​</a:t>
                      </a:r>
                      <a:endParaRPr lang="sk-SK" b="0" i="0">
                        <a:solidFill>
                          <a:srgbClr val="000000"/>
                        </a:solidFill>
                        <a:effectLst/>
                      </a:endParaRPr>
                    </a:p>
                  </a:txBody>
                  <a:tcPr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ase"/>
                      <a:r>
                        <a:rPr lang="sk-SK" sz="1600" b="0" i="0" u="none" strike="noStrike">
                          <a:solidFill>
                            <a:srgbClr val="000000"/>
                          </a:solidFill>
                          <a:effectLst/>
                          <a:latin typeface="Calibri" panose="020F0502020204030204" pitchFamily="34" charset="0"/>
                        </a:rPr>
                        <a:t> </a:t>
                      </a:r>
                      <a:r>
                        <a:rPr lang="sk-SK" sz="1600" b="0" i="0">
                          <a:solidFill>
                            <a:srgbClr val="000000"/>
                          </a:solidFill>
                          <a:effectLst/>
                          <a:latin typeface="Calibri" panose="020F0502020204030204" pitchFamily="34" charset="0"/>
                        </a:rPr>
                        <a:t>​</a:t>
                      </a:r>
                      <a:endParaRPr lang="sk-SK" b="0" i="0">
                        <a:solidFill>
                          <a:srgbClr val="000000"/>
                        </a:solidFill>
                        <a:effectLst/>
                      </a:endParaRPr>
                    </a:p>
                  </a:txBody>
                  <a:tcPr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ase"/>
                      <a:r>
                        <a:rPr lang="sk-SK" sz="1600" b="0" i="0" u="none" strike="noStrike">
                          <a:solidFill>
                            <a:srgbClr val="000000"/>
                          </a:solidFill>
                          <a:effectLst/>
                          <a:latin typeface="Calibri" panose="020F0502020204030204" pitchFamily="34" charset="0"/>
                        </a:rPr>
                        <a:t>Vysoká cena</a:t>
                      </a:r>
                      <a:r>
                        <a:rPr lang="sk-SK" sz="1600" b="0" i="0">
                          <a:solidFill>
                            <a:srgbClr val="000000"/>
                          </a:solidFill>
                          <a:effectLst/>
                          <a:latin typeface="Calibri" panose="020F0502020204030204" pitchFamily="34" charset="0"/>
                        </a:rPr>
                        <a:t>​</a:t>
                      </a:r>
                      <a:endParaRPr lang="sk-SK" b="0" i="0">
                        <a:solidFill>
                          <a:srgbClr val="000000"/>
                        </a:solidFill>
                        <a:effectLst/>
                      </a:endParaRPr>
                    </a:p>
                  </a:txBody>
                  <a:tcPr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8E8EF"/>
                    </a:solidFill>
                  </a:tcPr>
                </a:tc>
                <a:tc>
                  <a:txBody>
                    <a:bodyPr/>
                    <a:lstStyle/>
                    <a:p>
                      <a:pPr algn="ctr" fontAlgn="base"/>
                      <a:r>
                        <a:rPr lang="sk-SK" sz="1600" b="0" i="0" u="none" strike="noStrike">
                          <a:solidFill>
                            <a:srgbClr val="000000"/>
                          </a:solidFill>
                          <a:effectLst/>
                          <a:latin typeface="Calibri" panose="020F0502020204030204" pitchFamily="34" charset="0"/>
                        </a:rPr>
                        <a:t>Nízka cena</a:t>
                      </a:r>
                      <a:r>
                        <a:rPr lang="sk-SK" sz="1600" b="0" i="0">
                          <a:solidFill>
                            <a:srgbClr val="000000"/>
                          </a:solidFill>
                          <a:effectLst/>
                          <a:latin typeface="Calibri" panose="020F0502020204030204" pitchFamily="34" charset="0"/>
                        </a:rPr>
                        <a:t>​</a:t>
                      </a:r>
                      <a:endParaRPr lang="sk-SK" b="0" i="0">
                        <a:solidFill>
                          <a:srgbClr val="000000"/>
                        </a:solidFill>
                        <a:effectLst/>
                      </a:endParaRPr>
                    </a:p>
                  </a:txBody>
                  <a:tcPr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8E8EF"/>
                    </a:solidFill>
                  </a:tcPr>
                </a:tc>
                <a:extLst>
                  <a:ext uri="{0D108BD9-81ED-4DB2-BD59-A6C34878D82A}">
                    <a16:rowId xmlns:a16="http://schemas.microsoft.com/office/drawing/2014/main" val="177242330"/>
                  </a:ext>
                </a:extLst>
              </a:tr>
              <a:tr h="449021">
                <a:tc rowSpan="2">
                  <a:txBody>
                    <a:bodyPr/>
                    <a:lstStyle/>
                    <a:p>
                      <a:pPr algn="ctr" fontAlgn="base"/>
                      <a:r>
                        <a:rPr lang="sk-SK" sz="1600" b="0" i="0" u="none" strike="noStrike">
                          <a:solidFill>
                            <a:srgbClr val="000000"/>
                          </a:solidFill>
                          <a:effectLst/>
                          <a:latin typeface="Calibri" panose="020F0502020204030204" pitchFamily="34" charset="0"/>
                        </a:rPr>
                        <a:t>Coca Cola</a:t>
                      </a:r>
                      <a:r>
                        <a:rPr lang="sk-SK" sz="1600" b="0" i="0">
                          <a:solidFill>
                            <a:srgbClr val="000000"/>
                          </a:solidFill>
                          <a:effectLst/>
                          <a:latin typeface="Calibri" panose="020F0502020204030204" pitchFamily="34" charset="0"/>
                        </a:rPr>
                        <a:t>​</a:t>
                      </a:r>
                      <a:endParaRPr lang="sk-SK" b="0" i="0">
                        <a:solidFill>
                          <a:srgbClr val="000000"/>
                        </a:solidFill>
                        <a:effectLst/>
                      </a:endParaRPr>
                    </a:p>
                  </a:txBody>
                  <a:tcPr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8E8EF"/>
                    </a:solidFill>
                  </a:tcPr>
                </a:tc>
                <a:tc>
                  <a:txBody>
                    <a:bodyPr/>
                    <a:lstStyle/>
                    <a:p>
                      <a:pPr algn="ctr" fontAlgn="base"/>
                      <a:r>
                        <a:rPr lang="sk-SK" sz="1600" b="0" i="0" u="none" strike="noStrike">
                          <a:solidFill>
                            <a:srgbClr val="000000"/>
                          </a:solidFill>
                          <a:effectLst/>
                          <a:latin typeface="Calibri" panose="020F0502020204030204" pitchFamily="34" charset="0"/>
                        </a:rPr>
                        <a:t>Vysoká cena</a:t>
                      </a:r>
                      <a:r>
                        <a:rPr lang="sk-SK" sz="1600" b="0" i="0">
                          <a:solidFill>
                            <a:srgbClr val="000000"/>
                          </a:solidFill>
                          <a:effectLst/>
                          <a:latin typeface="Calibri" panose="020F0502020204030204" pitchFamily="34" charset="0"/>
                        </a:rPr>
                        <a:t>​</a:t>
                      </a:r>
                      <a:endParaRPr lang="sk-SK" b="0" i="0">
                        <a:solidFill>
                          <a:srgbClr val="000000"/>
                        </a:solidFill>
                        <a:effectLst/>
                      </a:endParaRPr>
                    </a:p>
                  </a:txBody>
                  <a:tcPr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8E8EF"/>
                    </a:solidFill>
                  </a:tcPr>
                </a:tc>
                <a:tc>
                  <a:txBody>
                    <a:bodyPr/>
                    <a:lstStyle/>
                    <a:p>
                      <a:pPr algn="ctr" fontAlgn="base"/>
                      <a:r>
                        <a:rPr lang="sk-SK" sz="1600" b="0" i="0" u="none" strike="noStrike">
                          <a:solidFill>
                            <a:srgbClr val="000000"/>
                          </a:solidFill>
                          <a:effectLst/>
                          <a:latin typeface="Calibri" panose="020F0502020204030204" pitchFamily="34" charset="0"/>
                        </a:rPr>
                        <a:t>10;10</a:t>
                      </a:r>
                      <a:r>
                        <a:rPr lang="sk-SK" sz="1600" b="0" i="0">
                          <a:solidFill>
                            <a:srgbClr val="000000"/>
                          </a:solidFill>
                          <a:effectLst/>
                          <a:latin typeface="Calibri" panose="020F0502020204030204" pitchFamily="34" charset="0"/>
                        </a:rPr>
                        <a:t>​</a:t>
                      </a:r>
                      <a:endParaRPr lang="sk-SK" b="0" i="0">
                        <a:solidFill>
                          <a:srgbClr val="000000"/>
                        </a:solidFill>
                        <a:effectLst/>
                      </a:endParaRPr>
                    </a:p>
                  </a:txBody>
                  <a:tcPr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8E8EF"/>
                    </a:solidFill>
                  </a:tcPr>
                </a:tc>
                <a:tc>
                  <a:txBody>
                    <a:bodyPr/>
                    <a:lstStyle/>
                    <a:p>
                      <a:pPr algn="ctr" fontAlgn="base"/>
                      <a:r>
                        <a:rPr lang="sk-SK" sz="1600" b="0" i="0" u="none" strike="noStrike">
                          <a:solidFill>
                            <a:srgbClr val="000000"/>
                          </a:solidFill>
                          <a:effectLst/>
                          <a:latin typeface="Calibri" panose="020F0502020204030204" pitchFamily="34" charset="0"/>
                        </a:rPr>
                        <a:t>7;12</a:t>
                      </a:r>
                      <a:r>
                        <a:rPr lang="sk-SK" sz="1600" b="0" i="0">
                          <a:solidFill>
                            <a:srgbClr val="000000"/>
                          </a:solidFill>
                          <a:effectLst/>
                          <a:latin typeface="Calibri" panose="020F0502020204030204" pitchFamily="34" charset="0"/>
                        </a:rPr>
                        <a:t>​</a:t>
                      </a:r>
                      <a:endParaRPr lang="sk-SK" b="0" i="0">
                        <a:solidFill>
                          <a:srgbClr val="000000"/>
                        </a:solidFill>
                        <a:effectLst/>
                      </a:endParaRPr>
                    </a:p>
                  </a:txBody>
                  <a:tcPr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8E8EF"/>
                    </a:solidFill>
                  </a:tcPr>
                </a:tc>
                <a:extLst>
                  <a:ext uri="{0D108BD9-81ED-4DB2-BD59-A6C34878D82A}">
                    <a16:rowId xmlns:a16="http://schemas.microsoft.com/office/drawing/2014/main" val="1225860470"/>
                  </a:ext>
                </a:extLst>
              </a:tr>
              <a:tr h="449021">
                <a:tc vMerge="1">
                  <a:txBody>
                    <a:bodyPr/>
                    <a:lstStyle/>
                    <a:p>
                      <a:endParaRPr lang="cs-CZ"/>
                    </a:p>
                  </a:txBody>
                  <a:tcPr/>
                </a:tc>
                <a:tc>
                  <a:txBody>
                    <a:bodyPr/>
                    <a:lstStyle/>
                    <a:p>
                      <a:pPr algn="ctr" fontAlgn="base"/>
                      <a:r>
                        <a:rPr lang="sk-SK" sz="1600" b="0" i="0" u="none" strike="noStrike">
                          <a:solidFill>
                            <a:srgbClr val="000000"/>
                          </a:solidFill>
                          <a:effectLst/>
                          <a:latin typeface="Calibri" panose="020F0502020204030204" pitchFamily="34" charset="0"/>
                        </a:rPr>
                        <a:t>Nízka cena</a:t>
                      </a:r>
                      <a:r>
                        <a:rPr lang="sk-SK" sz="1600" b="0" i="0">
                          <a:solidFill>
                            <a:srgbClr val="000000"/>
                          </a:solidFill>
                          <a:effectLst/>
                          <a:latin typeface="Calibri" panose="020F0502020204030204" pitchFamily="34" charset="0"/>
                        </a:rPr>
                        <a:t>​</a:t>
                      </a:r>
                      <a:endParaRPr lang="sk-SK" b="0" i="0">
                        <a:solidFill>
                          <a:srgbClr val="000000"/>
                        </a:solidFill>
                        <a:effectLst/>
                      </a:endParaRPr>
                    </a:p>
                  </a:txBody>
                  <a:tcPr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8E8EF"/>
                    </a:solidFill>
                  </a:tcPr>
                </a:tc>
                <a:tc>
                  <a:txBody>
                    <a:bodyPr/>
                    <a:lstStyle/>
                    <a:p>
                      <a:pPr algn="ctr" fontAlgn="base"/>
                      <a:r>
                        <a:rPr lang="sk-SK" sz="1600" b="0" i="0" u="none" strike="noStrike">
                          <a:solidFill>
                            <a:srgbClr val="000000"/>
                          </a:solidFill>
                          <a:effectLst/>
                          <a:latin typeface="Calibri" panose="020F0502020204030204" pitchFamily="34" charset="0"/>
                        </a:rPr>
                        <a:t>12;7</a:t>
                      </a:r>
                      <a:r>
                        <a:rPr lang="sk-SK" sz="1600" b="0" i="0">
                          <a:solidFill>
                            <a:srgbClr val="000000"/>
                          </a:solidFill>
                          <a:effectLst/>
                          <a:latin typeface="Calibri" panose="020F0502020204030204" pitchFamily="34" charset="0"/>
                        </a:rPr>
                        <a:t>​</a:t>
                      </a:r>
                      <a:endParaRPr lang="sk-SK" b="0" i="0">
                        <a:solidFill>
                          <a:srgbClr val="000000"/>
                        </a:solidFill>
                        <a:effectLst/>
                      </a:endParaRPr>
                    </a:p>
                  </a:txBody>
                  <a:tcPr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8E8EF"/>
                    </a:solidFill>
                  </a:tcPr>
                </a:tc>
                <a:tc>
                  <a:txBody>
                    <a:bodyPr/>
                    <a:lstStyle/>
                    <a:p>
                      <a:pPr algn="ctr" fontAlgn="base"/>
                      <a:r>
                        <a:rPr lang="sk-SK" sz="1600" b="0" i="0" u="none" strike="noStrike" dirty="0">
                          <a:solidFill>
                            <a:srgbClr val="000000"/>
                          </a:solidFill>
                          <a:effectLst/>
                          <a:latin typeface="Calibri" panose="020F0502020204030204" pitchFamily="34" charset="0"/>
                        </a:rPr>
                        <a:t>9;9</a:t>
                      </a:r>
                      <a:r>
                        <a:rPr lang="sk-SK" sz="1600" b="0" i="0" dirty="0">
                          <a:solidFill>
                            <a:srgbClr val="000000"/>
                          </a:solidFill>
                          <a:effectLst/>
                          <a:latin typeface="Calibri" panose="020F0502020204030204" pitchFamily="34" charset="0"/>
                        </a:rPr>
                        <a:t>​</a:t>
                      </a:r>
                      <a:endParaRPr lang="sk-SK" b="0" i="0" dirty="0">
                        <a:solidFill>
                          <a:srgbClr val="000000"/>
                        </a:solidFill>
                        <a:effectLst/>
                      </a:endParaRPr>
                    </a:p>
                  </a:txBody>
                  <a:tcPr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8E8EF"/>
                    </a:solidFill>
                  </a:tcPr>
                </a:tc>
                <a:extLst>
                  <a:ext uri="{0D108BD9-81ED-4DB2-BD59-A6C34878D82A}">
                    <a16:rowId xmlns:a16="http://schemas.microsoft.com/office/drawing/2014/main" val="790388133"/>
                  </a:ext>
                </a:extLst>
              </a:tr>
            </a:tbl>
          </a:graphicData>
        </a:graphic>
      </p:graphicFrame>
      <p:sp>
        <p:nvSpPr>
          <p:cNvPr id="7" name="Rectangle 1">
            <a:extLst>
              <a:ext uri="{FF2B5EF4-FFF2-40B4-BE49-F238E27FC236}">
                <a16:creationId xmlns:a16="http://schemas.microsoft.com/office/drawing/2014/main" id="{358099E8-C04B-45AD-9BAF-67ED9BBD0055}"/>
              </a:ext>
            </a:extLst>
          </p:cNvPr>
          <p:cNvSpPr>
            <a:spLocks noChangeArrowheads="1"/>
          </p:cNvSpPr>
          <p:nvPr/>
        </p:nvSpPr>
        <p:spPr bwMode="auto">
          <a:xfrm>
            <a:off x="1962954" y="2424515"/>
            <a:ext cx="28584567"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 </a:t>
            </a:r>
            <a:endParaRPr kumimoji="0" lang="cs-CZ" altLang="cs-CZ"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altLang="cs-CZ" sz="1800" b="0" i="0" u="none" strike="noStrike" cap="none" normalizeH="0" baseline="0">
              <a:ln>
                <a:noFill/>
              </a:ln>
              <a:solidFill>
                <a:schemeClr val="tx1"/>
              </a:solidFill>
              <a:effectLst/>
              <a:latin typeface="Arial" panose="020B0604020202020204" pitchFamily="34" charset="0"/>
            </a:endParaRPr>
          </a:p>
        </p:txBody>
      </p:sp>
      <p:sp>
        <p:nvSpPr>
          <p:cNvPr id="10" name="TextovéPole 9">
            <a:extLst>
              <a:ext uri="{FF2B5EF4-FFF2-40B4-BE49-F238E27FC236}">
                <a16:creationId xmlns:a16="http://schemas.microsoft.com/office/drawing/2014/main" id="{7AD718EC-7892-439F-8A0C-260C938D0F9E}"/>
              </a:ext>
            </a:extLst>
          </p:cNvPr>
          <p:cNvSpPr txBox="1"/>
          <p:nvPr/>
        </p:nvSpPr>
        <p:spPr>
          <a:xfrm>
            <a:off x="1962954" y="4522513"/>
            <a:ext cx="8990595" cy="2000548"/>
          </a:xfrm>
          <a:prstGeom prst="rect">
            <a:avLst/>
          </a:prstGeom>
          <a:noFill/>
        </p:spPr>
        <p:txBody>
          <a:bodyPr wrap="square" rtlCol="0">
            <a:spAutoFit/>
          </a:bodyPr>
          <a:lstStyle/>
          <a:p>
            <a:pPr marL="285750" indent="-285750">
              <a:buFont typeface="Wingdings" panose="05000000000000000000" pitchFamily="2" charset="2"/>
              <a:buChar char="ü"/>
            </a:pPr>
            <a:r>
              <a:rPr lang="sk-SK" dirty="0">
                <a:latin typeface="Arial" panose="020B0604020202020204" pitchFamily="34" charset="0"/>
                <a:cs typeface="Arial" panose="020B0604020202020204" pitchFamily="34" charset="0"/>
              </a:rPr>
              <a:t>Pri „Vysokej cene“ = obidve spoločnosti majú zisk 10 </a:t>
            </a:r>
            <a:r>
              <a:rPr lang="sk-SK" dirty="0" err="1">
                <a:latin typeface="Arial" panose="020B0604020202020204" pitchFamily="34" charset="0"/>
                <a:cs typeface="Arial" panose="020B0604020202020204" pitchFamily="34" charset="0"/>
              </a:rPr>
              <a:t>mil</a:t>
            </a:r>
            <a:r>
              <a:rPr lang="sk-SK" dirty="0">
                <a:latin typeface="Arial" panose="020B0604020202020204" pitchFamily="34" charset="0"/>
                <a:cs typeface="Arial" panose="020B0604020202020204" pitchFamily="34" charset="0"/>
              </a:rPr>
              <a:t>/mesiac, napriek tomu chce každá z nich získať viac ​</a:t>
            </a:r>
          </a:p>
          <a:p>
            <a:pPr marL="285750" indent="-285750">
              <a:buFont typeface="Wingdings" panose="05000000000000000000" pitchFamily="2" charset="2"/>
              <a:buChar char="ü"/>
            </a:pPr>
            <a:endParaRPr lang="sk-SK" sz="8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ü"/>
            </a:pPr>
            <a:r>
              <a:rPr lang="sk-SK" dirty="0">
                <a:latin typeface="Arial" panose="020B0604020202020204" pitchFamily="34" charset="0"/>
                <a:cs typeface="Arial" panose="020B0604020202020204" pitchFamily="34" charset="0"/>
              </a:rPr>
              <a:t>Prechodom na „Nízku cenu“ = spoločnosť, ktorá prejde ako prvá dokáže na chvíľu získať viac pre seba.​</a:t>
            </a:r>
          </a:p>
          <a:p>
            <a:pPr marL="285750" indent="-285750">
              <a:buFont typeface="Wingdings" panose="05000000000000000000" pitchFamily="2" charset="2"/>
              <a:buChar char="ü"/>
            </a:pPr>
            <a:endParaRPr lang="sk-SK" sz="8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ü"/>
            </a:pPr>
            <a:r>
              <a:rPr lang="sk-SK" dirty="0">
                <a:latin typeface="Arial" panose="020B0604020202020204" pitchFamily="34" charset="0"/>
                <a:cs typeface="Arial" panose="020B0604020202020204" pitchFamily="34" charset="0"/>
              </a:rPr>
              <a:t>Výsledkom bude prispôsobenie sa obidvoch tak, že budú ponúkať svoj produkt za „Nízku cenu“​</a:t>
            </a:r>
            <a:endParaRPr lang="cs-CZ" dirty="0"/>
          </a:p>
        </p:txBody>
      </p:sp>
      <p:pic>
        <p:nvPicPr>
          <p:cNvPr id="11" name="Obrázek 10">
            <a:extLst>
              <a:ext uri="{FF2B5EF4-FFF2-40B4-BE49-F238E27FC236}">
                <a16:creationId xmlns:a16="http://schemas.microsoft.com/office/drawing/2014/main" id="{B14534DA-2C9B-4976-B7CA-FEDEF85F8524}"/>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29283" y="5740924"/>
            <a:ext cx="877624" cy="838600"/>
          </a:xfrm>
          <a:prstGeom prst="rect">
            <a:avLst/>
          </a:prstGeom>
          <a:noFill/>
          <a:ln>
            <a:noFill/>
          </a:ln>
        </p:spPr>
      </p:pic>
    </p:spTree>
    <p:extLst>
      <p:ext uri="{BB962C8B-B14F-4D97-AF65-F5344CB8AC3E}">
        <p14:creationId xmlns:p14="http://schemas.microsoft.com/office/powerpoint/2010/main" val="3735244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524000" y="2240799"/>
            <a:ext cx="9144000" cy="839136"/>
          </a:xfrm>
        </p:spPr>
        <p:txBody>
          <a:bodyPr>
            <a:normAutofit/>
          </a:bodyPr>
          <a:lstStyle/>
          <a:p>
            <a:pPr algn="l"/>
            <a:r>
              <a:rPr lang="cs-CZ" sz="4400" b="1" dirty="0">
                <a:solidFill>
                  <a:srgbClr val="249CDC"/>
                </a:solidFill>
                <a:latin typeface="Arial" panose="020B0604020202020204" pitchFamily="34" charset="0"/>
                <a:cs typeface="Arial" panose="020B0604020202020204" pitchFamily="34" charset="0"/>
              </a:rPr>
              <a:t>Hon na </a:t>
            </a:r>
            <a:r>
              <a:rPr lang="cs-CZ" sz="4400" b="1" dirty="0" err="1">
                <a:solidFill>
                  <a:srgbClr val="249CDC"/>
                </a:solidFill>
                <a:latin typeface="Arial" panose="020B0604020202020204" pitchFamily="34" charset="0"/>
                <a:cs typeface="Arial" panose="020B0604020202020204" pitchFamily="34" charset="0"/>
              </a:rPr>
              <a:t>jeleňa</a:t>
            </a:r>
            <a:r>
              <a:rPr lang="cs-CZ" sz="4400" b="1" dirty="0">
                <a:solidFill>
                  <a:srgbClr val="249CDC"/>
                </a:solidFill>
                <a:latin typeface="Arial" panose="020B0604020202020204" pitchFamily="34" charset="0"/>
                <a:cs typeface="Arial" panose="020B0604020202020204" pitchFamily="34" charset="0"/>
              </a:rPr>
              <a:t>​</a:t>
            </a:r>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pic>
        <p:nvPicPr>
          <p:cNvPr id="13" name="Obrázek 12">
            <a:extLst>
              <a:ext uri="{FF2B5EF4-FFF2-40B4-BE49-F238E27FC236}">
                <a16:creationId xmlns:a16="http://schemas.microsoft.com/office/drawing/2014/main" id="{7CF64476-9D28-4B6A-96A6-D3514D669EDB}"/>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pic>
        <p:nvPicPr>
          <p:cNvPr id="7" name="Obrázek 6">
            <a:extLst>
              <a:ext uri="{FF2B5EF4-FFF2-40B4-BE49-F238E27FC236}">
                <a16:creationId xmlns:a16="http://schemas.microsoft.com/office/drawing/2014/main" id="{AC5CF343-2BB1-4592-AB38-309CD93FC9A5}"/>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6499" y="5721714"/>
            <a:ext cx="1112364" cy="923827"/>
          </a:xfrm>
          <a:prstGeom prst="rect">
            <a:avLst/>
          </a:prstGeom>
          <a:noFill/>
          <a:ln>
            <a:noFill/>
          </a:ln>
        </p:spPr>
      </p:pic>
    </p:spTree>
    <p:extLst>
      <p:ext uri="{BB962C8B-B14F-4D97-AF65-F5344CB8AC3E}">
        <p14:creationId xmlns:p14="http://schemas.microsoft.com/office/powerpoint/2010/main" val="40342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2094730" y="129296"/>
            <a:ext cx="9144000" cy="839136"/>
          </a:xfrm>
        </p:spPr>
        <p:txBody>
          <a:bodyPr>
            <a:normAutofit/>
          </a:bodyPr>
          <a:lstStyle/>
          <a:p>
            <a:pPr algn="l"/>
            <a:r>
              <a:rPr lang="cs-CZ" sz="3200" b="1" dirty="0">
                <a:solidFill>
                  <a:srgbClr val="249CDC"/>
                </a:solidFill>
                <a:latin typeface="Arial" panose="020B0604020202020204" pitchFamily="34" charset="0"/>
                <a:cs typeface="Arial" panose="020B0604020202020204" pitchFamily="34" charset="0"/>
              </a:rPr>
              <a:t>Hon na </a:t>
            </a:r>
            <a:r>
              <a:rPr lang="cs-CZ" sz="3200" b="1" dirty="0" err="1">
                <a:solidFill>
                  <a:srgbClr val="249CDC"/>
                </a:solidFill>
                <a:latin typeface="Arial" panose="020B0604020202020204" pitchFamily="34" charset="0"/>
                <a:cs typeface="Arial" panose="020B0604020202020204" pitchFamily="34" charset="0"/>
              </a:rPr>
              <a:t>jeleňa</a:t>
            </a:r>
            <a:r>
              <a:rPr lang="cs-CZ" sz="3200" b="1" dirty="0">
                <a:solidFill>
                  <a:srgbClr val="249CDC"/>
                </a:solidFill>
                <a:latin typeface="Arial" panose="020B0604020202020204" pitchFamily="34" charset="0"/>
                <a:cs typeface="Arial" panose="020B0604020202020204" pitchFamily="34" charset="0"/>
              </a:rPr>
              <a:t>​</a:t>
            </a:r>
          </a:p>
        </p:txBody>
      </p:sp>
      <p:sp>
        <p:nvSpPr>
          <p:cNvPr id="3" name="Podnadpis 2">
            <a:extLst>
              <a:ext uri="{FF2B5EF4-FFF2-40B4-BE49-F238E27FC236}">
                <a16:creationId xmlns:a16="http://schemas.microsoft.com/office/drawing/2014/main" id="{AF93A67C-3FB1-4326-A5EB-7894CB5A24F0}"/>
              </a:ext>
            </a:extLst>
          </p:cNvPr>
          <p:cNvSpPr>
            <a:spLocks noGrp="1"/>
          </p:cNvSpPr>
          <p:nvPr>
            <p:ph type="subTitle" idx="1"/>
          </p:nvPr>
        </p:nvSpPr>
        <p:spPr>
          <a:xfrm>
            <a:off x="1678381" y="1051528"/>
            <a:ext cx="10127121" cy="2739107"/>
          </a:xfrm>
        </p:spPr>
        <p:txBody>
          <a:bodyPr anchor="t">
            <a:noAutofit/>
          </a:bodyPr>
          <a:lstStyle/>
          <a:p>
            <a:pPr marL="342900" indent="-342900" algn="l" rtl="0" fontAlgn="base">
              <a:buFont typeface="Arial" panose="020B0604020202020204" pitchFamily="34" charset="0"/>
              <a:buChar char="•"/>
            </a:pPr>
            <a:r>
              <a:rPr lang="sk-SK" b="0" i="0" u="none" strike="noStrike" dirty="0">
                <a:solidFill>
                  <a:srgbClr val="000000"/>
                </a:solidFill>
                <a:effectLst/>
                <a:latin typeface="Arial" panose="020B0604020202020204" pitchFamily="34" charset="0"/>
                <a:cs typeface="Arial" panose="020B0604020202020204" pitchFamily="34" charset="0"/>
              </a:rPr>
              <a:t>Je najznámejšou modelovou hrou kooperatívnej hry​</a:t>
            </a:r>
          </a:p>
          <a:p>
            <a:pPr marL="342900" indent="-342900" algn="l" rtl="0" fontAlgn="base">
              <a:buFont typeface="Arial" panose="020B0604020202020204" pitchFamily="34" charset="0"/>
              <a:buChar char="•"/>
            </a:pPr>
            <a:r>
              <a:rPr lang="sk-SK" b="0" i="0" u="none" strike="noStrike" dirty="0">
                <a:solidFill>
                  <a:srgbClr val="000000"/>
                </a:solidFill>
                <a:effectLst/>
                <a:latin typeface="Arial" panose="020B0604020202020204" pitchFamily="34" charset="0"/>
                <a:cs typeface="Arial" panose="020B0604020202020204" pitchFamily="34" charset="0"/>
              </a:rPr>
              <a:t>Popis:​</a:t>
            </a:r>
          </a:p>
          <a:p>
            <a:pPr marL="800100" lvl="1" indent="-342900" algn="l" fontAlgn="base">
              <a:buFont typeface="Arial" panose="020B0604020202020204" pitchFamily="34" charset="0"/>
              <a:buChar char="•"/>
            </a:pPr>
            <a:r>
              <a:rPr lang="sk-SK" sz="1800" b="0" i="0" u="none" strike="noStrike" dirty="0">
                <a:solidFill>
                  <a:srgbClr val="000000"/>
                </a:solidFill>
                <a:effectLst/>
                <a:latin typeface="Arial" panose="020B0604020202020204" pitchFamily="34" charset="0"/>
                <a:cs typeface="Arial" panose="020B0604020202020204" pitchFamily="34" charset="0"/>
              </a:rPr>
              <a:t>Alice a Bob sú členmi rovnakého loveckého spolku. Rozhodnú sa ísť spoločne na lov jeleňa. Vedia, že pre ulovenie jeleňa je potrebná ich spolupráca. Len za takej podmienky dokážu toho jeleňa aj uloviť. Takáto spolupráca je následne ocenená aj v loveckom spolku najvyšším ocenením. Druhou možnosťou je, že sa uspokoja s menšou odmenou a budú loviť zajaca. Na ulovenie zajaca spolupracovať nepotrebujú, zvládne to urobiť každý sám. Ulovenie zajaca však predstavuje zradu pôvodného zámeru. ​</a:t>
            </a:r>
            <a:r>
              <a:rPr lang="sk-SK" sz="1600" b="0" i="0" u="none" strike="noStrike" dirty="0">
                <a:solidFill>
                  <a:srgbClr val="000000"/>
                </a:solidFill>
                <a:effectLst/>
                <a:latin typeface="Arial" panose="020B0604020202020204" pitchFamily="34" charset="0"/>
                <a:cs typeface="Arial" panose="020B0604020202020204" pitchFamily="34" charset="0"/>
              </a:rPr>
              <a:t>Pokiaľ sa priznáš a tvoj spolupáchateľ sa neprizná, potom si voľný.​</a:t>
            </a:r>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pic>
        <p:nvPicPr>
          <p:cNvPr id="9" name="Obrázek 8">
            <a:extLst>
              <a:ext uri="{FF2B5EF4-FFF2-40B4-BE49-F238E27FC236}">
                <a16:creationId xmlns:a16="http://schemas.microsoft.com/office/drawing/2014/main" id="{B92ECA00-D8E1-4507-921B-6A54A6090FD2}"/>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pic>
        <p:nvPicPr>
          <p:cNvPr id="8" name="Obrázek 7">
            <a:extLst>
              <a:ext uri="{FF2B5EF4-FFF2-40B4-BE49-F238E27FC236}">
                <a16:creationId xmlns:a16="http://schemas.microsoft.com/office/drawing/2014/main" id="{8D0311B5-84BA-4CF9-A1E3-BE56D3098EB0}"/>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6499" y="5721714"/>
            <a:ext cx="1112364" cy="923827"/>
          </a:xfrm>
          <a:prstGeom prst="rect">
            <a:avLst/>
          </a:prstGeom>
          <a:noFill/>
          <a:ln>
            <a:noFill/>
          </a:ln>
        </p:spPr>
      </p:pic>
      <p:graphicFrame>
        <p:nvGraphicFramePr>
          <p:cNvPr id="6" name="Tabulka 5">
            <a:extLst>
              <a:ext uri="{FF2B5EF4-FFF2-40B4-BE49-F238E27FC236}">
                <a16:creationId xmlns:a16="http://schemas.microsoft.com/office/drawing/2014/main" id="{5DC542E5-1888-4364-AA3C-7B18E0970214}"/>
              </a:ext>
            </a:extLst>
          </p:cNvPr>
          <p:cNvGraphicFramePr>
            <a:graphicFrameLocks noGrp="1"/>
          </p:cNvGraphicFramePr>
          <p:nvPr>
            <p:extLst>
              <p:ext uri="{D42A27DB-BD31-4B8C-83A1-F6EECF244321}">
                <p14:modId xmlns:p14="http://schemas.microsoft.com/office/powerpoint/2010/main" val="1757888409"/>
              </p:ext>
            </p:extLst>
          </p:nvPr>
        </p:nvGraphicFramePr>
        <p:xfrm>
          <a:off x="1741335" y="4120342"/>
          <a:ext cx="4931711" cy="1341120"/>
        </p:xfrm>
        <a:graphic>
          <a:graphicData uri="http://schemas.openxmlformats.org/drawingml/2006/table">
            <a:tbl>
              <a:tblPr/>
              <a:tblGrid>
                <a:gridCol w="663884">
                  <a:extLst>
                    <a:ext uri="{9D8B030D-6E8A-4147-A177-3AD203B41FA5}">
                      <a16:colId xmlns:a16="http://schemas.microsoft.com/office/drawing/2014/main" val="3049913441"/>
                    </a:ext>
                  </a:extLst>
                </a:gridCol>
                <a:gridCol w="1422609">
                  <a:extLst>
                    <a:ext uri="{9D8B030D-6E8A-4147-A177-3AD203B41FA5}">
                      <a16:colId xmlns:a16="http://schemas.microsoft.com/office/drawing/2014/main" val="2300195834"/>
                    </a:ext>
                  </a:extLst>
                </a:gridCol>
                <a:gridCol w="1422609">
                  <a:extLst>
                    <a:ext uri="{9D8B030D-6E8A-4147-A177-3AD203B41FA5}">
                      <a16:colId xmlns:a16="http://schemas.microsoft.com/office/drawing/2014/main" val="948311838"/>
                    </a:ext>
                  </a:extLst>
                </a:gridCol>
                <a:gridCol w="1422609">
                  <a:extLst>
                    <a:ext uri="{9D8B030D-6E8A-4147-A177-3AD203B41FA5}">
                      <a16:colId xmlns:a16="http://schemas.microsoft.com/office/drawing/2014/main" val="1388562491"/>
                    </a:ext>
                  </a:extLst>
                </a:gridCol>
              </a:tblGrid>
              <a:tr h="266700">
                <a:tc>
                  <a:txBody>
                    <a:bodyPr/>
                    <a:lstStyle/>
                    <a:p>
                      <a:pPr algn="ctr" fontAlgn="base"/>
                      <a:r>
                        <a:rPr lang="sk-SK" sz="1600" b="0" i="0" u="none" strike="noStrike">
                          <a:solidFill>
                            <a:srgbClr val="000000"/>
                          </a:solidFill>
                          <a:effectLst/>
                          <a:latin typeface="Calibri" panose="020F0502020204030204" pitchFamily="34" charset="0"/>
                        </a:rPr>
                        <a:t> </a:t>
                      </a:r>
                      <a:r>
                        <a:rPr lang="sk-SK" sz="1600" b="0" i="0">
                          <a:solidFill>
                            <a:srgbClr val="000000"/>
                          </a:solidFill>
                          <a:effectLst/>
                          <a:latin typeface="Calibri" panose="020F0502020204030204" pitchFamily="34" charset="0"/>
                        </a:rPr>
                        <a:t>​</a:t>
                      </a:r>
                      <a:endParaRPr lang="sk-SK" b="0" i="0">
                        <a:solidFill>
                          <a:srgbClr val="000000"/>
                        </a:solidFill>
                        <a:effectLst/>
                      </a:endParaRPr>
                    </a:p>
                  </a:txBody>
                  <a:tcPr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ase"/>
                      <a:r>
                        <a:rPr lang="sk-SK" sz="1600" b="0" i="0" u="none" strike="noStrike">
                          <a:solidFill>
                            <a:srgbClr val="000000"/>
                          </a:solidFill>
                          <a:effectLst/>
                          <a:latin typeface="Calibri" panose="020F0502020204030204" pitchFamily="34" charset="0"/>
                        </a:rPr>
                        <a:t> </a:t>
                      </a:r>
                      <a:r>
                        <a:rPr lang="sk-SK" sz="1600" b="0" i="0">
                          <a:solidFill>
                            <a:srgbClr val="000000"/>
                          </a:solidFill>
                          <a:effectLst/>
                          <a:latin typeface="Calibri" panose="020F0502020204030204" pitchFamily="34" charset="0"/>
                        </a:rPr>
                        <a:t>​</a:t>
                      </a:r>
                      <a:endParaRPr lang="sk-SK" b="0" i="0">
                        <a:solidFill>
                          <a:srgbClr val="000000"/>
                        </a:solidFill>
                        <a:effectLst/>
                      </a:endParaRPr>
                    </a:p>
                  </a:txBody>
                  <a:tcPr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gridSpan="2">
                  <a:txBody>
                    <a:bodyPr/>
                    <a:lstStyle/>
                    <a:p>
                      <a:pPr algn="ctr" fontAlgn="base"/>
                      <a:r>
                        <a:rPr lang="sk-SK" sz="1600" b="0" i="0" u="none" strike="noStrike">
                          <a:solidFill>
                            <a:srgbClr val="000000"/>
                          </a:solidFill>
                          <a:effectLst/>
                          <a:latin typeface="Calibri" panose="020F0502020204030204" pitchFamily="34" charset="0"/>
                        </a:rPr>
                        <a:t>BOB</a:t>
                      </a:r>
                      <a:r>
                        <a:rPr lang="sk-SK" sz="1600" b="0" i="0">
                          <a:solidFill>
                            <a:srgbClr val="000000"/>
                          </a:solidFill>
                          <a:effectLst/>
                          <a:latin typeface="Calibri" panose="020F0502020204030204" pitchFamily="34" charset="0"/>
                        </a:rPr>
                        <a:t>​</a:t>
                      </a:r>
                      <a:endParaRPr lang="sk-SK" b="0" i="0">
                        <a:solidFill>
                          <a:srgbClr val="000000"/>
                        </a:solidFill>
                        <a:effectLst/>
                      </a:endParaRPr>
                    </a:p>
                  </a:txBody>
                  <a:tcPr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8E8EF"/>
                    </a:solidFill>
                  </a:tcPr>
                </a:tc>
                <a:tc hMerge="1">
                  <a:txBody>
                    <a:bodyPr/>
                    <a:lstStyle/>
                    <a:p>
                      <a:endParaRPr lang="cs-CZ"/>
                    </a:p>
                  </a:txBody>
                  <a:tcPr/>
                </a:tc>
                <a:extLst>
                  <a:ext uri="{0D108BD9-81ED-4DB2-BD59-A6C34878D82A}">
                    <a16:rowId xmlns:a16="http://schemas.microsoft.com/office/drawing/2014/main" val="2285298387"/>
                  </a:ext>
                </a:extLst>
              </a:tr>
              <a:tr h="266700">
                <a:tc>
                  <a:txBody>
                    <a:bodyPr/>
                    <a:lstStyle/>
                    <a:p>
                      <a:pPr algn="ctr" fontAlgn="base"/>
                      <a:r>
                        <a:rPr lang="sk-SK" sz="1600" b="0" i="0" u="none" strike="noStrike">
                          <a:solidFill>
                            <a:srgbClr val="000000"/>
                          </a:solidFill>
                          <a:effectLst/>
                          <a:latin typeface="Calibri" panose="020F0502020204030204" pitchFamily="34" charset="0"/>
                        </a:rPr>
                        <a:t> </a:t>
                      </a:r>
                      <a:r>
                        <a:rPr lang="sk-SK" sz="1600" b="0" i="0">
                          <a:solidFill>
                            <a:srgbClr val="000000"/>
                          </a:solidFill>
                          <a:effectLst/>
                          <a:latin typeface="Calibri" panose="020F0502020204030204" pitchFamily="34" charset="0"/>
                        </a:rPr>
                        <a:t>​</a:t>
                      </a:r>
                      <a:endParaRPr lang="sk-SK" b="0" i="0">
                        <a:solidFill>
                          <a:srgbClr val="000000"/>
                        </a:solidFill>
                        <a:effectLst/>
                      </a:endParaRPr>
                    </a:p>
                  </a:txBody>
                  <a:tcPr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ase"/>
                      <a:r>
                        <a:rPr lang="sk-SK" sz="1600" b="0" i="0" u="none" strike="noStrike">
                          <a:solidFill>
                            <a:srgbClr val="000000"/>
                          </a:solidFill>
                          <a:effectLst/>
                          <a:latin typeface="Calibri" panose="020F0502020204030204" pitchFamily="34" charset="0"/>
                        </a:rPr>
                        <a:t> </a:t>
                      </a:r>
                      <a:r>
                        <a:rPr lang="sk-SK" sz="1600" b="0" i="0">
                          <a:solidFill>
                            <a:srgbClr val="000000"/>
                          </a:solidFill>
                          <a:effectLst/>
                          <a:latin typeface="Calibri" panose="020F0502020204030204" pitchFamily="34" charset="0"/>
                        </a:rPr>
                        <a:t>​</a:t>
                      </a:r>
                      <a:endParaRPr lang="sk-SK" b="0" i="0">
                        <a:solidFill>
                          <a:srgbClr val="000000"/>
                        </a:solidFill>
                        <a:effectLst/>
                      </a:endParaRPr>
                    </a:p>
                  </a:txBody>
                  <a:tcPr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ase"/>
                      <a:r>
                        <a:rPr lang="sk-SK" sz="1600" b="0" i="0" u="none" strike="noStrike">
                          <a:solidFill>
                            <a:srgbClr val="000000"/>
                          </a:solidFill>
                          <a:effectLst/>
                          <a:latin typeface="Calibri" panose="020F0502020204030204" pitchFamily="34" charset="0"/>
                        </a:rPr>
                        <a:t>C</a:t>
                      </a:r>
                      <a:r>
                        <a:rPr lang="sk-SK" sz="1600" b="0" i="0">
                          <a:solidFill>
                            <a:srgbClr val="000000"/>
                          </a:solidFill>
                          <a:effectLst/>
                          <a:latin typeface="Calibri" panose="020F0502020204030204" pitchFamily="34" charset="0"/>
                        </a:rPr>
                        <a:t>​</a:t>
                      </a:r>
                      <a:endParaRPr lang="sk-SK" b="0" i="0">
                        <a:solidFill>
                          <a:srgbClr val="000000"/>
                        </a:solidFill>
                        <a:effectLst/>
                      </a:endParaRPr>
                    </a:p>
                  </a:txBody>
                  <a:tcPr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8E8EF"/>
                    </a:solidFill>
                  </a:tcPr>
                </a:tc>
                <a:tc>
                  <a:txBody>
                    <a:bodyPr/>
                    <a:lstStyle/>
                    <a:p>
                      <a:pPr algn="ctr" fontAlgn="base"/>
                      <a:r>
                        <a:rPr lang="sk-SK" sz="1600" b="0" i="0" u="none" strike="noStrike" dirty="0">
                          <a:solidFill>
                            <a:srgbClr val="000000"/>
                          </a:solidFill>
                          <a:effectLst/>
                          <a:latin typeface="Calibri" panose="020F0502020204030204" pitchFamily="34" charset="0"/>
                        </a:rPr>
                        <a:t>D</a:t>
                      </a:r>
                      <a:r>
                        <a:rPr lang="sk-SK" sz="1600" b="0" i="0" dirty="0">
                          <a:solidFill>
                            <a:srgbClr val="000000"/>
                          </a:solidFill>
                          <a:effectLst/>
                          <a:latin typeface="Calibri" panose="020F0502020204030204" pitchFamily="34" charset="0"/>
                        </a:rPr>
                        <a:t>​</a:t>
                      </a:r>
                      <a:endParaRPr lang="sk-SK" b="0" i="0" dirty="0">
                        <a:solidFill>
                          <a:srgbClr val="000000"/>
                        </a:solidFill>
                        <a:effectLst/>
                      </a:endParaRPr>
                    </a:p>
                  </a:txBody>
                  <a:tcPr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8E8EF"/>
                    </a:solidFill>
                  </a:tcPr>
                </a:tc>
                <a:extLst>
                  <a:ext uri="{0D108BD9-81ED-4DB2-BD59-A6C34878D82A}">
                    <a16:rowId xmlns:a16="http://schemas.microsoft.com/office/drawing/2014/main" val="98527776"/>
                  </a:ext>
                </a:extLst>
              </a:tr>
              <a:tr h="266700">
                <a:tc rowSpan="2">
                  <a:txBody>
                    <a:bodyPr/>
                    <a:lstStyle/>
                    <a:p>
                      <a:pPr algn="ctr" fontAlgn="base"/>
                      <a:r>
                        <a:rPr lang="sk-SK" sz="1600" b="0" i="0" u="none" strike="noStrike">
                          <a:solidFill>
                            <a:srgbClr val="000000"/>
                          </a:solidFill>
                          <a:effectLst/>
                          <a:latin typeface="Calibri" panose="020F0502020204030204" pitchFamily="34" charset="0"/>
                        </a:rPr>
                        <a:t>ALICE</a:t>
                      </a:r>
                      <a:r>
                        <a:rPr lang="sk-SK" sz="1600" b="0" i="0">
                          <a:solidFill>
                            <a:srgbClr val="000000"/>
                          </a:solidFill>
                          <a:effectLst/>
                          <a:latin typeface="Calibri" panose="020F0502020204030204" pitchFamily="34" charset="0"/>
                        </a:rPr>
                        <a:t>​</a:t>
                      </a:r>
                      <a:endParaRPr lang="sk-SK" b="0" i="0">
                        <a:solidFill>
                          <a:srgbClr val="000000"/>
                        </a:solidFill>
                        <a:effectLst/>
                      </a:endParaRPr>
                    </a:p>
                  </a:txBody>
                  <a:tcPr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8E8EF"/>
                    </a:solidFill>
                  </a:tcPr>
                </a:tc>
                <a:tc>
                  <a:txBody>
                    <a:bodyPr/>
                    <a:lstStyle/>
                    <a:p>
                      <a:pPr algn="ctr" fontAlgn="base"/>
                      <a:r>
                        <a:rPr lang="sk-SK" sz="1600" b="0" i="0" u="none" strike="noStrike" dirty="0">
                          <a:solidFill>
                            <a:srgbClr val="000000"/>
                          </a:solidFill>
                          <a:effectLst/>
                          <a:latin typeface="Calibri" panose="020F0502020204030204" pitchFamily="34" charset="0"/>
                        </a:rPr>
                        <a:t>C</a:t>
                      </a:r>
                      <a:r>
                        <a:rPr lang="sk-SK" sz="1600" b="0" i="0" dirty="0">
                          <a:solidFill>
                            <a:srgbClr val="000000"/>
                          </a:solidFill>
                          <a:effectLst/>
                          <a:latin typeface="Calibri" panose="020F0502020204030204" pitchFamily="34" charset="0"/>
                        </a:rPr>
                        <a:t>​</a:t>
                      </a:r>
                      <a:endParaRPr lang="sk-SK" b="0" i="0" dirty="0">
                        <a:solidFill>
                          <a:srgbClr val="000000"/>
                        </a:solidFill>
                        <a:effectLst/>
                      </a:endParaRPr>
                    </a:p>
                  </a:txBody>
                  <a:tcPr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8E8EF"/>
                    </a:solidFill>
                  </a:tcPr>
                </a:tc>
                <a:tc>
                  <a:txBody>
                    <a:bodyPr/>
                    <a:lstStyle/>
                    <a:p>
                      <a:pPr algn="ctr" fontAlgn="base"/>
                      <a:r>
                        <a:rPr lang="sk-SK" sz="1600" b="0" i="0" u="none" strike="noStrike" dirty="0">
                          <a:solidFill>
                            <a:srgbClr val="000000"/>
                          </a:solidFill>
                          <a:effectLst/>
                          <a:latin typeface="Calibri" panose="020F0502020204030204" pitchFamily="34" charset="0"/>
                        </a:rPr>
                        <a:t>2;2</a:t>
                      </a:r>
                      <a:r>
                        <a:rPr lang="sk-SK" sz="1600" b="0" i="0" dirty="0">
                          <a:solidFill>
                            <a:srgbClr val="000000"/>
                          </a:solidFill>
                          <a:effectLst/>
                          <a:latin typeface="Calibri" panose="020F0502020204030204" pitchFamily="34" charset="0"/>
                        </a:rPr>
                        <a:t>​</a:t>
                      </a:r>
                      <a:endParaRPr lang="sk-SK" b="0" i="0" dirty="0">
                        <a:solidFill>
                          <a:srgbClr val="000000"/>
                        </a:solidFill>
                        <a:effectLst/>
                      </a:endParaRPr>
                    </a:p>
                  </a:txBody>
                  <a:tcPr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8E8EF"/>
                    </a:solidFill>
                  </a:tcPr>
                </a:tc>
                <a:tc>
                  <a:txBody>
                    <a:bodyPr/>
                    <a:lstStyle/>
                    <a:p>
                      <a:pPr algn="ctr" fontAlgn="base"/>
                      <a:r>
                        <a:rPr lang="sk-SK" sz="1600" b="0" i="0" u="none" strike="noStrike">
                          <a:solidFill>
                            <a:srgbClr val="000000"/>
                          </a:solidFill>
                          <a:effectLst/>
                          <a:latin typeface="Calibri" panose="020F0502020204030204" pitchFamily="34" charset="0"/>
                        </a:rPr>
                        <a:t> 0;1</a:t>
                      </a:r>
                      <a:r>
                        <a:rPr lang="sk-SK" sz="1600" b="0" i="0">
                          <a:solidFill>
                            <a:srgbClr val="000000"/>
                          </a:solidFill>
                          <a:effectLst/>
                          <a:latin typeface="Calibri" panose="020F0502020204030204" pitchFamily="34" charset="0"/>
                        </a:rPr>
                        <a:t>​</a:t>
                      </a:r>
                      <a:endParaRPr lang="sk-SK" b="0" i="0">
                        <a:solidFill>
                          <a:srgbClr val="000000"/>
                        </a:solidFill>
                        <a:effectLst/>
                      </a:endParaRPr>
                    </a:p>
                  </a:txBody>
                  <a:tcPr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8E8EF"/>
                    </a:solidFill>
                  </a:tcPr>
                </a:tc>
                <a:extLst>
                  <a:ext uri="{0D108BD9-81ED-4DB2-BD59-A6C34878D82A}">
                    <a16:rowId xmlns:a16="http://schemas.microsoft.com/office/drawing/2014/main" val="1510946325"/>
                  </a:ext>
                </a:extLst>
              </a:tr>
              <a:tr h="266700">
                <a:tc vMerge="1">
                  <a:txBody>
                    <a:bodyPr/>
                    <a:lstStyle/>
                    <a:p>
                      <a:endParaRPr lang="cs-CZ"/>
                    </a:p>
                  </a:txBody>
                  <a:tcPr/>
                </a:tc>
                <a:tc>
                  <a:txBody>
                    <a:bodyPr/>
                    <a:lstStyle/>
                    <a:p>
                      <a:pPr algn="ctr" fontAlgn="base"/>
                      <a:r>
                        <a:rPr lang="sk-SK" sz="1600" b="0" i="0" u="none" strike="noStrike">
                          <a:solidFill>
                            <a:srgbClr val="000000"/>
                          </a:solidFill>
                          <a:effectLst/>
                          <a:latin typeface="Calibri" panose="020F0502020204030204" pitchFamily="34" charset="0"/>
                        </a:rPr>
                        <a:t>D</a:t>
                      </a:r>
                      <a:r>
                        <a:rPr lang="sk-SK" sz="1600" b="0" i="0">
                          <a:solidFill>
                            <a:srgbClr val="000000"/>
                          </a:solidFill>
                          <a:effectLst/>
                          <a:latin typeface="Calibri" panose="020F0502020204030204" pitchFamily="34" charset="0"/>
                        </a:rPr>
                        <a:t>​</a:t>
                      </a:r>
                      <a:endParaRPr lang="sk-SK" b="0" i="0">
                        <a:solidFill>
                          <a:srgbClr val="000000"/>
                        </a:solidFill>
                        <a:effectLst/>
                      </a:endParaRPr>
                    </a:p>
                  </a:txBody>
                  <a:tcPr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8E8EF"/>
                    </a:solidFill>
                  </a:tcPr>
                </a:tc>
                <a:tc>
                  <a:txBody>
                    <a:bodyPr/>
                    <a:lstStyle/>
                    <a:p>
                      <a:pPr algn="ctr" fontAlgn="base"/>
                      <a:r>
                        <a:rPr lang="sk-SK" sz="1600" b="0" i="0" u="none" strike="noStrike">
                          <a:solidFill>
                            <a:srgbClr val="000000"/>
                          </a:solidFill>
                          <a:effectLst/>
                          <a:latin typeface="Calibri" panose="020F0502020204030204" pitchFamily="34" charset="0"/>
                        </a:rPr>
                        <a:t> 1;0</a:t>
                      </a:r>
                      <a:r>
                        <a:rPr lang="sk-SK" sz="1600" b="0" i="0">
                          <a:solidFill>
                            <a:srgbClr val="000000"/>
                          </a:solidFill>
                          <a:effectLst/>
                          <a:latin typeface="Calibri" panose="020F0502020204030204" pitchFamily="34" charset="0"/>
                        </a:rPr>
                        <a:t>​</a:t>
                      </a:r>
                      <a:endParaRPr lang="sk-SK" b="0" i="0">
                        <a:solidFill>
                          <a:srgbClr val="000000"/>
                        </a:solidFill>
                        <a:effectLst/>
                      </a:endParaRPr>
                    </a:p>
                  </a:txBody>
                  <a:tcPr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8E8EF"/>
                    </a:solidFill>
                  </a:tcPr>
                </a:tc>
                <a:tc>
                  <a:txBody>
                    <a:bodyPr/>
                    <a:lstStyle/>
                    <a:p>
                      <a:pPr algn="ctr" fontAlgn="base"/>
                      <a:r>
                        <a:rPr lang="sk-SK" sz="1600" b="0" i="0" u="none" strike="noStrike" dirty="0">
                          <a:solidFill>
                            <a:srgbClr val="000000"/>
                          </a:solidFill>
                          <a:effectLst/>
                          <a:latin typeface="Calibri" panose="020F0502020204030204" pitchFamily="34" charset="0"/>
                        </a:rPr>
                        <a:t> 1;1</a:t>
                      </a:r>
                      <a:r>
                        <a:rPr lang="sk-SK" sz="1600" b="0" i="0" dirty="0">
                          <a:solidFill>
                            <a:srgbClr val="000000"/>
                          </a:solidFill>
                          <a:effectLst/>
                          <a:latin typeface="Calibri" panose="020F0502020204030204" pitchFamily="34" charset="0"/>
                        </a:rPr>
                        <a:t>​</a:t>
                      </a:r>
                      <a:endParaRPr lang="sk-SK" b="0" i="0" dirty="0">
                        <a:solidFill>
                          <a:srgbClr val="000000"/>
                        </a:solidFill>
                        <a:effectLst/>
                      </a:endParaRPr>
                    </a:p>
                  </a:txBody>
                  <a:tcPr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8E8EF"/>
                    </a:solidFill>
                  </a:tcPr>
                </a:tc>
                <a:extLst>
                  <a:ext uri="{0D108BD9-81ED-4DB2-BD59-A6C34878D82A}">
                    <a16:rowId xmlns:a16="http://schemas.microsoft.com/office/drawing/2014/main" val="18254659"/>
                  </a:ext>
                </a:extLst>
              </a:tr>
            </a:tbl>
          </a:graphicData>
        </a:graphic>
      </p:graphicFrame>
      <p:sp>
        <p:nvSpPr>
          <p:cNvPr id="7" name="Rectangle 1">
            <a:extLst>
              <a:ext uri="{FF2B5EF4-FFF2-40B4-BE49-F238E27FC236}">
                <a16:creationId xmlns:a16="http://schemas.microsoft.com/office/drawing/2014/main" id="{5020B73C-CAB6-49C4-8BEE-BF3745834013}"/>
              </a:ext>
            </a:extLst>
          </p:cNvPr>
          <p:cNvSpPr>
            <a:spLocks noChangeArrowheads="1"/>
          </p:cNvSpPr>
          <p:nvPr/>
        </p:nvSpPr>
        <p:spPr bwMode="auto">
          <a:xfrm>
            <a:off x="2094730" y="4082546"/>
            <a:ext cx="28358289"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 </a:t>
            </a:r>
            <a:endParaRPr kumimoji="0" lang="cs-CZ" altLang="cs-CZ"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altLang="cs-CZ" sz="1800" b="0" i="0" u="none" strike="noStrike" cap="none" normalizeH="0" baseline="0">
              <a:ln>
                <a:noFill/>
              </a:ln>
              <a:solidFill>
                <a:schemeClr val="tx1"/>
              </a:solidFill>
              <a:effectLst/>
              <a:latin typeface="Arial" panose="020B0604020202020204" pitchFamily="34" charset="0"/>
            </a:endParaRPr>
          </a:p>
        </p:txBody>
      </p:sp>
      <p:sp>
        <p:nvSpPr>
          <p:cNvPr id="10" name="TextovéPole 9">
            <a:extLst>
              <a:ext uri="{FF2B5EF4-FFF2-40B4-BE49-F238E27FC236}">
                <a16:creationId xmlns:a16="http://schemas.microsoft.com/office/drawing/2014/main" id="{4B8FF8A4-1DA6-4714-9332-375F05785719}"/>
              </a:ext>
            </a:extLst>
          </p:cNvPr>
          <p:cNvSpPr txBox="1"/>
          <p:nvPr/>
        </p:nvSpPr>
        <p:spPr>
          <a:xfrm>
            <a:off x="6949439" y="3718679"/>
            <a:ext cx="4856062" cy="2308324"/>
          </a:xfrm>
          <a:prstGeom prst="rect">
            <a:avLst/>
          </a:prstGeom>
          <a:noFill/>
        </p:spPr>
        <p:txBody>
          <a:bodyPr wrap="square" rtlCol="0">
            <a:spAutoFit/>
          </a:bodyPr>
          <a:lstStyle/>
          <a:p>
            <a:pPr marL="285750" indent="-285750">
              <a:buFont typeface="Wingdings" panose="05000000000000000000" pitchFamily="2" charset="2"/>
              <a:buChar char="ü"/>
            </a:pPr>
            <a:r>
              <a:rPr lang="sk-SK" dirty="0">
                <a:latin typeface="Arial" panose="020B0604020202020204" pitchFamily="34" charset="0"/>
                <a:cs typeface="Arial" panose="020B0604020202020204" pitchFamily="34" charset="0"/>
              </a:rPr>
              <a:t>C = vyjadruje stratégiu „spolupráca hráča“ – v tomto prípade snaha uloviť jeleňa​</a:t>
            </a:r>
          </a:p>
          <a:p>
            <a:pPr marL="285750" indent="-285750">
              <a:buFont typeface="Wingdings" panose="05000000000000000000" pitchFamily="2" charset="2"/>
              <a:buChar char="ü"/>
            </a:pPr>
            <a:r>
              <a:rPr lang="sk-SK" dirty="0">
                <a:latin typeface="Arial" panose="020B0604020202020204" pitchFamily="34" charset="0"/>
                <a:cs typeface="Arial" panose="020B0604020202020204" pitchFamily="34" charset="0"/>
              </a:rPr>
              <a:t>D = vyjadruje stratégiu „zrada hráča“ – v tomto prípade snaha uloviť zajaca​</a:t>
            </a:r>
          </a:p>
          <a:p>
            <a:pPr marL="285750" indent="-285750">
              <a:buFont typeface="Wingdings" panose="05000000000000000000" pitchFamily="2" charset="2"/>
              <a:buChar char="ü"/>
            </a:pPr>
            <a:r>
              <a:rPr lang="sk-SK" dirty="0">
                <a:latin typeface="Arial" panose="020B0604020202020204" pitchFamily="34" charset="0"/>
                <a:cs typeface="Arial" panose="020B0604020202020204" pitchFamily="34" charset="0"/>
              </a:rPr>
              <a:t>Hodnoty v tabuľke vyjadrujú odmenu v klube.​</a:t>
            </a:r>
          </a:p>
          <a:p>
            <a:pPr marL="285750" indent="-285750">
              <a:buFont typeface="Wingdings" panose="05000000000000000000" pitchFamily="2" charset="2"/>
              <a:buChar char="ü"/>
            </a:pPr>
            <a:r>
              <a:rPr lang="sk-SK" dirty="0">
                <a:latin typeface="Arial" panose="020B0604020202020204" pitchFamily="34" charset="0"/>
                <a:cs typeface="Arial" panose="020B0604020202020204" pitchFamily="34" charset="0"/>
              </a:rPr>
              <a:t>Prvá hodnota v bunke je výplata pre Alice, druhá hodnota je výplata pre Boba. ​​</a:t>
            </a:r>
            <a:endParaRPr lang="cs-CZ" dirty="0"/>
          </a:p>
        </p:txBody>
      </p:sp>
    </p:spTree>
    <p:extLst>
      <p:ext uri="{BB962C8B-B14F-4D97-AF65-F5344CB8AC3E}">
        <p14:creationId xmlns:p14="http://schemas.microsoft.com/office/powerpoint/2010/main" val="1396509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981609" y="743665"/>
            <a:ext cx="9144000" cy="839136"/>
          </a:xfrm>
        </p:spPr>
        <p:txBody>
          <a:bodyPr>
            <a:normAutofit/>
          </a:bodyPr>
          <a:lstStyle/>
          <a:p>
            <a:pPr algn="l"/>
            <a:r>
              <a:rPr lang="cs-CZ" sz="3200" b="1" dirty="0">
                <a:solidFill>
                  <a:srgbClr val="249CDC"/>
                </a:solidFill>
                <a:latin typeface="Arial" panose="020B0604020202020204" pitchFamily="34" charset="0"/>
                <a:cs typeface="Arial" panose="020B0604020202020204" pitchFamily="34" charset="0"/>
              </a:rPr>
              <a:t>Úloha v experimente​</a:t>
            </a:r>
          </a:p>
        </p:txBody>
      </p:sp>
      <p:sp>
        <p:nvSpPr>
          <p:cNvPr id="3" name="Podnadpis 2">
            <a:extLst>
              <a:ext uri="{FF2B5EF4-FFF2-40B4-BE49-F238E27FC236}">
                <a16:creationId xmlns:a16="http://schemas.microsoft.com/office/drawing/2014/main" id="{AF93A67C-3FB1-4326-A5EB-7894CB5A24F0}"/>
              </a:ext>
            </a:extLst>
          </p:cNvPr>
          <p:cNvSpPr>
            <a:spLocks noGrp="1"/>
          </p:cNvSpPr>
          <p:nvPr>
            <p:ph type="subTitle" idx="1"/>
          </p:nvPr>
        </p:nvSpPr>
        <p:spPr>
          <a:xfrm>
            <a:off x="1637531" y="1757479"/>
            <a:ext cx="9601200" cy="4352478"/>
          </a:xfrm>
        </p:spPr>
        <p:txBody>
          <a:bodyPr anchor="t">
            <a:noAutofit/>
          </a:bodyPr>
          <a:lstStyle/>
          <a:p>
            <a:pPr marL="342900" indent="-342900" algn="l" rtl="0" fontAlgn="base">
              <a:buFont typeface="Arial" panose="020B0604020202020204" pitchFamily="34" charset="0"/>
              <a:buChar char="•"/>
            </a:pPr>
            <a:r>
              <a:rPr lang="sk-SK" b="0" i="0" u="none" strike="noStrike" dirty="0">
                <a:solidFill>
                  <a:srgbClr val="000000"/>
                </a:solidFill>
                <a:effectLst/>
                <a:latin typeface="Arial" panose="020B0604020202020204" pitchFamily="34" charset="0"/>
                <a:cs typeface="Arial" panose="020B0604020202020204" pitchFamily="34" charset="0"/>
              </a:rPr>
              <a:t>Budete hrať hru Hon na jeleňa. ​</a:t>
            </a:r>
          </a:p>
          <a:p>
            <a:pPr marL="342900" indent="-342900" algn="l" rtl="0" fontAlgn="base">
              <a:buFont typeface="Arial" panose="020B0604020202020204" pitchFamily="34" charset="0"/>
              <a:buChar char="•"/>
            </a:pPr>
            <a:endParaRPr lang="sk-SK" sz="800" b="0" i="0" u="none" strike="noStrike" dirty="0">
              <a:solidFill>
                <a:srgbClr val="000000"/>
              </a:solidFill>
              <a:effectLst/>
              <a:latin typeface="Arial" panose="020B0604020202020204" pitchFamily="34" charset="0"/>
              <a:cs typeface="Arial" panose="020B0604020202020204" pitchFamily="34" charset="0"/>
            </a:endParaRPr>
          </a:p>
          <a:p>
            <a:pPr marL="342900" indent="-342900" algn="l" rtl="0" fontAlgn="base">
              <a:buFont typeface="Arial" panose="020B0604020202020204" pitchFamily="34" charset="0"/>
              <a:buChar char="•"/>
            </a:pPr>
            <a:r>
              <a:rPr lang="sk-SK" b="0" i="0" u="none" strike="noStrike" dirty="0">
                <a:solidFill>
                  <a:srgbClr val="000000"/>
                </a:solidFill>
                <a:effectLst/>
                <a:latin typeface="Arial" panose="020B0604020202020204" pitchFamily="34" charset="0"/>
                <a:cs typeface="Arial" panose="020B0604020202020204" pitchFamily="34" charset="0"/>
              </a:rPr>
              <a:t>Po prihlásení sa do online priestoru Vám počítač priradí Vášho protihráča. Počas nasledujúcich 10 kôl hry sa Váš protihráč nebude meniť. ​</a:t>
            </a:r>
          </a:p>
          <a:p>
            <a:pPr marL="342900" indent="-342900" algn="l" rtl="0" fontAlgn="base">
              <a:buFont typeface="Arial" panose="020B0604020202020204" pitchFamily="34" charset="0"/>
              <a:buChar char="•"/>
            </a:pPr>
            <a:endParaRPr lang="sk-SK" sz="800" b="0" i="0" u="none" strike="noStrike" dirty="0">
              <a:solidFill>
                <a:srgbClr val="000000"/>
              </a:solidFill>
              <a:effectLst/>
              <a:latin typeface="Arial" panose="020B0604020202020204" pitchFamily="34" charset="0"/>
              <a:cs typeface="Arial" panose="020B0604020202020204" pitchFamily="34" charset="0"/>
            </a:endParaRPr>
          </a:p>
          <a:p>
            <a:pPr marL="342900" indent="-342900" algn="l" rtl="0" fontAlgn="base">
              <a:buFont typeface="Arial" panose="020B0604020202020204" pitchFamily="34" charset="0"/>
              <a:buChar char="•"/>
            </a:pPr>
            <a:r>
              <a:rPr lang="sk-SK" b="0" i="0" u="none" strike="noStrike" dirty="0">
                <a:solidFill>
                  <a:srgbClr val="000000"/>
                </a:solidFill>
                <a:effectLst/>
                <a:latin typeface="Arial" panose="020B0604020202020204" pitchFamily="34" charset="0"/>
                <a:cs typeface="Arial" panose="020B0604020202020204" pitchFamily="34" charset="0"/>
              </a:rPr>
              <a:t>V každom kole hry budete hru začínať akoby odznova, bez ohľadu na to, ako dopadlo predchádzajúce kolo – rozhodnutie vybrať si C alebo D v predchádzajúcom kole neovplyvní možnosť rozhodovania v novom kole. ​</a:t>
            </a:r>
          </a:p>
          <a:p>
            <a:pPr marL="342900" indent="-342900" algn="l" rtl="0" fontAlgn="base">
              <a:buFont typeface="Arial" panose="020B0604020202020204" pitchFamily="34" charset="0"/>
              <a:buChar char="•"/>
            </a:pPr>
            <a:endParaRPr lang="sk-SK" sz="800" b="0" i="0" u="none" strike="noStrike" dirty="0">
              <a:solidFill>
                <a:srgbClr val="000000"/>
              </a:solidFill>
              <a:effectLst/>
              <a:latin typeface="Arial" panose="020B0604020202020204" pitchFamily="34" charset="0"/>
              <a:cs typeface="Arial" panose="020B0604020202020204" pitchFamily="34" charset="0"/>
            </a:endParaRPr>
          </a:p>
          <a:p>
            <a:pPr marL="342900" indent="-342900" algn="l" rtl="0" fontAlgn="base">
              <a:buFont typeface="Arial" panose="020B0604020202020204" pitchFamily="34" charset="0"/>
              <a:buChar char="•"/>
            </a:pPr>
            <a:r>
              <a:rPr lang="sk-SK" b="0" i="0" u="none" strike="noStrike" dirty="0">
                <a:solidFill>
                  <a:srgbClr val="000000"/>
                </a:solidFill>
                <a:effectLst/>
                <a:latin typeface="Arial" panose="020B0604020202020204" pitchFamily="34" charset="0"/>
                <a:cs typeface="Arial" panose="020B0604020202020204" pitchFamily="34" charset="0"/>
              </a:rPr>
              <a:t>Váš zisk/strata sa bude kumulovať za celých 10 kôl hry. ​</a:t>
            </a:r>
            <a:endParaRPr lang="sk-SK" sz="1600" b="0" i="0" u="none" strike="noStrike" dirty="0">
              <a:solidFill>
                <a:srgbClr val="000000"/>
              </a:solidFill>
              <a:effectLst/>
              <a:latin typeface="Arial" panose="020B0604020202020204" pitchFamily="34" charset="0"/>
              <a:cs typeface="Arial" panose="020B0604020202020204" pitchFamily="34" charset="0"/>
            </a:endParaRPr>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pic>
        <p:nvPicPr>
          <p:cNvPr id="9" name="Obrázek 8">
            <a:extLst>
              <a:ext uri="{FF2B5EF4-FFF2-40B4-BE49-F238E27FC236}">
                <a16:creationId xmlns:a16="http://schemas.microsoft.com/office/drawing/2014/main" id="{B92ECA00-D8E1-4507-921B-6A54A6090FD2}"/>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pic>
        <p:nvPicPr>
          <p:cNvPr id="10" name="Obrázek 9">
            <a:extLst>
              <a:ext uri="{FF2B5EF4-FFF2-40B4-BE49-F238E27FC236}">
                <a16:creationId xmlns:a16="http://schemas.microsoft.com/office/drawing/2014/main" id="{8ECC9B70-A5EC-474E-A1DA-CF2CF3F8852F}"/>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29283" y="5740924"/>
            <a:ext cx="877624" cy="838600"/>
          </a:xfrm>
          <a:prstGeom prst="rect">
            <a:avLst/>
          </a:prstGeom>
          <a:noFill/>
          <a:ln>
            <a:noFill/>
          </a:ln>
        </p:spPr>
      </p:pic>
    </p:spTree>
    <p:extLst>
      <p:ext uri="{BB962C8B-B14F-4D97-AF65-F5344CB8AC3E}">
        <p14:creationId xmlns:p14="http://schemas.microsoft.com/office/powerpoint/2010/main" val="2902016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943902" y="748043"/>
            <a:ext cx="9144000" cy="839136"/>
          </a:xfrm>
        </p:spPr>
        <p:txBody>
          <a:bodyPr>
            <a:normAutofit/>
          </a:bodyPr>
          <a:lstStyle/>
          <a:p>
            <a:pPr algn="l"/>
            <a:r>
              <a:rPr lang="cs-CZ" sz="3200" b="1" dirty="0">
                <a:solidFill>
                  <a:srgbClr val="249CDC"/>
                </a:solidFill>
                <a:latin typeface="Arial" panose="020B0604020202020204" pitchFamily="34" charset="0"/>
                <a:cs typeface="Arial" panose="020B0604020202020204" pitchFamily="34" charset="0"/>
              </a:rPr>
              <a:t>Hon na </a:t>
            </a:r>
            <a:r>
              <a:rPr lang="cs-CZ" sz="3200" b="1" dirty="0" err="1">
                <a:solidFill>
                  <a:srgbClr val="249CDC"/>
                </a:solidFill>
                <a:latin typeface="Arial" panose="020B0604020202020204" pitchFamily="34" charset="0"/>
                <a:cs typeface="Arial" panose="020B0604020202020204" pitchFamily="34" charset="0"/>
              </a:rPr>
              <a:t>jeleňa</a:t>
            </a:r>
            <a:r>
              <a:rPr lang="cs-CZ" sz="3200" b="1" dirty="0">
                <a:solidFill>
                  <a:srgbClr val="249CDC"/>
                </a:solidFill>
                <a:latin typeface="Arial" panose="020B0604020202020204" pitchFamily="34" charset="0"/>
                <a:cs typeface="Arial" panose="020B0604020202020204" pitchFamily="34" charset="0"/>
              </a:rPr>
              <a:t>​</a:t>
            </a:r>
          </a:p>
        </p:txBody>
      </p:sp>
      <p:sp>
        <p:nvSpPr>
          <p:cNvPr id="3" name="Podnadpis 2">
            <a:extLst>
              <a:ext uri="{FF2B5EF4-FFF2-40B4-BE49-F238E27FC236}">
                <a16:creationId xmlns:a16="http://schemas.microsoft.com/office/drawing/2014/main" id="{AF93A67C-3FB1-4326-A5EB-7894CB5A24F0}"/>
              </a:ext>
            </a:extLst>
          </p:cNvPr>
          <p:cNvSpPr>
            <a:spLocks noGrp="1"/>
          </p:cNvSpPr>
          <p:nvPr>
            <p:ph type="subTitle" idx="1"/>
          </p:nvPr>
        </p:nvSpPr>
        <p:spPr>
          <a:xfrm>
            <a:off x="1637531" y="1757479"/>
            <a:ext cx="9601200" cy="4352478"/>
          </a:xfrm>
        </p:spPr>
        <p:txBody>
          <a:bodyPr anchor="t">
            <a:noAutofit/>
          </a:bodyPr>
          <a:lstStyle/>
          <a:p>
            <a:pPr marL="342900" indent="-342900" algn="l" rtl="0" fontAlgn="base">
              <a:buFont typeface="Arial" panose="020B0604020202020204" pitchFamily="34" charset="0"/>
              <a:buChar char="•"/>
            </a:pPr>
            <a:r>
              <a:rPr lang="sk-SK" sz="1800" b="0" i="0" u="none" strike="noStrike" dirty="0">
                <a:solidFill>
                  <a:srgbClr val="000000"/>
                </a:solidFill>
                <a:effectLst/>
                <a:latin typeface="Arial" panose="020B0604020202020204" pitchFamily="34" charset="0"/>
                <a:cs typeface="Arial" panose="020B0604020202020204" pitchFamily="34" charset="0"/>
              </a:rPr>
              <a:t>Základné pojmy: ​</a:t>
            </a:r>
          </a:p>
          <a:p>
            <a:pPr marL="800100" lvl="1" indent="-342900" algn="l" fontAlgn="base">
              <a:buFont typeface="Arial" panose="020B0604020202020204" pitchFamily="34" charset="0"/>
              <a:buChar char="•"/>
            </a:pPr>
            <a:r>
              <a:rPr lang="sk-SK" sz="1600" b="1" i="0" u="none" strike="noStrike" dirty="0">
                <a:solidFill>
                  <a:srgbClr val="000000"/>
                </a:solidFill>
                <a:effectLst/>
                <a:latin typeface="Arial" panose="020B0604020202020204" pitchFamily="34" charset="0"/>
                <a:cs typeface="Arial" panose="020B0604020202020204" pitchFamily="34" charset="0"/>
              </a:rPr>
              <a:t>Úžitok</a:t>
            </a:r>
            <a:r>
              <a:rPr lang="sk-SK" sz="1600" b="0" i="0" u="none" strike="noStrike" dirty="0">
                <a:solidFill>
                  <a:srgbClr val="000000"/>
                </a:solidFill>
                <a:effectLst/>
                <a:latin typeface="Arial" panose="020B0604020202020204" pitchFamily="34" charset="0"/>
                <a:cs typeface="Arial" panose="020B0604020202020204" pitchFamily="34" charset="0"/>
              </a:rPr>
              <a:t> – miera uspokojenia potreby, resp. pozitívum, ktoré dosiahneme pri hraní tejto hry​​</a:t>
            </a:r>
          </a:p>
          <a:p>
            <a:pPr marL="800100" lvl="1" indent="-342900" algn="l" fontAlgn="base">
              <a:buFont typeface="Arial" panose="020B0604020202020204" pitchFamily="34" charset="0"/>
              <a:buChar char="•"/>
            </a:pPr>
            <a:r>
              <a:rPr lang="sk-SK" sz="1600" b="1" i="0" u="none" strike="noStrike" dirty="0">
                <a:solidFill>
                  <a:srgbClr val="000000"/>
                </a:solidFill>
                <a:effectLst/>
                <a:latin typeface="Arial" panose="020B0604020202020204" pitchFamily="34" charset="0"/>
                <a:cs typeface="Arial" panose="020B0604020202020204" pitchFamily="34" charset="0"/>
              </a:rPr>
              <a:t>Racionalita správania sa </a:t>
            </a:r>
            <a:r>
              <a:rPr lang="sk-SK" sz="1600" b="0" i="0" u="none" strike="noStrike" dirty="0">
                <a:solidFill>
                  <a:srgbClr val="000000"/>
                </a:solidFill>
                <a:effectLst/>
                <a:latin typeface="Arial" panose="020B0604020202020204" pitchFamily="34" charset="0"/>
                <a:cs typeface="Arial" panose="020B0604020202020204" pitchFamily="34" charset="0"/>
              </a:rPr>
              <a:t>– maximalizácia úžitku</a:t>
            </a:r>
            <a:r>
              <a:rPr lang="sk-SK" sz="1800" b="0" i="0" u="none" strike="noStrike" dirty="0">
                <a:solidFill>
                  <a:srgbClr val="000000"/>
                </a:solidFill>
                <a:effectLst/>
                <a:latin typeface="Arial" panose="020B0604020202020204" pitchFamily="34" charset="0"/>
                <a:cs typeface="Arial" panose="020B0604020202020204" pitchFamily="34" charset="0"/>
              </a:rPr>
              <a:t>​</a:t>
            </a:r>
          </a:p>
          <a:p>
            <a:pPr marL="342900" indent="-342900" algn="l" rtl="0" fontAlgn="base">
              <a:buFont typeface="Arial" panose="020B0604020202020204" pitchFamily="34" charset="0"/>
              <a:buChar char="•"/>
            </a:pPr>
            <a:r>
              <a:rPr lang="sk-SK" sz="1800" b="0" i="0" u="none" strike="noStrike" dirty="0">
                <a:solidFill>
                  <a:srgbClr val="000000"/>
                </a:solidFill>
                <a:effectLst/>
                <a:latin typeface="Arial" panose="020B0604020202020204" pitchFamily="34" charset="0"/>
                <a:cs typeface="Arial" panose="020B0604020202020204" pitchFamily="34" charset="0"/>
              </a:rPr>
              <a:t>Aj v tejto hra bude každý z hráčov sledovať maximalizáciu svojho úžitku. V závere však vzniká možnosť dvoch rovnovážnych stavov, do ktorých by sa chceli dostať. ​</a:t>
            </a:r>
          </a:p>
          <a:p>
            <a:pPr marL="342900" indent="-342900" algn="l" rtl="0" fontAlgn="base">
              <a:buFont typeface="Arial" panose="020B0604020202020204" pitchFamily="34" charset="0"/>
              <a:buChar char="•"/>
            </a:pPr>
            <a:r>
              <a:rPr lang="sk-SK" sz="1800" b="0" i="0" u="none" strike="noStrike" dirty="0">
                <a:solidFill>
                  <a:srgbClr val="000000"/>
                </a:solidFill>
                <a:effectLst/>
                <a:latin typeface="Arial" panose="020B0604020202020204" pitchFamily="34" charset="0"/>
                <a:cs typeface="Arial" panose="020B0604020202020204" pitchFamily="34" charset="0"/>
              </a:rPr>
              <a:t>Efektívnym výsledkom je, ak obaja budú spolupracovať a budú loviť jeleňa. ​</a:t>
            </a:r>
          </a:p>
          <a:p>
            <a:pPr marL="342900" indent="-342900" algn="l" rtl="0" fontAlgn="base">
              <a:buFont typeface="Arial" panose="020B0604020202020204" pitchFamily="34" charset="0"/>
              <a:buChar char="•"/>
            </a:pPr>
            <a:r>
              <a:rPr lang="sk-SK" sz="1800" b="0" i="0" u="none" strike="noStrike" dirty="0">
                <a:solidFill>
                  <a:srgbClr val="000000"/>
                </a:solidFill>
                <a:effectLst/>
                <a:latin typeface="Arial" panose="020B0604020202020204" pitchFamily="34" charset="0"/>
                <a:cs typeface="Arial" panose="020B0604020202020204" pitchFamily="34" charset="0"/>
              </a:rPr>
              <a:t>Neefektívnym, ale prípustným riešením je, že obaja zradia a vyberú si, síce menej ohodnotenú, ale taktiež prínosnú, možnosť uloviť zajaca.​</a:t>
            </a:r>
          </a:p>
          <a:p>
            <a:pPr marL="342900" indent="-342900" algn="l" rtl="0" fontAlgn="base">
              <a:buFont typeface="Arial" panose="020B0604020202020204" pitchFamily="34" charset="0"/>
              <a:buChar char="•"/>
            </a:pPr>
            <a:r>
              <a:rPr lang="sk-SK" sz="1800" b="0" i="0" u="none" strike="noStrike" dirty="0">
                <a:solidFill>
                  <a:srgbClr val="000000"/>
                </a:solidFill>
                <a:effectLst/>
                <a:latin typeface="Arial" panose="020B0604020202020204" pitchFamily="34" charset="0"/>
                <a:cs typeface="Arial" panose="020B0604020202020204" pitchFamily="34" charset="0"/>
              </a:rPr>
              <a:t>Prechod z neefektívneho bodu do efektívneho bodu nie je jednoduchý a je daný problémom s dôverou ľudí. Preto tejto hre často hovoria aj „Dilema bezpečnosti“ alebo „Hra na istotu“. </a:t>
            </a:r>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pic>
        <p:nvPicPr>
          <p:cNvPr id="9" name="Obrázek 8">
            <a:extLst>
              <a:ext uri="{FF2B5EF4-FFF2-40B4-BE49-F238E27FC236}">
                <a16:creationId xmlns:a16="http://schemas.microsoft.com/office/drawing/2014/main" id="{B92ECA00-D8E1-4507-921B-6A54A6090FD2}"/>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pic>
        <p:nvPicPr>
          <p:cNvPr id="8" name="Obrázek 7">
            <a:extLst>
              <a:ext uri="{FF2B5EF4-FFF2-40B4-BE49-F238E27FC236}">
                <a16:creationId xmlns:a16="http://schemas.microsoft.com/office/drawing/2014/main" id="{8D0311B5-84BA-4CF9-A1E3-BE56D3098EB0}"/>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6499" y="5721714"/>
            <a:ext cx="1112364" cy="923827"/>
          </a:xfrm>
          <a:prstGeom prst="rect">
            <a:avLst/>
          </a:prstGeom>
          <a:noFill/>
          <a:ln>
            <a:noFill/>
          </a:ln>
        </p:spPr>
      </p:pic>
    </p:spTree>
    <p:extLst>
      <p:ext uri="{BB962C8B-B14F-4D97-AF65-F5344CB8AC3E}">
        <p14:creationId xmlns:p14="http://schemas.microsoft.com/office/powerpoint/2010/main" val="3443131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962954" y="704411"/>
            <a:ext cx="9144000" cy="839136"/>
          </a:xfrm>
        </p:spPr>
        <p:txBody>
          <a:bodyPr>
            <a:normAutofit/>
          </a:bodyPr>
          <a:lstStyle/>
          <a:p>
            <a:pPr algn="l"/>
            <a:r>
              <a:rPr lang="cs-CZ" sz="3200" b="1" dirty="0">
                <a:solidFill>
                  <a:srgbClr val="249CDC"/>
                </a:solidFill>
                <a:latin typeface="Arial" panose="020B0604020202020204" pitchFamily="34" charset="0"/>
                <a:cs typeface="Arial" panose="020B0604020202020204" pitchFamily="34" charset="0"/>
              </a:rPr>
              <a:t>Hon na </a:t>
            </a:r>
            <a:r>
              <a:rPr lang="cs-CZ" sz="3200" b="1" dirty="0" err="1">
                <a:solidFill>
                  <a:srgbClr val="249CDC"/>
                </a:solidFill>
                <a:latin typeface="Arial" panose="020B0604020202020204" pitchFamily="34" charset="0"/>
                <a:cs typeface="Arial" panose="020B0604020202020204" pitchFamily="34" charset="0"/>
              </a:rPr>
              <a:t>jeleňa</a:t>
            </a:r>
            <a:r>
              <a:rPr lang="cs-CZ" sz="3200" b="1" dirty="0">
                <a:solidFill>
                  <a:srgbClr val="249CDC"/>
                </a:solidFill>
                <a:latin typeface="Arial" panose="020B0604020202020204" pitchFamily="34" charset="0"/>
                <a:cs typeface="Arial" panose="020B0604020202020204" pitchFamily="34" charset="0"/>
              </a:rPr>
              <a:t>​</a:t>
            </a:r>
          </a:p>
        </p:txBody>
      </p:sp>
      <p:sp>
        <p:nvSpPr>
          <p:cNvPr id="3" name="Podnadpis 2">
            <a:extLst>
              <a:ext uri="{FF2B5EF4-FFF2-40B4-BE49-F238E27FC236}">
                <a16:creationId xmlns:a16="http://schemas.microsoft.com/office/drawing/2014/main" id="{AF93A67C-3FB1-4326-A5EB-7894CB5A24F0}"/>
              </a:ext>
            </a:extLst>
          </p:cNvPr>
          <p:cNvSpPr>
            <a:spLocks noGrp="1"/>
          </p:cNvSpPr>
          <p:nvPr>
            <p:ph type="subTitle" idx="1"/>
          </p:nvPr>
        </p:nvSpPr>
        <p:spPr>
          <a:xfrm>
            <a:off x="1637531" y="1757479"/>
            <a:ext cx="9601200" cy="966867"/>
          </a:xfrm>
        </p:spPr>
        <p:txBody>
          <a:bodyPr anchor="t">
            <a:noAutofit/>
          </a:bodyPr>
          <a:lstStyle/>
          <a:p>
            <a:pPr marL="342900" indent="-342900" algn="l" rtl="0" fontAlgn="base">
              <a:buFont typeface="Arial" panose="020B0604020202020204" pitchFamily="34" charset="0"/>
              <a:buChar char="•"/>
            </a:pPr>
            <a:r>
              <a:rPr lang="sk-SK" sz="1800" b="0" i="0" u="none" strike="noStrike" dirty="0">
                <a:solidFill>
                  <a:srgbClr val="000000"/>
                </a:solidFill>
                <a:effectLst/>
                <a:latin typeface="Arial" panose="020B0604020202020204" pitchFamily="34" charset="0"/>
                <a:cs typeface="Arial" panose="020B0604020202020204" pitchFamily="34" charset="0"/>
              </a:rPr>
              <a:t>Využitie v podnikaní​​</a:t>
            </a:r>
          </a:p>
          <a:p>
            <a:pPr marL="342900" indent="-342900" algn="l" rtl="0" fontAlgn="base">
              <a:buFont typeface="Arial" panose="020B0604020202020204" pitchFamily="34" charset="0"/>
              <a:buChar char="•"/>
            </a:pPr>
            <a:endParaRPr lang="sk-SK" sz="800" b="0" i="0" u="none" strike="noStrike" dirty="0">
              <a:solidFill>
                <a:srgbClr val="000000"/>
              </a:solidFill>
              <a:effectLst/>
              <a:latin typeface="Arial" panose="020B0604020202020204" pitchFamily="34" charset="0"/>
              <a:cs typeface="Arial" panose="020B0604020202020204" pitchFamily="34" charset="0"/>
            </a:endParaRPr>
          </a:p>
          <a:p>
            <a:pPr marL="800100" lvl="1" indent="-342900" algn="l" fontAlgn="base">
              <a:buFont typeface="Arial" panose="020B0604020202020204" pitchFamily="34" charset="0"/>
              <a:buChar char="•"/>
            </a:pPr>
            <a:r>
              <a:rPr lang="sk-SK" sz="1600" i="0" u="none" strike="noStrike" dirty="0">
                <a:solidFill>
                  <a:srgbClr val="000000"/>
                </a:solidFill>
                <a:effectLst/>
                <a:latin typeface="Arial" panose="020B0604020202020204" pitchFamily="34" charset="0"/>
                <a:cs typeface="Arial" panose="020B0604020202020204" pitchFamily="34" charset="0"/>
              </a:rPr>
              <a:t>Príkladom je akákoľvek dohoda medzi partnermi v podnikaní. Pri uzatváraní dohody sa obidvaja zaviažu, že budú dodržiavať dohodnutú stratégiu a tým dosiahnu predpokladaný zisk. ​</a:t>
            </a:r>
          </a:p>
          <a:p>
            <a:pPr marL="800100" lvl="1" indent="-342900" algn="l" fontAlgn="base">
              <a:buFont typeface="Arial" panose="020B0604020202020204" pitchFamily="34" charset="0"/>
              <a:buChar char="•"/>
            </a:pPr>
            <a:endParaRPr lang="sk-SK" sz="800" i="0" u="none" strike="noStrike" dirty="0">
              <a:solidFill>
                <a:srgbClr val="000000"/>
              </a:solidFill>
              <a:effectLst/>
              <a:latin typeface="Arial" panose="020B0604020202020204" pitchFamily="34" charset="0"/>
              <a:cs typeface="Arial" panose="020B0604020202020204" pitchFamily="34" charset="0"/>
            </a:endParaRPr>
          </a:p>
          <a:p>
            <a:pPr marL="800100" lvl="1" indent="-342900" algn="l" fontAlgn="base">
              <a:buFont typeface="Arial" panose="020B0604020202020204" pitchFamily="34" charset="0"/>
              <a:buChar char="•"/>
            </a:pPr>
            <a:r>
              <a:rPr lang="sk-SK" sz="1600" i="0" u="none" strike="noStrike" dirty="0">
                <a:solidFill>
                  <a:srgbClr val="000000"/>
                </a:solidFill>
                <a:effectLst/>
                <a:latin typeface="Arial" panose="020B0604020202020204" pitchFamily="34" charset="0"/>
                <a:cs typeface="Arial" panose="020B0604020202020204" pitchFamily="34" charset="0"/>
              </a:rPr>
              <a:t>Obidvaja vedia, že pokiaľ by dohodu nedodržali, môžu prísť o časť zisku, ale aj v tom prípade je možné získať aspoň určitú časť zisku. ​</a:t>
            </a:r>
          </a:p>
          <a:p>
            <a:pPr marL="800100" lvl="1" indent="-342900" algn="l" fontAlgn="base">
              <a:buFont typeface="Arial" panose="020B0604020202020204" pitchFamily="34" charset="0"/>
              <a:buChar char="•"/>
            </a:pPr>
            <a:endParaRPr lang="sk-SK" sz="800" i="0" u="none" strike="noStrike" dirty="0">
              <a:solidFill>
                <a:srgbClr val="000000"/>
              </a:solidFill>
              <a:effectLst/>
              <a:latin typeface="Arial" panose="020B0604020202020204" pitchFamily="34" charset="0"/>
              <a:cs typeface="Arial" panose="020B0604020202020204" pitchFamily="34" charset="0"/>
            </a:endParaRPr>
          </a:p>
          <a:p>
            <a:pPr marL="800100" lvl="1" indent="-342900" algn="l" fontAlgn="base">
              <a:buFont typeface="Arial" panose="020B0604020202020204" pitchFamily="34" charset="0"/>
              <a:buChar char="•"/>
            </a:pPr>
            <a:r>
              <a:rPr lang="sk-SK" sz="1600" i="0" u="none" strike="noStrike" dirty="0">
                <a:solidFill>
                  <a:srgbClr val="000000"/>
                </a:solidFill>
                <a:effectLst/>
                <a:latin typeface="Arial" panose="020B0604020202020204" pitchFamily="34" charset="0"/>
                <a:cs typeface="Arial" panose="020B0604020202020204" pitchFamily="34" charset="0"/>
              </a:rPr>
              <a:t>Je vecou dôvery a charakteru, ale aj vyjednávania medzi partnermi, či nakoniec projekt dotiahnu do takého konca, na akom sa dohodli, alebo niekto z partnerov si vyberie istotu menšieho zárobku a dohodu poruší. ​</a:t>
            </a:r>
          </a:p>
          <a:p>
            <a:pPr marL="800100" lvl="1" indent="-342900" algn="l" fontAlgn="base">
              <a:buFont typeface="Arial" panose="020B0604020202020204" pitchFamily="34" charset="0"/>
              <a:buChar char="•"/>
            </a:pPr>
            <a:endParaRPr lang="sk-SK" sz="800" i="0" u="none" strike="noStrike" dirty="0">
              <a:solidFill>
                <a:srgbClr val="000000"/>
              </a:solidFill>
              <a:effectLst/>
              <a:latin typeface="Arial" panose="020B0604020202020204" pitchFamily="34" charset="0"/>
              <a:cs typeface="Arial" panose="020B0604020202020204" pitchFamily="34" charset="0"/>
            </a:endParaRPr>
          </a:p>
          <a:p>
            <a:pPr marL="800100" lvl="1" indent="-342900" algn="l" fontAlgn="base">
              <a:buFont typeface="Arial" panose="020B0604020202020204" pitchFamily="34" charset="0"/>
              <a:buChar char="•"/>
            </a:pPr>
            <a:r>
              <a:rPr lang="sk-SK" sz="1600" i="0" u="none" strike="noStrike" dirty="0">
                <a:solidFill>
                  <a:srgbClr val="000000"/>
                </a:solidFill>
                <a:effectLst/>
                <a:latin typeface="Arial" panose="020B0604020202020204" pitchFamily="34" charset="0"/>
                <a:cs typeface="Arial" panose="020B0604020202020204" pitchFamily="34" charset="0"/>
              </a:rPr>
              <a:t>Ďalším častým využitím tejto hry je politika a dohody uzatvárané medzi jednotlivými krajinami. Príkladom by mohla byť dohoda krajín V4 o neprijímaní imigrantov podľa kvót. ​</a:t>
            </a:r>
            <a:r>
              <a:rPr lang="sk-SK" sz="1800" b="0" i="0" u="none" strike="noStrike" dirty="0">
                <a:solidFill>
                  <a:srgbClr val="000000"/>
                </a:solidFill>
                <a:effectLst/>
                <a:latin typeface="Arial" panose="020B0604020202020204" pitchFamily="34" charset="0"/>
                <a:cs typeface="Arial" panose="020B0604020202020204" pitchFamily="34" charset="0"/>
              </a:rPr>
              <a:t>  ​</a:t>
            </a:r>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pic>
        <p:nvPicPr>
          <p:cNvPr id="9" name="Obrázek 8">
            <a:extLst>
              <a:ext uri="{FF2B5EF4-FFF2-40B4-BE49-F238E27FC236}">
                <a16:creationId xmlns:a16="http://schemas.microsoft.com/office/drawing/2014/main" id="{B92ECA00-D8E1-4507-921B-6A54A6090FD2}"/>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sp>
        <p:nvSpPr>
          <p:cNvPr id="7" name="Rectangle 1">
            <a:extLst>
              <a:ext uri="{FF2B5EF4-FFF2-40B4-BE49-F238E27FC236}">
                <a16:creationId xmlns:a16="http://schemas.microsoft.com/office/drawing/2014/main" id="{358099E8-C04B-45AD-9BAF-67ED9BBD0055}"/>
              </a:ext>
            </a:extLst>
          </p:cNvPr>
          <p:cNvSpPr>
            <a:spLocks noChangeArrowheads="1"/>
          </p:cNvSpPr>
          <p:nvPr/>
        </p:nvSpPr>
        <p:spPr bwMode="auto">
          <a:xfrm>
            <a:off x="1962954" y="2424515"/>
            <a:ext cx="28584567"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 </a:t>
            </a:r>
            <a:endParaRPr kumimoji="0" lang="cs-CZ" altLang="cs-CZ"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altLang="cs-CZ" sz="1800" b="0" i="0" u="none" strike="noStrike" cap="none" normalizeH="0" baseline="0">
              <a:ln>
                <a:noFill/>
              </a:ln>
              <a:solidFill>
                <a:schemeClr val="tx1"/>
              </a:solidFill>
              <a:effectLst/>
              <a:latin typeface="Arial" panose="020B0604020202020204" pitchFamily="34" charset="0"/>
            </a:endParaRPr>
          </a:p>
        </p:txBody>
      </p:sp>
      <p:pic>
        <p:nvPicPr>
          <p:cNvPr id="11" name="Obrázek 10">
            <a:extLst>
              <a:ext uri="{FF2B5EF4-FFF2-40B4-BE49-F238E27FC236}">
                <a16:creationId xmlns:a16="http://schemas.microsoft.com/office/drawing/2014/main" id="{B14534DA-2C9B-4976-B7CA-FEDEF85F8524}"/>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29283" y="5740924"/>
            <a:ext cx="877624" cy="838600"/>
          </a:xfrm>
          <a:prstGeom prst="rect">
            <a:avLst/>
          </a:prstGeom>
          <a:noFill/>
          <a:ln>
            <a:noFill/>
          </a:ln>
        </p:spPr>
      </p:pic>
    </p:spTree>
    <p:extLst>
      <p:ext uri="{BB962C8B-B14F-4D97-AF65-F5344CB8AC3E}">
        <p14:creationId xmlns:p14="http://schemas.microsoft.com/office/powerpoint/2010/main" val="34310222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634444" y="695025"/>
            <a:ext cx="9144000" cy="839136"/>
          </a:xfrm>
        </p:spPr>
        <p:txBody>
          <a:bodyPr>
            <a:normAutofit/>
          </a:bodyPr>
          <a:lstStyle/>
          <a:p>
            <a:pPr algn="l"/>
            <a:r>
              <a:rPr lang="cs-CZ" sz="3200" b="1" dirty="0">
                <a:solidFill>
                  <a:srgbClr val="249CDC"/>
                </a:solidFill>
                <a:latin typeface="Arial" panose="020B0604020202020204" pitchFamily="34" charset="0"/>
                <a:cs typeface="Arial" panose="020B0604020202020204" pitchFamily="34" charset="0"/>
              </a:rPr>
              <a:t>Použitá a </a:t>
            </a:r>
            <a:r>
              <a:rPr lang="cs-CZ" sz="3200" b="1" dirty="0" err="1">
                <a:solidFill>
                  <a:srgbClr val="249CDC"/>
                </a:solidFill>
                <a:latin typeface="Arial" panose="020B0604020202020204" pitchFamily="34" charset="0"/>
                <a:cs typeface="Arial" panose="020B0604020202020204" pitchFamily="34" charset="0"/>
              </a:rPr>
              <a:t>odporúčaná</a:t>
            </a:r>
            <a:r>
              <a:rPr lang="cs-CZ" sz="3200" b="1" dirty="0">
                <a:solidFill>
                  <a:srgbClr val="249CDC"/>
                </a:solidFill>
                <a:latin typeface="Arial" panose="020B0604020202020204" pitchFamily="34" charset="0"/>
                <a:cs typeface="Arial" panose="020B0604020202020204" pitchFamily="34" charset="0"/>
              </a:rPr>
              <a:t> </a:t>
            </a:r>
            <a:r>
              <a:rPr lang="cs-CZ" sz="3200" b="1" dirty="0" err="1">
                <a:solidFill>
                  <a:srgbClr val="249CDC"/>
                </a:solidFill>
                <a:latin typeface="Arial" panose="020B0604020202020204" pitchFamily="34" charset="0"/>
                <a:cs typeface="Arial" panose="020B0604020202020204" pitchFamily="34" charset="0"/>
              </a:rPr>
              <a:t>literatúra</a:t>
            </a:r>
            <a:endParaRPr lang="cs-CZ" sz="3200" b="1" dirty="0">
              <a:solidFill>
                <a:srgbClr val="249CDC"/>
              </a:solidFill>
              <a:latin typeface="Arial" panose="020B0604020202020204" pitchFamily="34" charset="0"/>
              <a:cs typeface="Arial" panose="020B0604020202020204" pitchFamily="34" charset="0"/>
            </a:endParaRPr>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pic>
        <p:nvPicPr>
          <p:cNvPr id="8" name="Obrázek 7">
            <a:extLst>
              <a:ext uri="{FF2B5EF4-FFF2-40B4-BE49-F238E27FC236}">
                <a16:creationId xmlns:a16="http://schemas.microsoft.com/office/drawing/2014/main" id="{EA00236C-C9B9-46B7-A7EA-5569C104817F}"/>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sp>
        <p:nvSpPr>
          <p:cNvPr id="3" name="Podnadpis 2">
            <a:extLst>
              <a:ext uri="{FF2B5EF4-FFF2-40B4-BE49-F238E27FC236}">
                <a16:creationId xmlns:a16="http://schemas.microsoft.com/office/drawing/2014/main" id="{AF93A67C-3FB1-4326-A5EB-7894CB5A24F0}"/>
              </a:ext>
            </a:extLst>
          </p:cNvPr>
          <p:cNvSpPr>
            <a:spLocks noGrp="1"/>
          </p:cNvSpPr>
          <p:nvPr>
            <p:ph type="subTitle" idx="1"/>
          </p:nvPr>
        </p:nvSpPr>
        <p:spPr>
          <a:xfrm>
            <a:off x="1306907" y="1726831"/>
            <a:ext cx="9471537" cy="4352478"/>
          </a:xfrm>
        </p:spPr>
        <p:txBody>
          <a:bodyPr anchor="t">
            <a:noAutofit/>
          </a:bodyPr>
          <a:lstStyle/>
          <a:p>
            <a:pPr algn="l" rtl="0" fontAlgn="base"/>
            <a:r>
              <a:rPr lang="en-US" sz="1800" b="0" i="0" u="none" strike="noStrike" dirty="0">
                <a:solidFill>
                  <a:srgbClr val="000000"/>
                </a:solidFill>
                <a:effectLst/>
                <a:latin typeface="Arial" panose="020B0604020202020204" pitchFamily="34" charset="0"/>
                <a:cs typeface="Arial" panose="020B0604020202020204" pitchFamily="34" charset="0"/>
              </a:rPr>
              <a:t>[</a:t>
            </a:r>
            <a:r>
              <a:rPr lang="sk-SK" sz="1800" b="0" i="0" u="none" strike="noStrike" dirty="0">
                <a:solidFill>
                  <a:srgbClr val="000000"/>
                </a:solidFill>
                <a:effectLst/>
                <a:latin typeface="Arial" panose="020B0604020202020204" pitchFamily="34" charset="0"/>
                <a:cs typeface="Arial" panose="020B0604020202020204" pitchFamily="34" charset="0"/>
              </a:rPr>
              <a:t>1.] </a:t>
            </a:r>
            <a:r>
              <a:rPr lang="sk-SK" sz="1800" b="0" i="0" u="none" strike="noStrike" dirty="0" err="1">
                <a:solidFill>
                  <a:srgbClr val="000000"/>
                </a:solidFill>
                <a:effectLst/>
                <a:latin typeface="Arial" panose="020B0604020202020204" pitchFamily="34" charset="0"/>
                <a:cs typeface="Arial" panose="020B0604020202020204" pitchFamily="34" charset="0"/>
              </a:rPr>
              <a:t>Binmore</a:t>
            </a:r>
            <a:r>
              <a:rPr lang="sk-SK" sz="1800" b="0" i="0" u="none" strike="noStrike" dirty="0">
                <a:solidFill>
                  <a:srgbClr val="000000"/>
                </a:solidFill>
                <a:effectLst/>
                <a:latin typeface="Arial" panose="020B0604020202020204" pitchFamily="34" charset="0"/>
                <a:cs typeface="Arial" panose="020B0604020202020204" pitchFamily="34" charset="0"/>
              </a:rPr>
              <a:t>, K. (2014). </a:t>
            </a:r>
            <a:r>
              <a:rPr lang="sk-SK" sz="1800" b="0" i="0" u="none" strike="noStrike" dirty="0" err="1">
                <a:solidFill>
                  <a:srgbClr val="000000"/>
                </a:solidFill>
                <a:effectLst/>
                <a:latin typeface="Arial" panose="020B0604020202020204" pitchFamily="34" charset="0"/>
                <a:cs typeface="Arial" panose="020B0604020202020204" pitchFamily="34" charset="0"/>
              </a:rPr>
              <a:t>Teoria</a:t>
            </a:r>
            <a:r>
              <a:rPr lang="sk-SK" sz="1800" b="0" i="0" u="none" strike="noStrike" dirty="0">
                <a:solidFill>
                  <a:srgbClr val="000000"/>
                </a:solidFill>
                <a:effectLst/>
                <a:latin typeface="Arial" panose="020B0604020202020204" pitchFamily="34" charset="0"/>
                <a:cs typeface="Arial" panose="020B0604020202020204" pitchFamily="34" charset="0"/>
              </a:rPr>
              <a:t> hier ... a ako môže zmeniť Váš život. </a:t>
            </a:r>
            <a:r>
              <a:rPr lang="sk-SK" sz="1800" b="0" i="0" u="none" strike="noStrike" dirty="0" err="1">
                <a:solidFill>
                  <a:srgbClr val="000000"/>
                </a:solidFill>
                <a:effectLst/>
                <a:latin typeface="Arial" panose="020B0604020202020204" pitchFamily="34" charset="0"/>
                <a:cs typeface="Arial" panose="020B0604020202020204" pitchFamily="34" charset="0"/>
              </a:rPr>
              <a:t>Nakladatelství</a:t>
            </a:r>
            <a:r>
              <a:rPr lang="sk-SK" sz="1800" b="0" i="0" u="none" strike="noStrike" dirty="0">
                <a:solidFill>
                  <a:srgbClr val="000000"/>
                </a:solidFill>
                <a:effectLst/>
                <a:latin typeface="Arial" panose="020B0604020202020204" pitchFamily="34" charset="0"/>
                <a:cs typeface="Arial" panose="020B0604020202020204" pitchFamily="34" charset="0"/>
              </a:rPr>
              <a:t> </a:t>
            </a:r>
            <a:r>
              <a:rPr lang="sk-SK" sz="1800" b="0" i="0" u="none" strike="noStrike" dirty="0" err="1">
                <a:solidFill>
                  <a:srgbClr val="000000"/>
                </a:solidFill>
                <a:effectLst/>
                <a:latin typeface="Arial" panose="020B0604020202020204" pitchFamily="34" charset="0"/>
                <a:cs typeface="Arial" panose="020B0604020202020204" pitchFamily="34" charset="0"/>
              </a:rPr>
              <a:t>Dokořán</a:t>
            </a:r>
            <a:r>
              <a:rPr lang="sk-SK" sz="1800" b="0" i="0" u="none" strike="noStrike" dirty="0">
                <a:solidFill>
                  <a:srgbClr val="000000"/>
                </a:solidFill>
                <a:effectLst/>
                <a:latin typeface="Arial" panose="020B0604020202020204" pitchFamily="34" charset="0"/>
                <a:cs typeface="Arial" panose="020B0604020202020204" pitchFamily="34" charset="0"/>
              </a:rPr>
              <a:t> a </a:t>
            </a:r>
            <a:r>
              <a:rPr lang="sk-SK" sz="1800" b="0" i="0" u="none" strike="noStrike" dirty="0" err="1">
                <a:solidFill>
                  <a:srgbClr val="000000"/>
                </a:solidFill>
                <a:effectLst/>
                <a:latin typeface="Arial" panose="020B0604020202020204" pitchFamily="34" charset="0"/>
                <a:cs typeface="Arial" panose="020B0604020202020204" pitchFamily="34" charset="0"/>
              </a:rPr>
              <a:t>Argo</a:t>
            </a:r>
            <a:r>
              <a:rPr lang="sk-SK" sz="1800" b="0" i="0" u="none" strike="noStrike" dirty="0">
                <a:solidFill>
                  <a:srgbClr val="000000"/>
                </a:solidFill>
                <a:effectLst/>
                <a:latin typeface="Arial" panose="020B0604020202020204" pitchFamily="34" charset="0"/>
                <a:cs typeface="Arial" panose="020B0604020202020204" pitchFamily="34" charset="0"/>
              </a:rPr>
              <a:t>, Praha. ISBN 978-80-7363-549-7</a:t>
            </a:r>
            <a:r>
              <a:rPr lang="en-US" sz="1800" b="0" i="0" dirty="0">
                <a:solidFill>
                  <a:srgbClr val="000000"/>
                </a:solidFill>
                <a:effectLst/>
                <a:latin typeface="Arial" panose="020B0604020202020204" pitchFamily="34" charset="0"/>
                <a:cs typeface="Arial" panose="020B0604020202020204" pitchFamily="34" charset="0"/>
              </a:rPr>
              <a:t>​</a:t>
            </a:r>
            <a:endParaRPr lang="en-US" sz="1600" b="0" i="0" dirty="0">
              <a:solidFill>
                <a:srgbClr val="000000"/>
              </a:solidFill>
              <a:effectLst/>
              <a:latin typeface="Arial" panose="020B0604020202020204" pitchFamily="34" charset="0"/>
              <a:cs typeface="Arial" panose="020B0604020202020204" pitchFamily="34" charset="0"/>
            </a:endParaRPr>
          </a:p>
          <a:p>
            <a:pPr algn="l" rtl="0" fontAlgn="base"/>
            <a:r>
              <a:rPr lang="sk-SK" sz="1800" b="0" i="0" dirty="0">
                <a:solidFill>
                  <a:srgbClr val="000000"/>
                </a:solidFill>
                <a:effectLst/>
                <a:latin typeface="Arial" panose="020B0604020202020204" pitchFamily="34" charset="0"/>
                <a:cs typeface="Arial" panose="020B0604020202020204" pitchFamily="34" charset="0"/>
              </a:rPr>
              <a:t>​</a:t>
            </a:r>
            <a:endParaRPr lang="sk-SK" sz="1600" b="0" i="0" dirty="0">
              <a:solidFill>
                <a:srgbClr val="000000"/>
              </a:solidFill>
              <a:effectLst/>
              <a:latin typeface="Arial" panose="020B0604020202020204" pitchFamily="34" charset="0"/>
              <a:cs typeface="Arial" panose="020B0604020202020204" pitchFamily="34" charset="0"/>
            </a:endParaRPr>
          </a:p>
          <a:p>
            <a:pPr algn="l" rtl="0" fontAlgn="base"/>
            <a:r>
              <a:rPr lang="sk-SK" sz="1800" b="0" i="0" u="none" strike="noStrike" dirty="0">
                <a:solidFill>
                  <a:srgbClr val="000000"/>
                </a:solidFill>
                <a:effectLst/>
                <a:latin typeface="Arial" panose="020B0604020202020204" pitchFamily="34" charset="0"/>
                <a:cs typeface="Arial" panose="020B0604020202020204" pitchFamily="34" charset="0"/>
              </a:rPr>
              <a:t>[2.] </a:t>
            </a:r>
            <a:r>
              <a:rPr lang="sk-SK" sz="1800" b="0" i="0" u="none" strike="noStrike" dirty="0" err="1">
                <a:solidFill>
                  <a:srgbClr val="000000"/>
                </a:solidFill>
                <a:effectLst/>
                <a:latin typeface="Arial" panose="020B0604020202020204" pitchFamily="34" charset="0"/>
                <a:cs typeface="Arial" panose="020B0604020202020204" pitchFamily="34" charset="0"/>
              </a:rPr>
              <a:t>Nalebuff</a:t>
            </a:r>
            <a:r>
              <a:rPr lang="sk-SK" sz="1800" b="0" i="0" u="none" strike="noStrike" dirty="0">
                <a:solidFill>
                  <a:srgbClr val="000000"/>
                </a:solidFill>
                <a:effectLst/>
                <a:latin typeface="Arial" panose="020B0604020202020204" pitchFamily="34" charset="0"/>
                <a:cs typeface="Arial" panose="020B0604020202020204" pitchFamily="34" charset="0"/>
              </a:rPr>
              <a:t>, B. – </a:t>
            </a:r>
            <a:r>
              <a:rPr lang="sk-SK" sz="1800" b="0" i="0" u="none" strike="noStrike" dirty="0" err="1">
                <a:solidFill>
                  <a:srgbClr val="000000"/>
                </a:solidFill>
                <a:effectLst/>
                <a:latin typeface="Arial" panose="020B0604020202020204" pitchFamily="34" charset="0"/>
                <a:cs typeface="Arial" panose="020B0604020202020204" pitchFamily="34" charset="0"/>
              </a:rPr>
              <a:t>Dixit</a:t>
            </a:r>
            <a:r>
              <a:rPr lang="sk-SK" sz="1800" b="0" i="0" u="none" strike="noStrike" dirty="0">
                <a:solidFill>
                  <a:srgbClr val="000000"/>
                </a:solidFill>
                <a:effectLst/>
                <a:latin typeface="Arial" panose="020B0604020202020204" pitchFamily="34" charset="0"/>
                <a:cs typeface="Arial" panose="020B0604020202020204" pitchFamily="34" charset="0"/>
              </a:rPr>
              <a:t>, A. (1991). </a:t>
            </a:r>
            <a:r>
              <a:rPr lang="sk-SK" sz="1800" b="0" i="0" u="none" strike="noStrike" dirty="0" err="1">
                <a:solidFill>
                  <a:srgbClr val="000000"/>
                </a:solidFill>
                <a:effectLst/>
                <a:latin typeface="Arial" panose="020B0604020202020204" pitchFamily="34" charset="0"/>
                <a:cs typeface="Arial" panose="020B0604020202020204" pitchFamily="34" charset="0"/>
              </a:rPr>
              <a:t>Thinking</a:t>
            </a:r>
            <a:r>
              <a:rPr lang="sk-SK" sz="1800" b="0" i="0" u="none" strike="noStrike" dirty="0">
                <a:solidFill>
                  <a:srgbClr val="000000"/>
                </a:solidFill>
                <a:effectLst/>
                <a:latin typeface="Arial" panose="020B0604020202020204" pitchFamily="34" charset="0"/>
                <a:cs typeface="Arial" panose="020B0604020202020204" pitchFamily="34" charset="0"/>
              </a:rPr>
              <a:t> </a:t>
            </a:r>
            <a:r>
              <a:rPr lang="sk-SK" sz="1800" b="0" i="0" u="none" strike="noStrike" dirty="0" err="1">
                <a:solidFill>
                  <a:srgbClr val="000000"/>
                </a:solidFill>
                <a:effectLst/>
                <a:latin typeface="Arial" panose="020B0604020202020204" pitchFamily="34" charset="0"/>
                <a:cs typeface="Arial" panose="020B0604020202020204" pitchFamily="34" charset="0"/>
              </a:rPr>
              <a:t>Strategically</a:t>
            </a:r>
            <a:r>
              <a:rPr lang="sk-SK" sz="1800" b="0" i="0" u="none" strike="noStrike" dirty="0">
                <a:solidFill>
                  <a:srgbClr val="000000"/>
                </a:solidFill>
                <a:effectLst/>
                <a:latin typeface="Arial" panose="020B0604020202020204" pitchFamily="34" charset="0"/>
                <a:cs typeface="Arial" panose="020B0604020202020204" pitchFamily="34" charset="0"/>
              </a:rPr>
              <a:t>. New York, </a:t>
            </a:r>
            <a:r>
              <a:rPr lang="sk-SK" sz="1800" b="0" i="0" u="none" strike="noStrike" dirty="0" err="1">
                <a:solidFill>
                  <a:srgbClr val="000000"/>
                </a:solidFill>
                <a:effectLst/>
                <a:latin typeface="Arial" panose="020B0604020202020204" pitchFamily="34" charset="0"/>
                <a:cs typeface="Arial" panose="020B0604020202020204" pitchFamily="34" charset="0"/>
              </a:rPr>
              <a:t>Norton</a:t>
            </a:r>
            <a:r>
              <a:rPr lang="sk-SK" sz="1800" b="0" i="0" u="none" strike="noStrike" dirty="0">
                <a:solidFill>
                  <a:srgbClr val="000000"/>
                </a:solidFill>
                <a:effectLst/>
                <a:latin typeface="Arial" panose="020B0604020202020204" pitchFamily="34" charset="0"/>
                <a:cs typeface="Arial" panose="020B0604020202020204" pitchFamily="34" charset="0"/>
              </a:rPr>
              <a:t>. ISBN 978-0-393-31035-1 Dostupné na: </a:t>
            </a:r>
            <a:r>
              <a:rPr lang="sk-SK" sz="1800" b="0" i="0" u="sng" strike="noStrike" dirty="0">
                <a:solidFill>
                  <a:srgbClr val="F19DB4"/>
                </a:solidFill>
                <a:effectLst/>
                <a:latin typeface="Arial" panose="020B0604020202020204" pitchFamily="34" charset="0"/>
                <a:cs typeface="Arial" panose="020B0604020202020204" pitchFamily="34" charset="0"/>
                <a:hlinkClick r:id="rId5"/>
              </a:rPr>
              <a:t>https://terpconnect.umd.edu/~pswistak/GVPT%20100/Dixit%20and%20Nalebuff.pdf</a:t>
            </a:r>
            <a:r>
              <a:rPr lang="sk-SK" sz="1800" b="0" i="0" u="none" strike="noStrike" dirty="0">
                <a:solidFill>
                  <a:srgbClr val="000000"/>
                </a:solidFill>
                <a:effectLst/>
                <a:latin typeface="Arial" panose="020B0604020202020204" pitchFamily="34" charset="0"/>
                <a:cs typeface="Arial" panose="020B0604020202020204" pitchFamily="34" charset="0"/>
              </a:rPr>
              <a:t> (dňa 18.12.2021)</a:t>
            </a:r>
            <a:r>
              <a:rPr lang="en-US" sz="1800" b="0" i="0" dirty="0">
                <a:solidFill>
                  <a:srgbClr val="000000"/>
                </a:solidFill>
                <a:effectLst/>
                <a:latin typeface="Arial" panose="020B0604020202020204" pitchFamily="34" charset="0"/>
                <a:cs typeface="Arial" panose="020B0604020202020204" pitchFamily="34" charset="0"/>
              </a:rPr>
              <a:t>​</a:t>
            </a:r>
            <a:endParaRPr lang="en-US" sz="1600" b="0" i="0" dirty="0">
              <a:solidFill>
                <a:srgbClr val="000000"/>
              </a:solidFill>
              <a:effectLst/>
              <a:latin typeface="Arial" panose="020B0604020202020204" pitchFamily="34" charset="0"/>
              <a:cs typeface="Arial" panose="020B0604020202020204" pitchFamily="34" charset="0"/>
            </a:endParaRPr>
          </a:p>
          <a:p>
            <a:pPr algn="l" rtl="0" fontAlgn="base"/>
            <a:r>
              <a:rPr lang="sk-SK" sz="1800" b="0" i="0" dirty="0">
                <a:solidFill>
                  <a:srgbClr val="000000"/>
                </a:solidFill>
                <a:effectLst/>
                <a:latin typeface="Arial" panose="020B0604020202020204" pitchFamily="34" charset="0"/>
                <a:cs typeface="Arial" panose="020B0604020202020204" pitchFamily="34" charset="0"/>
              </a:rPr>
              <a:t>​</a:t>
            </a:r>
            <a:endParaRPr lang="sk-SK" sz="1600" b="0" i="0" dirty="0">
              <a:solidFill>
                <a:srgbClr val="000000"/>
              </a:solidFill>
              <a:effectLst/>
              <a:latin typeface="Arial" panose="020B0604020202020204" pitchFamily="34" charset="0"/>
              <a:cs typeface="Arial" panose="020B0604020202020204" pitchFamily="34" charset="0"/>
            </a:endParaRPr>
          </a:p>
          <a:p>
            <a:pPr algn="l" rtl="0" fontAlgn="base"/>
            <a:r>
              <a:rPr lang="en-US" sz="1800" b="0" i="0" u="none" strike="noStrike" dirty="0">
                <a:solidFill>
                  <a:srgbClr val="000000"/>
                </a:solidFill>
                <a:effectLst/>
                <a:latin typeface="Arial" panose="020B0604020202020204" pitchFamily="34" charset="0"/>
                <a:cs typeface="Arial" panose="020B0604020202020204" pitchFamily="34" charset="0"/>
              </a:rPr>
              <a:t>[</a:t>
            </a:r>
            <a:r>
              <a:rPr lang="sk-SK" sz="1800" b="0" i="0" u="none" strike="noStrike" dirty="0">
                <a:solidFill>
                  <a:srgbClr val="000000"/>
                </a:solidFill>
                <a:effectLst/>
                <a:latin typeface="Arial" panose="020B0604020202020204" pitchFamily="34" charset="0"/>
                <a:cs typeface="Arial" panose="020B0604020202020204" pitchFamily="34" charset="0"/>
              </a:rPr>
              <a:t>3.</a:t>
            </a:r>
            <a:r>
              <a:rPr lang="en-US" sz="1800" b="0" i="0" u="none" strike="noStrike" dirty="0">
                <a:solidFill>
                  <a:srgbClr val="000000"/>
                </a:solidFill>
                <a:effectLst/>
                <a:latin typeface="Arial" panose="020B0604020202020204" pitchFamily="34" charset="0"/>
                <a:cs typeface="Arial" panose="020B0604020202020204" pitchFamily="34" charset="0"/>
              </a:rPr>
              <a:t>]</a:t>
            </a:r>
            <a:r>
              <a:rPr lang="sk-SK" sz="1800" b="0" i="0" u="none" strike="noStrike" dirty="0">
                <a:solidFill>
                  <a:srgbClr val="000000"/>
                </a:solidFill>
                <a:effectLst/>
                <a:latin typeface="Arial" panose="020B0604020202020204" pitchFamily="34" charset="0"/>
                <a:cs typeface="Arial" panose="020B0604020202020204" pitchFamily="34" charset="0"/>
              </a:rPr>
              <a:t> Roth, A. – </a:t>
            </a:r>
            <a:r>
              <a:rPr lang="sk-SK" sz="1800" b="0" i="0" u="none" strike="noStrike" dirty="0" err="1">
                <a:solidFill>
                  <a:srgbClr val="000000"/>
                </a:solidFill>
                <a:effectLst/>
                <a:latin typeface="Arial" panose="020B0604020202020204" pitchFamily="34" charset="0"/>
                <a:cs typeface="Arial" panose="020B0604020202020204" pitchFamily="34" charset="0"/>
              </a:rPr>
              <a:t>Kagel</a:t>
            </a:r>
            <a:r>
              <a:rPr lang="sk-SK" sz="1800" b="0" i="0" u="none" strike="noStrike" dirty="0">
                <a:solidFill>
                  <a:srgbClr val="000000"/>
                </a:solidFill>
                <a:effectLst/>
                <a:latin typeface="Arial" panose="020B0604020202020204" pitchFamily="34" charset="0"/>
                <a:cs typeface="Arial" panose="020B0604020202020204" pitchFamily="34" charset="0"/>
              </a:rPr>
              <a:t>, J. (1995). </a:t>
            </a:r>
            <a:r>
              <a:rPr lang="en-US" sz="1800" b="0" i="0" u="none" strike="noStrike" dirty="0">
                <a:solidFill>
                  <a:srgbClr val="000000"/>
                </a:solidFill>
                <a:effectLst/>
                <a:latin typeface="Arial" panose="020B0604020202020204" pitchFamily="34" charset="0"/>
                <a:cs typeface="Arial" panose="020B0604020202020204" pitchFamily="34" charset="0"/>
              </a:rPr>
              <a:t>The Handbook of Experimental Economics</a:t>
            </a:r>
            <a:r>
              <a:rPr lang="sk-SK" sz="1800" b="0" i="0" u="none" strike="noStrike" dirty="0">
                <a:solidFill>
                  <a:srgbClr val="000000"/>
                </a:solidFill>
                <a:effectLst/>
                <a:latin typeface="Arial" panose="020B0604020202020204" pitchFamily="34" charset="0"/>
                <a:cs typeface="Arial" panose="020B0604020202020204" pitchFamily="34" charset="0"/>
              </a:rPr>
              <a:t>. </a:t>
            </a:r>
            <a:r>
              <a:rPr lang="sk-SK" sz="1800" b="0" i="0" u="none" strike="noStrike" dirty="0" err="1">
                <a:solidFill>
                  <a:srgbClr val="000000"/>
                </a:solidFill>
                <a:effectLst/>
                <a:latin typeface="Arial" panose="020B0604020202020204" pitchFamily="34" charset="0"/>
                <a:cs typeface="Arial" panose="020B0604020202020204" pitchFamily="34" charset="0"/>
              </a:rPr>
              <a:t>Princeton</a:t>
            </a:r>
            <a:r>
              <a:rPr lang="sk-SK" sz="1800" b="0" i="0" u="none" strike="noStrike" dirty="0">
                <a:solidFill>
                  <a:srgbClr val="000000"/>
                </a:solidFill>
                <a:effectLst/>
                <a:latin typeface="Arial" panose="020B0604020202020204" pitchFamily="34" charset="0"/>
                <a:cs typeface="Arial" panose="020B0604020202020204" pitchFamily="34" charset="0"/>
              </a:rPr>
              <a:t> </a:t>
            </a:r>
            <a:r>
              <a:rPr lang="sk-SK" sz="1800" b="0" i="0" u="none" strike="noStrike" dirty="0" err="1">
                <a:solidFill>
                  <a:srgbClr val="000000"/>
                </a:solidFill>
                <a:effectLst/>
                <a:latin typeface="Arial" panose="020B0604020202020204" pitchFamily="34" charset="0"/>
                <a:cs typeface="Arial" panose="020B0604020202020204" pitchFamily="34" charset="0"/>
              </a:rPr>
              <a:t>University</a:t>
            </a:r>
            <a:r>
              <a:rPr lang="sk-SK" sz="1800" b="0" i="0" u="none" strike="noStrike" dirty="0">
                <a:solidFill>
                  <a:srgbClr val="000000"/>
                </a:solidFill>
                <a:effectLst/>
                <a:latin typeface="Arial" panose="020B0604020202020204" pitchFamily="34" charset="0"/>
                <a:cs typeface="Arial" panose="020B0604020202020204" pitchFamily="34" charset="0"/>
              </a:rPr>
              <a:t> Press. ISBN 9780691058979. </a:t>
            </a:r>
            <a:r>
              <a:rPr lang="sk-SK" sz="1800" b="0" i="0" dirty="0">
                <a:solidFill>
                  <a:srgbClr val="000000"/>
                </a:solidFill>
                <a:effectLst/>
                <a:latin typeface="Arial" panose="020B0604020202020204" pitchFamily="34" charset="0"/>
                <a:cs typeface="Arial" panose="020B0604020202020204" pitchFamily="34" charset="0"/>
              </a:rPr>
              <a:t>​</a:t>
            </a:r>
            <a:endParaRPr lang="sk-SK" sz="1600" b="0" i="0" dirty="0">
              <a:solidFill>
                <a:srgbClr val="000000"/>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586782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pic>
        <p:nvPicPr>
          <p:cNvPr id="8" name="Obrázek 7">
            <a:extLst>
              <a:ext uri="{FF2B5EF4-FFF2-40B4-BE49-F238E27FC236}">
                <a16:creationId xmlns:a16="http://schemas.microsoft.com/office/drawing/2014/main" id="{EA00236C-C9B9-46B7-A7EA-5569C104817F}"/>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sp>
        <p:nvSpPr>
          <p:cNvPr id="3" name="Podnadpis 2">
            <a:extLst>
              <a:ext uri="{FF2B5EF4-FFF2-40B4-BE49-F238E27FC236}">
                <a16:creationId xmlns:a16="http://schemas.microsoft.com/office/drawing/2014/main" id="{AF93A67C-3FB1-4326-A5EB-7894CB5A24F0}"/>
              </a:ext>
            </a:extLst>
          </p:cNvPr>
          <p:cNvSpPr>
            <a:spLocks noGrp="1"/>
          </p:cNvSpPr>
          <p:nvPr>
            <p:ph type="subTitle" idx="1"/>
          </p:nvPr>
        </p:nvSpPr>
        <p:spPr>
          <a:xfrm>
            <a:off x="528704" y="4182641"/>
            <a:ext cx="10746548" cy="575794"/>
          </a:xfrm>
        </p:spPr>
        <p:txBody>
          <a:bodyPr anchor="t">
            <a:noAutofit/>
          </a:bodyPr>
          <a:lstStyle/>
          <a:p>
            <a:pPr rtl="0" fontAlgn="base"/>
            <a:r>
              <a:rPr lang="sk-SK" sz="4000" b="0" i="0" u="none" strike="noStrike" dirty="0">
                <a:solidFill>
                  <a:srgbClr val="000000"/>
                </a:solidFill>
                <a:effectLst/>
                <a:latin typeface="Arial" panose="020B0604020202020204" pitchFamily="34" charset="0"/>
                <a:cs typeface="Arial" panose="020B0604020202020204" pitchFamily="34" charset="0"/>
              </a:rPr>
              <a:t>OTÁZKY?</a:t>
            </a:r>
          </a:p>
        </p:txBody>
      </p:sp>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634444" y="2789832"/>
            <a:ext cx="9144000" cy="839136"/>
          </a:xfrm>
        </p:spPr>
        <p:txBody>
          <a:bodyPr>
            <a:normAutofit/>
          </a:bodyPr>
          <a:lstStyle/>
          <a:p>
            <a:r>
              <a:rPr lang="cs-CZ" sz="4800" b="1" dirty="0">
                <a:solidFill>
                  <a:srgbClr val="249CDC"/>
                </a:solidFill>
                <a:latin typeface="Arial" panose="020B0604020202020204" pitchFamily="34" charset="0"/>
                <a:cs typeface="Arial" panose="020B0604020202020204" pitchFamily="34" charset="0"/>
              </a:rPr>
              <a:t>ĎAKUJEM ZA POZORNOSŤ!</a:t>
            </a:r>
            <a:r>
              <a:rPr lang="cs-CZ" sz="3200" b="1" dirty="0">
                <a:solidFill>
                  <a:srgbClr val="249CDC"/>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393844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997826" y="735345"/>
            <a:ext cx="9144000" cy="839136"/>
          </a:xfrm>
        </p:spPr>
        <p:txBody>
          <a:bodyPr>
            <a:normAutofit/>
          </a:bodyPr>
          <a:lstStyle/>
          <a:p>
            <a:pPr algn="l"/>
            <a:r>
              <a:rPr lang="cs-CZ" sz="4400" b="1" dirty="0">
                <a:solidFill>
                  <a:srgbClr val="249CDC"/>
                </a:solidFill>
                <a:latin typeface="Arial" panose="020B0604020202020204" pitchFamily="34" charset="0"/>
                <a:cs typeface="Arial" panose="020B0604020202020204" pitchFamily="34" charset="0"/>
              </a:rPr>
              <a:t>OBSAH PREZENTÁCIE</a:t>
            </a:r>
          </a:p>
        </p:txBody>
      </p:sp>
      <p:sp>
        <p:nvSpPr>
          <p:cNvPr id="3" name="Podnadpis 2">
            <a:extLst>
              <a:ext uri="{FF2B5EF4-FFF2-40B4-BE49-F238E27FC236}">
                <a16:creationId xmlns:a16="http://schemas.microsoft.com/office/drawing/2014/main" id="{AF93A67C-3FB1-4326-A5EB-7894CB5A24F0}"/>
              </a:ext>
            </a:extLst>
          </p:cNvPr>
          <p:cNvSpPr>
            <a:spLocks noGrp="1"/>
          </p:cNvSpPr>
          <p:nvPr>
            <p:ph type="subTitle" idx="1"/>
          </p:nvPr>
        </p:nvSpPr>
        <p:spPr>
          <a:xfrm>
            <a:off x="2094731" y="1770177"/>
            <a:ext cx="7838978" cy="4352478"/>
          </a:xfrm>
        </p:spPr>
        <p:txBody>
          <a:bodyPr>
            <a:noAutofit/>
          </a:bodyPr>
          <a:lstStyle/>
          <a:p>
            <a:pPr marL="342900" indent="-342900" algn="l" rtl="0" fontAlgn="base">
              <a:buFont typeface="Arial" panose="020B0604020202020204" pitchFamily="34" charset="0"/>
              <a:buChar char="•"/>
            </a:pPr>
            <a:r>
              <a:rPr lang="pl-PL" b="0" i="0" u="none" strike="noStrike" dirty="0">
                <a:solidFill>
                  <a:srgbClr val="000000"/>
                </a:solidFill>
                <a:effectLst/>
                <a:latin typeface="Arial" panose="020B0604020202020204" pitchFamily="34" charset="0"/>
                <a:cs typeface="Arial" panose="020B0604020202020204" pitchFamily="34" charset="0"/>
              </a:rPr>
              <a:t>Podnikanie je aj o ...​</a:t>
            </a:r>
          </a:p>
          <a:p>
            <a:pPr marL="342900" indent="-342900" algn="l" rtl="0" fontAlgn="base">
              <a:buFont typeface="Arial" panose="020B0604020202020204" pitchFamily="34" charset="0"/>
              <a:buChar char="•"/>
            </a:pPr>
            <a:r>
              <a:rPr lang="pl-PL" b="0" i="0" u="none" strike="noStrike" dirty="0">
                <a:solidFill>
                  <a:srgbClr val="000000"/>
                </a:solidFill>
                <a:effectLst/>
                <a:latin typeface="Arial" panose="020B0604020202020204" pitchFamily="34" charset="0"/>
                <a:cs typeface="Arial" panose="020B0604020202020204" pitchFamily="34" charset="0"/>
              </a:rPr>
              <a:t>Väzňova dilema​</a:t>
            </a:r>
          </a:p>
          <a:p>
            <a:pPr marL="342900" indent="-342900" algn="l" rtl="0" fontAlgn="base">
              <a:buFont typeface="Arial" panose="020B0604020202020204" pitchFamily="34" charset="0"/>
              <a:buChar char="•"/>
            </a:pPr>
            <a:r>
              <a:rPr lang="pl-PL" b="0" i="0" u="none" strike="noStrike" dirty="0">
                <a:solidFill>
                  <a:srgbClr val="000000"/>
                </a:solidFill>
                <a:effectLst/>
                <a:latin typeface="Arial" panose="020B0604020202020204" pitchFamily="34" charset="0"/>
                <a:cs typeface="Arial" panose="020B0604020202020204" pitchFamily="34" charset="0"/>
              </a:rPr>
              <a:t>Hon na jeleňa​</a:t>
            </a:r>
            <a:endParaRPr lang="en-US" b="0" i="0" dirty="0">
              <a:solidFill>
                <a:srgbClr val="000000"/>
              </a:solidFill>
              <a:effectLst/>
              <a:latin typeface="Arial" panose="020B0604020202020204" pitchFamily="34" charset="0"/>
              <a:cs typeface="Arial" panose="020B0604020202020204" pitchFamily="34" charset="0"/>
            </a:endParaRPr>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pic>
        <p:nvPicPr>
          <p:cNvPr id="12" name="Obrázek 11">
            <a:extLst>
              <a:ext uri="{FF2B5EF4-FFF2-40B4-BE49-F238E27FC236}">
                <a16:creationId xmlns:a16="http://schemas.microsoft.com/office/drawing/2014/main" id="{87690242-7E6C-4E94-93F5-F19A3C285F2C}"/>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spTree>
    <p:extLst>
      <p:ext uri="{BB962C8B-B14F-4D97-AF65-F5344CB8AC3E}">
        <p14:creationId xmlns:p14="http://schemas.microsoft.com/office/powerpoint/2010/main" val="300546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020168" y="2134129"/>
            <a:ext cx="5367251" cy="3753526"/>
          </a:xfrm>
        </p:spPr>
        <p:txBody>
          <a:bodyPr>
            <a:noAutofit/>
          </a:bodyPr>
          <a:lstStyle/>
          <a:p>
            <a:pPr algn="l"/>
            <a:r>
              <a:rPr lang="sk-SK" sz="3200" b="0" i="0" u="none" strike="noStrike" dirty="0">
                <a:solidFill>
                  <a:srgbClr val="249CDC"/>
                </a:solidFill>
                <a:effectLst/>
                <a:latin typeface="Calibri" panose="020F0502020204030204" pitchFamily="34" charset="0"/>
              </a:rPr>
              <a:t>„To najlepšie pre skupinu prichádza vtedy, keď každý v skupine robí to, čo je najlepšie pre neho A skupinu.“ </a:t>
            </a:r>
            <a:br>
              <a:rPr lang="sk-SK" sz="3200" b="0" i="0" u="none" strike="noStrike" dirty="0">
                <a:solidFill>
                  <a:srgbClr val="249CDC"/>
                </a:solidFill>
                <a:effectLst/>
                <a:latin typeface="Calibri" panose="020F0502020204030204" pitchFamily="34" charset="0"/>
              </a:rPr>
            </a:br>
            <a:br>
              <a:rPr lang="sk-SK" sz="3200" b="0" i="0" u="none" strike="noStrike" dirty="0">
                <a:solidFill>
                  <a:srgbClr val="249CDC"/>
                </a:solidFill>
                <a:effectLst/>
                <a:latin typeface="Calibri" panose="020F0502020204030204" pitchFamily="34" charset="0"/>
              </a:rPr>
            </a:br>
            <a:r>
              <a:rPr lang="sk-SK" sz="3200" b="0" i="1" u="none" strike="noStrike" dirty="0">
                <a:solidFill>
                  <a:srgbClr val="249CDC"/>
                </a:solidFill>
                <a:effectLst/>
                <a:latin typeface="Calibri" panose="020F0502020204030204" pitchFamily="34" charset="0"/>
              </a:rPr>
              <a:t>John </a:t>
            </a:r>
            <a:r>
              <a:rPr lang="sk-SK" sz="3200" b="0" i="1" u="none" strike="noStrike" dirty="0" err="1">
                <a:solidFill>
                  <a:srgbClr val="249CDC"/>
                </a:solidFill>
                <a:effectLst/>
                <a:latin typeface="Calibri" panose="020F0502020204030204" pitchFamily="34" charset="0"/>
              </a:rPr>
              <a:t>Nash</a:t>
            </a:r>
            <a:r>
              <a:rPr lang="sk-SK" sz="3200" b="0" i="1" u="none" strike="noStrike" dirty="0">
                <a:solidFill>
                  <a:srgbClr val="249CDC"/>
                </a:solidFill>
                <a:effectLst/>
                <a:latin typeface="Calibri" panose="020F0502020204030204" pitchFamily="34" charset="0"/>
              </a:rPr>
              <a:t> (1928 – 2015)  </a:t>
            </a:r>
            <a:r>
              <a:rPr lang="sk-SK" sz="3200" b="0" i="0" u="none" strike="noStrike" dirty="0">
                <a:solidFill>
                  <a:srgbClr val="249CDC"/>
                </a:solidFill>
                <a:effectLst/>
                <a:latin typeface="Calibri" panose="020F0502020204030204" pitchFamily="34" charset="0"/>
              </a:rPr>
              <a:t>​</a:t>
            </a:r>
            <a:endParaRPr lang="cs-CZ" sz="2800" b="1" dirty="0">
              <a:solidFill>
                <a:srgbClr val="249CDC"/>
              </a:solidFill>
              <a:latin typeface="Arial" panose="020B0604020202020204" pitchFamily="34" charset="0"/>
              <a:cs typeface="Arial" panose="020B0604020202020204" pitchFamily="34" charset="0"/>
            </a:endParaRPr>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pic>
        <p:nvPicPr>
          <p:cNvPr id="12" name="Obrázek 11">
            <a:extLst>
              <a:ext uri="{FF2B5EF4-FFF2-40B4-BE49-F238E27FC236}">
                <a16:creationId xmlns:a16="http://schemas.microsoft.com/office/drawing/2014/main" id="{316627CB-3859-49B3-9536-A5F4D19B943C}"/>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pic>
        <p:nvPicPr>
          <p:cNvPr id="1026" name="Picture 2">
            <a:extLst>
              <a:ext uri="{FF2B5EF4-FFF2-40B4-BE49-F238E27FC236}">
                <a16:creationId xmlns:a16="http://schemas.microsoft.com/office/drawing/2014/main" id="{8157A760-27E0-4EB9-9696-BBEC4035F4F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87419" y="1283966"/>
            <a:ext cx="5563314" cy="37042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44189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981200" y="1218590"/>
            <a:ext cx="9144000" cy="839136"/>
          </a:xfrm>
        </p:spPr>
        <p:txBody>
          <a:bodyPr>
            <a:normAutofit/>
          </a:bodyPr>
          <a:lstStyle/>
          <a:p>
            <a:pPr algn="l"/>
            <a:r>
              <a:rPr lang="cs-CZ" sz="4400" b="1" dirty="0">
                <a:solidFill>
                  <a:srgbClr val="249CDC"/>
                </a:solidFill>
                <a:latin typeface="Arial" panose="020B0604020202020204" pitchFamily="34" charset="0"/>
                <a:cs typeface="Arial" panose="020B0604020202020204" pitchFamily="34" charset="0"/>
              </a:rPr>
              <a:t>Podnikanie je aj o ...​</a:t>
            </a:r>
          </a:p>
        </p:txBody>
      </p:sp>
      <p:sp>
        <p:nvSpPr>
          <p:cNvPr id="3" name="Podnadpis 2">
            <a:extLst>
              <a:ext uri="{FF2B5EF4-FFF2-40B4-BE49-F238E27FC236}">
                <a16:creationId xmlns:a16="http://schemas.microsoft.com/office/drawing/2014/main" id="{AF93A67C-3FB1-4326-A5EB-7894CB5A24F0}"/>
              </a:ext>
            </a:extLst>
          </p:cNvPr>
          <p:cNvSpPr>
            <a:spLocks noGrp="1"/>
          </p:cNvSpPr>
          <p:nvPr>
            <p:ph type="subTitle" idx="1"/>
          </p:nvPr>
        </p:nvSpPr>
        <p:spPr>
          <a:xfrm>
            <a:off x="1629218" y="2505522"/>
            <a:ext cx="8263775" cy="4352478"/>
          </a:xfrm>
        </p:spPr>
        <p:txBody>
          <a:bodyPr anchor="t">
            <a:noAutofit/>
          </a:bodyPr>
          <a:lstStyle/>
          <a:p>
            <a:pPr marL="342900" indent="-342900" algn="l" rtl="0" fontAlgn="base">
              <a:buFont typeface="Arial" panose="020B0604020202020204" pitchFamily="34" charset="0"/>
              <a:buChar char="•"/>
            </a:pPr>
            <a:r>
              <a:rPr lang="sk-SK" b="0" i="0" u="none" strike="noStrike" dirty="0">
                <a:solidFill>
                  <a:srgbClr val="000000"/>
                </a:solidFill>
                <a:effectLst/>
                <a:latin typeface="Arial" panose="020B0604020202020204" pitchFamily="34" charset="0"/>
                <a:cs typeface="Arial" panose="020B0604020202020204" pitchFamily="34" charset="0"/>
              </a:rPr>
              <a:t>Rozhodovaní sa v podmienkach, v ktorých nemá dostatok relevantných informácií a napriek tomu je potrebné, aby prijal rozhodnutie.  ​</a:t>
            </a:r>
          </a:p>
          <a:p>
            <a:pPr marL="342900" indent="-342900" algn="l" rtl="0" fontAlgn="base">
              <a:buFont typeface="Arial" panose="020B0604020202020204" pitchFamily="34" charset="0"/>
              <a:buChar char="•"/>
            </a:pPr>
            <a:endParaRPr lang="sk-SK" sz="1000" b="0" i="0" u="none" strike="noStrike" dirty="0">
              <a:solidFill>
                <a:srgbClr val="000000"/>
              </a:solidFill>
              <a:effectLst/>
              <a:latin typeface="Arial" panose="020B0604020202020204" pitchFamily="34" charset="0"/>
              <a:cs typeface="Arial" panose="020B0604020202020204" pitchFamily="34" charset="0"/>
            </a:endParaRPr>
          </a:p>
          <a:p>
            <a:pPr marL="342900" indent="-342900" algn="l" rtl="0" fontAlgn="base">
              <a:buFont typeface="Arial" panose="020B0604020202020204" pitchFamily="34" charset="0"/>
              <a:buChar char="•"/>
            </a:pPr>
            <a:r>
              <a:rPr lang="sk-SK" b="0" i="0" u="none" strike="noStrike" dirty="0">
                <a:solidFill>
                  <a:srgbClr val="000000"/>
                </a:solidFill>
                <a:effectLst/>
                <a:latin typeface="Arial" panose="020B0604020202020204" pitchFamily="34" charset="0"/>
                <a:cs typeface="Arial" panose="020B0604020202020204" pitchFamily="34" charset="0"/>
              </a:rPr>
              <a:t>Strategickom rozhodovaní sa. ​</a:t>
            </a:r>
          </a:p>
          <a:p>
            <a:pPr marL="342900" indent="-342900" algn="l" rtl="0" fontAlgn="base">
              <a:buFont typeface="Arial" panose="020B0604020202020204" pitchFamily="34" charset="0"/>
              <a:buChar char="•"/>
            </a:pPr>
            <a:endParaRPr lang="sk-SK" sz="1000" b="0" i="0" u="none" strike="noStrike" dirty="0">
              <a:solidFill>
                <a:srgbClr val="000000"/>
              </a:solidFill>
              <a:effectLst/>
              <a:latin typeface="Arial" panose="020B0604020202020204" pitchFamily="34" charset="0"/>
              <a:cs typeface="Arial" panose="020B0604020202020204" pitchFamily="34" charset="0"/>
            </a:endParaRPr>
          </a:p>
          <a:p>
            <a:pPr marL="342900" indent="-342900" algn="l" rtl="0" fontAlgn="base">
              <a:buFont typeface="Arial" panose="020B0604020202020204" pitchFamily="34" charset="0"/>
              <a:buChar char="•"/>
            </a:pPr>
            <a:r>
              <a:rPr lang="sk-SK" b="0" i="0" u="none" strike="noStrike" dirty="0">
                <a:solidFill>
                  <a:srgbClr val="000000"/>
                </a:solidFill>
                <a:effectLst/>
                <a:latin typeface="Arial" panose="020B0604020202020204" pitchFamily="34" charset="0"/>
                <a:cs typeface="Arial" panose="020B0604020202020204" pitchFamily="34" charset="0"/>
              </a:rPr>
              <a:t>Prijatí rozhodnutia, ktoré sa na prvý pohľad javí ako nie veľmi výhodné, ale z dlhodobého hľadiska bolo tou najlepšou možnou voľbou.​</a:t>
            </a:r>
            <a:endParaRPr lang="en-US" b="0" i="0" dirty="0">
              <a:solidFill>
                <a:srgbClr val="000000"/>
              </a:solidFill>
              <a:effectLst/>
              <a:latin typeface="Arial" panose="020B0604020202020204" pitchFamily="34" charset="0"/>
              <a:cs typeface="Arial" panose="020B0604020202020204" pitchFamily="34" charset="0"/>
            </a:endParaRPr>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pic>
        <p:nvPicPr>
          <p:cNvPr id="9" name="Obrázek 8">
            <a:extLst>
              <a:ext uri="{FF2B5EF4-FFF2-40B4-BE49-F238E27FC236}">
                <a16:creationId xmlns:a16="http://schemas.microsoft.com/office/drawing/2014/main" id="{6A6C1011-C32D-41B6-A0CC-9C03CE2A2B4A}"/>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spTree>
    <p:extLst>
      <p:ext uri="{BB962C8B-B14F-4D97-AF65-F5344CB8AC3E}">
        <p14:creationId xmlns:p14="http://schemas.microsoft.com/office/powerpoint/2010/main" val="11626050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524000" y="2240799"/>
            <a:ext cx="9144000" cy="839136"/>
          </a:xfrm>
        </p:spPr>
        <p:txBody>
          <a:bodyPr>
            <a:normAutofit/>
          </a:bodyPr>
          <a:lstStyle/>
          <a:p>
            <a:pPr algn="l"/>
            <a:r>
              <a:rPr lang="cs-CZ" sz="4400" b="1" dirty="0">
                <a:solidFill>
                  <a:srgbClr val="249CDC"/>
                </a:solidFill>
                <a:latin typeface="Arial" panose="020B0604020202020204" pitchFamily="34" charset="0"/>
                <a:cs typeface="Arial" panose="020B0604020202020204" pitchFamily="34" charset="0"/>
              </a:rPr>
              <a:t>Väzňova dilema​</a:t>
            </a:r>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pic>
        <p:nvPicPr>
          <p:cNvPr id="13" name="Obrázek 12">
            <a:extLst>
              <a:ext uri="{FF2B5EF4-FFF2-40B4-BE49-F238E27FC236}">
                <a16:creationId xmlns:a16="http://schemas.microsoft.com/office/drawing/2014/main" id="{7CF64476-9D28-4B6A-96A6-D3514D669EDB}"/>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pic>
        <p:nvPicPr>
          <p:cNvPr id="7" name="Obrázek 6">
            <a:extLst>
              <a:ext uri="{FF2B5EF4-FFF2-40B4-BE49-F238E27FC236}">
                <a16:creationId xmlns:a16="http://schemas.microsoft.com/office/drawing/2014/main" id="{AC5CF343-2BB1-4592-AB38-309CD93FC9A5}"/>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6499" y="5721714"/>
            <a:ext cx="1112364" cy="923827"/>
          </a:xfrm>
          <a:prstGeom prst="rect">
            <a:avLst/>
          </a:prstGeom>
          <a:noFill/>
          <a:ln>
            <a:noFill/>
          </a:ln>
        </p:spPr>
      </p:pic>
    </p:spTree>
    <p:extLst>
      <p:ext uri="{BB962C8B-B14F-4D97-AF65-F5344CB8AC3E}">
        <p14:creationId xmlns:p14="http://schemas.microsoft.com/office/powerpoint/2010/main" val="946512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2094731" y="714453"/>
            <a:ext cx="9144000" cy="839136"/>
          </a:xfrm>
        </p:spPr>
        <p:txBody>
          <a:bodyPr>
            <a:normAutofit/>
          </a:bodyPr>
          <a:lstStyle/>
          <a:p>
            <a:pPr algn="l"/>
            <a:r>
              <a:rPr lang="cs-CZ" sz="3200" b="1" dirty="0">
                <a:solidFill>
                  <a:srgbClr val="249CDC"/>
                </a:solidFill>
                <a:latin typeface="Arial" panose="020B0604020202020204" pitchFamily="34" charset="0"/>
                <a:cs typeface="Arial" panose="020B0604020202020204" pitchFamily="34" charset="0"/>
              </a:rPr>
              <a:t>Väzňova dilema​</a:t>
            </a:r>
          </a:p>
        </p:txBody>
      </p:sp>
      <p:sp>
        <p:nvSpPr>
          <p:cNvPr id="3" name="Podnadpis 2">
            <a:extLst>
              <a:ext uri="{FF2B5EF4-FFF2-40B4-BE49-F238E27FC236}">
                <a16:creationId xmlns:a16="http://schemas.microsoft.com/office/drawing/2014/main" id="{AF93A67C-3FB1-4326-A5EB-7894CB5A24F0}"/>
              </a:ext>
            </a:extLst>
          </p:cNvPr>
          <p:cNvSpPr>
            <a:spLocks noGrp="1"/>
          </p:cNvSpPr>
          <p:nvPr>
            <p:ph type="subTitle" idx="1"/>
          </p:nvPr>
        </p:nvSpPr>
        <p:spPr>
          <a:xfrm>
            <a:off x="1637531" y="1757479"/>
            <a:ext cx="9601200" cy="4352478"/>
          </a:xfrm>
        </p:spPr>
        <p:txBody>
          <a:bodyPr anchor="t">
            <a:noAutofit/>
          </a:bodyPr>
          <a:lstStyle/>
          <a:p>
            <a:pPr marL="342900" indent="-342900" algn="l" rtl="0" fontAlgn="base">
              <a:buFont typeface="Arial" panose="020B0604020202020204" pitchFamily="34" charset="0"/>
              <a:buChar char="•"/>
            </a:pPr>
            <a:r>
              <a:rPr lang="sk-SK" b="0" i="0" u="none" strike="noStrike" dirty="0">
                <a:solidFill>
                  <a:srgbClr val="000000"/>
                </a:solidFill>
                <a:effectLst/>
                <a:latin typeface="Arial" panose="020B0604020202020204" pitchFamily="34" charset="0"/>
                <a:cs typeface="Arial" panose="020B0604020202020204" pitchFamily="34" charset="0"/>
              </a:rPr>
              <a:t>Je najznámejšou modelovou hrou​</a:t>
            </a:r>
          </a:p>
          <a:p>
            <a:pPr marL="342900" indent="-342900" algn="l" rtl="0" fontAlgn="base">
              <a:buFont typeface="Arial" panose="020B0604020202020204" pitchFamily="34" charset="0"/>
              <a:buChar char="•"/>
            </a:pPr>
            <a:r>
              <a:rPr lang="sk-SK" b="0" i="0" u="none" strike="noStrike" dirty="0">
                <a:solidFill>
                  <a:srgbClr val="000000"/>
                </a:solidFill>
                <a:effectLst/>
                <a:latin typeface="Arial" panose="020B0604020202020204" pitchFamily="34" charset="0"/>
                <a:cs typeface="Arial" panose="020B0604020202020204" pitchFamily="34" charset="0"/>
              </a:rPr>
              <a:t>Popis:​</a:t>
            </a:r>
          </a:p>
          <a:p>
            <a:pPr marL="800100" lvl="1" indent="-342900" algn="l" fontAlgn="base">
              <a:buFont typeface="Arial" panose="020B0604020202020204" pitchFamily="34" charset="0"/>
              <a:buChar char="•"/>
            </a:pPr>
            <a:r>
              <a:rPr lang="sk-SK" sz="1800" b="0" i="0" u="none" strike="noStrike" dirty="0">
                <a:solidFill>
                  <a:srgbClr val="000000"/>
                </a:solidFill>
                <a:effectLst/>
                <a:latin typeface="Arial" panose="020B0604020202020204" pitchFamily="34" charset="0"/>
                <a:cs typeface="Arial" panose="020B0604020202020204" pitchFamily="34" charset="0"/>
              </a:rPr>
              <a:t>Alice a Bob sú gangstri v Chicagu 20. rokov 20. storočia. Štátnemu zástupcovi sa podarilo chytiť obidvoch pri malom daňovom priestupku, ale vie, že obidvaja spáchali veľký zločin. Bez ich priznania im však tento zločin nevie dokázať. Obidvoch dá preto priviesť na policajnú stanicu a zavrie ich do samostatných ciel. Následne, každému predostrie možnosti, z ktorých si môžu vybrať:​</a:t>
            </a:r>
          </a:p>
          <a:p>
            <a:pPr marL="1257300" lvl="2" indent="-342900" algn="l" fontAlgn="base">
              <a:buFont typeface="Arial" panose="020B0604020202020204" pitchFamily="34" charset="0"/>
              <a:buChar char="•"/>
            </a:pPr>
            <a:r>
              <a:rPr lang="sk-SK" sz="1600" b="0" i="0" u="none" strike="noStrike" dirty="0">
                <a:solidFill>
                  <a:srgbClr val="000000"/>
                </a:solidFill>
                <a:effectLst/>
                <a:latin typeface="Arial" panose="020B0604020202020204" pitchFamily="34" charset="0"/>
                <a:cs typeface="Arial" panose="020B0604020202020204" pitchFamily="34" charset="0"/>
              </a:rPr>
              <a:t>Pokiaľ sa priznáš a tvoj spolupáchateľ sa neprizná, potom si voľný.​</a:t>
            </a:r>
          </a:p>
          <a:p>
            <a:pPr marL="1257300" lvl="2" indent="-342900" algn="l" fontAlgn="base">
              <a:buFont typeface="Arial" panose="020B0604020202020204" pitchFamily="34" charset="0"/>
              <a:buChar char="•"/>
            </a:pPr>
            <a:r>
              <a:rPr lang="sk-SK" sz="1600" b="0" i="0" u="none" strike="noStrike" dirty="0">
                <a:solidFill>
                  <a:srgbClr val="000000"/>
                </a:solidFill>
                <a:effectLst/>
                <a:latin typeface="Arial" panose="020B0604020202020204" pitchFamily="34" charset="0"/>
                <a:cs typeface="Arial" panose="020B0604020202020204" pitchFamily="34" charset="0"/>
              </a:rPr>
              <a:t>Pokiaľ sa nepriznáš, ale tvoj spolupáchateľ sa prizná, budeš odsúdený k trestu v maximálnej výške.​</a:t>
            </a:r>
          </a:p>
          <a:p>
            <a:pPr marL="1257300" lvl="2" indent="-342900" algn="l" fontAlgn="base">
              <a:buFont typeface="Arial" panose="020B0604020202020204" pitchFamily="34" charset="0"/>
              <a:buChar char="•"/>
            </a:pPr>
            <a:r>
              <a:rPr lang="sk-SK" sz="1600" b="0" i="0" u="none" strike="noStrike" dirty="0">
                <a:solidFill>
                  <a:srgbClr val="000000"/>
                </a:solidFill>
                <a:effectLst/>
                <a:latin typeface="Arial" panose="020B0604020202020204" pitchFamily="34" charset="0"/>
                <a:cs typeface="Arial" panose="020B0604020202020204" pitchFamily="34" charset="0"/>
              </a:rPr>
              <a:t>Pokiaľ sa priznáte obaja, budete odsúdení, ale dostanete nižšie tresty.​</a:t>
            </a:r>
          </a:p>
          <a:p>
            <a:pPr marL="1257300" lvl="2" indent="-342900" algn="l" fontAlgn="base">
              <a:buFont typeface="Arial" panose="020B0604020202020204" pitchFamily="34" charset="0"/>
              <a:buChar char="•"/>
            </a:pPr>
            <a:r>
              <a:rPr lang="sk-SK" sz="1600" b="0" i="0" u="none" strike="noStrike" dirty="0">
                <a:solidFill>
                  <a:srgbClr val="000000"/>
                </a:solidFill>
                <a:effectLst/>
                <a:latin typeface="Arial" panose="020B0604020202020204" pitchFamily="34" charset="0"/>
                <a:cs typeface="Arial" panose="020B0604020202020204" pitchFamily="34" charset="0"/>
              </a:rPr>
              <a:t>Pokiaľ sa ani jeden k tomu zločinu nepriznáte, budete obvinení a súdení len za drobný zločin s daňami, pri ktorom sme vás prichytili.  ​</a:t>
            </a:r>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pic>
        <p:nvPicPr>
          <p:cNvPr id="9" name="Obrázek 8">
            <a:extLst>
              <a:ext uri="{FF2B5EF4-FFF2-40B4-BE49-F238E27FC236}">
                <a16:creationId xmlns:a16="http://schemas.microsoft.com/office/drawing/2014/main" id="{B92ECA00-D8E1-4507-921B-6A54A6090FD2}"/>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pic>
        <p:nvPicPr>
          <p:cNvPr id="8" name="Obrázek 7">
            <a:extLst>
              <a:ext uri="{FF2B5EF4-FFF2-40B4-BE49-F238E27FC236}">
                <a16:creationId xmlns:a16="http://schemas.microsoft.com/office/drawing/2014/main" id="{8D0311B5-84BA-4CF9-A1E3-BE56D3098EB0}"/>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6499" y="5721714"/>
            <a:ext cx="1112364" cy="923827"/>
          </a:xfrm>
          <a:prstGeom prst="rect">
            <a:avLst/>
          </a:prstGeom>
          <a:noFill/>
          <a:ln>
            <a:noFill/>
          </a:ln>
        </p:spPr>
      </p:pic>
    </p:spTree>
    <p:extLst>
      <p:ext uri="{BB962C8B-B14F-4D97-AF65-F5344CB8AC3E}">
        <p14:creationId xmlns:p14="http://schemas.microsoft.com/office/powerpoint/2010/main" val="14077238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2094731" y="159878"/>
            <a:ext cx="9144000" cy="839136"/>
          </a:xfrm>
        </p:spPr>
        <p:txBody>
          <a:bodyPr>
            <a:normAutofit/>
          </a:bodyPr>
          <a:lstStyle/>
          <a:p>
            <a:pPr algn="l"/>
            <a:r>
              <a:rPr lang="cs-CZ" sz="3200" b="1" dirty="0">
                <a:solidFill>
                  <a:srgbClr val="249CDC"/>
                </a:solidFill>
                <a:latin typeface="Arial" panose="020B0604020202020204" pitchFamily="34" charset="0"/>
                <a:cs typeface="Arial" panose="020B0604020202020204" pitchFamily="34" charset="0"/>
              </a:rPr>
              <a:t>Väzňova dilema​</a:t>
            </a:r>
          </a:p>
        </p:txBody>
      </p:sp>
      <p:sp>
        <p:nvSpPr>
          <p:cNvPr id="3" name="Podnadpis 2">
            <a:extLst>
              <a:ext uri="{FF2B5EF4-FFF2-40B4-BE49-F238E27FC236}">
                <a16:creationId xmlns:a16="http://schemas.microsoft.com/office/drawing/2014/main" id="{AF93A67C-3FB1-4326-A5EB-7894CB5A24F0}"/>
              </a:ext>
            </a:extLst>
          </p:cNvPr>
          <p:cNvSpPr>
            <a:spLocks noGrp="1"/>
          </p:cNvSpPr>
          <p:nvPr>
            <p:ph type="subTitle" idx="1"/>
          </p:nvPr>
        </p:nvSpPr>
        <p:spPr>
          <a:xfrm>
            <a:off x="1674052" y="1097729"/>
            <a:ext cx="9601200" cy="839136"/>
          </a:xfrm>
        </p:spPr>
        <p:txBody>
          <a:bodyPr anchor="t">
            <a:noAutofit/>
          </a:bodyPr>
          <a:lstStyle/>
          <a:p>
            <a:pPr marL="342900" indent="-342900" algn="l" rtl="0" fontAlgn="base">
              <a:buFont typeface="Arial" panose="020B0604020202020204" pitchFamily="34" charset="0"/>
              <a:buChar char="•"/>
            </a:pPr>
            <a:r>
              <a:rPr lang="sk-SK" b="0" i="0" u="none" strike="noStrike" dirty="0">
                <a:solidFill>
                  <a:srgbClr val="000000"/>
                </a:solidFill>
                <a:effectLst/>
                <a:latin typeface="Arial" panose="020B0604020202020204" pitchFamily="34" charset="0"/>
                <a:cs typeface="Arial" panose="020B0604020202020204" pitchFamily="34" charset="0"/>
              </a:rPr>
              <a:t>Maticový zápis hry – používa sa pre zápis výplat dvoch hráčov, ktoré vedia získať pri rôznych kombináciách svojich volieb​​</a:t>
            </a:r>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graphicFrame>
        <p:nvGraphicFramePr>
          <p:cNvPr id="7" name="Tabulka 6">
            <a:extLst>
              <a:ext uri="{FF2B5EF4-FFF2-40B4-BE49-F238E27FC236}">
                <a16:creationId xmlns:a16="http://schemas.microsoft.com/office/drawing/2014/main" id="{3CCB7E77-EF2B-44EC-8582-2C0ABBDE5269}"/>
              </a:ext>
            </a:extLst>
          </p:cNvPr>
          <p:cNvGraphicFramePr>
            <a:graphicFrameLocks noGrp="1"/>
          </p:cNvGraphicFramePr>
          <p:nvPr>
            <p:extLst>
              <p:ext uri="{D42A27DB-BD31-4B8C-83A1-F6EECF244321}">
                <p14:modId xmlns:p14="http://schemas.microsoft.com/office/powerpoint/2010/main" val="3920613984"/>
              </p:ext>
            </p:extLst>
          </p:nvPr>
        </p:nvGraphicFramePr>
        <p:xfrm>
          <a:off x="916748" y="1931177"/>
          <a:ext cx="4985610" cy="1553104"/>
        </p:xfrm>
        <a:graphic>
          <a:graphicData uri="http://schemas.openxmlformats.org/drawingml/2006/table">
            <a:tbl>
              <a:tblPr/>
              <a:tblGrid>
                <a:gridCol w="671139">
                  <a:extLst>
                    <a:ext uri="{9D8B030D-6E8A-4147-A177-3AD203B41FA5}">
                      <a16:colId xmlns:a16="http://schemas.microsoft.com/office/drawing/2014/main" val="1741706207"/>
                    </a:ext>
                  </a:extLst>
                </a:gridCol>
                <a:gridCol w="1438157">
                  <a:extLst>
                    <a:ext uri="{9D8B030D-6E8A-4147-A177-3AD203B41FA5}">
                      <a16:colId xmlns:a16="http://schemas.microsoft.com/office/drawing/2014/main" val="2102319834"/>
                    </a:ext>
                  </a:extLst>
                </a:gridCol>
                <a:gridCol w="1438157">
                  <a:extLst>
                    <a:ext uri="{9D8B030D-6E8A-4147-A177-3AD203B41FA5}">
                      <a16:colId xmlns:a16="http://schemas.microsoft.com/office/drawing/2014/main" val="2612980592"/>
                    </a:ext>
                  </a:extLst>
                </a:gridCol>
                <a:gridCol w="1438157">
                  <a:extLst>
                    <a:ext uri="{9D8B030D-6E8A-4147-A177-3AD203B41FA5}">
                      <a16:colId xmlns:a16="http://schemas.microsoft.com/office/drawing/2014/main" val="3534862072"/>
                    </a:ext>
                  </a:extLst>
                </a:gridCol>
              </a:tblGrid>
              <a:tr h="388276">
                <a:tc>
                  <a:txBody>
                    <a:bodyPr/>
                    <a:lstStyle/>
                    <a:p>
                      <a:pPr algn="ctr" fontAlgn="base"/>
                      <a:r>
                        <a:rPr lang="sk-SK" sz="1600" b="0" i="0" u="none" strike="noStrike">
                          <a:solidFill>
                            <a:srgbClr val="000000"/>
                          </a:solidFill>
                          <a:effectLst/>
                          <a:latin typeface="Calibri" panose="020F0502020204030204" pitchFamily="34" charset="0"/>
                        </a:rPr>
                        <a:t> </a:t>
                      </a:r>
                      <a:r>
                        <a:rPr lang="sk-SK" sz="1600" b="0" i="0">
                          <a:solidFill>
                            <a:srgbClr val="000000"/>
                          </a:solidFill>
                          <a:effectLst/>
                          <a:latin typeface="Calibri" panose="020F0502020204030204" pitchFamily="34" charset="0"/>
                        </a:rPr>
                        <a:t>​</a:t>
                      </a:r>
                      <a:endParaRPr lang="sk-SK" b="0" i="0">
                        <a:solidFill>
                          <a:srgbClr val="000000"/>
                        </a:solidFill>
                        <a:effectLst/>
                      </a:endParaRPr>
                    </a:p>
                  </a:txBody>
                  <a:tcPr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ase"/>
                      <a:r>
                        <a:rPr lang="sk-SK" sz="1600" b="0" i="0" u="none" strike="noStrike">
                          <a:solidFill>
                            <a:srgbClr val="000000"/>
                          </a:solidFill>
                          <a:effectLst/>
                          <a:latin typeface="Calibri" panose="020F0502020204030204" pitchFamily="34" charset="0"/>
                        </a:rPr>
                        <a:t> </a:t>
                      </a:r>
                      <a:r>
                        <a:rPr lang="sk-SK" sz="1600" b="0" i="0">
                          <a:solidFill>
                            <a:srgbClr val="000000"/>
                          </a:solidFill>
                          <a:effectLst/>
                          <a:latin typeface="Calibri" panose="020F0502020204030204" pitchFamily="34" charset="0"/>
                        </a:rPr>
                        <a:t>​</a:t>
                      </a:r>
                      <a:endParaRPr lang="sk-SK" b="0" i="0">
                        <a:solidFill>
                          <a:srgbClr val="000000"/>
                        </a:solidFill>
                        <a:effectLst/>
                      </a:endParaRPr>
                    </a:p>
                  </a:txBody>
                  <a:tcPr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gridSpan="2">
                  <a:txBody>
                    <a:bodyPr/>
                    <a:lstStyle/>
                    <a:p>
                      <a:pPr algn="ctr" fontAlgn="base"/>
                      <a:r>
                        <a:rPr lang="sk-SK" sz="1600" b="0" i="0" u="none" strike="noStrike">
                          <a:solidFill>
                            <a:srgbClr val="000000"/>
                          </a:solidFill>
                          <a:effectLst/>
                          <a:latin typeface="Calibri" panose="020F0502020204030204" pitchFamily="34" charset="0"/>
                        </a:rPr>
                        <a:t>BOB</a:t>
                      </a:r>
                      <a:r>
                        <a:rPr lang="sk-SK" sz="1600" b="0" i="0">
                          <a:solidFill>
                            <a:srgbClr val="000000"/>
                          </a:solidFill>
                          <a:effectLst/>
                          <a:latin typeface="Calibri" panose="020F0502020204030204" pitchFamily="34" charset="0"/>
                        </a:rPr>
                        <a:t>​</a:t>
                      </a:r>
                      <a:endParaRPr lang="sk-SK" b="0" i="0">
                        <a:solidFill>
                          <a:srgbClr val="000000"/>
                        </a:solidFill>
                        <a:effectLst/>
                      </a:endParaRPr>
                    </a:p>
                  </a:txBody>
                  <a:tcPr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8E8EF"/>
                    </a:solidFill>
                  </a:tcPr>
                </a:tc>
                <a:tc hMerge="1">
                  <a:txBody>
                    <a:bodyPr/>
                    <a:lstStyle/>
                    <a:p>
                      <a:endParaRPr lang="cs-CZ"/>
                    </a:p>
                  </a:txBody>
                  <a:tcPr/>
                </a:tc>
                <a:extLst>
                  <a:ext uri="{0D108BD9-81ED-4DB2-BD59-A6C34878D82A}">
                    <a16:rowId xmlns:a16="http://schemas.microsoft.com/office/drawing/2014/main" val="2727965283"/>
                  </a:ext>
                </a:extLst>
              </a:tr>
              <a:tr h="388276">
                <a:tc>
                  <a:txBody>
                    <a:bodyPr/>
                    <a:lstStyle/>
                    <a:p>
                      <a:pPr algn="ctr" fontAlgn="base"/>
                      <a:r>
                        <a:rPr lang="sk-SK" sz="1600" b="0" i="0" u="none" strike="noStrike">
                          <a:solidFill>
                            <a:srgbClr val="000000"/>
                          </a:solidFill>
                          <a:effectLst/>
                          <a:latin typeface="Calibri" panose="020F0502020204030204" pitchFamily="34" charset="0"/>
                        </a:rPr>
                        <a:t> </a:t>
                      </a:r>
                      <a:r>
                        <a:rPr lang="sk-SK" sz="1600" b="0" i="0">
                          <a:solidFill>
                            <a:srgbClr val="000000"/>
                          </a:solidFill>
                          <a:effectLst/>
                          <a:latin typeface="Calibri" panose="020F0502020204030204" pitchFamily="34" charset="0"/>
                        </a:rPr>
                        <a:t>​</a:t>
                      </a:r>
                      <a:endParaRPr lang="sk-SK" b="0" i="0">
                        <a:solidFill>
                          <a:srgbClr val="000000"/>
                        </a:solidFill>
                        <a:effectLst/>
                      </a:endParaRPr>
                    </a:p>
                  </a:txBody>
                  <a:tcPr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ase"/>
                      <a:r>
                        <a:rPr lang="sk-SK" sz="1600" b="0" i="0" u="none" strike="noStrike">
                          <a:solidFill>
                            <a:srgbClr val="000000"/>
                          </a:solidFill>
                          <a:effectLst/>
                          <a:latin typeface="Calibri" panose="020F0502020204030204" pitchFamily="34" charset="0"/>
                        </a:rPr>
                        <a:t> </a:t>
                      </a:r>
                      <a:r>
                        <a:rPr lang="sk-SK" sz="1600" b="0" i="0">
                          <a:solidFill>
                            <a:srgbClr val="000000"/>
                          </a:solidFill>
                          <a:effectLst/>
                          <a:latin typeface="Calibri" panose="020F0502020204030204" pitchFamily="34" charset="0"/>
                        </a:rPr>
                        <a:t>​</a:t>
                      </a:r>
                      <a:endParaRPr lang="sk-SK" b="0" i="0">
                        <a:solidFill>
                          <a:srgbClr val="000000"/>
                        </a:solidFill>
                        <a:effectLst/>
                      </a:endParaRPr>
                    </a:p>
                  </a:txBody>
                  <a:tcPr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ase"/>
                      <a:r>
                        <a:rPr lang="sk-SK" sz="1600" b="0" i="0" u="none" strike="noStrike">
                          <a:solidFill>
                            <a:srgbClr val="000000"/>
                          </a:solidFill>
                          <a:effectLst/>
                          <a:latin typeface="Calibri" panose="020F0502020204030204" pitchFamily="34" charset="0"/>
                        </a:rPr>
                        <a:t>C</a:t>
                      </a:r>
                      <a:r>
                        <a:rPr lang="sk-SK" sz="1600" b="0" i="0">
                          <a:solidFill>
                            <a:srgbClr val="000000"/>
                          </a:solidFill>
                          <a:effectLst/>
                          <a:latin typeface="Calibri" panose="020F0502020204030204" pitchFamily="34" charset="0"/>
                        </a:rPr>
                        <a:t>​</a:t>
                      </a:r>
                      <a:endParaRPr lang="sk-SK" b="0" i="0">
                        <a:solidFill>
                          <a:srgbClr val="000000"/>
                        </a:solidFill>
                        <a:effectLst/>
                      </a:endParaRPr>
                    </a:p>
                  </a:txBody>
                  <a:tcPr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8E8EF"/>
                    </a:solidFill>
                  </a:tcPr>
                </a:tc>
                <a:tc>
                  <a:txBody>
                    <a:bodyPr/>
                    <a:lstStyle/>
                    <a:p>
                      <a:pPr algn="ctr" fontAlgn="base"/>
                      <a:r>
                        <a:rPr lang="sk-SK" sz="1600" b="0" i="0" u="none" strike="noStrike">
                          <a:solidFill>
                            <a:srgbClr val="000000"/>
                          </a:solidFill>
                          <a:effectLst/>
                          <a:latin typeface="Calibri" panose="020F0502020204030204" pitchFamily="34" charset="0"/>
                        </a:rPr>
                        <a:t>D</a:t>
                      </a:r>
                      <a:r>
                        <a:rPr lang="sk-SK" sz="1600" b="0" i="0">
                          <a:solidFill>
                            <a:srgbClr val="000000"/>
                          </a:solidFill>
                          <a:effectLst/>
                          <a:latin typeface="Calibri" panose="020F0502020204030204" pitchFamily="34" charset="0"/>
                        </a:rPr>
                        <a:t>​</a:t>
                      </a:r>
                      <a:endParaRPr lang="sk-SK" b="0" i="0">
                        <a:solidFill>
                          <a:srgbClr val="000000"/>
                        </a:solidFill>
                        <a:effectLst/>
                      </a:endParaRPr>
                    </a:p>
                  </a:txBody>
                  <a:tcPr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8E8EF"/>
                    </a:solidFill>
                  </a:tcPr>
                </a:tc>
                <a:extLst>
                  <a:ext uri="{0D108BD9-81ED-4DB2-BD59-A6C34878D82A}">
                    <a16:rowId xmlns:a16="http://schemas.microsoft.com/office/drawing/2014/main" val="1988136494"/>
                  </a:ext>
                </a:extLst>
              </a:tr>
              <a:tr h="388276">
                <a:tc rowSpan="2">
                  <a:txBody>
                    <a:bodyPr/>
                    <a:lstStyle/>
                    <a:p>
                      <a:pPr algn="ctr" fontAlgn="base"/>
                      <a:r>
                        <a:rPr lang="sk-SK" sz="1600" b="0" i="0" u="none" strike="noStrike">
                          <a:solidFill>
                            <a:srgbClr val="000000"/>
                          </a:solidFill>
                          <a:effectLst/>
                          <a:latin typeface="Calibri" panose="020F0502020204030204" pitchFamily="34" charset="0"/>
                        </a:rPr>
                        <a:t>ALICE</a:t>
                      </a:r>
                      <a:r>
                        <a:rPr lang="sk-SK" sz="1600" b="0" i="0">
                          <a:solidFill>
                            <a:srgbClr val="000000"/>
                          </a:solidFill>
                          <a:effectLst/>
                          <a:latin typeface="Calibri" panose="020F0502020204030204" pitchFamily="34" charset="0"/>
                        </a:rPr>
                        <a:t>​</a:t>
                      </a:r>
                      <a:endParaRPr lang="sk-SK" b="0" i="0">
                        <a:solidFill>
                          <a:srgbClr val="000000"/>
                        </a:solidFill>
                        <a:effectLst/>
                      </a:endParaRPr>
                    </a:p>
                  </a:txBody>
                  <a:tcPr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8E8EF"/>
                    </a:solidFill>
                  </a:tcPr>
                </a:tc>
                <a:tc>
                  <a:txBody>
                    <a:bodyPr/>
                    <a:lstStyle/>
                    <a:p>
                      <a:pPr algn="ctr" fontAlgn="base"/>
                      <a:r>
                        <a:rPr lang="sk-SK" sz="1600" b="0" i="0" u="none" strike="noStrike" dirty="0">
                          <a:solidFill>
                            <a:srgbClr val="000000"/>
                          </a:solidFill>
                          <a:effectLst/>
                          <a:latin typeface="Calibri" panose="020F0502020204030204" pitchFamily="34" charset="0"/>
                        </a:rPr>
                        <a:t>C</a:t>
                      </a:r>
                      <a:r>
                        <a:rPr lang="sk-SK" sz="1600" b="0" i="0" dirty="0">
                          <a:solidFill>
                            <a:srgbClr val="000000"/>
                          </a:solidFill>
                          <a:effectLst/>
                          <a:latin typeface="Calibri" panose="020F0502020204030204" pitchFamily="34" charset="0"/>
                        </a:rPr>
                        <a:t>​</a:t>
                      </a:r>
                      <a:endParaRPr lang="sk-SK" b="0" i="0" dirty="0">
                        <a:solidFill>
                          <a:srgbClr val="000000"/>
                        </a:solidFill>
                        <a:effectLst/>
                      </a:endParaRPr>
                    </a:p>
                  </a:txBody>
                  <a:tcPr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8E8EF"/>
                    </a:solidFill>
                  </a:tcPr>
                </a:tc>
                <a:tc>
                  <a:txBody>
                    <a:bodyPr/>
                    <a:lstStyle/>
                    <a:p>
                      <a:pPr algn="ctr" fontAlgn="base"/>
                      <a:r>
                        <a:rPr lang="sk-SK" sz="1600" b="0" i="0" u="none" strike="noStrike">
                          <a:solidFill>
                            <a:srgbClr val="000000"/>
                          </a:solidFill>
                          <a:effectLst/>
                          <a:latin typeface="Calibri" panose="020F0502020204030204" pitchFamily="34" charset="0"/>
                        </a:rPr>
                        <a:t> -1;-1</a:t>
                      </a:r>
                      <a:r>
                        <a:rPr lang="sk-SK" sz="1600" b="0" i="0">
                          <a:solidFill>
                            <a:srgbClr val="000000"/>
                          </a:solidFill>
                          <a:effectLst/>
                          <a:latin typeface="Calibri" panose="020F0502020204030204" pitchFamily="34" charset="0"/>
                        </a:rPr>
                        <a:t>​</a:t>
                      </a:r>
                      <a:endParaRPr lang="sk-SK" b="0" i="0">
                        <a:solidFill>
                          <a:srgbClr val="000000"/>
                        </a:solidFill>
                        <a:effectLst/>
                      </a:endParaRPr>
                    </a:p>
                  </a:txBody>
                  <a:tcPr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8E8EF"/>
                    </a:solidFill>
                  </a:tcPr>
                </a:tc>
                <a:tc>
                  <a:txBody>
                    <a:bodyPr/>
                    <a:lstStyle/>
                    <a:p>
                      <a:pPr algn="ctr" fontAlgn="base"/>
                      <a:r>
                        <a:rPr lang="sk-SK" sz="1600" b="0" i="0" u="none" strike="noStrike" dirty="0">
                          <a:solidFill>
                            <a:srgbClr val="000000"/>
                          </a:solidFill>
                          <a:effectLst/>
                          <a:latin typeface="Calibri" panose="020F0502020204030204" pitchFamily="34" charset="0"/>
                        </a:rPr>
                        <a:t> -10;0</a:t>
                      </a:r>
                      <a:r>
                        <a:rPr lang="sk-SK" sz="1600" b="0" i="0" dirty="0">
                          <a:solidFill>
                            <a:srgbClr val="000000"/>
                          </a:solidFill>
                          <a:effectLst/>
                          <a:latin typeface="Calibri" panose="020F0502020204030204" pitchFamily="34" charset="0"/>
                        </a:rPr>
                        <a:t>​</a:t>
                      </a:r>
                      <a:endParaRPr lang="sk-SK" b="0" i="0" dirty="0">
                        <a:solidFill>
                          <a:srgbClr val="000000"/>
                        </a:solidFill>
                        <a:effectLst/>
                      </a:endParaRPr>
                    </a:p>
                  </a:txBody>
                  <a:tcPr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8E8EF"/>
                    </a:solidFill>
                  </a:tcPr>
                </a:tc>
                <a:extLst>
                  <a:ext uri="{0D108BD9-81ED-4DB2-BD59-A6C34878D82A}">
                    <a16:rowId xmlns:a16="http://schemas.microsoft.com/office/drawing/2014/main" val="1911935454"/>
                  </a:ext>
                </a:extLst>
              </a:tr>
              <a:tr h="388276">
                <a:tc vMerge="1">
                  <a:txBody>
                    <a:bodyPr/>
                    <a:lstStyle/>
                    <a:p>
                      <a:endParaRPr lang="cs-CZ"/>
                    </a:p>
                  </a:txBody>
                  <a:tcPr/>
                </a:tc>
                <a:tc>
                  <a:txBody>
                    <a:bodyPr/>
                    <a:lstStyle/>
                    <a:p>
                      <a:pPr algn="ctr" fontAlgn="base"/>
                      <a:r>
                        <a:rPr lang="sk-SK" sz="1600" b="0" i="0" u="none" strike="noStrike" dirty="0">
                          <a:solidFill>
                            <a:srgbClr val="000000"/>
                          </a:solidFill>
                          <a:effectLst/>
                          <a:latin typeface="Calibri" panose="020F0502020204030204" pitchFamily="34" charset="0"/>
                        </a:rPr>
                        <a:t>D</a:t>
                      </a:r>
                      <a:r>
                        <a:rPr lang="sk-SK" sz="1600" b="0" i="0" dirty="0">
                          <a:solidFill>
                            <a:srgbClr val="000000"/>
                          </a:solidFill>
                          <a:effectLst/>
                          <a:latin typeface="Calibri" panose="020F0502020204030204" pitchFamily="34" charset="0"/>
                        </a:rPr>
                        <a:t>​</a:t>
                      </a:r>
                      <a:endParaRPr lang="sk-SK" b="0" i="0" dirty="0">
                        <a:solidFill>
                          <a:srgbClr val="000000"/>
                        </a:solidFill>
                        <a:effectLst/>
                      </a:endParaRPr>
                    </a:p>
                  </a:txBody>
                  <a:tcPr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8E8EF"/>
                    </a:solidFill>
                  </a:tcPr>
                </a:tc>
                <a:tc>
                  <a:txBody>
                    <a:bodyPr/>
                    <a:lstStyle/>
                    <a:p>
                      <a:pPr algn="ctr" fontAlgn="base"/>
                      <a:r>
                        <a:rPr lang="sk-SK" sz="1600" b="0" i="0" u="none" strike="noStrike">
                          <a:solidFill>
                            <a:srgbClr val="000000"/>
                          </a:solidFill>
                          <a:effectLst/>
                          <a:latin typeface="Calibri" panose="020F0502020204030204" pitchFamily="34" charset="0"/>
                        </a:rPr>
                        <a:t> 0;-10</a:t>
                      </a:r>
                      <a:r>
                        <a:rPr lang="sk-SK" sz="1600" b="0" i="0">
                          <a:solidFill>
                            <a:srgbClr val="000000"/>
                          </a:solidFill>
                          <a:effectLst/>
                          <a:latin typeface="Calibri" panose="020F0502020204030204" pitchFamily="34" charset="0"/>
                        </a:rPr>
                        <a:t>​</a:t>
                      </a:r>
                      <a:endParaRPr lang="sk-SK" b="0" i="0">
                        <a:solidFill>
                          <a:srgbClr val="000000"/>
                        </a:solidFill>
                        <a:effectLst/>
                      </a:endParaRPr>
                    </a:p>
                  </a:txBody>
                  <a:tcPr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8E8EF"/>
                    </a:solidFill>
                  </a:tcPr>
                </a:tc>
                <a:tc>
                  <a:txBody>
                    <a:bodyPr/>
                    <a:lstStyle/>
                    <a:p>
                      <a:pPr algn="ctr" fontAlgn="base"/>
                      <a:r>
                        <a:rPr lang="sk-SK" sz="1600" b="0" i="0" u="none" strike="noStrike" dirty="0">
                          <a:solidFill>
                            <a:srgbClr val="000000"/>
                          </a:solidFill>
                          <a:effectLst/>
                          <a:latin typeface="Calibri" panose="020F0502020204030204" pitchFamily="34" charset="0"/>
                        </a:rPr>
                        <a:t> -5;-5</a:t>
                      </a:r>
                      <a:r>
                        <a:rPr lang="sk-SK" sz="1600" b="0" i="0" dirty="0">
                          <a:solidFill>
                            <a:srgbClr val="000000"/>
                          </a:solidFill>
                          <a:effectLst/>
                          <a:latin typeface="Calibri" panose="020F0502020204030204" pitchFamily="34" charset="0"/>
                        </a:rPr>
                        <a:t>​</a:t>
                      </a:r>
                      <a:endParaRPr lang="sk-SK" b="0" i="0" dirty="0">
                        <a:solidFill>
                          <a:srgbClr val="000000"/>
                        </a:solidFill>
                        <a:effectLst/>
                      </a:endParaRPr>
                    </a:p>
                  </a:txBody>
                  <a:tcPr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8E8EF"/>
                    </a:solidFill>
                  </a:tcPr>
                </a:tc>
                <a:extLst>
                  <a:ext uri="{0D108BD9-81ED-4DB2-BD59-A6C34878D82A}">
                    <a16:rowId xmlns:a16="http://schemas.microsoft.com/office/drawing/2014/main" val="2749215127"/>
                  </a:ext>
                </a:extLst>
              </a:tr>
            </a:tbl>
          </a:graphicData>
        </a:graphic>
      </p:graphicFrame>
      <p:sp>
        <p:nvSpPr>
          <p:cNvPr id="11" name="Rectangle 1">
            <a:extLst>
              <a:ext uri="{FF2B5EF4-FFF2-40B4-BE49-F238E27FC236}">
                <a16:creationId xmlns:a16="http://schemas.microsoft.com/office/drawing/2014/main" id="{7A60CA79-54A3-48E1-9C23-B04C6852F3CD}"/>
              </a:ext>
            </a:extLst>
          </p:cNvPr>
          <p:cNvSpPr>
            <a:spLocks noChangeArrowheads="1"/>
          </p:cNvSpPr>
          <p:nvPr/>
        </p:nvSpPr>
        <p:spPr bwMode="auto">
          <a:xfrm>
            <a:off x="1886529" y="280050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 </a:t>
            </a:r>
            <a:endParaRPr kumimoji="0" lang="cs-CZ" altLang="cs-CZ"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altLang="cs-CZ" sz="1800" b="0" i="0" u="none" strike="noStrike" cap="none" normalizeH="0" baseline="0">
              <a:ln>
                <a:noFill/>
              </a:ln>
              <a:solidFill>
                <a:schemeClr val="tx1"/>
              </a:solidFill>
              <a:effectLst/>
              <a:latin typeface="Arial" panose="020B0604020202020204" pitchFamily="34" charset="0"/>
            </a:endParaRPr>
          </a:p>
        </p:txBody>
      </p:sp>
      <p:sp>
        <p:nvSpPr>
          <p:cNvPr id="13" name="TextovéPole 12">
            <a:extLst>
              <a:ext uri="{FF2B5EF4-FFF2-40B4-BE49-F238E27FC236}">
                <a16:creationId xmlns:a16="http://schemas.microsoft.com/office/drawing/2014/main" id="{99D7813D-BD37-4880-9D56-3DF1F659866F}"/>
              </a:ext>
            </a:extLst>
          </p:cNvPr>
          <p:cNvSpPr txBox="1"/>
          <p:nvPr/>
        </p:nvSpPr>
        <p:spPr>
          <a:xfrm>
            <a:off x="1537153" y="3660597"/>
            <a:ext cx="2940578" cy="2308324"/>
          </a:xfrm>
          <a:prstGeom prst="rect">
            <a:avLst/>
          </a:prstGeom>
          <a:noFill/>
        </p:spPr>
        <p:txBody>
          <a:bodyPr wrap="square">
            <a:spAutoFit/>
          </a:bodyPr>
          <a:lstStyle/>
          <a:p>
            <a:r>
              <a:rPr lang="cs-CZ" sz="1600" b="0" i="0" dirty="0" err="1">
                <a:solidFill>
                  <a:srgbClr val="000000"/>
                </a:solidFill>
                <a:effectLst/>
                <a:latin typeface="Arial" panose="020B0604020202020204" pitchFamily="34" charset="0"/>
                <a:cs typeface="Arial" panose="020B0604020202020204" pitchFamily="34" charset="0"/>
              </a:rPr>
              <a:t>Predpoklad</a:t>
            </a:r>
            <a:r>
              <a:rPr lang="cs-CZ" sz="1600" b="0" i="0" dirty="0">
                <a:solidFill>
                  <a:srgbClr val="000000"/>
                </a:solidFill>
                <a:effectLst/>
                <a:latin typeface="Arial" panose="020B0604020202020204" pitchFamily="34" charset="0"/>
                <a:cs typeface="Arial" panose="020B0604020202020204" pitchFamily="34" charset="0"/>
              </a:rPr>
              <a:t>: ​</a:t>
            </a:r>
          </a:p>
          <a:p>
            <a:endParaRPr lang="cs-CZ" sz="800" b="0" i="0" dirty="0">
              <a:solidFill>
                <a:srgbClr val="000000"/>
              </a:solidFill>
              <a:effectLst/>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cs-CZ" sz="1600" b="0" i="0" dirty="0">
                <a:solidFill>
                  <a:srgbClr val="000000"/>
                </a:solidFill>
                <a:effectLst/>
                <a:latin typeface="Arial" panose="020B0604020202020204" pitchFamily="34" charset="0"/>
                <a:cs typeface="Arial" panose="020B0604020202020204" pitchFamily="34" charset="0"/>
              </a:rPr>
              <a:t>Hráči </a:t>
            </a:r>
            <a:r>
              <a:rPr lang="cs-CZ" sz="1600" b="0" i="0" dirty="0" err="1">
                <a:solidFill>
                  <a:srgbClr val="000000"/>
                </a:solidFill>
                <a:effectLst/>
                <a:latin typeface="Arial" panose="020B0604020202020204" pitchFamily="34" charset="0"/>
                <a:cs typeface="Arial" panose="020B0604020202020204" pitchFamily="34" charset="0"/>
              </a:rPr>
              <a:t>prijímajú</a:t>
            </a:r>
            <a:r>
              <a:rPr lang="cs-CZ" sz="1600" b="0" i="0" dirty="0">
                <a:solidFill>
                  <a:srgbClr val="000000"/>
                </a:solidFill>
                <a:effectLst/>
                <a:latin typeface="Arial" panose="020B0604020202020204" pitchFamily="34" charset="0"/>
                <a:cs typeface="Arial" panose="020B0604020202020204" pitchFamily="34" charset="0"/>
              </a:rPr>
              <a:t> </a:t>
            </a:r>
            <a:r>
              <a:rPr lang="cs-CZ" sz="1600" b="0" i="0" dirty="0" err="1">
                <a:solidFill>
                  <a:srgbClr val="000000"/>
                </a:solidFill>
                <a:effectLst/>
                <a:latin typeface="Arial" panose="020B0604020202020204" pitchFamily="34" charset="0"/>
                <a:cs typeface="Arial" panose="020B0604020202020204" pitchFamily="34" charset="0"/>
              </a:rPr>
              <a:t>rozhodnutie</a:t>
            </a:r>
            <a:r>
              <a:rPr lang="cs-CZ" sz="1600" b="0" i="0" dirty="0">
                <a:solidFill>
                  <a:srgbClr val="000000"/>
                </a:solidFill>
                <a:effectLst/>
                <a:latin typeface="Arial" panose="020B0604020202020204" pitchFamily="34" charset="0"/>
                <a:cs typeface="Arial" panose="020B0604020202020204" pitchFamily="34" charset="0"/>
              </a:rPr>
              <a:t> v </a:t>
            </a:r>
            <a:r>
              <a:rPr lang="cs-CZ" sz="1600" b="0" i="0" dirty="0" err="1">
                <a:solidFill>
                  <a:srgbClr val="000000"/>
                </a:solidFill>
                <a:effectLst/>
                <a:latin typeface="Arial" panose="020B0604020202020204" pitchFamily="34" charset="0"/>
                <a:cs typeface="Arial" panose="020B0604020202020204" pitchFamily="34" charset="0"/>
              </a:rPr>
              <a:t>rovnakom</a:t>
            </a:r>
            <a:r>
              <a:rPr lang="cs-CZ" sz="1600" b="0" i="0" dirty="0">
                <a:solidFill>
                  <a:srgbClr val="000000"/>
                </a:solidFill>
                <a:effectLst/>
                <a:latin typeface="Arial" panose="020B0604020202020204" pitchFamily="34" charset="0"/>
                <a:cs typeface="Arial" panose="020B0604020202020204" pitchFamily="34" charset="0"/>
              </a:rPr>
              <a:t> čase. ​</a:t>
            </a:r>
          </a:p>
          <a:p>
            <a:pPr marL="285750" indent="-285750">
              <a:buFont typeface="Arial" panose="020B0604020202020204" pitchFamily="34" charset="0"/>
              <a:buChar char="•"/>
            </a:pPr>
            <a:endParaRPr lang="cs-CZ" sz="800" b="0" i="0" dirty="0">
              <a:solidFill>
                <a:srgbClr val="000000"/>
              </a:solidFill>
              <a:effectLst/>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cs-CZ" sz="1600" b="0" i="0" dirty="0" err="1">
                <a:solidFill>
                  <a:srgbClr val="000000"/>
                </a:solidFill>
                <a:effectLst/>
                <a:latin typeface="Arial" panose="020B0604020202020204" pitchFamily="34" charset="0"/>
                <a:cs typeface="Arial" panose="020B0604020202020204" pitchFamily="34" charset="0"/>
              </a:rPr>
              <a:t>Počas</a:t>
            </a:r>
            <a:r>
              <a:rPr lang="cs-CZ" sz="1600" b="0" i="0" dirty="0">
                <a:solidFill>
                  <a:srgbClr val="000000"/>
                </a:solidFill>
                <a:effectLst/>
                <a:latin typeface="Arial" panose="020B0604020202020204" pitchFamily="34" charset="0"/>
                <a:cs typeface="Arial" panose="020B0604020202020204" pitchFamily="34" charset="0"/>
              </a:rPr>
              <a:t> </a:t>
            </a:r>
            <a:r>
              <a:rPr lang="cs-CZ" sz="1600" b="0" i="0" dirty="0" err="1">
                <a:solidFill>
                  <a:srgbClr val="000000"/>
                </a:solidFill>
                <a:effectLst/>
                <a:latin typeface="Arial" panose="020B0604020202020204" pitchFamily="34" charset="0"/>
                <a:cs typeface="Arial" panose="020B0604020202020204" pitchFamily="34" charset="0"/>
              </a:rPr>
              <a:t>vyšetrovania</a:t>
            </a:r>
            <a:r>
              <a:rPr lang="cs-CZ" sz="1600" b="0" i="0" dirty="0">
                <a:solidFill>
                  <a:srgbClr val="000000"/>
                </a:solidFill>
                <a:effectLst/>
                <a:latin typeface="Arial" panose="020B0604020202020204" pitchFamily="34" charset="0"/>
                <a:cs typeface="Arial" panose="020B0604020202020204" pitchFamily="34" charset="0"/>
              </a:rPr>
              <a:t> </a:t>
            </a:r>
            <a:r>
              <a:rPr lang="cs-CZ" sz="1600" b="0" i="0" dirty="0" err="1">
                <a:solidFill>
                  <a:srgbClr val="000000"/>
                </a:solidFill>
                <a:effectLst/>
                <a:latin typeface="Arial" panose="020B0604020202020204" pitchFamily="34" charset="0"/>
                <a:cs typeface="Arial" panose="020B0604020202020204" pitchFamily="34" charset="0"/>
              </a:rPr>
              <a:t>nemajú</a:t>
            </a:r>
            <a:r>
              <a:rPr lang="cs-CZ" sz="1600" b="0" i="0" dirty="0">
                <a:solidFill>
                  <a:srgbClr val="000000"/>
                </a:solidFill>
                <a:effectLst/>
                <a:latin typeface="Arial" panose="020B0604020202020204" pitchFamily="34" charset="0"/>
                <a:cs typeface="Arial" panose="020B0604020202020204" pitchFamily="34" charset="0"/>
              </a:rPr>
              <a:t> k sebe </a:t>
            </a:r>
            <a:r>
              <a:rPr lang="cs-CZ" sz="1600" b="0" i="0" dirty="0" err="1">
                <a:solidFill>
                  <a:srgbClr val="000000"/>
                </a:solidFill>
                <a:effectLst/>
                <a:latin typeface="Arial" panose="020B0604020202020204" pitchFamily="34" charset="0"/>
                <a:cs typeface="Arial" panose="020B0604020202020204" pitchFamily="34" charset="0"/>
              </a:rPr>
              <a:t>prístup</a:t>
            </a:r>
            <a:r>
              <a:rPr lang="cs-CZ" sz="1600" b="0" i="0" dirty="0">
                <a:solidFill>
                  <a:srgbClr val="000000"/>
                </a:solidFill>
                <a:effectLst/>
                <a:latin typeface="Arial" panose="020B0604020202020204" pitchFamily="34" charset="0"/>
                <a:cs typeface="Arial" panose="020B0604020202020204" pitchFamily="34" charset="0"/>
              </a:rPr>
              <a:t> a teda </a:t>
            </a:r>
            <a:r>
              <a:rPr lang="cs-CZ" sz="1600" b="0" i="0" dirty="0" err="1">
                <a:solidFill>
                  <a:srgbClr val="000000"/>
                </a:solidFill>
                <a:effectLst/>
                <a:latin typeface="Arial" panose="020B0604020202020204" pitchFamily="34" charset="0"/>
                <a:cs typeface="Arial" panose="020B0604020202020204" pitchFamily="34" charset="0"/>
              </a:rPr>
              <a:t>nevedia</a:t>
            </a:r>
            <a:r>
              <a:rPr lang="cs-CZ" sz="1600" b="0" i="0" dirty="0">
                <a:solidFill>
                  <a:srgbClr val="000000"/>
                </a:solidFill>
                <a:effectLst/>
                <a:latin typeface="Arial" panose="020B0604020202020204" pitchFamily="34" charset="0"/>
                <a:cs typeface="Arial" panose="020B0604020202020204" pitchFamily="34" charset="0"/>
              </a:rPr>
              <a:t>, </a:t>
            </a:r>
            <a:r>
              <a:rPr lang="cs-CZ" sz="1600" b="0" i="0" dirty="0" err="1">
                <a:solidFill>
                  <a:srgbClr val="000000"/>
                </a:solidFill>
                <a:effectLst/>
                <a:latin typeface="Arial" panose="020B0604020202020204" pitchFamily="34" charset="0"/>
                <a:cs typeface="Arial" panose="020B0604020202020204" pitchFamily="34" charset="0"/>
              </a:rPr>
              <a:t>akým</a:t>
            </a:r>
            <a:r>
              <a:rPr lang="cs-CZ" sz="1600" b="0" i="0" dirty="0">
                <a:solidFill>
                  <a:srgbClr val="000000"/>
                </a:solidFill>
                <a:effectLst/>
                <a:latin typeface="Arial" panose="020B0604020202020204" pitchFamily="34" charset="0"/>
                <a:cs typeface="Arial" panose="020B0604020202020204" pitchFamily="34" charset="0"/>
              </a:rPr>
              <a:t> </a:t>
            </a:r>
            <a:r>
              <a:rPr lang="cs-CZ" sz="1600" b="0" i="0" dirty="0" err="1">
                <a:solidFill>
                  <a:srgbClr val="000000"/>
                </a:solidFill>
                <a:effectLst/>
                <a:latin typeface="Arial" panose="020B0604020202020204" pitchFamily="34" charset="0"/>
                <a:cs typeface="Arial" panose="020B0604020202020204" pitchFamily="34" charset="0"/>
              </a:rPr>
              <a:t>spôsobom</a:t>
            </a:r>
            <a:r>
              <a:rPr lang="cs-CZ" sz="1600" b="0" i="0" dirty="0">
                <a:solidFill>
                  <a:srgbClr val="000000"/>
                </a:solidFill>
                <a:effectLst/>
                <a:latin typeface="Arial" panose="020B0604020202020204" pitchFamily="34" charset="0"/>
                <a:cs typeface="Arial" panose="020B0604020202020204" pitchFamily="34" charset="0"/>
              </a:rPr>
              <a:t> </a:t>
            </a:r>
            <a:r>
              <a:rPr lang="cs-CZ" sz="1600" b="0" i="0" dirty="0" err="1">
                <a:solidFill>
                  <a:srgbClr val="000000"/>
                </a:solidFill>
                <a:effectLst/>
                <a:latin typeface="Arial" panose="020B0604020202020204" pitchFamily="34" charset="0"/>
                <a:cs typeface="Arial" panose="020B0604020202020204" pitchFamily="34" charset="0"/>
              </a:rPr>
              <a:t>odpovedajú</a:t>
            </a:r>
            <a:r>
              <a:rPr lang="cs-CZ" sz="1600" b="0" i="0" dirty="0">
                <a:solidFill>
                  <a:srgbClr val="000000"/>
                </a:solidFill>
                <a:effectLst/>
                <a:latin typeface="Arial" panose="020B0604020202020204" pitchFamily="34" charset="0"/>
                <a:cs typeface="Arial" panose="020B0604020202020204" pitchFamily="34" charset="0"/>
              </a:rPr>
              <a:t> </a:t>
            </a:r>
            <a:r>
              <a:rPr lang="cs-CZ" sz="1600" b="0" i="0" dirty="0" err="1">
                <a:solidFill>
                  <a:srgbClr val="000000"/>
                </a:solidFill>
                <a:effectLst/>
                <a:latin typeface="Arial" panose="020B0604020202020204" pitchFamily="34" charset="0"/>
                <a:cs typeface="Arial" panose="020B0604020202020204" pitchFamily="34" charset="0"/>
              </a:rPr>
              <a:t>vyšetrovateľovi</a:t>
            </a:r>
            <a:r>
              <a:rPr lang="cs-CZ" sz="1600" b="0" i="0" dirty="0">
                <a:solidFill>
                  <a:srgbClr val="000000"/>
                </a:solidFill>
                <a:effectLst/>
                <a:latin typeface="Arial" panose="020B0604020202020204" pitchFamily="34" charset="0"/>
                <a:cs typeface="Arial" panose="020B0604020202020204" pitchFamily="34" charset="0"/>
              </a:rPr>
              <a:t>.</a:t>
            </a:r>
            <a:endParaRPr lang="cs-CZ" sz="1600" dirty="0">
              <a:latin typeface="Arial" panose="020B0604020202020204" pitchFamily="34" charset="0"/>
              <a:cs typeface="Arial" panose="020B0604020202020204" pitchFamily="34" charset="0"/>
            </a:endParaRPr>
          </a:p>
        </p:txBody>
      </p:sp>
      <p:pic>
        <p:nvPicPr>
          <p:cNvPr id="14" name="Obrázek 13">
            <a:extLst>
              <a:ext uri="{FF2B5EF4-FFF2-40B4-BE49-F238E27FC236}">
                <a16:creationId xmlns:a16="http://schemas.microsoft.com/office/drawing/2014/main" id="{736767CC-57CB-4A96-AE6F-8678BD938309}"/>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9283" y="5740924"/>
            <a:ext cx="877624" cy="838600"/>
          </a:xfrm>
          <a:prstGeom prst="rect">
            <a:avLst/>
          </a:prstGeom>
          <a:noFill/>
          <a:ln>
            <a:noFill/>
          </a:ln>
        </p:spPr>
      </p:pic>
      <p:sp>
        <p:nvSpPr>
          <p:cNvPr id="15" name="TextovéPole 14">
            <a:extLst>
              <a:ext uri="{FF2B5EF4-FFF2-40B4-BE49-F238E27FC236}">
                <a16:creationId xmlns:a16="http://schemas.microsoft.com/office/drawing/2014/main" id="{D8498B8C-9E75-453B-B300-255A38589621}"/>
              </a:ext>
            </a:extLst>
          </p:cNvPr>
          <p:cNvSpPr txBox="1"/>
          <p:nvPr/>
        </p:nvSpPr>
        <p:spPr>
          <a:xfrm>
            <a:off x="6096000" y="1931177"/>
            <a:ext cx="5857188" cy="3970318"/>
          </a:xfrm>
          <a:prstGeom prst="rect">
            <a:avLst/>
          </a:prstGeom>
          <a:noFill/>
        </p:spPr>
        <p:txBody>
          <a:bodyPr wrap="square" rtlCol="0">
            <a:spAutoFit/>
          </a:bodyPr>
          <a:lstStyle/>
          <a:p>
            <a:pPr marL="285750" indent="-285750">
              <a:buFont typeface="Wingdings" panose="05000000000000000000" pitchFamily="2" charset="2"/>
              <a:buChar char="ü"/>
            </a:pPr>
            <a:r>
              <a:rPr lang="sk-SK" dirty="0">
                <a:latin typeface="Arial" panose="020B0604020202020204" pitchFamily="34" charset="0"/>
                <a:cs typeface="Arial" panose="020B0604020202020204" pitchFamily="34" charset="0"/>
              </a:rPr>
              <a:t>C = vyjadruje stratégiu „spolupráca hráča“ – v tomto prípade, že bude ticho a neprizná sa</a:t>
            </a:r>
          </a:p>
          <a:p>
            <a:pPr marL="285750" indent="-285750">
              <a:buFont typeface="Wingdings" panose="05000000000000000000" pitchFamily="2" charset="2"/>
              <a:buChar char="ü"/>
            </a:pPr>
            <a:endParaRPr lang="sk-SK"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ü"/>
            </a:pPr>
            <a:r>
              <a:rPr lang="sk-SK" dirty="0">
                <a:latin typeface="Arial" panose="020B0604020202020204" pitchFamily="34" charset="0"/>
                <a:cs typeface="Arial" panose="020B0604020202020204" pitchFamily="34" charset="0"/>
              </a:rPr>
              <a:t>D = vyjadruje stratégiu „zrada hráča“ – v tomto prípade, že sa prizná k veľkému zločinu</a:t>
            </a:r>
            <a:r>
              <a:rPr lang="en-US" dirty="0"/>
              <a:t>​</a:t>
            </a:r>
          </a:p>
          <a:p>
            <a:pPr marL="285750" indent="-285750">
              <a:buFont typeface="Wingdings" panose="05000000000000000000" pitchFamily="2" charset="2"/>
              <a:buChar char="ü"/>
            </a:pPr>
            <a:endParaRPr lang="sk-SK"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ü"/>
            </a:pPr>
            <a:r>
              <a:rPr lang="sk-SK" dirty="0">
                <a:latin typeface="Arial" panose="020B0604020202020204" pitchFamily="34" charset="0"/>
                <a:cs typeface="Arial" panose="020B0604020202020204" pitchFamily="34" charset="0"/>
              </a:rPr>
              <a:t>Hodnoty v tabuľke vyjadrujú počet rokov, ktoré hrozia jednotlivým hráčom ako trest. (znamienko mínus vyjadruje, že prídu o svoju slobodu).</a:t>
            </a:r>
            <a:r>
              <a:rPr lang="en-US" dirty="0">
                <a:latin typeface="Arial" panose="020B0604020202020204" pitchFamily="34" charset="0"/>
                <a:cs typeface="Arial" panose="020B0604020202020204" pitchFamily="34" charset="0"/>
              </a:rPr>
              <a:t>​</a:t>
            </a:r>
          </a:p>
          <a:p>
            <a:pPr marL="285750" indent="-285750">
              <a:buFont typeface="Wingdings" panose="05000000000000000000" pitchFamily="2" charset="2"/>
              <a:buChar char="ü"/>
            </a:pPr>
            <a:endParaRPr lang="sk-SK" sz="1800" b="0" i="0" u="none" strike="noStrike" dirty="0">
              <a:solidFill>
                <a:srgbClr val="000000"/>
              </a:solidFill>
              <a:effectLst/>
              <a:latin typeface="Arial" panose="020B0604020202020204" pitchFamily="34" charset="0"/>
              <a:cs typeface="Arial" panose="020B0604020202020204" pitchFamily="34" charset="0"/>
            </a:endParaRPr>
          </a:p>
          <a:p>
            <a:pPr marL="285750" indent="-285750">
              <a:buFont typeface="Wingdings" panose="05000000000000000000" pitchFamily="2" charset="2"/>
              <a:buChar char="ü"/>
            </a:pPr>
            <a:r>
              <a:rPr lang="sk-SK" sz="1800" b="0" i="0" u="none" strike="noStrike" dirty="0">
                <a:solidFill>
                  <a:srgbClr val="000000"/>
                </a:solidFill>
                <a:effectLst/>
                <a:latin typeface="Arial" panose="020B0604020202020204" pitchFamily="34" charset="0"/>
                <a:cs typeface="Arial" panose="020B0604020202020204" pitchFamily="34" charset="0"/>
              </a:rPr>
              <a:t>Prvá hodnota v zápise v bunke je výplata pre Alice, druhá hodnota je výplata v danej kombinácií pre Boba. </a:t>
            </a:r>
            <a:r>
              <a:rPr lang="en-US" sz="1800" b="0" i="0" dirty="0">
                <a:solidFill>
                  <a:srgbClr val="000000"/>
                </a:solidFill>
                <a:effectLst/>
                <a:latin typeface="Arial" panose="020B0604020202020204" pitchFamily="34" charset="0"/>
                <a:cs typeface="Arial" panose="020B0604020202020204" pitchFamily="34" charset="0"/>
              </a:rPr>
              <a:t>​</a:t>
            </a:r>
            <a:endParaRPr lang="en-US" b="0" i="0" dirty="0">
              <a:solidFill>
                <a:srgbClr val="000000"/>
              </a:solidFill>
              <a:effectLst/>
              <a:latin typeface="Arial" panose="020B0604020202020204" pitchFamily="34" charset="0"/>
              <a:cs typeface="Arial" panose="020B0604020202020204" pitchFamily="34" charset="0"/>
            </a:endParaRPr>
          </a:p>
          <a:p>
            <a:endParaRPr lang="cs-CZ" dirty="0"/>
          </a:p>
        </p:txBody>
      </p:sp>
    </p:spTree>
    <p:extLst>
      <p:ext uri="{BB962C8B-B14F-4D97-AF65-F5344CB8AC3E}">
        <p14:creationId xmlns:p14="http://schemas.microsoft.com/office/powerpoint/2010/main" val="4237540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2094731" y="714453"/>
            <a:ext cx="9144000" cy="839136"/>
          </a:xfrm>
        </p:spPr>
        <p:txBody>
          <a:bodyPr>
            <a:normAutofit/>
          </a:bodyPr>
          <a:lstStyle/>
          <a:p>
            <a:pPr algn="l"/>
            <a:r>
              <a:rPr lang="cs-CZ" sz="3200" b="1" dirty="0">
                <a:solidFill>
                  <a:srgbClr val="249CDC"/>
                </a:solidFill>
                <a:latin typeface="Arial" panose="020B0604020202020204" pitchFamily="34" charset="0"/>
                <a:cs typeface="Arial" panose="020B0604020202020204" pitchFamily="34" charset="0"/>
              </a:rPr>
              <a:t>Úloha v experimente​</a:t>
            </a:r>
          </a:p>
        </p:txBody>
      </p:sp>
      <p:sp>
        <p:nvSpPr>
          <p:cNvPr id="3" name="Podnadpis 2">
            <a:extLst>
              <a:ext uri="{FF2B5EF4-FFF2-40B4-BE49-F238E27FC236}">
                <a16:creationId xmlns:a16="http://schemas.microsoft.com/office/drawing/2014/main" id="{AF93A67C-3FB1-4326-A5EB-7894CB5A24F0}"/>
              </a:ext>
            </a:extLst>
          </p:cNvPr>
          <p:cNvSpPr>
            <a:spLocks noGrp="1"/>
          </p:cNvSpPr>
          <p:nvPr>
            <p:ph type="subTitle" idx="1"/>
          </p:nvPr>
        </p:nvSpPr>
        <p:spPr>
          <a:xfrm>
            <a:off x="1637531" y="1757479"/>
            <a:ext cx="9601200" cy="4352478"/>
          </a:xfrm>
        </p:spPr>
        <p:txBody>
          <a:bodyPr anchor="t">
            <a:noAutofit/>
          </a:bodyPr>
          <a:lstStyle/>
          <a:p>
            <a:pPr marL="342900" indent="-342900" algn="l" rtl="0" fontAlgn="base">
              <a:buFont typeface="Arial" panose="020B0604020202020204" pitchFamily="34" charset="0"/>
              <a:buChar char="•"/>
            </a:pPr>
            <a:r>
              <a:rPr lang="sk-SK" b="0" i="0" u="none" strike="noStrike" dirty="0">
                <a:solidFill>
                  <a:srgbClr val="000000"/>
                </a:solidFill>
                <a:effectLst/>
                <a:latin typeface="Arial" panose="020B0604020202020204" pitchFamily="34" charset="0"/>
                <a:cs typeface="Arial" panose="020B0604020202020204" pitchFamily="34" charset="0"/>
              </a:rPr>
              <a:t>Budete hrať hru Väzňova dilema. ​</a:t>
            </a:r>
          </a:p>
          <a:p>
            <a:pPr marL="342900" indent="-342900" algn="l" rtl="0" fontAlgn="base">
              <a:buFont typeface="Arial" panose="020B0604020202020204" pitchFamily="34" charset="0"/>
              <a:buChar char="•"/>
            </a:pPr>
            <a:endParaRPr lang="sk-SK" sz="800" b="0" i="0" u="none" strike="noStrike" dirty="0">
              <a:solidFill>
                <a:srgbClr val="000000"/>
              </a:solidFill>
              <a:effectLst/>
              <a:latin typeface="Arial" panose="020B0604020202020204" pitchFamily="34" charset="0"/>
              <a:cs typeface="Arial" panose="020B0604020202020204" pitchFamily="34" charset="0"/>
            </a:endParaRPr>
          </a:p>
          <a:p>
            <a:pPr marL="342900" indent="-342900" algn="l" rtl="0" fontAlgn="base">
              <a:buFont typeface="Arial" panose="020B0604020202020204" pitchFamily="34" charset="0"/>
              <a:buChar char="•"/>
            </a:pPr>
            <a:r>
              <a:rPr lang="sk-SK" b="0" i="0" u="none" strike="noStrike" dirty="0">
                <a:solidFill>
                  <a:srgbClr val="000000"/>
                </a:solidFill>
                <a:effectLst/>
                <a:latin typeface="Arial" panose="020B0604020202020204" pitchFamily="34" charset="0"/>
                <a:cs typeface="Arial" panose="020B0604020202020204" pitchFamily="34" charset="0"/>
              </a:rPr>
              <a:t>Po prihlásení sa do online priestoru Vám počítač priradí Vášho protihráča. Počas nasledujúcich 10 kôl hry sa Váš protihráč nebude meniť. ​</a:t>
            </a:r>
          </a:p>
          <a:p>
            <a:pPr marL="342900" indent="-342900" algn="l" rtl="0" fontAlgn="base">
              <a:buFont typeface="Arial" panose="020B0604020202020204" pitchFamily="34" charset="0"/>
              <a:buChar char="•"/>
            </a:pPr>
            <a:endParaRPr lang="sk-SK" sz="800" b="0" i="0" u="none" strike="noStrike" dirty="0">
              <a:solidFill>
                <a:srgbClr val="000000"/>
              </a:solidFill>
              <a:effectLst/>
              <a:latin typeface="Arial" panose="020B0604020202020204" pitchFamily="34" charset="0"/>
              <a:cs typeface="Arial" panose="020B0604020202020204" pitchFamily="34" charset="0"/>
            </a:endParaRPr>
          </a:p>
          <a:p>
            <a:pPr marL="342900" indent="-342900" algn="l" rtl="0" fontAlgn="base">
              <a:buFont typeface="Arial" panose="020B0604020202020204" pitchFamily="34" charset="0"/>
              <a:buChar char="•"/>
            </a:pPr>
            <a:r>
              <a:rPr lang="sk-SK" b="0" i="0" u="none" strike="noStrike" dirty="0">
                <a:solidFill>
                  <a:srgbClr val="000000"/>
                </a:solidFill>
                <a:effectLst/>
                <a:latin typeface="Arial" panose="020B0604020202020204" pitchFamily="34" charset="0"/>
                <a:cs typeface="Arial" panose="020B0604020202020204" pitchFamily="34" charset="0"/>
              </a:rPr>
              <a:t>V každom kole hry budete hru začínať akoby odznova, bez ohľadu na to, ako dopadlo predchádzajúce kolo – rozhodnutie vybrať si C alebo D v predchádzajúcom kole neovplyvní možnosť rozhodovania v novom kole. ​</a:t>
            </a:r>
          </a:p>
          <a:p>
            <a:pPr marL="342900" indent="-342900" algn="l" rtl="0" fontAlgn="base">
              <a:buFont typeface="Arial" panose="020B0604020202020204" pitchFamily="34" charset="0"/>
              <a:buChar char="•"/>
            </a:pPr>
            <a:endParaRPr lang="sk-SK" sz="800" b="0" i="0" u="none" strike="noStrike" dirty="0">
              <a:solidFill>
                <a:srgbClr val="000000"/>
              </a:solidFill>
              <a:effectLst/>
              <a:latin typeface="Arial" panose="020B0604020202020204" pitchFamily="34" charset="0"/>
              <a:cs typeface="Arial" panose="020B0604020202020204" pitchFamily="34" charset="0"/>
            </a:endParaRPr>
          </a:p>
          <a:p>
            <a:pPr marL="342900" indent="-342900" algn="l" rtl="0" fontAlgn="base">
              <a:buFont typeface="Arial" panose="020B0604020202020204" pitchFamily="34" charset="0"/>
              <a:buChar char="•"/>
            </a:pPr>
            <a:r>
              <a:rPr lang="sk-SK" b="0" i="0" u="none" strike="noStrike" dirty="0">
                <a:solidFill>
                  <a:srgbClr val="000000"/>
                </a:solidFill>
                <a:effectLst/>
                <a:latin typeface="Arial" panose="020B0604020202020204" pitchFamily="34" charset="0"/>
                <a:cs typeface="Arial" panose="020B0604020202020204" pitchFamily="34" charset="0"/>
              </a:rPr>
              <a:t>Váš zisk/strata sa bude kumulovať za celých 10 kôl hry. </a:t>
            </a:r>
            <a:endParaRPr lang="sk-SK" sz="1600" b="0" i="0" u="none" strike="noStrike" dirty="0">
              <a:solidFill>
                <a:srgbClr val="000000"/>
              </a:solidFill>
              <a:effectLst/>
              <a:latin typeface="Arial" panose="020B0604020202020204" pitchFamily="34" charset="0"/>
              <a:cs typeface="Arial" panose="020B0604020202020204" pitchFamily="34" charset="0"/>
            </a:endParaRPr>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pic>
        <p:nvPicPr>
          <p:cNvPr id="9" name="Obrázek 8">
            <a:extLst>
              <a:ext uri="{FF2B5EF4-FFF2-40B4-BE49-F238E27FC236}">
                <a16:creationId xmlns:a16="http://schemas.microsoft.com/office/drawing/2014/main" id="{B92ECA00-D8E1-4507-921B-6A54A6090FD2}"/>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pic>
        <p:nvPicPr>
          <p:cNvPr id="10" name="Obrázek 9">
            <a:extLst>
              <a:ext uri="{FF2B5EF4-FFF2-40B4-BE49-F238E27FC236}">
                <a16:creationId xmlns:a16="http://schemas.microsoft.com/office/drawing/2014/main" id="{8ECC9B70-A5EC-474E-A1DA-CF2CF3F8852F}"/>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29283" y="5740924"/>
            <a:ext cx="877624" cy="838600"/>
          </a:xfrm>
          <a:prstGeom prst="rect">
            <a:avLst/>
          </a:prstGeom>
          <a:noFill/>
          <a:ln>
            <a:noFill/>
          </a:ln>
        </p:spPr>
      </p:pic>
    </p:spTree>
    <p:extLst>
      <p:ext uri="{BB962C8B-B14F-4D97-AF65-F5344CB8AC3E}">
        <p14:creationId xmlns:p14="http://schemas.microsoft.com/office/powerpoint/2010/main" val="29220401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2094731" y="714453"/>
            <a:ext cx="9144000" cy="839136"/>
          </a:xfrm>
        </p:spPr>
        <p:txBody>
          <a:bodyPr>
            <a:normAutofit/>
          </a:bodyPr>
          <a:lstStyle/>
          <a:p>
            <a:pPr algn="l"/>
            <a:r>
              <a:rPr lang="cs-CZ" sz="3200" b="1" dirty="0">
                <a:solidFill>
                  <a:srgbClr val="249CDC"/>
                </a:solidFill>
                <a:latin typeface="Arial" panose="020B0604020202020204" pitchFamily="34" charset="0"/>
                <a:cs typeface="Arial" panose="020B0604020202020204" pitchFamily="34" charset="0"/>
              </a:rPr>
              <a:t>Väzňova dilema​</a:t>
            </a:r>
          </a:p>
        </p:txBody>
      </p:sp>
      <p:sp>
        <p:nvSpPr>
          <p:cNvPr id="3" name="Podnadpis 2">
            <a:extLst>
              <a:ext uri="{FF2B5EF4-FFF2-40B4-BE49-F238E27FC236}">
                <a16:creationId xmlns:a16="http://schemas.microsoft.com/office/drawing/2014/main" id="{AF93A67C-3FB1-4326-A5EB-7894CB5A24F0}"/>
              </a:ext>
            </a:extLst>
          </p:cNvPr>
          <p:cNvSpPr>
            <a:spLocks noGrp="1"/>
          </p:cNvSpPr>
          <p:nvPr>
            <p:ph type="subTitle" idx="1"/>
          </p:nvPr>
        </p:nvSpPr>
        <p:spPr>
          <a:xfrm>
            <a:off x="1637531" y="1757479"/>
            <a:ext cx="9601200" cy="4352478"/>
          </a:xfrm>
        </p:spPr>
        <p:txBody>
          <a:bodyPr anchor="t">
            <a:noAutofit/>
          </a:bodyPr>
          <a:lstStyle/>
          <a:p>
            <a:pPr marL="342900" indent="-342900" algn="l" rtl="0" fontAlgn="base">
              <a:buFont typeface="Arial" panose="020B0604020202020204" pitchFamily="34" charset="0"/>
              <a:buChar char="•"/>
            </a:pPr>
            <a:r>
              <a:rPr lang="sk-SK" sz="1800" b="0" i="0" u="none" strike="noStrike" dirty="0">
                <a:solidFill>
                  <a:srgbClr val="000000"/>
                </a:solidFill>
                <a:effectLst/>
                <a:latin typeface="Arial" panose="020B0604020202020204" pitchFamily="34" charset="0"/>
                <a:cs typeface="Arial" panose="020B0604020202020204" pitchFamily="34" charset="0"/>
              </a:rPr>
              <a:t>Základné pojmy: ​</a:t>
            </a:r>
          </a:p>
          <a:p>
            <a:pPr marL="800100" lvl="1" indent="-342900" algn="l" fontAlgn="base">
              <a:buFont typeface="Arial" panose="020B0604020202020204" pitchFamily="34" charset="0"/>
              <a:buChar char="•"/>
            </a:pPr>
            <a:r>
              <a:rPr lang="sk-SK" sz="1600" b="1" i="0" u="none" strike="noStrike" dirty="0">
                <a:solidFill>
                  <a:srgbClr val="000000"/>
                </a:solidFill>
                <a:effectLst/>
                <a:latin typeface="Arial" panose="020B0604020202020204" pitchFamily="34" charset="0"/>
                <a:cs typeface="Arial" panose="020B0604020202020204" pitchFamily="34" charset="0"/>
              </a:rPr>
              <a:t>Úžitok</a:t>
            </a:r>
            <a:r>
              <a:rPr lang="sk-SK" sz="1600" b="0" i="0" u="none" strike="noStrike" dirty="0">
                <a:solidFill>
                  <a:srgbClr val="000000"/>
                </a:solidFill>
                <a:effectLst/>
                <a:latin typeface="Arial" panose="020B0604020202020204" pitchFamily="34" charset="0"/>
                <a:cs typeface="Arial" panose="020B0604020202020204" pitchFamily="34" charset="0"/>
              </a:rPr>
              <a:t> – miera uspokojenia potreby, resp. pozitívum, ktoré dosiahneme pri hraní tejto hry​</a:t>
            </a:r>
          </a:p>
          <a:p>
            <a:pPr marL="800100" lvl="1" indent="-342900" algn="l" fontAlgn="base">
              <a:buFont typeface="Arial" panose="020B0604020202020204" pitchFamily="34" charset="0"/>
              <a:buChar char="•"/>
            </a:pPr>
            <a:r>
              <a:rPr lang="sk-SK" sz="1600" b="1" i="0" u="none" strike="noStrike" dirty="0">
                <a:solidFill>
                  <a:srgbClr val="000000"/>
                </a:solidFill>
                <a:effectLst/>
                <a:latin typeface="Arial" panose="020B0604020202020204" pitchFamily="34" charset="0"/>
                <a:cs typeface="Arial" panose="020B0604020202020204" pitchFamily="34" charset="0"/>
              </a:rPr>
              <a:t>Racionalita správania sa </a:t>
            </a:r>
            <a:r>
              <a:rPr lang="sk-SK" sz="1600" b="0" i="0" u="none" strike="noStrike" dirty="0">
                <a:solidFill>
                  <a:srgbClr val="000000"/>
                </a:solidFill>
                <a:effectLst/>
                <a:latin typeface="Arial" panose="020B0604020202020204" pitchFamily="34" charset="0"/>
                <a:cs typeface="Arial" panose="020B0604020202020204" pitchFamily="34" charset="0"/>
              </a:rPr>
              <a:t>– maximalizácia úžitku</a:t>
            </a:r>
            <a:r>
              <a:rPr lang="sk-SK" sz="1800" b="0" i="0" u="none" strike="noStrike" dirty="0">
                <a:solidFill>
                  <a:srgbClr val="000000"/>
                </a:solidFill>
                <a:effectLst/>
                <a:latin typeface="Arial" panose="020B0604020202020204" pitchFamily="34" charset="0"/>
                <a:cs typeface="Arial" panose="020B0604020202020204" pitchFamily="34" charset="0"/>
              </a:rPr>
              <a:t>​</a:t>
            </a:r>
          </a:p>
          <a:p>
            <a:pPr marL="342900" indent="-342900" algn="l" rtl="0" fontAlgn="base">
              <a:buFont typeface="Arial" panose="020B0604020202020204" pitchFamily="34" charset="0"/>
              <a:buChar char="•"/>
            </a:pPr>
            <a:r>
              <a:rPr lang="sk-SK" sz="1800" b="0" i="0" u="none" strike="noStrike" dirty="0">
                <a:solidFill>
                  <a:srgbClr val="000000"/>
                </a:solidFill>
                <a:effectLst/>
                <a:latin typeface="Arial" panose="020B0604020202020204" pitchFamily="34" charset="0"/>
                <a:cs typeface="Arial" panose="020B0604020202020204" pitchFamily="34" charset="0"/>
              </a:rPr>
              <a:t>Táto hra je ukážkou toho, že z dlhodobého hľadiska každý bude sledovať maximalizáciu svojho vlastného úžitku. ​</a:t>
            </a:r>
          </a:p>
          <a:p>
            <a:pPr marL="342900" indent="-342900" algn="l" rtl="0" fontAlgn="base">
              <a:buFont typeface="Arial" panose="020B0604020202020204" pitchFamily="34" charset="0"/>
              <a:buChar char="•"/>
            </a:pPr>
            <a:r>
              <a:rPr lang="sk-SK" sz="1800" b="0" i="0" u="none" strike="noStrike" dirty="0">
                <a:solidFill>
                  <a:srgbClr val="000000"/>
                </a:solidFill>
                <a:effectLst/>
                <a:latin typeface="Arial" panose="020B0604020202020204" pitchFamily="34" charset="0"/>
                <a:cs typeface="Arial" panose="020B0604020202020204" pitchFamily="34" charset="0"/>
              </a:rPr>
              <a:t>Z pohľadu racionálneho správania sa bude každý z hráčov snažiť dosiahnuť to najlepšie pre seba – bude chcieť byť slobodný a nie uväznený. Toto vie dosiahnuť len za jednej podmienky – vyberie si stratégiu D – zrada.​</a:t>
            </a:r>
          </a:p>
          <a:p>
            <a:pPr marL="342900" indent="-342900" algn="l" rtl="0" fontAlgn="base">
              <a:buFont typeface="Arial" panose="020B0604020202020204" pitchFamily="34" charset="0"/>
              <a:buChar char="•"/>
            </a:pPr>
            <a:r>
              <a:rPr lang="sk-SK" sz="1800" b="0" i="0" u="none" strike="noStrike" dirty="0">
                <a:solidFill>
                  <a:srgbClr val="000000"/>
                </a:solidFill>
                <a:effectLst/>
                <a:latin typeface="Arial" panose="020B0604020202020204" pitchFamily="34" charset="0"/>
                <a:cs typeface="Arial" panose="020B0604020202020204" pitchFamily="34" charset="0"/>
              </a:rPr>
              <a:t>Keďže počas hry nevedia hráči o tom, ako sa jeden alebo druhý rozhodol, nemôžu svoje rozhodnutia koordinovať a tak sledujú len vlastné preferencie – maximalizáciu svojho úžitku​</a:t>
            </a:r>
          </a:p>
          <a:p>
            <a:pPr marL="342900" indent="-342900" algn="l" rtl="0" fontAlgn="base">
              <a:buFont typeface="Arial" panose="020B0604020202020204" pitchFamily="34" charset="0"/>
              <a:buChar char="•"/>
            </a:pPr>
            <a:r>
              <a:rPr lang="sk-SK" sz="1800" b="0" i="0" u="none" strike="noStrike" dirty="0">
                <a:solidFill>
                  <a:srgbClr val="000000"/>
                </a:solidFill>
                <a:effectLst/>
                <a:latin typeface="Arial" panose="020B0604020202020204" pitchFamily="34" charset="0"/>
                <a:cs typeface="Arial" panose="020B0604020202020204" pitchFamily="34" charset="0"/>
              </a:rPr>
              <a:t>Výsledkom je, že obaja budú nakoniec voliť stratu, čím dosiahnu odsúdenie s nižším trestom.  ​</a:t>
            </a:r>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pic>
        <p:nvPicPr>
          <p:cNvPr id="9" name="Obrázek 8">
            <a:extLst>
              <a:ext uri="{FF2B5EF4-FFF2-40B4-BE49-F238E27FC236}">
                <a16:creationId xmlns:a16="http://schemas.microsoft.com/office/drawing/2014/main" id="{B92ECA00-D8E1-4507-921B-6A54A6090FD2}"/>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pic>
        <p:nvPicPr>
          <p:cNvPr id="8" name="Obrázek 7">
            <a:extLst>
              <a:ext uri="{FF2B5EF4-FFF2-40B4-BE49-F238E27FC236}">
                <a16:creationId xmlns:a16="http://schemas.microsoft.com/office/drawing/2014/main" id="{8D0311B5-84BA-4CF9-A1E3-BE56D3098EB0}"/>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6499" y="5721714"/>
            <a:ext cx="1112364" cy="923827"/>
          </a:xfrm>
          <a:prstGeom prst="rect">
            <a:avLst/>
          </a:prstGeom>
          <a:noFill/>
          <a:ln>
            <a:noFill/>
          </a:ln>
        </p:spPr>
      </p:pic>
    </p:spTree>
    <p:extLst>
      <p:ext uri="{BB962C8B-B14F-4D97-AF65-F5344CB8AC3E}">
        <p14:creationId xmlns:p14="http://schemas.microsoft.com/office/powerpoint/2010/main" val="3567561767"/>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263</TotalTime>
  <Words>1505</Words>
  <Application>Microsoft Office PowerPoint</Application>
  <PresentationFormat>Širokoúhlá obrazovka</PresentationFormat>
  <Paragraphs>151</Paragraphs>
  <Slides>17</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17</vt:i4>
      </vt:variant>
    </vt:vector>
  </HeadingPairs>
  <TitlesOfParts>
    <vt:vector size="23" baseType="lpstr">
      <vt:lpstr>Arial</vt:lpstr>
      <vt:lpstr>Calibri</vt:lpstr>
      <vt:lpstr>Calibri Light</vt:lpstr>
      <vt:lpstr>Times New Roman</vt:lpstr>
      <vt:lpstr>Wingdings</vt:lpstr>
      <vt:lpstr>Motiv Office</vt:lpstr>
      <vt:lpstr>STRATEGICKÉ MYSLENIE</vt:lpstr>
      <vt:lpstr>OBSAH PREZENTÁCIE</vt:lpstr>
      <vt:lpstr>„To najlepšie pre skupinu prichádza vtedy, keď každý v skupine robí to, čo je najlepšie pre neho A skupinu.“   John Nash (1928 – 2015)  ​</vt:lpstr>
      <vt:lpstr>Podnikanie je aj o ...​</vt:lpstr>
      <vt:lpstr>Väzňova dilema​</vt:lpstr>
      <vt:lpstr>Väzňova dilema​</vt:lpstr>
      <vt:lpstr>Väzňova dilema​</vt:lpstr>
      <vt:lpstr>Úloha v experimente​</vt:lpstr>
      <vt:lpstr>Väzňova dilema​</vt:lpstr>
      <vt:lpstr>Väzňova dilema​</vt:lpstr>
      <vt:lpstr>Hon na jeleňa​</vt:lpstr>
      <vt:lpstr>Hon na jeleňa​</vt:lpstr>
      <vt:lpstr>Úloha v experimente​</vt:lpstr>
      <vt:lpstr>Hon na jeleňa​</vt:lpstr>
      <vt:lpstr>Hon na jeleňa​</vt:lpstr>
      <vt:lpstr>Použitá a odporúčaná literatúra</vt:lpstr>
      <vt:lpstr>ĎAKUJEM ZA POZORNOSŤ!​</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PODNIKATELSKÝ PLÁN</dc:title>
  <dc:creator>Kulihova Kublova Tereza</dc:creator>
  <cp:lastModifiedBy>Kulihova Kublova Tereza</cp:lastModifiedBy>
  <cp:revision>16</cp:revision>
  <dcterms:created xsi:type="dcterms:W3CDTF">2023-07-25T08:23:46Z</dcterms:created>
  <dcterms:modified xsi:type="dcterms:W3CDTF">2023-08-08T13:43:01Z</dcterms:modified>
</cp:coreProperties>
</file>