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8" r:id="rId3"/>
    <p:sldId id="260" r:id="rId4"/>
    <p:sldId id="310" r:id="rId5"/>
    <p:sldId id="277"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01" r:id="rId42"/>
    <p:sldId id="355" r:id="rId43"/>
    <p:sldId id="356" r:id="rId44"/>
    <p:sldId id="357" r:id="rId45"/>
    <p:sldId id="319" r:id="rId46"/>
    <p:sldId id="276" r:id="rId4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0" autoAdjust="0"/>
  </p:normalViewPr>
  <p:slideViewPr>
    <p:cSldViewPr snapToGrid="0">
      <p:cViewPr varScale="1">
        <p:scale>
          <a:sx n="61" d="100"/>
          <a:sy n="61" d="100"/>
        </p:scale>
        <p:origin x="6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545EB-8A20-4E20-A589-A9EC2BFA8ED9}" type="datetimeFigureOut">
              <a:rPr lang="cs-CZ" smtClean="0"/>
              <a:t>07.08.2023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E001C-4F57-48BB-AE11-A41E49E496FC}" type="slidenum">
              <a:rPr lang="cs-CZ" smtClean="0"/>
              <a:t>‹#›</a:t>
            </a:fld>
            <a:endParaRPr lang="cs-CZ"/>
          </a:p>
        </p:txBody>
      </p:sp>
    </p:spTree>
    <p:extLst>
      <p:ext uri="{BB962C8B-B14F-4D97-AF65-F5344CB8AC3E}">
        <p14:creationId xmlns:p14="http://schemas.microsoft.com/office/powerpoint/2010/main" val="116655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4D50CB-ECA9-4083-BF69-F4CB7D403D7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B70D652-EC5D-48A1-B1AF-E15DEF5EB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D2E1063-4F2C-4D1E-86A1-1E17FF8B44BE}"/>
              </a:ext>
            </a:extLst>
          </p:cNvPr>
          <p:cNvSpPr>
            <a:spLocks noGrp="1"/>
          </p:cNvSpPr>
          <p:nvPr>
            <p:ph type="dt" sz="half" idx="10"/>
          </p:nvPr>
        </p:nvSpPr>
        <p:spPr/>
        <p:txBody>
          <a:bodyPr/>
          <a:lstStyle/>
          <a:p>
            <a:fld id="{3D58A440-1B6D-43E4-9C02-07F167C45F13}" type="datetimeFigureOut">
              <a:rPr lang="cs-CZ" smtClean="0"/>
              <a:t>07.08.2023</a:t>
            </a:fld>
            <a:endParaRPr lang="cs-CZ"/>
          </a:p>
        </p:txBody>
      </p:sp>
      <p:sp>
        <p:nvSpPr>
          <p:cNvPr id="5" name="Zástupný symbol pro zápatí 4">
            <a:extLst>
              <a:ext uri="{FF2B5EF4-FFF2-40B4-BE49-F238E27FC236}">
                <a16:creationId xmlns:a16="http://schemas.microsoft.com/office/drawing/2014/main" id="{BBD1E713-3569-42BF-9BA0-EA8F3B5A4D2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484853-1626-4872-9ACB-A2926E2B4EA6}"/>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113306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6FF47F-9BC6-4FEE-957E-4709865CB01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34603F9-B439-45FC-9DE0-9DE0DF355CC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D472B65-4BE2-4355-8C57-8A8C170D4D87}"/>
              </a:ext>
            </a:extLst>
          </p:cNvPr>
          <p:cNvSpPr>
            <a:spLocks noGrp="1"/>
          </p:cNvSpPr>
          <p:nvPr>
            <p:ph type="dt" sz="half" idx="10"/>
          </p:nvPr>
        </p:nvSpPr>
        <p:spPr/>
        <p:txBody>
          <a:bodyPr/>
          <a:lstStyle/>
          <a:p>
            <a:fld id="{3D58A440-1B6D-43E4-9C02-07F167C45F13}" type="datetimeFigureOut">
              <a:rPr lang="cs-CZ" smtClean="0"/>
              <a:t>07.08.2023</a:t>
            </a:fld>
            <a:endParaRPr lang="cs-CZ"/>
          </a:p>
        </p:txBody>
      </p:sp>
      <p:sp>
        <p:nvSpPr>
          <p:cNvPr id="5" name="Zástupný symbol pro zápatí 4">
            <a:extLst>
              <a:ext uri="{FF2B5EF4-FFF2-40B4-BE49-F238E27FC236}">
                <a16:creationId xmlns:a16="http://schemas.microsoft.com/office/drawing/2014/main" id="{5609AA42-EF96-49DE-9A33-FCBDAFAFE88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4DC519F-094B-44BE-B3D6-C353B6C0B8FF}"/>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406859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135FEBF-A212-40A4-84C3-9649D056032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21C412D-5AA6-4170-A5FE-1F2C7802A45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BF2860D-EB00-43FA-8A5B-A6C22F31CDC5}"/>
              </a:ext>
            </a:extLst>
          </p:cNvPr>
          <p:cNvSpPr>
            <a:spLocks noGrp="1"/>
          </p:cNvSpPr>
          <p:nvPr>
            <p:ph type="dt" sz="half" idx="10"/>
          </p:nvPr>
        </p:nvSpPr>
        <p:spPr/>
        <p:txBody>
          <a:bodyPr/>
          <a:lstStyle/>
          <a:p>
            <a:fld id="{3D58A440-1B6D-43E4-9C02-07F167C45F13}" type="datetimeFigureOut">
              <a:rPr lang="cs-CZ" smtClean="0"/>
              <a:t>07.08.2023</a:t>
            </a:fld>
            <a:endParaRPr lang="cs-CZ"/>
          </a:p>
        </p:txBody>
      </p:sp>
      <p:sp>
        <p:nvSpPr>
          <p:cNvPr id="5" name="Zástupný symbol pro zápatí 4">
            <a:extLst>
              <a:ext uri="{FF2B5EF4-FFF2-40B4-BE49-F238E27FC236}">
                <a16:creationId xmlns:a16="http://schemas.microsoft.com/office/drawing/2014/main" id="{E161CAA3-DDB7-4DC3-8BE7-4B63FFC928B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FE80C0A-BE58-443D-ADE8-F3CE8004F0F1}"/>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143686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742838-3AC6-4435-8A9F-CF0389C31E0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B8C3830-809A-4FA9-A9C7-B3222236373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A03EF7B-B236-4C38-B689-288A0AD559F4}"/>
              </a:ext>
            </a:extLst>
          </p:cNvPr>
          <p:cNvSpPr>
            <a:spLocks noGrp="1"/>
          </p:cNvSpPr>
          <p:nvPr>
            <p:ph type="dt" sz="half" idx="10"/>
          </p:nvPr>
        </p:nvSpPr>
        <p:spPr/>
        <p:txBody>
          <a:bodyPr/>
          <a:lstStyle/>
          <a:p>
            <a:fld id="{3D58A440-1B6D-43E4-9C02-07F167C45F13}" type="datetimeFigureOut">
              <a:rPr lang="cs-CZ" smtClean="0"/>
              <a:t>07.08.2023</a:t>
            </a:fld>
            <a:endParaRPr lang="cs-CZ"/>
          </a:p>
        </p:txBody>
      </p:sp>
      <p:sp>
        <p:nvSpPr>
          <p:cNvPr id="5" name="Zástupný symbol pro zápatí 4">
            <a:extLst>
              <a:ext uri="{FF2B5EF4-FFF2-40B4-BE49-F238E27FC236}">
                <a16:creationId xmlns:a16="http://schemas.microsoft.com/office/drawing/2014/main" id="{9FABA588-F1E0-47FF-B0C0-6E66E93EEC6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F714CB8-FABD-4711-B8FC-F7565606499D}"/>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33334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07036-3F99-464B-B8AC-F118B0B4A0A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FF8260B-76E8-40F1-A757-4357511EA7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C1CAC12-1535-451C-805F-3D4768A19A1C}"/>
              </a:ext>
            </a:extLst>
          </p:cNvPr>
          <p:cNvSpPr>
            <a:spLocks noGrp="1"/>
          </p:cNvSpPr>
          <p:nvPr>
            <p:ph type="dt" sz="half" idx="10"/>
          </p:nvPr>
        </p:nvSpPr>
        <p:spPr/>
        <p:txBody>
          <a:bodyPr/>
          <a:lstStyle/>
          <a:p>
            <a:fld id="{3D58A440-1B6D-43E4-9C02-07F167C45F13}" type="datetimeFigureOut">
              <a:rPr lang="cs-CZ" smtClean="0"/>
              <a:t>07.08.2023</a:t>
            </a:fld>
            <a:endParaRPr lang="cs-CZ"/>
          </a:p>
        </p:txBody>
      </p:sp>
      <p:sp>
        <p:nvSpPr>
          <p:cNvPr id="5" name="Zástupný symbol pro zápatí 4">
            <a:extLst>
              <a:ext uri="{FF2B5EF4-FFF2-40B4-BE49-F238E27FC236}">
                <a16:creationId xmlns:a16="http://schemas.microsoft.com/office/drawing/2014/main" id="{03982F66-407A-4DCA-82D9-AA31E794CA8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BA9A0E-2404-4AB4-BF57-D8E301E05D63}"/>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178834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E8BB99-759C-4C48-BA1D-0B69C6261E7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82C3DBE-1141-4805-A825-1977195993D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CBD92E4-0ED9-4748-9EB0-3BE40489820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1C43090-CD88-482B-9E7B-B070983954CE}"/>
              </a:ext>
            </a:extLst>
          </p:cNvPr>
          <p:cNvSpPr>
            <a:spLocks noGrp="1"/>
          </p:cNvSpPr>
          <p:nvPr>
            <p:ph type="dt" sz="half" idx="10"/>
          </p:nvPr>
        </p:nvSpPr>
        <p:spPr/>
        <p:txBody>
          <a:bodyPr/>
          <a:lstStyle/>
          <a:p>
            <a:fld id="{3D58A440-1B6D-43E4-9C02-07F167C45F13}" type="datetimeFigureOut">
              <a:rPr lang="cs-CZ" smtClean="0"/>
              <a:t>07.08.2023</a:t>
            </a:fld>
            <a:endParaRPr lang="cs-CZ"/>
          </a:p>
        </p:txBody>
      </p:sp>
      <p:sp>
        <p:nvSpPr>
          <p:cNvPr id="6" name="Zástupný symbol pro zápatí 5">
            <a:extLst>
              <a:ext uri="{FF2B5EF4-FFF2-40B4-BE49-F238E27FC236}">
                <a16:creationId xmlns:a16="http://schemas.microsoft.com/office/drawing/2014/main" id="{12EFD80C-D84C-49E3-BC38-BCD6F9A498B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CBB80F5-E504-4F89-8C32-6D6A5304A4C1}"/>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80864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9CF9B-71DB-4FC6-86F6-94BBE670F04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4184003-C434-4DCE-B252-740FDC4D3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DB08835-5A3D-4C02-BCC7-E490EB825D0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6E2939E0-D022-4A9C-9590-DB7D45326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6C3EA80-E5B2-4727-89F8-4811EECBFC0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EE3375C-B169-4440-9D7F-A73C106954EE}"/>
              </a:ext>
            </a:extLst>
          </p:cNvPr>
          <p:cNvSpPr>
            <a:spLocks noGrp="1"/>
          </p:cNvSpPr>
          <p:nvPr>
            <p:ph type="dt" sz="half" idx="10"/>
          </p:nvPr>
        </p:nvSpPr>
        <p:spPr/>
        <p:txBody>
          <a:bodyPr/>
          <a:lstStyle/>
          <a:p>
            <a:fld id="{3D58A440-1B6D-43E4-9C02-07F167C45F13}" type="datetimeFigureOut">
              <a:rPr lang="cs-CZ" smtClean="0"/>
              <a:t>07.08.2023</a:t>
            </a:fld>
            <a:endParaRPr lang="cs-CZ"/>
          </a:p>
        </p:txBody>
      </p:sp>
      <p:sp>
        <p:nvSpPr>
          <p:cNvPr id="8" name="Zástupný symbol pro zápatí 7">
            <a:extLst>
              <a:ext uri="{FF2B5EF4-FFF2-40B4-BE49-F238E27FC236}">
                <a16:creationId xmlns:a16="http://schemas.microsoft.com/office/drawing/2014/main" id="{C6FC4382-F7ED-4911-9D78-773459569AB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11BA616-15AD-46E3-94A3-27DC2AA6E2FE}"/>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95427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F97895-1A15-4F9E-AF00-D08D6976F9B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339483C-5715-41B8-9BFC-D8DB24158A77}"/>
              </a:ext>
            </a:extLst>
          </p:cNvPr>
          <p:cNvSpPr>
            <a:spLocks noGrp="1"/>
          </p:cNvSpPr>
          <p:nvPr>
            <p:ph type="dt" sz="half" idx="10"/>
          </p:nvPr>
        </p:nvSpPr>
        <p:spPr/>
        <p:txBody>
          <a:bodyPr/>
          <a:lstStyle/>
          <a:p>
            <a:fld id="{3D58A440-1B6D-43E4-9C02-07F167C45F13}" type="datetimeFigureOut">
              <a:rPr lang="cs-CZ" smtClean="0"/>
              <a:t>07.08.2023</a:t>
            </a:fld>
            <a:endParaRPr lang="cs-CZ"/>
          </a:p>
        </p:txBody>
      </p:sp>
      <p:sp>
        <p:nvSpPr>
          <p:cNvPr id="4" name="Zástupný symbol pro zápatí 3">
            <a:extLst>
              <a:ext uri="{FF2B5EF4-FFF2-40B4-BE49-F238E27FC236}">
                <a16:creationId xmlns:a16="http://schemas.microsoft.com/office/drawing/2014/main" id="{3FC5C36B-33BA-4F12-95F8-AD3F5121810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E5C7414-69C2-4775-BCD1-761AC1FAA465}"/>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91588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299039E-C35A-4539-ADC4-FAADCC00246D}"/>
              </a:ext>
            </a:extLst>
          </p:cNvPr>
          <p:cNvSpPr>
            <a:spLocks noGrp="1"/>
          </p:cNvSpPr>
          <p:nvPr>
            <p:ph type="dt" sz="half" idx="10"/>
          </p:nvPr>
        </p:nvSpPr>
        <p:spPr/>
        <p:txBody>
          <a:bodyPr/>
          <a:lstStyle/>
          <a:p>
            <a:fld id="{3D58A440-1B6D-43E4-9C02-07F167C45F13}" type="datetimeFigureOut">
              <a:rPr lang="cs-CZ" smtClean="0"/>
              <a:t>07.08.2023</a:t>
            </a:fld>
            <a:endParaRPr lang="cs-CZ"/>
          </a:p>
        </p:txBody>
      </p:sp>
      <p:sp>
        <p:nvSpPr>
          <p:cNvPr id="3" name="Zástupný symbol pro zápatí 2">
            <a:extLst>
              <a:ext uri="{FF2B5EF4-FFF2-40B4-BE49-F238E27FC236}">
                <a16:creationId xmlns:a16="http://schemas.microsoft.com/office/drawing/2014/main" id="{0A2F4E39-2145-427C-94FB-B7C8B0ED396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DE9F581-DD8B-4E62-BD39-345D2F91380E}"/>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0113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D0E3E-7B6D-45F0-A236-7B4B67D5E45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D6E8D5B-D596-4652-9928-812612E52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027383F-2A14-4511-BAAC-BF0C18C2E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3A3FF67-71F2-4EA0-9A21-9A406A520D5A}"/>
              </a:ext>
            </a:extLst>
          </p:cNvPr>
          <p:cNvSpPr>
            <a:spLocks noGrp="1"/>
          </p:cNvSpPr>
          <p:nvPr>
            <p:ph type="dt" sz="half" idx="10"/>
          </p:nvPr>
        </p:nvSpPr>
        <p:spPr/>
        <p:txBody>
          <a:bodyPr/>
          <a:lstStyle/>
          <a:p>
            <a:fld id="{3D58A440-1B6D-43E4-9C02-07F167C45F13}" type="datetimeFigureOut">
              <a:rPr lang="cs-CZ" smtClean="0"/>
              <a:t>07.08.2023</a:t>
            </a:fld>
            <a:endParaRPr lang="cs-CZ"/>
          </a:p>
        </p:txBody>
      </p:sp>
      <p:sp>
        <p:nvSpPr>
          <p:cNvPr id="6" name="Zástupný symbol pro zápatí 5">
            <a:extLst>
              <a:ext uri="{FF2B5EF4-FFF2-40B4-BE49-F238E27FC236}">
                <a16:creationId xmlns:a16="http://schemas.microsoft.com/office/drawing/2014/main" id="{BF48B103-9FFE-4FF6-AFAD-32BE6087187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1E169BA-8F3D-4EE5-BE91-2084FCE2F9B7}"/>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279273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E6195B-C512-41CF-BCB6-5A25F077EEE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D4A67C0-3874-481C-AD5C-B88CAAF935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7C0D67F-2D4E-478E-A7B6-B08FF9EE9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7B63BD1-4E0C-4334-9737-6F31EA49BAC2}"/>
              </a:ext>
            </a:extLst>
          </p:cNvPr>
          <p:cNvSpPr>
            <a:spLocks noGrp="1"/>
          </p:cNvSpPr>
          <p:nvPr>
            <p:ph type="dt" sz="half" idx="10"/>
          </p:nvPr>
        </p:nvSpPr>
        <p:spPr/>
        <p:txBody>
          <a:bodyPr/>
          <a:lstStyle/>
          <a:p>
            <a:fld id="{3D58A440-1B6D-43E4-9C02-07F167C45F13}" type="datetimeFigureOut">
              <a:rPr lang="cs-CZ" smtClean="0"/>
              <a:t>07.08.2023</a:t>
            </a:fld>
            <a:endParaRPr lang="cs-CZ"/>
          </a:p>
        </p:txBody>
      </p:sp>
      <p:sp>
        <p:nvSpPr>
          <p:cNvPr id="6" name="Zástupný symbol pro zápatí 5">
            <a:extLst>
              <a:ext uri="{FF2B5EF4-FFF2-40B4-BE49-F238E27FC236}">
                <a16:creationId xmlns:a16="http://schemas.microsoft.com/office/drawing/2014/main" id="{BAD335B7-878F-4075-8444-99911A6424B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1AD60EE-910C-430D-AE93-7DD5C5C52554}"/>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61479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46D131A-0C78-4001-8AF8-B8C47E45AB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583CC6C-C7A8-4761-93C5-8109401CF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203C234-18EE-4BB9-AB06-8817A0D73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8A440-1B6D-43E4-9C02-07F167C45F13}" type="datetimeFigureOut">
              <a:rPr lang="cs-CZ" smtClean="0"/>
              <a:t>07.08.2023</a:t>
            </a:fld>
            <a:endParaRPr lang="cs-CZ"/>
          </a:p>
        </p:txBody>
      </p:sp>
      <p:sp>
        <p:nvSpPr>
          <p:cNvPr id="5" name="Zástupný symbol pro zápatí 4">
            <a:extLst>
              <a:ext uri="{FF2B5EF4-FFF2-40B4-BE49-F238E27FC236}">
                <a16:creationId xmlns:a16="http://schemas.microsoft.com/office/drawing/2014/main" id="{38DA832B-4B82-4902-84DF-4AAFC322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FBB8316-7C01-47F4-921F-1B4906928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A4E30-26DE-4FF2-849A-8BE99DE41496}" type="slidenum">
              <a:rPr lang="cs-CZ" smtClean="0"/>
              <a:t>‹#›</a:t>
            </a:fld>
            <a:endParaRPr lang="cs-CZ"/>
          </a:p>
        </p:txBody>
      </p:sp>
    </p:spTree>
    <p:extLst>
      <p:ext uri="{BB962C8B-B14F-4D97-AF65-F5344CB8AC3E}">
        <p14:creationId xmlns:p14="http://schemas.microsoft.com/office/powerpoint/2010/main" val="302781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https://www.journals.uchicago.edu/doi/abs/10.1086/261182?journalCode=jpe" TargetMode="External"/><Relationship Id="rId13" Type="http://schemas.openxmlformats.org/officeDocument/2006/relationships/hyperlink" Target="https://www.forbes.com/sites/stevehanke/2019/01/01/venezuelas-hyperinflation-hits-80000-per-year-in-2018/" TargetMode="External"/><Relationship Id="rId3" Type="http://schemas.openxmlformats.org/officeDocument/2006/relationships/image" Target="../media/image2.png"/><Relationship Id="rId7" Type="http://schemas.openxmlformats.org/officeDocument/2006/relationships/hyperlink" Target="https://www.bbc.co.uk/bitesize/guides/z9y64j6/revision/5" TargetMode="External"/><Relationship Id="rId12" Type="http://schemas.openxmlformats.org/officeDocument/2006/relationships/hyperlink" Target="https://www.dallasfed.org/~/media/documents/institute/annual/2011/annual11b.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iiw.ac.at/october-1917-how-it-all-went-wrong-n-257.html" TargetMode="External"/><Relationship Id="rId11" Type="http://schemas.openxmlformats.org/officeDocument/2006/relationships/hyperlink" Target="https://www.ucis.pitt.edu/nceeer/1993-806-30-2-Johnson.pdf" TargetMode="External"/><Relationship Id="rId5" Type="http://schemas.openxmlformats.org/officeDocument/2006/relationships/image" Target="../media/image4.png"/><Relationship Id="rId10" Type="http://schemas.openxmlformats.org/officeDocument/2006/relationships/hyperlink" Target="https://www.bcb.gov.br/pre/sobre/PremioBCB/1_PriceSetting_JuliaAraujoMauroRodrigues.pdf" TargetMode="External"/><Relationship Id="rId4" Type="http://schemas.openxmlformats.org/officeDocument/2006/relationships/image" Target="../media/image3.png"/><Relationship Id="rId9" Type="http://schemas.openxmlformats.org/officeDocument/2006/relationships/hyperlink" Target="https://www.cambridge.org/core/journals/journal-of-latin-american-studies/article/abs/centralbank-distress-and-hyperinflation-in-argentina-198990/2DE46241D4627A2D6A28B9EBE955FA15" TargetMode="External"/><Relationship Id="rId14" Type="http://schemas.openxmlformats.org/officeDocument/2006/relationships/hyperlink" Target="https://www.reuters.com/world/americas/roaring-inflation-compounds-cubans-economic-woes-2021-06-1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mn.gov/law-library/assets/1969-06-26affidavitofJeromeDaly_tcm1041-115941.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trend.sk/biznis/radost-stedreho-polskeho-bankomatu-trvala-celu-noc"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hyperlink" Target="https://www.kitces.com/fintechmap/"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onlinelibrary.wiley.com/doi/abs/10.1111/fima.12297"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hyperlink" Target="https://www.kitces.com/fintechmap/"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onlinelibrary.wiley.com/doi/abs/10.1111/fima.12297"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monei.com/blog/fintech-vs-traditional-bank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mckinsey.com/industries/financial-services/our-insights/ai-bank-of-the-future-can-banks-meet-the-ai-challeng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mckinsey.com/industries/financial-services/our-insights/ai-bank-of-the-future-can-banks-meet-the-ai-challeng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orbes.sk/viete-v-ktorych-krajinach-zije-najviac-miliardarov-toto-je-top-20-miliardarskych-krajin/?utm_source=sendinblue&amp;utm_campaign=Forbes_Espresso_O_peniazoch_2072021&amp;utm_medium=email" TargetMode="External"/><Relationship Id="rId5" Type="http://schemas.openxmlformats.org/officeDocument/2006/relationships/image" Target="../media/image20.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hyperlink" Target="https://en.protothema.gr/the-places-that-rich-people-are-leaving-infographic/" TargetMode="Externa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1.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990" y="3948576"/>
            <a:ext cx="3754010" cy="2957219"/>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524000" y="2336326"/>
            <a:ext cx="9873006" cy="2387600"/>
          </a:xfrm>
        </p:spPr>
        <p:txBody>
          <a:bodyPr>
            <a:normAutofit/>
          </a:bodyPr>
          <a:lstStyle/>
          <a:p>
            <a:pPr algn="l"/>
            <a:r>
              <a:rPr lang="cs-CZ" b="1" dirty="0">
                <a:solidFill>
                  <a:srgbClr val="249CDC"/>
                </a:solidFill>
                <a:latin typeface="Arial" panose="020B0604020202020204" pitchFamily="34" charset="0"/>
                <a:cs typeface="Arial" panose="020B0604020202020204" pitchFamily="34" charset="0"/>
              </a:rPr>
              <a:t>Money &amp; Banking​</a:t>
            </a:r>
            <a:endParaRPr lang="cs-CZ" sz="29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524000" y="4855134"/>
            <a:ext cx="9144000" cy="1655762"/>
          </a:xfrm>
        </p:spPr>
        <p:txBody>
          <a:bodyPr/>
          <a:lstStyle/>
          <a:p>
            <a:pPr algn="l" rtl="0" fontAlgn="base"/>
            <a:r>
              <a:rPr lang="sk-SK" sz="2400" b="1" i="0" u="none" strike="noStrike" dirty="0">
                <a:solidFill>
                  <a:srgbClr val="000000"/>
                </a:solidFill>
                <a:effectLst/>
                <a:latin typeface="Arial" panose="020B0604020202020204" pitchFamily="34" charset="0"/>
                <a:cs typeface="Arial" panose="020B0604020202020204" pitchFamily="34" charset="0"/>
              </a:rPr>
              <a:t>Dr. Jakub </a:t>
            </a:r>
            <a:r>
              <a:rPr lang="sk-SK" sz="2400" b="1" i="0" u="none" strike="noStrike" dirty="0" err="1">
                <a:solidFill>
                  <a:srgbClr val="000000"/>
                </a:solidFill>
                <a:effectLst/>
                <a:latin typeface="Arial" panose="020B0604020202020204" pitchFamily="34" charset="0"/>
                <a:cs typeface="Arial" panose="020B0604020202020204" pitchFamily="34" charset="0"/>
              </a:rPr>
              <a:t>Sopko</a:t>
            </a:r>
            <a:r>
              <a:rPr lang="sk-SK" sz="2400" b="1" i="0" u="none" strike="noStrike" dirty="0">
                <a:solidFill>
                  <a:srgbClr val="000000"/>
                </a:solidFill>
                <a:effectLst/>
                <a:latin typeface="Arial" panose="020B0604020202020204" pitchFamily="34" charset="0"/>
                <a:cs typeface="Arial" panose="020B0604020202020204" pitchFamily="34" charset="0"/>
              </a:rPr>
              <a:t>, </a:t>
            </a:r>
            <a:r>
              <a:rPr lang="sk-SK" sz="2400" b="1" i="0" u="none" strike="noStrike" dirty="0" err="1">
                <a:solidFill>
                  <a:srgbClr val="000000"/>
                </a:solidFill>
                <a:effectLst/>
                <a:latin typeface="Arial" panose="020B0604020202020204" pitchFamily="34" charset="0"/>
                <a:cs typeface="Arial" panose="020B0604020202020204" pitchFamily="34" charset="0"/>
              </a:rPr>
              <a:t>MSc</a:t>
            </a:r>
            <a:r>
              <a:rPr lang="sk-SK" sz="2400" b="1" i="0" u="none" strike="noStrike" dirty="0">
                <a:solidFill>
                  <a:srgbClr val="000000"/>
                </a:solidFill>
                <a:effectLst/>
                <a:latin typeface="Arial" panose="020B0604020202020204" pitchFamily="34" charset="0"/>
                <a:cs typeface="Arial" panose="020B0604020202020204" pitchFamily="34" charset="0"/>
              </a:rPr>
              <a:t>​​</a:t>
            </a:r>
            <a:r>
              <a:rPr lang="en-US" sz="24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sk-SK" sz="2400" b="0" i="0" u="none" strike="noStrike" dirty="0">
                <a:solidFill>
                  <a:srgbClr val="000000"/>
                </a:solidFill>
                <a:effectLst/>
                <a:latin typeface="Arial" panose="020B0604020202020204" pitchFamily="34" charset="0"/>
                <a:cs typeface="Arial" panose="020B0604020202020204" pitchFamily="34" charset="0"/>
              </a:rPr>
              <a:t>TUKE, Košice 2021</a:t>
            </a:r>
            <a:endParaRPr lang="cs-CZ"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4085924" cy="3852695"/>
          </a:xfrm>
          <a:prstGeom prst="rect">
            <a:avLst/>
          </a:prstGeom>
        </p:spPr>
      </p:pic>
      <p:pic>
        <p:nvPicPr>
          <p:cNvPr id="6" name="Obrázek 5">
            <a:extLst>
              <a:ext uri="{FF2B5EF4-FFF2-40B4-BE49-F238E27FC236}">
                <a16:creationId xmlns:a16="http://schemas.microsoft.com/office/drawing/2014/main" id="{EF16CD5C-F4DE-48FF-88EB-B28378F8EB24}"/>
              </a:ext>
            </a:extLst>
          </p:cNvPr>
          <p:cNvPicPr/>
          <p:nvPr/>
        </p:nvPicPr>
        <p:blipFill>
          <a:blip r:embed="rId4">
            <a:extLst>
              <a:ext uri="{28A0092B-C50C-407E-A947-70E740481C1C}">
                <a14:useLocalDpi xmlns:a14="http://schemas.microsoft.com/office/drawing/2010/main" val="0"/>
              </a:ext>
            </a:extLst>
          </a:blip>
          <a:stretch>
            <a:fillRect/>
          </a:stretch>
        </p:blipFill>
        <p:spPr>
          <a:xfrm>
            <a:off x="6920378" y="273384"/>
            <a:ext cx="4731152" cy="863594"/>
          </a:xfrm>
          <a:prstGeom prst="rect">
            <a:avLst/>
          </a:prstGeom>
        </p:spPr>
      </p:pic>
    </p:spTree>
    <p:extLst>
      <p:ext uri="{BB962C8B-B14F-4D97-AF65-F5344CB8AC3E}">
        <p14:creationId xmlns:p14="http://schemas.microsoft.com/office/powerpoint/2010/main" val="414026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004847" y="590840"/>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Peniaze a ich podoby (6)​</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pic>
        <p:nvPicPr>
          <p:cNvPr id="35842" name="Picture 2">
            <a:extLst>
              <a:ext uri="{FF2B5EF4-FFF2-40B4-BE49-F238E27FC236}">
                <a16:creationId xmlns:a16="http://schemas.microsoft.com/office/drawing/2014/main" id="{60AB6F49-3BEF-4D79-8F37-965C7E19D8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5834" y="1471808"/>
            <a:ext cx="5360276" cy="3569095"/>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a:extLst>
              <a:ext uri="{FF2B5EF4-FFF2-40B4-BE49-F238E27FC236}">
                <a16:creationId xmlns:a16="http://schemas.microsoft.com/office/drawing/2014/main" id="{B948A395-44B7-4E78-83D0-8A7D153128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2952" y="1532349"/>
            <a:ext cx="4635062" cy="3467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33B127C5-CFF2-4C03-AB73-0EAE3B5B58AE}"/>
              </a:ext>
            </a:extLst>
          </p:cNvPr>
          <p:cNvSpPr txBox="1"/>
          <p:nvPr/>
        </p:nvSpPr>
        <p:spPr>
          <a:xfrm>
            <a:off x="1912286" y="5143276"/>
            <a:ext cx="6653645" cy="461665"/>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err="1">
                <a:effectLst/>
                <a:latin typeface="Arial" panose="020B0604020202020204" pitchFamily="34" charset="0"/>
                <a:cs typeface="Arial" panose="020B0604020202020204" pitchFamily="34" charset="0"/>
              </a:rPr>
              <a:t>Yap</a:t>
            </a:r>
            <a:r>
              <a:rPr lang="sk-SK" sz="2400" b="0" i="0" u="none" strike="noStrike" dirty="0">
                <a:effectLst/>
                <a:latin typeface="Arial" panose="020B0604020202020204" pitchFamily="34" charset="0"/>
                <a:cs typeface="Arial" panose="020B0604020202020204" pitchFamily="34" charset="0"/>
              </a:rPr>
              <a:t> (Mikronézia) – platidlo </a:t>
            </a:r>
            <a:r>
              <a:rPr lang="sk-SK" sz="2400" b="0" i="0" u="none" strike="noStrike" dirty="0" err="1">
                <a:effectLst/>
                <a:latin typeface="Arial" panose="020B0604020202020204" pitchFamily="34" charset="0"/>
                <a:cs typeface="Arial" panose="020B0604020202020204" pitchFamily="34" charset="0"/>
              </a:rPr>
              <a:t>Rai</a:t>
            </a:r>
            <a:r>
              <a:rPr lang="sk-SK" sz="2400" b="0" i="0" u="none" strike="noStrike" dirty="0">
                <a:effectLst/>
                <a:latin typeface="Arial" panose="020B0604020202020204" pitchFamily="34" charset="0"/>
                <a:cs typeface="Arial" panose="020B0604020202020204" pitchFamily="34" charset="0"/>
              </a:rPr>
              <a:t> (</a:t>
            </a:r>
            <a:r>
              <a:rPr lang="sk-SK" sz="2400" b="0" i="0" u="none" strike="noStrike" dirty="0" err="1">
                <a:effectLst/>
                <a:latin typeface="Arial" panose="020B0604020202020204" pitchFamily="34" charset="0"/>
                <a:cs typeface="Arial" panose="020B0604020202020204" pitchFamily="34" charset="0"/>
              </a:rPr>
              <a:t>raay</a:t>
            </a:r>
            <a:r>
              <a:rPr lang="sk-SK" sz="2400" b="0" i="0" u="none" strike="noStrike"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1105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852363"/>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Peniaze a ich podoby (7)​</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4" y="1797243"/>
            <a:ext cx="10153589" cy="3785652"/>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Riziko : INFLÁCIA​</a:t>
            </a:r>
          </a:p>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Príklady </a:t>
            </a:r>
            <a:r>
              <a:rPr lang="sk-SK" sz="2400" b="0" i="0" u="none" strike="noStrike" dirty="0" err="1">
                <a:effectLst/>
                <a:latin typeface="Arial" panose="020B0604020202020204" pitchFamily="34" charset="0"/>
                <a:cs typeface="Arial" panose="020B0604020202020204" pitchFamily="34" charset="0"/>
              </a:rPr>
              <a:t>hyperinflácie</a:t>
            </a:r>
            <a:r>
              <a:rPr lang="sk-SK" sz="2400" b="0" i="0" u="none" strike="noStrike" dirty="0">
                <a:effectLst/>
                <a:latin typeface="Arial" panose="020B0604020202020204" pitchFamily="34" charset="0"/>
                <a:cs typeface="Arial" panose="020B0604020202020204" pitchFamily="34" charset="0"/>
              </a:rPr>
              <a:t>:​</a:t>
            </a:r>
          </a:p>
          <a:p>
            <a:pPr marL="742950" lvl="1" indent="-285750" fontAlgn="base">
              <a:buFont typeface="Courier New" panose="02070309020205020404" pitchFamily="49" charset="0"/>
              <a:buChar char="o"/>
            </a:pPr>
            <a:r>
              <a:rPr lang="sk-SK" sz="2400" b="0" i="0" u="sng" strike="noStrike" dirty="0">
                <a:solidFill>
                  <a:srgbClr val="249CDC"/>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Rusko</a:t>
            </a:r>
            <a:r>
              <a:rPr lang="sk-SK" sz="2400" b="0" i="0" u="none" strike="noStrike" dirty="0">
                <a:effectLst/>
                <a:latin typeface="Arial" panose="020B0604020202020204" pitchFamily="34" charset="0"/>
                <a:cs typeface="Arial" panose="020B0604020202020204" pitchFamily="34" charset="0"/>
              </a:rPr>
              <a:t> (1921 - 1924)</a:t>
            </a:r>
            <a:r>
              <a:rPr lang="en-US" sz="2400" b="0" i="0" dirty="0">
                <a:effectLst/>
                <a:latin typeface="Arial" panose="020B0604020202020204" pitchFamily="34" charset="0"/>
                <a:cs typeface="Arial" panose="020B0604020202020204" pitchFamily="34" charset="0"/>
              </a:rPr>
              <a:t>​</a:t>
            </a:r>
          </a:p>
          <a:p>
            <a:pPr marL="742950" lvl="1" indent="-285750" fontAlgn="base">
              <a:buFont typeface="Courier New" panose="02070309020205020404" pitchFamily="49" charset="0"/>
              <a:buChar char="o"/>
            </a:pPr>
            <a:r>
              <a:rPr lang="sk-SK" sz="2400" b="0" i="0" u="sng" strike="noStrike" dirty="0">
                <a:solidFill>
                  <a:srgbClr val="249CDC"/>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Nemecko</a:t>
            </a:r>
            <a:r>
              <a:rPr lang="sk-SK" sz="2400" b="0" i="0" u="none" strike="noStrike" dirty="0">
                <a:effectLst/>
                <a:latin typeface="Arial" panose="020B0604020202020204" pitchFamily="34" charset="0"/>
                <a:cs typeface="Arial" panose="020B0604020202020204" pitchFamily="34" charset="0"/>
              </a:rPr>
              <a:t> (1922 - 1923)</a:t>
            </a:r>
            <a:r>
              <a:rPr lang="en-US" sz="2400" b="0" i="0" dirty="0">
                <a:effectLst/>
                <a:latin typeface="Arial" panose="020B0604020202020204" pitchFamily="34" charset="0"/>
                <a:cs typeface="Arial" panose="020B0604020202020204" pitchFamily="34" charset="0"/>
              </a:rPr>
              <a:t>​</a:t>
            </a:r>
          </a:p>
          <a:p>
            <a:pPr marL="742950" lvl="1" indent="-285750" fontAlgn="base">
              <a:buFont typeface="Courier New" panose="02070309020205020404" pitchFamily="49" charset="0"/>
              <a:buChar char="o"/>
            </a:pPr>
            <a:r>
              <a:rPr lang="sk-SK" sz="2400" b="0" i="0" u="sng" strike="noStrike" dirty="0">
                <a:solidFill>
                  <a:srgbClr val="249CDC"/>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Maďarsko</a:t>
            </a:r>
            <a:r>
              <a:rPr lang="sk-SK" sz="2400" b="0" i="0" u="none" strike="noStrike" dirty="0">
                <a:effectLst/>
                <a:latin typeface="Arial" panose="020B0604020202020204" pitchFamily="34" charset="0"/>
                <a:cs typeface="Arial" panose="020B0604020202020204" pitchFamily="34" charset="0"/>
              </a:rPr>
              <a:t> (1945 - 1946)</a:t>
            </a:r>
            <a:r>
              <a:rPr lang="en-US" sz="2400" b="0" i="0" dirty="0">
                <a:effectLst/>
                <a:latin typeface="Arial" panose="020B0604020202020204" pitchFamily="34" charset="0"/>
                <a:cs typeface="Arial" panose="020B0604020202020204" pitchFamily="34" charset="0"/>
              </a:rPr>
              <a:t>​</a:t>
            </a:r>
          </a:p>
          <a:p>
            <a:pPr marL="742950" lvl="1" indent="-285750" fontAlgn="base">
              <a:buFont typeface="Courier New" panose="02070309020205020404" pitchFamily="49" charset="0"/>
              <a:buChar char="o"/>
            </a:pPr>
            <a:r>
              <a:rPr lang="sk-SK" sz="2400" b="0" i="0" u="sng" strike="noStrike" dirty="0">
                <a:solidFill>
                  <a:srgbClr val="249CDC"/>
                </a:solidFill>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Argentína</a:t>
            </a:r>
            <a:r>
              <a:rPr lang="sk-SK" sz="2400" b="0" i="0" u="none" strike="noStrike" dirty="0">
                <a:effectLst/>
                <a:latin typeface="Arial" panose="020B0604020202020204" pitchFamily="34" charset="0"/>
                <a:cs typeface="Arial" panose="020B0604020202020204" pitchFamily="34" charset="0"/>
              </a:rPr>
              <a:t> a </a:t>
            </a:r>
            <a:r>
              <a:rPr lang="sk-SK" sz="2400" b="0" i="0" u="sng" strike="noStrike" dirty="0">
                <a:solidFill>
                  <a:srgbClr val="249CDC"/>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Brazília</a:t>
            </a:r>
            <a:r>
              <a:rPr lang="sk-SK" sz="2400" b="0" i="0" u="none" strike="noStrike" dirty="0">
                <a:effectLst/>
                <a:latin typeface="Arial" panose="020B0604020202020204" pitchFamily="34" charset="0"/>
                <a:cs typeface="Arial" panose="020B0604020202020204" pitchFamily="34" charset="0"/>
              </a:rPr>
              <a:t> (1989 - 1990)</a:t>
            </a:r>
            <a:r>
              <a:rPr lang="en-US" sz="2400" b="0" i="0" dirty="0">
                <a:effectLst/>
                <a:latin typeface="Arial" panose="020B0604020202020204" pitchFamily="34" charset="0"/>
                <a:cs typeface="Arial" panose="020B0604020202020204" pitchFamily="34" charset="0"/>
              </a:rPr>
              <a:t>​</a:t>
            </a:r>
          </a:p>
          <a:p>
            <a:pPr marL="742950" lvl="1" indent="-285750" fontAlgn="base">
              <a:buFont typeface="Courier New" panose="02070309020205020404" pitchFamily="49" charset="0"/>
              <a:buChar char="o"/>
            </a:pPr>
            <a:r>
              <a:rPr lang="sk-SK" sz="2400" b="0" i="0" u="sng" strike="noStrike" dirty="0">
                <a:solidFill>
                  <a:srgbClr val="249CDC"/>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Ukrajina</a:t>
            </a:r>
            <a:r>
              <a:rPr lang="sk-SK" sz="2400" b="0" i="0" u="none" strike="noStrike" dirty="0">
                <a:effectLst/>
                <a:latin typeface="Arial" panose="020B0604020202020204" pitchFamily="34" charset="0"/>
                <a:cs typeface="Arial" panose="020B0604020202020204" pitchFamily="34" charset="0"/>
              </a:rPr>
              <a:t> (1991 - 1994)</a:t>
            </a:r>
            <a:r>
              <a:rPr lang="en-US" sz="2400" b="0" i="0" dirty="0">
                <a:effectLst/>
                <a:latin typeface="Arial" panose="020B0604020202020204" pitchFamily="34" charset="0"/>
                <a:cs typeface="Arial" panose="020B0604020202020204" pitchFamily="34" charset="0"/>
              </a:rPr>
              <a:t>​</a:t>
            </a:r>
          </a:p>
          <a:p>
            <a:pPr marL="742950" lvl="1" indent="-285750" fontAlgn="base">
              <a:buFont typeface="Courier New" panose="02070309020205020404" pitchFamily="49" charset="0"/>
              <a:buChar char="o"/>
            </a:pPr>
            <a:r>
              <a:rPr lang="sk-SK" sz="2400" b="0" i="0" u="sng" strike="noStrike" dirty="0">
                <a:solidFill>
                  <a:srgbClr val="249CDC"/>
                </a:solidFill>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Zimbabwe</a:t>
            </a:r>
            <a:r>
              <a:rPr lang="sk-SK" sz="2400" b="0" i="0" u="none" strike="noStrike" dirty="0">
                <a:effectLst/>
                <a:latin typeface="Arial" panose="020B0604020202020204" pitchFamily="34" charset="0"/>
                <a:cs typeface="Arial" panose="020B0604020202020204" pitchFamily="34" charset="0"/>
              </a:rPr>
              <a:t> (2006 - 2009)</a:t>
            </a:r>
            <a:r>
              <a:rPr lang="en-US" sz="2400" b="0" i="0" dirty="0">
                <a:effectLst/>
                <a:latin typeface="Arial" panose="020B0604020202020204" pitchFamily="34" charset="0"/>
                <a:cs typeface="Arial" panose="020B0604020202020204" pitchFamily="34" charset="0"/>
              </a:rPr>
              <a:t>​</a:t>
            </a:r>
          </a:p>
          <a:p>
            <a:pPr marL="742950" lvl="1" indent="-285750" fontAlgn="base">
              <a:buFont typeface="Courier New" panose="02070309020205020404" pitchFamily="49" charset="0"/>
              <a:buChar char="o"/>
            </a:pPr>
            <a:r>
              <a:rPr lang="sk-SK" sz="2400" b="0" i="0" u="sng" strike="noStrike" dirty="0">
                <a:solidFill>
                  <a:srgbClr val="249CDC"/>
                </a:solidFill>
                <a:effectLst/>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Venezuela</a:t>
            </a:r>
            <a:r>
              <a:rPr lang="sk-SK" sz="2400" b="0" i="0" u="none" strike="noStrike" dirty="0">
                <a:effectLst/>
                <a:latin typeface="Arial" panose="020B0604020202020204" pitchFamily="34" charset="0"/>
                <a:cs typeface="Arial" panose="020B0604020202020204" pitchFamily="34" charset="0"/>
              </a:rPr>
              <a:t> (2018)</a:t>
            </a:r>
            <a:r>
              <a:rPr lang="en-US" sz="2400" b="0" i="0" dirty="0">
                <a:effectLst/>
                <a:latin typeface="Arial" panose="020B0604020202020204" pitchFamily="34" charset="0"/>
                <a:cs typeface="Arial" panose="020B0604020202020204" pitchFamily="34" charset="0"/>
              </a:rPr>
              <a:t>​</a:t>
            </a:r>
          </a:p>
          <a:p>
            <a:pPr marL="742950" lvl="1" indent="-285750" fontAlgn="base">
              <a:buFont typeface="Courier New" panose="02070309020205020404" pitchFamily="49" charset="0"/>
              <a:buChar char="o"/>
            </a:pPr>
            <a:r>
              <a:rPr lang="sk-SK" sz="2400" b="0" i="0" u="sng" strike="noStrike" dirty="0">
                <a:solidFill>
                  <a:srgbClr val="249CDC"/>
                </a:solidFill>
                <a:effectLst/>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Kuba</a:t>
            </a:r>
            <a:r>
              <a:rPr lang="sk-SK" sz="2400" b="0" i="0" u="none" strike="noStrike" dirty="0">
                <a:effectLst/>
                <a:latin typeface="Arial" panose="020B0604020202020204" pitchFamily="34" charset="0"/>
                <a:cs typeface="Arial" panose="020B0604020202020204" pitchFamily="34" charset="0"/>
              </a:rPr>
              <a:t> (???)</a:t>
            </a:r>
            <a:r>
              <a:rPr lang="en-US" sz="2400" b="0" i="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076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852363"/>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Peniaze a ich podoby (8)​</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4" y="1797243"/>
            <a:ext cx="10153589" cy="1200329"/>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Zimbabwe (2006 - 2009)​</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$1 = 2 621 984 228 ZWL (zimbabwiansky dolár)​</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 Avšak, bochník chleba stál 10 487 936 912 ZWL​</a:t>
            </a:r>
            <a:endParaRPr lang="cs-CZ" dirty="0"/>
          </a:p>
        </p:txBody>
      </p:sp>
      <p:pic>
        <p:nvPicPr>
          <p:cNvPr id="36866" name="Picture 2">
            <a:extLst>
              <a:ext uri="{FF2B5EF4-FFF2-40B4-BE49-F238E27FC236}">
                <a16:creationId xmlns:a16="http://schemas.microsoft.com/office/drawing/2014/main" id="{82D7AA55-059C-4B44-A72F-8ECF8516D9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7349" y="3031201"/>
            <a:ext cx="6225520" cy="325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8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4" y="548864"/>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Peniaze a ich podoby (9)​</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4" y="1475173"/>
            <a:ext cx="10153589" cy="461665"/>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Kuba (2021)​​</a:t>
            </a:r>
          </a:p>
        </p:txBody>
      </p:sp>
      <p:pic>
        <p:nvPicPr>
          <p:cNvPr id="37890" name="Picture 2">
            <a:extLst>
              <a:ext uri="{FF2B5EF4-FFF2-40B4-BE49-F238E27FC236}">
                <a16:creationId xmlns:a16="http://schemas.microsoft.com/office/drawing/2014/main" id="{B2749F29-A305-4D76-B725-0E13670EED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3739" y="1483426"/>
            <a:ext cx="4590065" cy="45900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A2BAD5AF-4C1D-4A38-9877-DDE172090CBC}"/>
              </a:ext>
            </a:extLst>
          </p:cNvPr>
          <p:cNvSpPr txBox="1"/>
          <p:nvPr/>
        </p:nvSpPr>
        <p:spPr>
          <a:xfrm>
            <a:off x="2280147" y="5659928"/>
            <a:ext cx="10153589" cy="461665"/>
          </a:xfrm>
          <a:prstGeom prst="rect">
            <a:avLst/>
          </a:prstGeom>
          <a:noFill/>
        </p:spPr>
        <p:txBody>
          <a:bodyPr wrap="square">
            <a:spAutoFit/>
          </a:bodyPr>
          <a:lstStyle/>
          <a:p>
            <a:r>
              <a:rPr lang="sk-SK" sz="2400" b="0" i="0" u="none" strike="noStrike" dirty="0">
                <a:effectLst/>
                <a:latin typeface="Arial" panose="020B0604020202020204" pitchFamily="34" charset="0"/>
                <a:cs typeface="Arial" panose="020B0604020202020204" pitchFamily="34" charset="0"/>
              </a:rPr>
              <a:t>zdroj​​</a:t>
            </a:r>
          </a:p>
        </p:txBody>
      </p:sp>
      <p:pic>
        <p:nvPicPr>
          <p:cNvPr id="37892" name="Picture 4">
            <a:extLst>
              <a:ext uri="{FF2B5EF4-FFF2-40B4-BE49-F238E27FC236}">
                <a16:creationId xmlns:a16="http://schemas.microsoft.com/office/drawing/2014/main" id="{D1472598-7ABD-47BC-8A5E-A9E1249C89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3606" y="5564502"/>
            <a:ext cx="7429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9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856366"/>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Peniaze a ich podoby (10)​</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667558" y="1802838"/>
            <a:ext cx="10153589" cy="830997"/>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Eurosystém definuje úzky (M1), stredný (M2) a široký (M3) menový agregát, ktoré sa líšia stupňom likvidity aktív, ktoré obsahujú.​</a:t>
            </a:r>
          </a:p>
        </p:txBody>
      </p:sp>
      <p:pic>
        <p:nvPicPr>
          <p:cNvPr id="38914" name="Picture 2">
            <a:extLst>
              <a:ext uri="{FF2B5EF4-FFF2-40B4-BE49-F238E27FC236}">
                <a16:creationId xmlns:a16="http://schemas.microsoft.com/office/drawing/2014/main" id="{940575BE-08D1-4B45-B2E1-4DB167F89C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7558" y="2633835"/>
            <a:ext cx="10078148" cy="269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30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852363"/>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Peniaze a ich podoby (11)​</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4" y="1797243"/>
            <a:ext cx="10153589" cy="1846659"/>
          </a:xfrm>
          <a:prstGeom prst="rect">
            <a:avLst/>
          </a:prstGeom>
          <a:noFill/>
        </p:spPr>
        <p:txBody>
          <a:bodyPr wrap="square">
            <a:spAutoFit/>
          </a:bodyPr>
          <a:lstStyle/>
          <a:p>
            <a:endParaRPr lang="sk-SK" sz="2400" b="0" i="0" u="none" strike="noStrike" dirty="0">
              <a:effectLst/>
              <a:latin typeface="Arial" panose="020B0604020202020204" pitchFamily="34" charset="0"/>
              <a:cs typeface="Arial" panose="020B0604020202020204" pitchFamily="34" charset="0"/>
            </a:endParaRPr>
          </a:p>
          <a:p>
            <a:pPr lvl="1"/>
            <a:r>
              <a:rPr lang="sk-SK" b="0" i="0" u="none" strike="noStrike" dirty="0" err="1">
                <a:effectLst/>
                <a:latin typeface="Arial" panose="020B0604020202020204" pitchFamily="34" charset="0"/>
                <a:cs typeface="Arial" panose="020B0604020202020204" pitchFamily="34" charset="0"/>
              </a:rPr>
              <a:t>Fun</a:t>
            </a:r>
            <a:r>
              <a:rPr lang="sk-SK" b="0" i="0" u="none" strike="noStrike" dirty="0">
                <a:effectLst/>
                <a:latin typeface="Arial" panose="020B0604020202020204" pitchFamily="34" charset="0"/>
                <a:cs typeface="Arial" panose="020B0604020202020204" pitchFamily="34" charset="0"/>
              </a:rPr>
              <a:t> </a:t>
            </a:r>
            <a:r>
              <a:rPr lang="sk-SK" b="0" i="0" u="none" strike="noStrike" dirty="0" err="1">
                <a:effectLst/>
                <a:latin typeface="Arial" panose="020B0604020202020204" pitchFamily="34" charset="0"/>
                <a:cs typeface="Arial" panose="020B0604020202020204" pitchFamily="34" charset="0"/>
              </a:rPr>
              <a:t>Fact</a:t>
            </a:r>
            <a:r>
              <a:rPr lang="sk-SK" b="0" i="0" u="none" strike="noStrike" dirty="0">
                <a:effectLst/>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cs-CZ" b="0" i="0" u="none" strike="noStrike" dirty="0" err="1">
                <a:effectLst/>
                <a:latin typeface="Arial" panose="020B0604020202020204" pitchFamily="34" charset="0"/>
                <a:cs typeface="Arial" panose="020B0604020202020204" pitchFamily="34" charset="0"/>
              </a:rPr>
              <a:t>Fi</a:t>
            </a:r>
            <a:r>
              <a:rPr lang="en-US" b="0" i="0" u="none" strike="noStrike" dirty="0" err="1">
                <a:effectLst/>
                <a:latin typeface="Arial" panose="020B0604020202020204" pitchFamily="34" charset="0"/>
                <a:cs typeface="Arial" panose="020B0604020202020204" pitchFamily="34" charset="0"/>
              </a:rPr>
              <a:t>rst</a:t>
            </a:r>
            <a:r>
              <a:rPr lang="en-US" b="0" i="0" u="none" strike="noStrike" dirty="0">
                <a:effectLst/>
                <a:latin typeface="Arial" panose="020B0604020202020204" pitchFamily="34" charset="0"/>
                <a:cs typeface="Arial" panose="020B0604020202020204" pitchFamily="34" charset="0"/>
              </a:rPr>
              <a:t> National Bank of Montgomery v. Jerome Daly (1968) (</a:t>
            </a:r>
            <a:r>
              <a:rPr lang="en-US" b="0" i="0" u="none" strike="noStrike" dirty="0">
                <a:effectLst/>
                <a:latin typeface="Arial" panose="020B0604020202020204" pitchFamily="34" charset="0"/>
                <a:cs typeface="Arial" panose="020B0604020202020204" pitchFamily="34" charset="0"/>
                <a:hlinkClick r:id="rId6"/>
              </a:rPr>
              <a:t>Credit River Case</a:t>
            </a:r>
            <a:r>
              <a:rPr lang="en-US" b="0" i="0" u="none" strike="noStrike" dirty="0">
                <a:effectLst/>
                <a:latin typeface="Arial" panose="020B0604020202020204" pitchFamily="34" charset="0"/>
                <a:cs typeface="Arial" panose="020B0604020202020204" pitchFamily="34" charset="0"/>
              </a:rPr>
              <a:t>)</a:t>
            </a:r>
            <a:endParaRPr lang="cs-CZ" b="0" i="0" u="none" strike="noStrike" dirty="0">
              <a:effectLst/>
              <a:latin typeface="Arial" panose="020B0604020202020204" pitchFamily="34" charset="0"/>
              <a:cs typeface="Arial" panose="020B0604020202020204" pitchFamily="34" charset="0"/>
            </a:endParaRPr>
          </a:p>
          <a:p>
            <a:pPr lvl="1"/>
            <a:endParaRPr lang="cs-CZ" dirty="0">
              <a:latin typeface="Arial" panose="020B0604020202020204" pitchFamily="34" charset="0"/>
              <a:cs typeface="Arial" panose="020B0604020202020204" pitchFamily="34" charset="0"/>
            </a:endParaRPr>
          </a:p>
          <a:p>
            <a:pPr lvl="1"/>
            <a:endParaRPr lang="cs-CZ" b="0" i="0" u="none" strike="noStrike" dirty="0">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„Only God can create something of value out of nothing.“</a:t>
            </a:r>
            <a:r>
              <a:rPr lang="en-US" sz="1800" b="0" i="0" dirty="0">
                <a:solidFill>
                  <a:srgbClr val="000000"/>
                </a:solidFill>
                <a:effectLst/>
                <a:latin typeface="Arial" panose="020B0604020202020204" pitchFamily="34" charset="0"/>
                <a:cs typeface="Arial" panose="020B0604020202020204" pitchFamily="34" charset="0"/>
              </a:rPr>
              <a:t>​</a:t>
            </a:r>
            <a:r>
              <a:rPr lang="en-US" b="0" i="0" u="none" strike="noStrike" dirty="0">
                <a:effectLst/>
                <a:latin typeface="Arial" panose="020B0604020202020204" pitchFamily="34" charset="0"/>
                <a:cs typeface="Arial" panose="020B0604020202020204" pitchFamily="34" charset="0"/>
              </a:rPr>
              <a:t>​</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4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094731" y="1761951"/>
            <a:ext cx="9717465" cy="1444332"/>
          </a:xfrm>
        </p:spPr>
        <p:txBody>
          <a:bodyPr>
            <a:noAutofit/>
          </a:bodyPr>
          <a:lstStyle/>
          <a:p>
            <a:pPr algn="l"/>
            <a:r>
              <a:rPr lang="en-US" sz="4000" b="1" dirty="0">
                <a:solidFill>
                  <a:srgbClr val="249CDC"/>
                </a:solidFill>
                <a:latin typeface="Arial" panose="020B0604020202020204" pitchFamily="34" charset="0"/>
                <a:cs typeface="Arial" panose="020B0604020202020204" pitchFamily="34" charset="0"/>
              </a:rPr>
              <a:t>BANKOVNÍCTVO </a:t>
            </a:r>
            <a:br>
              <a:rPr lang="cs-CZ" sz="4000" b="1" dirty="0">
                <a:solidFill>
                  <a:srgbClr val="249CDC"/>
                </a:solidFill>
                <a:latin typeface="Arial" panose="020B0604020202020204" pitchFamily="34" charset="0"/>
                <a:cs typeface="Arial" panose="020B0604020202020204" pitchFamily="34" charset="0"/>
              </a:rPr>
            </a:br>
            <a:r>
              <a:rPr lang="en-US" sz="4000" b="1" dirty="0">
                <a:solidFill>
                  <a:srgbClr val="249CDC"/>
                </a:solidFill>
                <a:latin typeface="Arial" panose="020B0604020202020204" pitchFamily="34" charset="0"/>
                <a:cs typeface="Arial" panose="020B0604020202020204" pitchFamily="34" charset="0"/>
              </a:rPr>
              <a:t>A FINANČNÝ SYSTÉM</a:t>
            </a:r>
            <a:endParaRPr lang="cs-CZ" sz="31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095A629A-06DE-46AA-86E6-078ED5ACC43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920033"/>
            <a:ext cx="838986" cy="725508"/>
          </a:xfrm>
          <a:prstGeom prst="rect">
            <a:avLst/>
          </a:prstGeom>
          <a:noFill/>
          <a:ln>
            <a:noFill/>
          </a:ln>
        </p:spPr>
      </p:pic>
    </p:spTree>
    <p:extLst>
      <p:ext uri="{BB962C8B-B14F-4D97-AF65-F5344CB8AC3E}">
        <p14:creationId xmlns:p14="http://schemas.microsoft.com/office/powerpoint/2010/main" val="3362825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636064"/>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(1)​​</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775651" y="1446359"/>
            <a:ext cx="10153589" cy="461665"/>
          </a:xfrm>
          <a:prstGeom prst="rect">
            <a:avLst/>
          </a:prstGeom>
          <a:noFill/>
        </p:spPr>
        <p:txBody>
          <a:bodyPr wrap="square">
            <a:spAutoFit/>
          </a:bodyPr>
          <a:lstStyle/>
          <a:p>
            <a:r>
              <a:rPr lang="sk-SK" sz="2400" b="1" i="0" u="none" strike="noStrike" dirty="0">
                <a:effectLst/>
                <a:latin typeface="Arial" panose="020B0604020202020204" pitchFamily="34" charset="0"/>
                <a:cs typeface="Arial" panose="020B0604020202020204" pitchFamily="34" charset="0"/>
              </a:rPr>
              <a:t>Finančný systém</a:t>
            </a:r>
          </a:p>
        </p:txBody>
      </p:sp>
      <p:sp>
        <p:nvSpPr>
          <p:cNvPr id="12" name="TextovéPole 11">
            <a:extLst>
              <a:ext uri="{FF2B5EF4-FFF2-40B4-BE49-F238E27FC236}">
                <a16:creationId xmlns:a16="http://schemas.microsoft.com/office/drawing/2014/main" id="{9F62E2DA-2E61-4812-B26D-874F2943F9A0}"/>
              </a:ext>
            </a:extLst>
          </p:cNvPr>
          <p:cNvSpPr txBox="1"/>
          <p:nvPr/>
        </p:nvSpPr>
        <p:spPr>
          <a:xfrm>
            <a:off x="1775651" y="2079151"/>
            <a:ext cx="10153589" cy="1877437"/>
          </a:xfrm>
          <a:prstGeom prst="rect">
            <a:avLst/>
          </a:prstGeom>
          <a:noFill/>
        </p:spPr>
        <p:txBody>
          <a:bodyPr wrap="square">
            <a:spAutoFit/>
          </a:bodyPr>
          <a:lstStyle/>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Súhrn všetkých subjektov danej ekonomiky zúčastňujúcich sa vzájomných finančných operácií na finančnom trhu​.</a:t>
            </a:r>
          </a:p>
          <a:p>
            <a:pPr marL="342900" indent="-342900">
              <a:buFont typeface="Arial" panose="020B0604020202020204" pitchFamily="34" charset="0"/>
              <a:buChar char="•"/>
            </a:pPr>
            <a:endParaRPr lang="sk-SK" sz="10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Transfer zdrojov od prebytkových jednotiek k deficitným jednotkám.​</a:t>
            </a:r>
          </a:p>
          <a:p>
            <a:pPr marL="342900" indent="-342900">
              <a:buFont typeface="Arial" panose="020B0604020202020204" pitchFamily="34" charset="0"/>
              <a:buChar char="•"/>
            </a:pPr>
            <a:endParaRPr lang="sk-SK" sz="10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Priame a nepriame financovanie.​</a:t>
            </a:r>
          </a:p>
        </p:txBody>
      </p:sp>
      <p:pic>
        <p:nvPicPr>
          <p:cNvPr id="39938" name="Picture 2">
            <a:extLst>
              <a:ext uri="{FF2B5EF4-FFF2-40B4-BE49-F238E27FC236}">
                <a16:creationId xmlns:a16="http://schemas.microsoft.com/office/drawing/2014/main" id="{F86C3768-5463-4E7D-888B-4759EE6D52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4731" y="3956588"/>
            <a:ext cx="6930259" cy="216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43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636064"/>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(2)​​</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pic>
        <p:nvPicPr>
          <p:cNvPr id="40962" name="Picture 2">
            <a:extLst>
              <a:ext uri="{FF2B5EF4-FFF2-40B4-BE49-F238E27FC236}">
                <a16:creationId xmlns:a16="http://schemas.microsoft.com/office/drawing/2014/main" id="{378761C0-7FE4-4F15-A93A-7C1427B727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7379" y="1494416"/>
            <a:ext cx="7641021" cy="44284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4B06A096-ED80-49C1-8768-8F1FFF53B7E8}"/>
              </a:ext>
            </a:extLst>
          </p:cNvPr>
          <p:cNvSpPr txBox="1"/>
          <p:nvPr/>
        </p:nvSpPr>
        <p:spPr>
          <a:xfrm>
            <a:off x="2417379" y="6022421"/>
            <a:ext cx="10153589" cy="307777"/>
          </a:xfrm>
          <a:prstGeom prst="rect">
            <a:avLst/>
          </a:prstGeom>
          <a:noFill/>
        </p:spPr>
        <p:txBody>
          <a:bodyPr wrap="square">
            <a:spAutoFit/>
          </a:bodyPr>
          <a:lstStyle/>
          <a:p>
            <a:r>
              <a:rPr lang="sk-SK" sz="1400" i="0" u="none" strike="noStrike" dirty="0">
                <a:effectLst/>
                <a:latin typeface="Arial" panose="020B0604020202020204" pitchFamily="34" charset="0"/>
                <a:cs typeface="Arial" panose="020B0604020202020204" pitchFamily="34" charset="0"/>
              </a:rPr>
              <a:t>Zdroj: </a:t>
            </a:r>
            <a:r>
              <a:rPr lang="sk-SK" sz="1400" i="0" u="none" strike="noStrike" dirty="0" err="1">
                <a:effectLst/>
                <a:latin typeface="Arial" panose="020B0604020202020204" pitchFamily="34" charset="0"/>
                <a:cs typeface="Arial" panose="020B0604020202020204" pitchFamily="34" charset="0"/>
              </a:rPr>
              <a:t>Polouček</a:t>
            </a:r>
            <a:r>
              <a:rPr lang="sk-SK" sz="1400" i="0" u="none" strike="noStrike" dirty="0">
                <a:effectLst/>
                <a:latin typeface="Arial" panose="020B0604020202020204" pitchFamily="34" charset="0"/>
                <a:cs typeface="Arial" panose="020B0604020202020204" pitchFamily="34" charset="0"/>
              </a:rPr>
              <a:t> et al. (2013)</a:t>
            </a:r>
          </a:p>
        </p:txBody>
      </p:sp>
    </p:spTree>
    <p:extLst>
      <p:ext uri="{BB962C8B-B14F-4D97-AF65-F5344CB8AC3E}">
        <p14:creationId xmlns:p14="http://schemas.microsoft.com/office/powerpoint/2010/main" val="919948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636064"/>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(3)​​</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775651" y="1668582"/>
            <a:ext cx="10153589" cy="461665"/>
          </a:xfrm>
          <a:prstGeom prst="rect">
            <a:avLst/>
          </a:prstGeom>
          <a:noFill/>
        </p:spPr>
        <p:txBody>
          <a:bodyPr wrap="square">
            <a:spAutoFit/>
          </a:bodyPr>
          <a:lstStyle/>
          <a:p>
            <a:r>
              <a:rPr lang="pl-PL" sz="2400" b="1" i="0" u="none" strike="noStrike" dirty="0">
                <a:effectLst/>
                <a:latin typeface="Arial" panose="020B0604020202020204" pitchFamily="34" charset="0"/>
                <a:cs typeface="Arial" panose="020B0604020202020204" pitchFamily="34" charset="0"/>
              </a:rPr>
              <a:t>Finančný trh a jeho funkcie:​</a:t>
            </a:r>
            <a:endParaRPr lang="sk-SK" sz="2400" b="1" i="0" u="none" strike="noStrike" dirty="0">
              <a:effectLst/>
              <a:latin typeface="Arial" panose="020B0604020202020204" pitchFamily="34" charset="0"/>
              <a:cs typeface="Arial" panose="020B0604020202020204" pitchFamily="34" charset="0"/>
            </a:endParaRPr>
          </a:p>
        </p:txBody>
      </p:sp>
      <p:sp>
        <p:nvSpPr>
          <p:cNvPr id="12" name="TextovéPole 11">
            <a:extLst>
              <a:ext uri="{FF2B5EF4-FFF2-40B4-BE49-F238E27FC236}">
                <a16:creationId xmlns:a16="http://schemas.microsoft.com/office/drawing/2014/main" id="{9F62E2DA-2E61-4812-B26D-874F2943F9A0}"/>
              </a:ext>
            </a:extLst>
          </p:cNvPr>
          <p:cNvSpPr txBox="1"/>
          <p:nvPr/>
        </p:nvSpPr>
        <p:spPr>
          <a:xfrm>
            <a:off x="1775652" y="2079151"/>
            <a:ext cx="10029850" cy="4308872"/>
          </a:xfrm>
          <a:prstGeom prst="rect">
            <a:avLst/>
          </a:prstGeom>
          <a:noFill/>
        </p:spPr>
        <p:txBody>
          <a:bodyPr wrap="square">
            <a:spAutoFit/>
          </a:bodyPr>
          <a:lstStyle/>
          <a:p>
            <a:pPr marL="342900" indent="-342900">
              <a:buFont typeface="Arial" panose="020B0604020202020204" pitchFamily="34" charset="0"/>
              <a:buChar char="•"/>
            </a:pPr>
            <a:r>
              <a:rPr lang="sk-SK" i="0" u="none" strike="noStrike" dirty="0">
                <a:effectLst/>
                <a:latin typeface="Arial" panose="020B0604020202020204" pitchFamily="34" charset="0"/>
                <a:cs typeface="Arial" panose="020B0604020202020204" pitchFamily="34" charset="0"/>
              </a:rPr>
              <a:t>transfer zdrojov k deficitným jednotkám, vďaka čomu im umožňuje získavať finančné prostriedky pre financovanie ich aktivít​</a:t>
            </a:r>
          </a:p>
          <a:p>
            <a:pPr marL="342900" indent="-342900">
              <a:buFont typeface="Arial" panose="020B0604020202020204" pitchFamily="34" charset="0"/>
              <a:buChar char="•"/>
            </a:pPr>
            <a:endParaRPr lang="sk-SK" sz="8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i="0" u="none" strike="noStrike" dirty="0">
                <a:effectLst/>
                <a:latin typeface="Arial" panose="020B0604020202020204" pitchFamily="34" charset="0"/>
                <a:cs typeface="Arial" panose="020B0604020202020204" pitchFamily="34" charset="0"/>
              </a:rPr>
              <a:t>alokuje kapitál podľa efektívnosti jeho využitia (výber projektov a podobne)​</a:t>
            </a:r>
          </a:p>
          <a:p>
            <a:pPr marL="342900" indent="-342900">
              <a:buFont typeface="Arial" panose="020B0604020202020204" pitchFamily="34" charset="0"/>
              <a:buChar char="•"/>
            </a:pPr>
            <a:endParaRPr lang="sk-SK" sz="8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i="0" u="none" strike="noStrike" dirty="0">
                <a:effectLst/>
                <a:latin typeface="Arial" panose="020B0604020202020204" pitchFamily="34" charset="0"/>
                <a:cs typeface="Arial" panose="020B0604020202020204" pitchFamily="34" charset="0"/>
              </a:rPr>
              <a:t>motivuje pre tvorbu úspor domácností – mobilizuje a agreguje kapitál pre veľké projekty​</a:t>
            </a:r>
          </a:p>
          <a:p>
            <a:pPr marL="342900" indent="-342900">
              <a:buFont typeface="Arial" panose="020B0604020202020204" pitchFamily="34" charset="0"/>
              <a:buChar char="•"/>
            </a:pPr>
            <a:endParaRPr lang="sk-SK" sz="8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i="0" u="none" strike="noStrike" dirty="0">
                <a:effectLst/>
                <a:latin typeface="Arial" panose="020B0604020202020204" pitchFamily="34" charset="0"/>
                <a:cs typeface="Arial" panose="020B0604020202020204" pitchFamily="34" charset="0"/>
              </a:rPr>
              <a:t>zaisťuje likviditu finančných aktív a vďaka alokačnej efektívnosti vytvára kontinuálne ceny finančných aktív, ktoré slúžia ako dôležité signály pre ekonomické subjekty (napr. z hľadiska monitoringu skutočného využitia)​</a:t>
            </a:r>
          </a:p>
          <a:p>
            <a:pPr marL="342900" indent="-342900">
              <a:buFont typeface="Arial" panose="020B0604020202020204" pitchFamily="34" charset="0"/>
              <a:buChar char="•"/>
            </a:pPr>
            <a:endParaRPr lang="sk-SK" sz="8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i="0" u="none" strike="noStrike" dirty="0">
                <a:effectLst/>
                <a:latin typeface="Arial" panose="020B0604020202020204" pitchFamily="34" charset="0"/>
                <a:cs typeface="Arial" panose="020B0604020202020204" pitchFamily="34" charset="0"/>
              </a:rPr>
              <a:t>alokuje, prevádza, zdieľa riziko investorov a firiem a umožňuje </a:t>
            </a:r>
            <a:r>
              <a:rPr lang="sk-SK" i="0" u="none" strike="noStrike" dirty="0" err="1">
                <a:effectLst/>
                <a:latin typeface="Arial" panose="020B0604020202020204" pitchFamily="34" charset="0"/>
                <a:cs typeface="Arial" panose="020B0604020202020204" pitchFamily="34" charset="0"/>
              </a:rPr>
              <a:t>diverzifikovať</a:t>
            </a:r>
            <a:r>
              <a:rPr lang="sk-SK" i="0" u="none" strike="noStrike" dirty="0">
                <a:effectLst/>
                <a:latin typeface="Arial" panose="020B0604020202020204" pitchFamily="34" charset="0"/>
                <a:cs typeface="Arial" panose="020B0604020202020204" pitchFamily="34" charset="0"/>
              </a:rPr>
              <a:t> riziko vzhľadom k očakávaným cash-</a:t>
            </a:r>
            <a:r>
              <a:rPr lang="sk-SK" i="0" u="none" strike="noStrike" dirty="0" err="1">
                <a:effectLst/>
                <a:latin typeface="Arial" panose="020B0604020202020204" pitchFamily="34" charset="0"/>
                <a:cs typeface="Arial" panose="020B0604020202020204" pitchFamily="34" charset="0"/>
              </a:rPr>
              <a:t>flow</a:t>
            </a:r>
            <a:r>
              <a:rPr lang="sk-SK" i="0" u="none" strike="noStrike" dirty="0">
                <a:effectLst/>
                <a:latin typeface="Arial" panose="020B0604020202020204" pitchFamily="34" charset="0"/>
                <a:cs typeface="Arial" panose="020B0604020202020204" pitchFamily="34" charset="0"/>
              </a:rPr>
              <a:t> z rôznych projektov​</a:t>
            </a:r>
          </a:p>
          <a:p>
            <a:pPr marL="342900" indent="-342900">
              <a:buFont typeface="Arial" panose="020B0604020202020204" pitchFamily="34" charset="0"/>
              <a:buChar char="•"/>
            </a:pPr>
            <a:endParaRPr lang="sk-SK" sz="8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i="0" u="none" strike="noStrike" dirty="0">
                <a:effectLst/>
                <a:latin typeface="Arial" panose="020B0604020202020204" pitchFamily="34" charset="0"/>
                <a:cs typeface="Arial" panose="020B0604020202020204" pitchFamily="34" charset="0"/>
              </a:rPr>
              <a:t>znižuje náklady platobného styku a finančných transakcií (operačná efektívnosť)​</a:t>
            </a:r>
          </a:p>
          <a:p>
            <a:pPr marL="342900" indent="-342900">
              <a:buFont typeface="Arial" panose="020B0604020202020204" pitchFamily="34" charset="0"/>
              <a:buChar char="•"/>
            </a:pPr>
            <a:endParaRPr lang="sk-SK" sz="8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i="0" u="none" strike="noStrike" dirty="0">
                <a:effectLst/>
                <a:latin typeface="Arial" panose="020B0604020202020204" pitchFamily="34" charset="0"/>
                <a:cs typeface="Arial" panose="020B0604020202020204" pitchFamily="34" charset="0"/>
              </a:rPr>
              <a:t>zohráva významnú rolu pri určovaní množstva peňazí prostredníctvom peňažného </a:t>
            </a:r>
            <a:r>
              <a:rPr lang="sk-SK" i="0" u="none" strike="noStrike" dirty="0" err="1">
                <a:effectLst/>
                <a:latin typeface="Arial" panose="020B0604020202020204" pitchFamily="34" charset="0"/>
                <a:cs typeface="Arial" panose="020B0604020202020204" pitchFamily="34" charset="0"/>
              </a:rPr>
              <a:t>multiplikátoru</a:t>
            </a:r>
            <a:r>
              <a:rPr lang="sk-SK" i="0" u="none" strike="noStrike"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5615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007253" y="1097729"/>
            <a:ext cx="9144000" cy="839136"/>
          </a:xfrm>
        </p:spPr>
        <p:txBody>
          <a:bodyPr>
            <a:normAutofit/>
          </a:bodyPr>
          <a:lstStyle/>
          <a:p>
            <a:pPr algn="l"/>
            <a:r>
              <a:rPr lang="en-US" sz="4400" b="1" dirty="0" err="1">
                <a:solidFill>
                  <a:srgbClr val="249CDC"/>
                </a:solidFill>
                <a:latin typeface="Arial" panose="020B0604020202020204" pitchFamily="34" charset="0"/>
                <a:cs typeface="Arial" panose="020B0604020202020204" pitchFamily="34" charset="0"/>
              </a:rPr>
              <a:t>Osnova</a:t>
            </a:r>
            <a:r>
              <a:rPr lang="en-US" sz="4400" b="1" dirty="0">
                <a:solidFill>
                  <a:srgbClr val="249CDC"/>
                </a:solidFill>
                <a:latin typeface="Arial" panose="020B0604020202020204" pitchFamily="34" charset="0"/>
                <a:cs typeface="Arial" panose="020B0604020202020204" pitchFamily="34" charset="0"/>
              </a:rPr>
              <a:t> </a:t>
            </a:r>
            <a:r>
              <a:rPr lang="en-US" sz="4400" b="1" dirty="0" err="1">
                <a:solidFill>
                  <a:srgbClr val="249CDC"/>
                </a:solidFill>
                <a:latin typeface="Arial" panose="020B0604020202020204" pitchFamily="34" charset="0"/>
                <a:cs typeface="Arial" panose="020B0604020202020204" pitchFamily="34" charset="0"/>
              </a:rPr>
              <a:t>prednášky</a:t>
            </a:r>
            <a:endParaRPr lang="cs-CZ" sz="44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2007253" y="2200894"/>
            <a:ext cx="8908986" cy="2481312"/>
          </a:xfrm>
        </p:spPr>
        <p:txBody>
          <a:bodyPr>
            <a:noAutofit/>
          </a:bodyPr>
          <a:lstStyle/>
          <a:p>
            <a:pPr marL="342900" indent="-342900" algn="l" rtl="0" fontAlgn="base">
              <a:buFont typeface="Arial" panose="020B0604020202020204" pitchFamily="34" charset="0"/>
              <a:buChar char="•"/>
            </a:pPr>
            <a:r>
              <a:rPr lang="cs-CZ" b="0" i="0" dirty="0" err="1">
                <a:solidFill>
                  <a:srgbClr val="000000"/>
                </a:solidFill>
                <a:effectLst/>
                <a:latin typeface="Arial" panose="020B0604020202020204" pitchFamily="34" charset="0"/>
                <a:cs typeface="Arial" panose="020B0604020202020204" pitchFamily="34" charset="0"/>
              </a:rPr>
              <a:t>Motivácia</a:t>
            </a:r>
            <a:r>
              <a:rPr lang="cs-CZ" b="0" i="0" dirty="0">
                <a:solidFill>
                  <a:srgbClr val="000000"/>
                </a:solidFill>
                <a:effectLst/>
                <a:latin typeface="Arial" panose="020B0604020202020204" pitchFamily="34" charset="0"/>
                <a:cs typeface="Arial" panose="020B0604020202020204" pitchFamily="34" charset="0"/>
              </a:rPr>
              <a:t>​</a:t>
            </a:r>
          </a:p>
          <a:p>
            <a:pPr marL="342900" indent="-342900" algn="l" rtl="0" fontAlgn="base">
              <a:buFont typeface="Arial" panose="020B0604020202020204" pitchFamily="34" charset="0"/>
              <a:buChar char="•"/>
            </a:pPr>
            <a:r>
              <a:rPr lang="cs-CZ" b="0" i="0" dirty="0">
                <a:solidFill>
                  <a:srgbClr val="000000"/>
                </a:solidFill>
                <a:effectLst/>
                <a:latin typeface="Arial" panose="020B0604020202020204" pitchFamily="34" charset="0"/>
                <a:cs typeface="Arial" panose="020B0604020202020204" pitchFamily="34" charset="0"/>
              </a:rPr>
              <a:t>Peniaze​</a:t>
            </a:r>
          </a:p>
          <a:p>
            <a:pPr marL="342900" indent="-342900" algn="l" rtl="0" fontAlgn="base">
              <a:buFont typeface="Arial" panose="020B0604020202020204" pitchFamily="34" charset="0"/>
              <a:buChar char="•"/>
            </a:pPr>
            <a:r>
              <a:rPr lang="cs-CZ" b="0" i="0" dirty="0" err="1">
                <a:solidFill>
                  <a:srgbClr val="000000"/>
                </a:solidFill>
                <a:effectLst/>
                <a:latin typeface="Arial" panose="020B0604020202020204" pitchFamily="34" charset="0"/>
                <a:cs typeface="Arial" panose="020B0604020202020204" pitchFamily="34" charset="0"/>
              </a:rPr>
              <a:t>Bankovníctvo</a:t>
            </a:r>
            <a:r>
              <a:rPr lang="cs-CZ" b="0" i="0" dirty="0">
                <a:solidFill>
                  <a:srgbClr val="000000"/>
                </a:solidFill>
                <a:effectLst/>
                <a:latin typeface="Arial" panose="020B0604020202020204" pitchFamily="34" charset="0"/>
                <a:cs typeface="Arial" panose="020B0604020202020204" pitchFamily="34" charset="0"/>
              </a:rPr>
              <a:t> a </a:t>
            </a:r>
            <a:r>
              <a:rPr lang="cs-CZ" b="0" i="0" dirty="0" err="1">
                <a:solidFill>
                  <a:srgbClr val="000000"/>
                </a:solidFill>
                <a:effectLst/>
                <a:latin typeface="Arial" panose="020B0604020202020204" pitchFamily="34" charset="0"/>
                <a:cs typeface="Arial" panose="020B0604020202020204" pitchFamily="34" charset="0"/>
              </a:rPr>
              <a:t>finančný</a:t>
            </a:r>
            <a:r>
              <a:rPr lang="cs-CZ" b="0" i="0" dirty="0">
                <a:solidFill>
                  <a:srgbClr val="000000"/>
                </a:solidFill>
                <a:effectLst/>
                <a:latin typeface="Arial" panose="020B0604020202020204" pitchFamily="34" charset="0"/>
                <a:cs typeface="Arial" panose="020B0604020202020204" pitchFamily="34" charset="0"/>
              </a:rPr>
              <a:t> systém​</a:t>
            </a:r>
          </a:p>
          <a:p>
            <a:pPr marL="342900" indent="-342900" algn="l" rtl="0" fontAlgn="base">
              <a:buFont typeface="Arial" panose="020B0604020202020204" pitchFamily="34" charset="0"/>
              <a:buChar char="•"/>
            </a:pPr>
            <a:r>
              <a:rPr lang="cs-CZ" b="0" i="0" dirty="0" err="1">
                <a:solidFill>
                  <a:srgbClr val="000000"/>
                </a:solidFill>
                <a:effectLst/>
                <a:latin typeface="Arial" panose="020B0604020202020204" pitchFamily="34" charset="0"/>
                <a:cs typeface="Arial" panose="020B0604020202020204" pitchFamily="34" charset="0"/>
              </a:rPr>
              <a:t>FinTech</a:t>
            </a:r>
            <a:r>
              <a:rPr lang="cs-CZ" b="0" i="0" dirty="0">
                <a:solidFill>
                  <a:srgbClr val="000000"/>
                </a:solidFill>
                <a:effectLst/>
                <a:latin typeface="Arial" panose="020B0604020202020204" pitchFamily="34" charset="0"/>
                <a:cs typeface="Arial" panose="020B0604020202020204" pitchFamily="34" charset="0"/>
              </a:rPr>
              <a:t> v </a:t>
            </a:r>
            <a:r>
              <a:rPr lang="cs-CZ" b="0" i="0" dirty="0" err="1">
                <a:solidFill>
                  <a:srgbClr val="000000"/>
                </a:solidFill>
                <a:effectLst/>
                <a:latin typeface="Arial" panose="020B0604020202020204" pitchFamily="34" charset="0"/>
                <a:cs typeface="Arial" panose="020B0604020202020204" pitchFamily="34" charset="0"/>
              </a:rPr>
              <a:t>súčasnosti</a:t>
            </a:r>
            <a:r>
              <a:rPr lang="cs-CZ" b="0" i="0" dirty="0">
                <a:solidFill>
                  <a:srgbClr val="000000"/>
                </a:solidFill>
                <a:effectLst/>
                <a:latin typeface="Arial" panose="020B0604020202020204" pitchFamily="34" charset="0"/>
                <a:cs typeface="Arial" panose="020B0604020202020204" pitchFamily="34" charset="0"/>
              </a:rPr>
              <a:t>​</a:t>
            </a:r>
          </a:p>
          <a:p>
            <a:pPr marL="342900" indent="-342900" algn="l" rtl="0" fontAlgn="base">
              <a:buFont typeface="Arial" panose="020B0604020202020204" pitchFamily="34" charset="0"/>
              <a:buChar char="•"/>
            </a:pPr>
            <a:r>
              <a:rPr lang="cs-CZ" b="0" i="0" dirty="0" err="1">
                <a:solidFill>
                  <a:srgbClr val="000000"/>
                </a:solidFill>
                <a:effectLst/>
                <a:latin typeface="Arial" panose="020B0604020202020204" pitchFamily="34" charset="0"/>
                <a:cs typeface="Arial" panose="020B0604020202020204" pitchFamily="34" charset="0"/>
              </a:rPr>
              <a:t>Zaujímavosti</a:t>
            </a:r>
            <a:r>
              <a:rPr lang="cs-CZ"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12" name="Obrázek 11">
            <a:extLst>
              <a:ext uri="{FF2B5EF4-FFF2-40B4-BE49-F238E27FC236}">
                <a16:creationId xmlns:a16="http://schemas.microsoft.com/office/drawing/2014/main" id="{87690242-7E6C-4E94-93F5-F19A3C285F2C}"/>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Tree>
    <p:extLst>
      <p:ext uri="{BB962C8B-B14F-4D97-AF65-F5344CB8AC3E}">
        <p14:creationId xmlns:p14="http://schemas.microsoft.com/office/powerpoint/2010/main" val="30054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636064"/>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(4)​​</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2" name="TextovéPole 11">
            <a:extLst>
              <a:ext uri="{FF2B5EF4-FFF2-40B4-BE49-F238E27FC236}">
                <a16:creationId xmlns:a16="http://schemas.microsoft.com/office/drawing/2014/main" id="{9F62E2DA-2E61-4812-B26D-874F2943F9A0}"/>
              </a:ext>
            </a:extLst>
          </p:cNvPr>
          <p:cNvSpPr txBox="1"/>
          <p:nvPr/>
        </p:nvSpPr>
        <p:spPr>
          <a:xfrm>
            <a:off x="1775651" y="1674854"/>
            <a:ext cx="10029850" cy="3570208"/>
          </a:xfrm>
          <a:prstGeom prst="rect">
            <a:avLst/>
          </a:prstGeom>
          <a:noFill/>
        </p:spPr>
        <p:txBody>
          <a:bodyPr wrap="square">
            <a:spAutoFit/>
          </a:bodyPr>
          <a:lstStyle/>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Podľa doby splatnosti finančných aktív:​</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peňažný trh (splatnosť inštrumentov do 1 roka – napr.. pokladničné poukážky)​</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kapitálový trh (splatnosť inštrumentov od 1 roka – napr. dlhodobé </a:t>
            </a:r>
            <a:r>
              <a:rPr lang="sk-SK" sz="2200" i="0" u="none" strike="noStrike" dirty="0" err="1">
                <a:effectLst/>
                <a:latin typeface="Arial" panose="020B0604020202020204" pitchFamily="34" charset="0"/>
                <a:cs typeface="Arial" panose="020B0604020202020204" pitchFamily="34" charset="0"/>
              </a:rPr>
              <a:t>korporátne</a:t>
            </a:r>
            <a:r>
              <a:rPr lang="sk-SK" sz="2200" i="0" u="none" strike="noStrike" dirty="0">
                <a:effectLst/>
                <a:latin typeface="Arial" panose="020B0604020202020204" pitchFamily="34" charset="0"/>
                <a:cs typeface="Arial" panose="020B0604020202020204" pitchFamily="34" charset="0"/>
              </a:rPr>
              <a:t> dlhopisy)​</a:t>
            </a:r>
          </a:p>
          <a:p>
            <a:endParaRPr lang="sk-SK" sz="24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Podľa teritória obchodovania:​</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národný finančný trh (inštrumenty v domácej mene)​</a:t>
            </a:r>
          </a:p>
          <a:p>
            <a:pPr marL="800100" lvl="1" indent="-342900">
              <a:buFont typeface="Arial" panose="020B0604020202020204" pitchFamily="34" charset="0"/>
              <a:buChar char="•"/>
            </a:pPr>
            <a:r>
              <a:rPr lang="sk-SK" sz="2200" dirty="0">
                <a:latin typeface="Arial" panose="020B0604020202020204" pitchFamily="34" charset="0"/>
                <a:cs typeface="Arial" panose="020B0604020202020204" pitchFamily="34" charset="0"/>
              </a:rPr>
              <a:t>z</a:t>
            </a:r>
            <a:r>
              <a:rPr lang="sk-SK" sz="2200" i="0" u="none" strike="noStrike" dirty="0">
                <a:effectLst/>
                <a:latin typeface="Arial" panose="020B0604020202020204" pitchFamily="34" charset="0"/>
                <a:cs typeface="Arial" panose="020B0604020202020204" pitchFamily="34" charset="0"/>
              </a:rPr>
              <a:t>ahraničný finančný trh​</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eurotrhy (napr. dlhopis denominovaný v Kč predaný v Londýne)​</a:t>
            </a:r>
          </a:p>
        </p:txBody>
      </p:sp>
    </p:spTree>
    <p:extLst>
      <p:ext uri="{BB962C8B-B14F-4D97-AF65-F5344CB8AC3E}">
        <p14:creationId xmlns:p14="http://schemas.microsoft.com/office/powerpoint/2010/main" val="182780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636064"/>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(5)​​</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2" name="TextovéPole 11">
            <a:extLst>
              <a:ext uri="{FF2B5EF4-FFF2-40B4-BE49-F238E27FC236}">
                <a16:creationId xmlns:a16="http://schemas.microsoft.com/office/drawing/2014/main" id="{9F62E2DA-2E61-4812-B26D-874F2943F9A0}"/>
              </a:ext>
            </a:extLst>
          </p:cNvPr>
          <p:cNvSpPr txBox="1"/>
          <p:nvPr/>
        </p:nvSpPr>
        <p:spPr>
          <a:xfrm>
            <a:off x="1775651" y="1674854"/>
            <a:ext cx="10029850" cy="3939540"/>
          </a:xfrm>
          <a:prstGeom prst="rect">
            <a:avLst/>
          </a:prstGeom>
          <a:noFill/>
        </p:spPr>
        <p:txBody>
          <a:bodyPr wrap="square">
            <a:spAutoFit/>
          </a:bodyPr>
          <a:lstStyle/>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Podľa rozvinutosti trhu:​</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vyspelé trhy (vysoká likvidita a efektívnosť – USA, Nemecko)​</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rozvíjajúce (nízka likvidita a efektívnosť - Rusko, Argentína)​</a:t>
            </a:r>
          </a:p>
          <a:p>
            <a:pPr lvl="1"/>
            <a:endParaRPr lang="sk-SK" sz="24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Podľa predmetu obchodovania:​</a:t>
            </a:r>
            <a:r>
              <a:rPr lang="sk-SK" sz="2200" i="0" u="none" strike="noStrike" dirty="0">
                <a:effectLst/>
                <a:latin typeface="Arial" panose="020B0604020202020204" pitchFamily="34" charset="0"/>
                <a:cs typeface="Arial" panose="020B0604020202020204" pitchFamily="34" charset="0"/>
              </a:rPr>
              <a:t>národný finančný trh (inštrumenty v domácej mene)​:</a:t>
            </a:r>
          </a:p>
          <a:p>
            <a:pPr marL="800100" lvl="1" indent="-342900">
              <a:buFont typeface="Arial" panose="020B0604020202020204" pitchFamily="34" charset="0"/>
              <a:buChar char="•"/>
            </a:pPr>
            <a:r>
              <a:rPr lang="sk-SK" sz="2200" dirty="0">
                <a:latin typeface="Arial" panose="020B0604020202020204" pitchFamily="34" charset="0"/>
                <a:cs typeface="Arial" panose="020B0604020202020204" pitchFamily="34" charset="0"/>
              </a:rPr>
              <a:t>akciové, dlhové, komoditné, menové, derivátové</a:t>
            </a:r>
            <a:r>
              <a:rPr lang="sk-SK" sz="2200" i="0" u="none" strike="noStrike" dirty="0">
                <a:effectLst/>
                <a:latin typeface="Arial" panose="020B0604020202020204" pitchFamily="34" charset="0"/>
                <a:cs typeface="Arial" panose="020B0604020202020204" pitchFamily="34" charset="0"/>
              </a:rPr>
              <a:t>​</a:t>
            </a:r>
          </a:p>
          <a:p>
            <a:endParaRPr lang="sk-SK"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Podľa obchodovateľnosti:​</a:t>
            </a:r>
            <a:r>
              <a:rPr lang="sk-SK" sz="2200" i="0" u="none" strike="noStrike" dirty="0">
                <a:effectLst/>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sk-SK" sz="2200" dirty="0">
                <a:latin typeface="Arial" panose="020B0604020202020204" pitchFamily="34" charset="0"/>
                <a:cs typeface="Arial" panose="020B0604020202020204" pitchFamily="34" charset="0"/>
              </a:rPr>
              <a:t>primárny​</a:t>
            </a:r>
          </a:p>
          <a:p>
            <a:pPr marL="800100" lvl="1" indent="-342900">
              <a:buFont typeface="Arial" panose="020B0604020202020204" pitchFamily="34" charset="0"/>
              <a:buChar char="•"/>
            </a:pPr>
            <a:r>
              <a:rPr lang="sk-SK" sz="2200" dirty="0">
                <a:latin typeface="Arial" panose="020B0604020202020204" pitchFamily="34" charset="0"/>
                <a:cs typeface="Arial" panose="020B0604020202020204" pitchFamily="34" charset="0"/>
              </a:rPr>
              <a:t>sekundárny​</a:t>
            </a:r>
          </a:p>
        </p:txBody>
      </p:sp>
    </p:spTree>
    <p:extLst>
      <p:ext uri="{BB962C8B-B14F-4D97-AF65-F5344CB8AC3E}">
        <p14:creationId xmlns:p14="http://schemas.microsoft.com/office/powerpoint/2010/main" val="1943154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1517297"/>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(6)​​</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2" name="TextovéPole 11">
            <a:extLst>
              <a:ext uri="{FF2B5EF4-FFF2-40B4-BE49-F238E27FC236}">
                <a16:creationId xmlns:a16="http://schemas.microsoft.com/office/drawing/2014/main" id="{9F62E2DA-2E61-4812-B26D-874F2943F9A0}"/>
              </a:ext>
            </a:extLst>
          </p:cNvPr>
          <p:cNvSpPr txBox="1"/>
          <p:nvPr/>
        </p:nvSpPr>
        <p:spPr>
          <a:xfrm>
            <a:off x="1775651" y="2821736"/>
            <a:ext cx="10029850" cy="1569660"/>
          </a:xfrm>
          <a:prstGeom prst="rect">
            <a:avLst/>
          </a:prstGeom>
          <a:noFill/>
        </p:spPr>
        <p:txBody>
          <a:bodyPr wrap="square">
            <a:spAutoFit/>
          </a:bodyPr>
          <a:lstStyle/>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Finanční sprostredkovatelia zhromažďujú voľné finančné prostriedky za účelom ich ďalšieho využitia na úvery, investície do cenných papierov, zaisťujú platobný styk, ovplyvňujú množstvo peňazí v ekonomike (napr. rozsahom emisií úverov)​</a:t>
            </a:r>
            <a:endParaRPr lang="sk-S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374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636064"/>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(7)​​</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pic>
        <p:nvPicPr>
          <p:cNvPr id="41986" name="Picture 2">
            <a:extLst>
              <a:ext uri="{FF2B5EF4-FFF2-40B4-BE49-F238E27FC236}">
                <a16:creationId xmlns:a16="http://schemas.microsoft.com/office/drawing/2014/main" id="{C16AC9FD-AA6B-4748-ABB2-8761D3FC3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060" y="1475200"/>
            <a:ext cx="7399880" cy="48584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8E24EB82-551B-4773-B74E-0E4E8E9D7A02}"/>
              </a:ext>
            </a:extLst>
          </p:cNvPr>
          <p:cNvSpPr txBox="1"/>
          <p:nvPr/>
        </p:nvSpPr>
        <p:spPr>
          <a:xfrm>
            <a:off x="2396060" y="6425635"/>
            <a:ext cx="10153589" cy="307777"/>
          </a:xfrm>
          <a:prstGeom prst="rect">
            <a:avLst/>
          </a:prstGeom>
          <a:noFill/>
        </p:spPr>
        <p:txBody>
          <a:bodyPr wrap="square">
            <a:spAutoFit/>
          </a:bodyPr>
          <a:lstStyle/>
          <a:p>
            <a:r>
              <a:rPr lang="sk-SK" sz="1400" i="0" u="none" strike="noStrike" dirty="0">
                <a:effectLst/>
                <a:latin typeface="Arial" panose="020B0604020202020204" pitchFamily="34" charset="0"/>
                <a:cs typeface="Arial" panose="020B0604020202020204" pitchFamily="34" charset="0"/>
              </a:rPr>
              <a:t>Zdroj: CFA Program (2019)​</a:t>
            </a:r>
          </a:p>
        </p:txBody>
      </p:sp>
    </p:spTree>
    <p:extLst>
      <p:ext uri="{BB962C8B-B14F-4D97-AF65-F5344CB8AC3E}">
        <p14:creationId xmlns:p14="http://schemas.microsoft.com/office/powerpoint/2010/main" val="312162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1286562"/>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(8)​​</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2" name="TextovéPole 11">
            <a:extLst>
              <a:ext uri="{FF2B5EF4-FFF2-40B4-BE49-F238E27FC236}">
                <a16:creationId xmlns:a16="http://schemas.microsoft.com/office/drawing/2014/main" id="{9F62E2DA-2E61-4812-B26D-874F2943F9A0}"/>
              </a:ext>
            </a:extLst>
          </p:cNvPr>
          <p:cNvSpPr txBox="1"/>
          <p:nvPr/>
        </p:nvSpPr>
        <p:spPr>
          <a:xfrm>
            <a:off x="1775651" y="2398000"/>
            <a:ext cx="10029850" cy="1846659"/>
          </a:xfrm>
          <a:prstGeom prst="rect">
            <a:avLst/>
          </a:prstGeom>
          <a:noFill/>
        </p:spPr>
        <p:txBody>
          <a:bodyPr wrap="square">
            <a:spAutoFit/>
          </a:bodyPr>
          <a:lstStyle/>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Základné znaky centrálnej banky (CB)​</a:t>
            </a:r>
          </a:p>
          <a:p>
            <a:endParaRPr lang="sk-SK" sz="2400" i="0" u="none" strike="noStrike" dirty="0">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CB má emisný monopol​</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CB uskutočňuje menovú politiku​</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CB reguluje bankový systém​</a:t>
            </a:r>
            <a:endParaRPr lang="sk-S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833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1286562"/>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(9)​​</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2" name="TextovéPole 11">
            <a:extLst>
              <a:ext uri="{FF2B5EF4-FFF2-40B4-BE49-F238E27FC236}">
                <a16:creationId xmlns:a16="http://schemas.microsoft.com/office/drawing/2014/main" id="{9F62E2DA-2E61-4812-B26D-874F2943F9A0}"/>
              </a:ext>
            </a:extLst>
          </p:cNvPr>
          <p:cNvSpPr txBox="1"/>
          <p:nvPr/>
        </p:nvSpPr>
        <p:spPr>
          <a:xfrm>
            <a:off x="1775651" y="2398000"/>
            <a:ext cx="9002793" cy="3539430"/>
          </a:xfrm>
          <a:prstGeom prst="rect">
            <a:avLst/>
          </a:prstGeom>
          <a:noFill/>
        </p:spPr>
        <p:txBody>
          <a:bodyPr wrap="square">
            <a:spAutoFit/>
          </a:bodyPr>
          <a:lstStyle/>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Centrálne banky vznikali viacerými spôsobmi:​​</a:t>
            </a:r>
          </a:p>
          <a:p>
            <a:endParaRPr lang="sk-SK" sz="2400" i="0" u="none" strike="noStrike" dirty="0">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Premenou niektorej z existujúcich súkromných obchodných bánk na CB – napr. Švédsko (</a:t>
            </a:r>
            <a:r>
              <a:rPr lang="sk-SK" sz="2200" i="0" u="none" strike="noStrike" dirty="0" err="1">
                <a:effectLst/>
                <a:latin typeface="Arial" panose="020B0604020202020204" pitchFamily="34" charset="0"/>
                <a:cs typeface="Arial" panose="020B0604020202020204" pitchFamily="34" charset="0"/>
              </a:rPr>
              <a:t>Riksbank</a:t>
            </a:r>
            <a:r>
              <a:rPr lang="sk-SK" sz="2200" i="0" u="none" strike="noStrike" dirty="0">
                <a:effectLst/>
                <a:latin typeface="Arial" panose="020B0604020202020204" pitchFamily="34" charset="0"/>
                <a:cs typeface="Arial" panose="020B0604020202020204" pitchFamily="34" charset="0"/>
              </a:rPr>
              <a:t>, 1657) ​</a:t>
            </a:r>
          </a:p>
          <a:p>
            <a:pPr marL="800100" lvl="1" indent="-342900">
              <a:buFont typeface="Arial" panose="020B0604020202020204" pitchFamily="34" charset="0"/>
              <a:buChar char="•"/>
            </a:pPr>
            <a:endParaRPr lang="sk-SK" sz="2200" i="0" u="none" strike="noStrike" dirty="0">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Pridelenie práva na emisiu bankoviek vybranej obchodnej banky – napr. Taliansko, </a:t>
            </a:r>
            <a:r>
              <a:rPr lang="sk-SK" sz="2200" i="0" u="none" strike="noStrike" dirty="0" err="1">
                <a:effectLst/>
                <a:latin typeface="Arial" panose="020B0604020202020204" pitchFamily="34" charset="0"/>
                <a:cs typeface="Arial" panose="020B0604020202020204" pitchFamily="34" charset="0"/>
              </a:rPr>
              <a:t>Banca</a:t>
            </a:r>
            <a:r>
              <a:rPr lang="sk-SK" sz="2200" i="0" u="none" strike="noStrike" dirty="0">
                <a:effectLst/>
                <a:latin typeface="Arial" panose="020B0604020202020204" pitchFamily="34" charset="0"/>
                <a:cs typeface="Arial" panose="020B0604020202020204" pitchFamily="34" charset="0"/>
              </a:rPr>
              <a:t> </a:t>
            </a:r>
            <a:r>
              <a:rPr lang="sk-SK" sz="2200" i="0" u="none" strike="noStrike" dirty="0" err="1">
                <a:effectLst/>
                <a:latin typeface="Arial" panose="020B0604020202020204" pitchFamily="34" charset="0"/>
                <a:cs typeface="Arial" panose="020B0604020202020204" pitchFamily="34" charset="0"/>
              </a:rPr>
              <a:t>D´Italia</a:t>
            </a:r>
            <a:r>
              <a:rPr lang="sk-SK" sz="2200" i="0" u="none" strike="noStrike" dirty="0">
                <a:effectLst/>
                <a:latin typeface="Arial" panose="020B0604020202020204" pitchFamily="34" charset="0"/>
                <a:cs typeface="Arial" panose="020B0604020202020204" pitchFamily="34" charset="0"/>
              </a:rPr>
              <a:t>, 1926​</a:t>
            </a:r>
          </a:p>
          <a:p>
            <a:pPr marL="800100" lvl="1" indent="-342900">
              <a:buFont typeface="Arial" panose="020B0604020202020204" pitchFamily="34" charset="0"/>
              <a:buChar char="•"/>
            </a:pPr>
            <a:endParaRPr lang="sk-SK" sz="2200" i="0" u="none" strike="noStrike" dirty="0">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Založenie CB ako úplne novej inštitúcie – napr. Francúzsko alebo Bank of </a:t>
            </a:r>
            <a:r>
              <a:rPr lang="sk-SK" sz="2200" i="0" u="none" strike="noStrike" dirty="0" err="1">
                <a:effectLst/>
                <a:latin typeface="Arial" panose="020B0604020202020204" pitchFamily="34" charset="0"/>
                <a:cs typeface="Arial" panose="020B0604020202020204" pitchFamily="34" charset="0"/>
              </a:rPr>
              <a:t>England</a:t>
            </a:r>
            <a:r>
              <a:rPr lang="sk-SK" sz="2200" i="0" u="none" strike="noStrike" dirty="0">
                <a:effectLst/>
                <a:latin typeface="Arial" panose="020B0604020202020204" pitchFamily="34" charset="0"/>
                <a:cs typeface="Arial" panose="020B0604020202020204" pitchFamily="34" charset="0"/>
              </a:rPr>
              <a:t> v roku 1694​​</a:t>
            </a:r>
            <a:endParaRPr lang="sk-S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043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743665"/>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(10)​​</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2" name="TextovéPole 11">
            <a:extLst>
              <a:ext uri="{FF2B5EF4-FFF2-40B4-BE49-F238E27FC236}">
                <a16:creationId xmlns:a16="http://schemas.microsoft.com/office/drawing/2014/main" id="{9F62E2DA-2E61-4812-B26D-874F2943F9A0}"/>
              </a:ext>
            </a:extLst>
          </p:cNvPr>
          <p:cNvSpPr txBox="1"/>
          <p:nvPr/>
        </p:nvSpPr>
        <p:spPr>
          <a:xfrm>
            <a:off x="1775651" y="1577312"/>
            <a:ext cx="9002793" cy="4524315"/>
          </a:xfrm>
          <a:prstGeom prst="rect">
            <a:avLst/>
          </a:prstGeom>
          <a:noFill/>
        </p:spPr>
        <p:txBody>
          <a:bodyPr wrap="square">
            <a:spAutoFit/>
          </a:bodyPr>
          <a:lstStyle/>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Makroekonomické funkcie CB​</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Vykonávanie menovej politiky​</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Emisia hotovostných peňazí​</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Operácie s devízovými prostriedkami​</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Stabilný menový vývoj​​​</a:t>
            </a:r>
          </a:p>
          <a:p>
            <a:pPr marL="800100" lvl="1" indent="-342900">
              <a:buFont typeface="Arial" panose="020B0604020202020204" pitchFamily="34" charset="0"/>
              <a:buChar char="•"/>
            </a:pPr>
            <a:endParaRPr lang="sk-SK"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200" dirty="0">
                <a:latin typeface="Arial" panose="020B0604020202020204" pitchFamily="34" charset="0"/>
                <a:cs typeface="Arial" panose="020B0604020202020204" pitchFamily="34" charset="0"/>
              </a:rPr>
              <a:t>Mikroekonomické funkcie CB</a:t>
            </a:r>
          </a:p>
          <a:p>
            <a:pPr marL="800100" lvl="1" indent="-342900">
              <a:buFont typeface="Arial" panose="020B0604020202020204" pitchFamily="34" charset="0"/>
              <a:buChar char="•"/>
            </a:pPr>
            <a:r>
              <a:rPr lang="sk-SK" sz="2200" dirty="0">
                <a:latin typeface="Arial" panose="020B0604020202020204" pitchFamily="34" charset="0"/>
                <a:cs typeface="Arial" panose="020B0604020202020204" pitchFamily="34" charset="0"/>
              </a:rPr>
              <a:t>Regulácia a dohľad bankového systému​</a:t>
            </a:r>
          </a:p>
          <a:p>
            <a:pPr marL="800100" lvl="1" indent="-342900">
              <a:buFont typeface="Arial" panose="020B0604020202020204" pitchFamily="34" charset="0"/>
              <a:buChar char="•"/>
            </a:pPr>
            <a:r>
              <a:rPr lang="sk-SK" sz="2200" dirty="0">
                <a:latin typeface="Arial" panose="020B0604020202020204" pitchFamily="34" charset="0"/>
                <a:cs typeface="Arial" panose="020B0604020202020204" pitchFamily="34" charset="0"/>
              </a:rPr>
              <a:t>Funkcia banky bánk​</a:t>
            </a:r>
          </a:p>
          <a:p>
            <a:pPr marL="800100" lvl="1" indent="-342900">
              <a:buFont typeface="Arial" panose="020B0604020202020204" pitchFamily="34" charset="0"/>
              <a:buChar char="•"/>
            </a:pPr>
            <a:r>
              <a:rPr lang="sk-SK" sz="2200" dirty="0">
                <a:latin typeface="Arial" panose="020B0604020202020204" pitchFamily="34" charset="0"/>
                <a:cs typeface="Arial" panose="020B0604020202020204" pitchFamily="34" charset="0"/>
              </a:rPr>
              <a:t>Reprezentácia štátu v menovo-politickej oblasti</a:t>
            </a:r>
          </a:p>
          <a:p>
            <a:pPr marL="800100" lvl="1" indent="-342900">
              <a:buFont typeface="Arial" panose="020B0604020202020204" pitchFamily="34" charset="0"/>
              <a:buChar char="•"/>
            </a:pPr>
            <a:endParaRPr lang="sk-SK"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200" dirty="0">
                <a:latin typeface="Arial" panose="020B0604020202020204" pitchFamily="34" charset="0"/>
                <a:cs typeface="Arial" panose="020B0604020202020204" pitchFamily="34" charset="0"/>
              </a:rPr>
              <a:t>Bezpečnosť, efektívnosť, spoľahlivosť a dôveryhodnosť bankového systému v krajine.</a:t>
            </a:r>
          </a:p>
        </p:txBody>
      </p:sp>
    </p:spTree>
    <p:extLst>
      <p:ext uri="{BB962C8B-B14F-4D97-AF65-F5344CB8AC3E}">
        <p14:creationId xmlns:p14="http://schemas.microsoft.com/office/powerpoint/2010/main" val="1314425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092450" y="17382"/>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(11)​​</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graphicFrame>
        <p:nvGraphicFramePr>
          <p:cNvPr id="7" name="Tabulka 6">
            <a:extLst>
              <a:ext uri="{FF2B5EF4-FFF2-40B4-BE49-F238E27FC236}">
                <a16:creationId xmlns:a16="http://schemas.microsoft.com/office/drawing/2014/main" id="{2AF0DD07-B87F-4A34-84DB-2CF3648A2E90}"/>
              </a:ext>
            </a:extLst>
          </p:cNvPr>
          <p:cNvGraphicFramePr>
            <a:graphicFrameLocks noGrp="1"/>
          </p:cNvGraphicFramePr>
          <p:nvPr>
            <p:extLst>
              <p:ext uri="{D42A27DB-BD31-4B8C-83A1-F6EECF244321}">
                <p14:modId xmlns:p14="http://schemas.microsoft.com/office/powerpoint/2010/main" val="3077042666"/>
              </p:ext>
            </p:extLst>
          </p:nvPr>
        </p:nvGraphicFramePr>
        <p:xfrm>
          <a:off x="1767523" y="873899"/>
          <a:ext cx="9793855" cy="5537704"/>
        </p:xfrm>
        <a:graphic>
          <a:graphicData uri="http://schemas.openxmlformats.org/drawingml/2006/table">
            <a:tbl>
              <a:tblPr/>
              <a:tblGrid>
                <a:gridCol w="9793855">
                  <a:extLst>
                    <a:ext uri="{9D8B030D-6E8A-4147-A177-3AD203B41FA5}">
                      <a16:colId xmlns:a16="http://schemas.microsoft.com/office/drawing/2014/main" val="2429923760"/>
                    </a:ext>
                  </a:extLst>
                </a:gridCol>
              </a:tblGrid>
              <a:tr h="248004">
                <a:tc>
                  <a:txBody>
                    <a:bodyPr/>
                    <a:lstStyle/>
                    <a:p>
                      <a:pPr algn="ctr" fontAlgn="base"/>
                      <a:r>
                        <a:rPr lang="sk-SK" sz="1600" b="1" i="0" dirty="0">
                          <a:solidFill>
                            <a:srgbClr val="000000"/>
                          </a:solidFill>
                          <a:effectLst/>
                          <a:latin typeface="Calibri" panose="020F0502020204030204" pitchFamily="34" charset="0"/>
                        </a:rPr>
                        <a:t>HLAVNÉ CIELE VYBRANÝCH BÁNK VO SVETE</a:t>
                      </a:r>
                      <a:r>
                        <a:rPr lang="sk-SK" sz="1200" b="1" i="0" dirty="0">
                          <a:solidFill>
                            <a:srgbClr val="000000"/>
                          </a:solidFill>
                          <a:effectLst/>
                          <a:latin typeface="Calibri" panose="020F0502020204030204" pitchFamily="34" charset="0"/>
                        </a:rPr>
                        <a:t>​</a:t>
                      </a:r>
                      <a:endParaRPr lang="sk-SK" sz="12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81170"/>
                  </a:ext>
                </a:extLst>
              </a:tr>
              <a:tr h="225458">
                <a:tc>
                  <a:txBody>
                    <a:bodyPr/>
                    <a:lstStyle/>
                    <a:p>
                      <a:pPr algn="just" fontAlgn="base"/>
                      <a:r>
                        <a:rPr lang="en-US" sz="1400" b="1" i="0" dirty="0">
                          <a:solidFill>
                            <a:srgbClr val="000000"/>
                          </a:solidFill>
                          <a:effectLst/>
                          <a:latin typeface="Calibri" panose="020F0502020204030204" pitchFamily="34" charset="0"/>
                        </a:rPr>
                        <a:t>The Central Bank of Brazil​</a:t>
                      </a:r>
                      <a:endParaRPr lang="en-US" sz="1400" b="1" i="0" dirty="0">
                        <a:solidFill>
                          <a:srgbClr val="000000"/>
                        </a:solidFill>
                        <a:effectLst/>
                      </a:endParaRPr>
                    </a:p>
                  </a:txBody>
                  <a:tcPr marL="67637" marR="67637" marT="33819" marB="3381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86256"/>
                  </a:ext>
                </a:extLst>
              </a:tr>
              <a:tr h="315641">
                <a:tc>
                  <a:txBody>
                    <a:bodyPr/>
                    <a:lstStyle/>
                    <a:p>
                      <a:pPr algn="just" fontAlgn="base"/>
                      <a:r>
                        <a:rPr lang="en-US" sz="1400" b="0" i="0" dirty="0">
                          <a:solidFill>
                            <a:srgbClr val="000000"/>
                          </a:solidFill>
                          <a:effectLst/>
                          <a:latin typeface="Calibri" panose="020F0502020204030204" pitchFamily="34" charset="0"/>
                        </a:rPr>
                        <a:t>Its “institutional mission” is to “ensure the stability of the currency´s purchasing power and a solid and efficient financial system.”</a:t>
                      </a:r>
                      <a:r>
                        <a:rPr lang="en-US" sz="1400" b="1" i="0" dirty="0">
                          <a:solidFill>
                            <a:srgbClr val="000000"/>
                          </a:solidFill>
                          <a:effectLst/>
                          <a:latin typeface="Calibri" panose="020F0502020204030204" pitchFamily="34" charset="0"/>
                        </a:rPr>
                        <a:t>​</a:t>
                      </a:r>
                      <a:endParaRPr lang="en-US" sz="14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229511"/>
                  </a:ext>
                </a:extLst>
              </a:tr>
              <a:tr h="225458">
                <a:tc>
                  <a:txBody>
                    <a:bodyPr/>
                    <a:lstStyle/>
                    <a:p>
                      <a:pPr algn="just" fontAlgn="base"/>
                      <a:r>
                        <a:rPr lang="sk-SK" sz="1400" b="1" i="0" dirty="0" err="1">
                          <a:solidFill>
                            <a:srgbClr val="000000"/>
                          </a:solidFill>
                          <a:effectLst/>
                          <a:latin typeface="Calibri" panose="020F0502020204030204" pitchFamily="34" charset="0"/>
                        </a:rPr>
                        <a:t>The</a:t>
                      </a:r>
                      <a:r>
                        <a:rPr lang="sk-SK" sz="1400" b="1" i="0" dirty="0">
                          <a:solidFill>
                            <a:srgbClr val="000000"/>
                          </a:solidFill>
                          <a:effectLst/>
                          <a:latin typeface="Calibri" panose="020F0502020204030204" pitchFamily="34" charset="0"/>
                        </a:rPr>
                        <a:t> </a:t>
                      </a:r>
                      <a:r>
                        <a:rPr lang="sk-SK" sz="1400" b="1" i="0" dirty="0" err="1">
                          <a:solidFill>
                            <a:srgbClr val="000000"/>
                          </a:solidFill>
                          <a:effectLst/>
                          <a:latin typeface="Calibri" panose="020F0502020204030204" pitchFamily="34" charset="0"/>
                        </a:rPr>
                        <a:t>European</a:t>
                      </a:r>
                      <a:r>
                        <a:rPr lang="sk-SK" sz="1400" b="1" i="0" dirty="0">
                          <a:solidFill>
                            <a:srgbClr val="000000"/>
                          </a:solidFill>
                          <a:effectLst/>
                          <a:latin typeface="Calibri" panose="020F0502020204030204" pitchFamily="34" charset="0"/>
                        </a:rPr>
                        <a:t> </a:t>
                      </a:r>
                      <a:r>
                        <a:rPr lang="sk-SK" sz="1400" b="1" i="0" dirty="0" err="1">
                          <a:solidFill>
                            <a:srgbClr val="000000"/>
                          </a:solidFill>
                          <a:effectLst/>
                          <a:latin typeface="Calibri" panose="020F0502020204030204" pitchFamily="34" charset="0"/>
                        </a:rPr>
                        <a:t>Central</a:t>
                      </a:r>
                      <a:r>
                        <a:rPr lang="sk-SK" sz="1400" b="1" i="0" dirty="0">
                          <a:solidFill>
                            <a:srgbClr val="000000"/>
                          </a:solidFill>
                          <a:effectLst/>
                          <a:latin typeface="Calibri" panose="020F0502020204030204" pitchFamily="34" charset="0"/>
                        </a:rPr>
                        <a:t> Bank​</a:t>
                      </a:r>
                      <a:endParaRPr lang="sk-SK" sz="14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463956"/>
                  </a:ext>
                </a:extLst>
              </a:tr>
              <a:tr h="969469">
                <a:tc>
                  <a:txBody>
                    <a:bodyPr/>
                    <a:lstStyle/>
                    <a:p>
                      <a:pPr algn="just" fontAlgn="base"/>
                      <a:r>
                        <a:rPr lang="en-US" sz="1400" b="0" i="0" dirty="0">
                          <a:solidFill>
                            <a:srgbClr val="000000"/>
                          </a:solidFill>
                          <a:effectLst/>
                          <a:latin typeface="Calibri" panose="020F0502020204030204" pitchFamily="34" charset="0"/>
                        </a:rPr>
                        <a:t>“To maintain price stability is the primary objective of the Euro system and of the single monetary policy for which it is responsible. This is laid down in the Treaty on the Functioning of the European Union, Article 127.”</a:t>
                      </a:r>
                      <a:r>
                        <a:rPr lang="en-US" sz="1400" b="1" i="0" dirty="0">
                          <a:solidFill>
                            <a:srgbClr val="000000"/>
                          </a:solidFill>
                          <a:effectLst/>
                          <a:latin typeface="Calibri" panose="020F0502020204030204" pitchFamily="34" charset="0"/>
                        </a:rPr>
                        <a:t>​</a:t>
                      </a:r>
                      <a:endParaRPr lang="en-US" sz="1400" b="1" i="0" dirty="0">
                        <a:solidFill>
                          <a:srgbClr val="000000"/>
                        </a:solidFill>
                        <a:effectLst/>
                      </a:endParaRPr>
                    </a:p>
                    <a:p>
                      <a:pPr algn="just" fontAlgn="base"/>
                      <a:r>
                        <a:rPr lang="en-US" sz="1400" b="1" i="0" dirty="0">
                          <a:solidFill>
                            <a:srgbClr val="000000"/>
                          </a:solidFill>
                          <a:effectLst/>
                          <a:latin typeface="Calibri" panose="020F0502020204030204" pitchFamily="34" charset="0"/>
                        </a:rPr>
                        <a:t>​</a:t>
                      </a:r>
                      <a:endParaRPr lang="en-US" sz="1400" b="1" i="0" dirty="0">
                        <a:solidFill>
                          <a:srgbClr val="000000"/>
                        </a:solidFill>
                        <a:effectLst/>
                      </a:endParaRPr>
                    </a:p>
                    <a:p>
                      <a:pPr algn="just" fontAlgn="base"/>
                      <a:r>
                        <a:rPr lang="en-US" sz="1400" b="0" i="0" dirty="0">
                          <a:solidFill>
                            <a:srgbClr val="000000"/>
                          </a:solidFill>
                          <a:effectLst/>
                          <a:latin typeface="Calibri" panose="020F0502020204030204" pitchFamily="34" charset="0"/>
                        </a:rPr>
                        <a:t>“Without prejudice to the objective of price stability”, the euro system will also “support the general economic policies in the Community with a view to contributing to the achievement of the objectives of the Community.” These include a “high level of employment” and “sustainable and non-inflationary growth.”</a:t>
                      </a:r>
                      <a:r>
                        <a:rPr lang="en-US" sz="1400" b="1" i="0" dirty="0">
                          <a:solidFill>
                            <a:srgbClr val="000000"/>
                          </a:solidFill>
                          <a:effectLst/>
                          <a:latin typeface="Calibri" panose="020F0502020204030204" pitchFamily="34" charset="0"/>
                        </a:rPr>
                        <a:t>​</a:t>
                      </a:r>
                      <a:endParaRPr lang="en-US" sz="14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091382"/>
                  </a:ext>
                </a:extLst>
              </a:tr>
              <a:tr h="225458">
                <a:tc>
                  <a:txBody>
                    <a:bodyPr/>
                    <a:lstStyle/>
                    <a:p>
                      <a:pPr algn="just" fontAlgn="base"/>
                      <a:r>
                        <a:rPr lang="sk-SK" sz="1400" b="1" i="0" dirty="0" err="1">
                          <a:solidFill>
                            <a:srgbClr val="000000"/>
                          </a:solidFill>
                          <a:effectLst/>
                          <a:latin typeface="Calibri" panose="020F0502020204030204" pitchFamily="34" charset="0"/>
                        </a:rPr>
                        <a:t>The</a:t>
                      </a:r>
                      <a:r>
                        <a:rPr lang="sk-SK" sz="1400" b="1" i="0" dirty="0">
                          <a:solidFill>
                            <a:srgbClr val="000000"/>
                          </a:solidFill>
                          <a:effectLst/>
                          <a:latin typeface="Calibri" panose="020F0502020204030204" pitchFamily="34" charset="0"/>
                        </a:rPr>
                        <a:t> US </a:t>
                      </a:r>
                      <a:r>
                        <a:rPr lang="sk-SK" sz="1400" b="1" i="0" dirty="0" err="1">
                          <a:solidFill>
                            <a:srgbClr val="000000"/>
                          </a:solidFill>
                          <a:effectLst/>
                          <a:latin typeface="Calibri" panose="020F0502020204030204" pitchFamily="34" charset="0"/>
                        </a:rPr>
                        <a:t>Federal</a:t>
                      </a:r>
                      <a:r>
                        <a:rPr lang="sk-SK" sz="1400" b="1" i="0" dirty="0">
                          <a:solidFill>
                            <a:srgbClr val="000000"/>
                          </a:solidFill>
                          <a:effectLst/>
                          <a:latin typeface="Calibri" panose="020F0502020204030204" pitchFamily="34" charset="0"/>
                        </a:rPr>
                        <a:t> </a:t>
                      </a:r>
                      <a:r>
                        <a:rPr lang="sk-SK" sz="1400" b="1" i="0" dirty="0" err="1">
                          <a:solidFill>
                            <a:srgbClr val="000000"/>
                          </a:solidFill>
                          <a:effectLst/>
                          <a:latin typeface="Calibri" panose="020F0502020204030204" pitchFamily="34" charset="0"/>
                        </a:rPr>
                        <a:t>Reserve</a:t>
                      </a:r>
                      <a:r>
                        <a:rPr lang="sk-SK" sz="1400" b="1" i="0" dirty="0">
                          <a:solidFill>
                            <a:srgbClr val="000000"/>
                          </a:solidFill>
                          <a:effectLst/>
                          <a:latin typeface="Calibri" panose="020F0502020204030204" pitchFamily="34" charset="0"/>
                        </a:rPr>
                        <a:t>​</a:t>
                      </a:r>
                      <a:endParaRPr lang="sk-SK" sz="14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057134"/>
                  </a:ext>
                </a:extLst>
              </a:tr>
              <a:tr h="315641">
                <a:tc>
                  <a:txBody>
                    <a:bodyPr/>
                    <a:lstStyle/>
                    <a:p>
                      <a:pPr algn="just" fontAlgn="base"/>
                      <a:r>
                        <a:rPr lang="en-US" sz="1400" b="0" i="0" dirty="0">
                          <a:solidFill>
                            <a:srgbClr val="000000"/>
                          </a:solidFill>
                          <a:effectLst/>
                          <a:latin typeface="Calibri" panose="020F0502020204030204" pitchFamily="34" charset="0"/>
                        </a:rPr>
                        <a:t>“The Federal Reserve sets the nation´s monetary policy to promote the objectives of maximum employment, stable prices, and moderate long-term interest rates.”</a:t>
                      </a:r>
                      <a:r>
                        <a:rPr lang="en-US" sz="1400" b="1" i="0" dirty="0">
                          <a:solidFill>
                            <a:srgbClr val="000000"/>
                          </a:solidFill>
                          <a:effectLst/>
                          <a:latin typeface="Calibri" panose="020F0502020204030204" pitchFamily="34" charset="0"/>
                        </a:rPr>
                        <a:t>​</a:t>
                      </a:r>
                      <a:endParaRPr lang="en-US" sz="14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935291"/>
                  </a:ext>
                </a:extLst>
              </a:tr>
              <a:tr h="225458">
                <a:tc>
                  <a:txBody>
                    <a:bodyPr/>
                    <a:lstStyle/>
                    <a:p>
                      <a:pPr algn="just" fontAlgn="base"/>
                      <a:r>
                        <a:rPr lang="en-US" sz="1400" b="1" i="0" dirty="0">
                          <a:solidFill>
                            <a:srgbClr val="000000"/>
                          </a:solidFill>
                          <a:effectLst/>
                          <a:latin typeface="Calibri" panose="020F0502020204030204" pitchFamily="34" charset="0"/>
                        </a:rPr>
                        <a:t>The Reserve Bank of Australia​</a:t>
                      </a:r>
                      <a:endParaRPr lang="en-US" sz="14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570913"/>
                  </a:ext>
                </a:extLst>
              </a:tr>
              <a:tr h="1059652">
                <a:tc>
                  <a:txBody>
                    <a:bodyPr/>
                    <a:lstStyle/>
                    <a:p>
                      <a:pPr algn="just" fontAlgn="base"/>
                      <a:r>
                        <a:rPr lang="en-US" sz="1400" b="0" i="0" dirty="0">
                          <a:solidFill>
                            <a:srgbClr val="000000"/>
                          </a:solidFill>
                          <a:effectLst/>
                          <a:latin typeface="Calibri" panose="020F0502020204030204" pitchFamily="34" charset="0"/>
                        </a:rPr>
                        <a:t>“It is the duty of the Reserve Bank Board, within the limits of its powers, to ensure that the monetary and banking policy of the Bank is directed to the greatest advantage of the people of Australia and that the powers of the Bank ... are exercised in such a manner as, in the opinion of the Reserve Bank Board, will best contribute to:</a:t>
                      </a:r>
                      <a:r>
                        <a:rPr lang="en-US" sz="1400" b="1" i="0" dirty="0">
                          <a:solidFill>
                            <a:srgbClr val="000000"/>
                          </a:solidFill>
                          <a:effectLst/>
                          <a:latin typeface="Calibri" panose="020F0502020204030204" pitchFamily="34" charset="0"/>
                        </a:rPr>
                        <a:t>​</a:t>
                      </a:r>
                      <a:endParaRPr lang="en-US" sz="1400" b="1" i="0" dirty="0">
                        <a:solidFill>
                          <a:srgbClr val="000000"/>
                        </a:solidFill>
                        <a:effectLst/>
                      </a:endParaRPr>
                    </a:p>
                    <a:p>
                      <a:pPr algn="just" fontAlgn="base">
                        <a:buFont typeface="Arial" panose="020B0604020202020204" pitchFamily="34" charset="0"/>
                        <a:buChar char="•"/>
                      </a:pPr>
                      <a:r>
                        <a:rPr lang="en-US" sz="1400" b="0" i="0" dirty="0">
                          <a:solidFill>
                            <a:srgbClr val="000000"/>
                          </a:solidFill>
                          <a:effectLst/>
                          <a:latin typeface="Calibri" panose="020F0502020204030204" pitchFamily="34" charset="0"/>
                        </a:rPr>
                        <a:t>The stability of the currency of Australia;</a:t>
                      </a:r>
                      <a:r>
                        <a:rPr lang="en-US" sz="1400" b="1" i="0" dirty="0">
                          <a:solidFill>
                            <a:srgbClr val="000000"/>
                          </a:solidFill>
                          <a:effectLst/>
                          <a:latin typeface="Calibri" panose="020F0502020204030204" pitchFamily="34" charset="0"/>
                        </a:rPr>
                        <a:t>​</a:t>
                      </a:r>
                      <a:endParaRPr lang="en-US" sz="1400" b="1" i="0" dirty="0">
                        <a:solidFill>
                          <a:srgbClr val="000000"/>
                        </a:solidFill>
                        <a:effectLst/>
                        <a:latin typeface="Arial" panose="020B0604020202020204" pitchFamily="34" charset="0"/>
                      </a:endParaRPr>
                    </a:p>
                    <a:p>
                      <a:pPr algn="just" fontAlgn="base">
                        <a:buFont typeface="Arial" panose="020B0604020202020204" pitchFamily="34" charset="0"/>
                        <a:buChar char="•"/>
                      </a:pPr>
                      <a:r>
                        <a:rPr lang="en-US" sz="1400" b="0" i="0" dirty="0">
                          <a:solidFill>
                            <a:srgbClr val="000000"/>
                          </a:solidFill>
                          <a:effectLst/>
                          <a:latin typeface="Calibri" panose="020F0502020204030204" pitchFamily="34" charset="0"/>
                        </a:rPr>
                        <a:t>The maintenance of full employment in Australia, and</a:t>
                      </a:r>
                      <a:r>
                        <a:rPr lang="en-US" sz="1400" b="1" i="0" dirty="0">
                          <a:solidFill>
                            <a:srgbClr val="000000"/>
                          </a:solidFill>
                          <a:effectLst/>
                          <a:latin typeface="Calibri" panose="020F0502020204030204" pitchFamily="34" charset="0"/>
                        </a:rPr>
                        <a:t>​</a:t>
                      </a:r>
                      <a:endParaRPr lang="en-US" sz="1400" b="1" i="0" dirty="0">
                        <a:solidFill>
                          <a:srgbClr val="000000"/>
                        </a:solidFill>
                        <a:effectLst/>
                        <a:latin typeface="Arial" panose="020B0604020202020204" pitchFamily="34" charset="0"/>
                      </a:endParaRPr>
                    </a:p>
                    <a:p>
                      <a:pPr algn="just" fontAlgn="base">
                        <a:buFont typeface="Arial" panose="020B0604020202020204" pitchFamily="34" charset="0"/>
                        <a:buChar char="•"/>
                      </a:pPr>
                      <a:r>
                        <a:rPr lang="en-US" sz="1400" b="0" i="0" dirty="0">
                          <a:solidFill>
                            <a:srgbClr val="000000"/>
                          </a:solidFill>
                          <a:effectLst/>
                          <a:latin typeface="Calibri" panose="020F0502020204030204" pitchFamily="34" charset="0"/>
                        </a:rPr>
                        <a:t>The economic prosperity and welfare of the people of Australia                            </a:t>
                      </a:r>
                      <a:r>
                        <a:rPr lang="en-US" sz="1400" b="0" i="0" dirty="0" err="1">
                          <a:solidFill>
                            <a:srgbClr val="000000"/>
                          </a:solidFill>
                          <a:effectLst/>
                          <a:latin typeface="Calibri" panose="020F0502020204030204" pitchFamily="34" charset="0"/>
                        </a:rPr>
                        <a:t>Zdroj</a:t>
                      </a:r>
                      <a:r>
                        <a:rPr lang="en-US" sz="1400" b="0" i="0" dirty="0">
                          <a:solidFill>
                            <a:srgbClr val="000000"/>
                          </a:solidFill>
                          <a:effectLst/>
                          <a:latin typeface="Calibri" panose="020F0502020204030204" pitchFamily="34" charset="0"/>
                        </a:rPr>
                        <a:t>: CFA Program (2019)</a:t>
                      </a:r>
                      <a:r>
                        <a:rPr lang="en-US" sz="1400" b="1" i="0" dirty="0">
                          <a:solidFill>
                            <a:srgbClr val="000000"/>
                          </a:solidFill>
                          <a:effectLst/>
                          <a:latin typeface="Calibri" panose="020F0502020204030204" pitchFamily="34" charset="0"/>
                        </a:rPr>
                        <a:t>​</a:t>
                      </a:r>
                      <a:endParaRPr lang="en-US" sz="1400" b="1" i="0" dirty="0">
                        <a:solidFill>
                          <a:srgbClr val="000000"/>
                        </a:solidFill>
                        <a:effectLst/>
                        <a:latin typeface="Arial" panose="020B0604020202020204" pitchFamily="34" charset="0"/>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054655"/>
                  </a:ext>
                </a:extLst>
              </a:tr>
              <a:tr h="225458">
                <a:tc>
                  <a:txBody>
                    <a:bodyPr/>
                    <a:lstStyle/>
                    <a:p>
                      <a:pPr algn="just" fontAlgn="base"/>
                      <a:r>
                        <a:rPr lang="sk-SK" sz="1400" b="1" i="0" dirty="0" err="1">
                          <a:solidFill>
                            <a:srgbClr val="000000"/>
                          </a:solidFill>
                          <a:effectLst/>
                          <a:latin typeface="Calibri" panose="020F0502020204030204" pitchFamily="34" charset="0"/>
                        </a:rPr>
                        <a:t>The</a:t>
                      </a:r>
                      <a:r>
                        <a:rPr lang="sk-SK" sz="1400" b="1" i="0" dirty="0">
                          <a:solidFill>
                            <a:srgbClr val="000000"/>
                          </a:solidFill>
                          <a:effectLst/>
                          <a:latin typeface="Calibri" panose="020F0502020204030204" pitchFamily="34" charset="0"/>
                        </a:rPr>
                        <a:t> Bank of </a:t>
                      </a:r>
                      <a:r>
                        <a:rPr lang="sk-SK" sz="1400" b="1" i="0" dirty="0" err="1">
                          <a:solidFill>
                            <a:srgbClr val="000000"/>
                          </a:solidFill>
                          <a:effectLst/>
                          <a:latin typeface="Calibri" panose="020F0502020204030204" pitchFamily="34" charset="0"/>
                        </a:rPr>
                        <a:t>Korea</a:t>
                      </a:r>
                      <a:r>
                        <a:rPr lang="sk-SK" sz="1400" b="1" i="0" dirty="0">
                          <a:solidFill>
                            <a:srgbClr val="000000"/>
                          </a:solidFill>
                          <a:effectLst/>
                          <a:latin typeface="Calibri" panose="020F0502020204030204" pitchFamily="34" charset="0"/>
                        </a:rPr>
                        <a:t>​</a:t>
                      </a:r>
                      <a:endParaRPr lang="sk-SK" sz="14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773014"/>
                  </a:ext>
                </a:extLst>
              </a:tr>
              <a:tr h="315641">
                <a:tc>
                  <a:txBody>
                    <a:bodyPr/>
                    <a:lstStyle/>
                    <a:p>
                      <a:pPr algn="just" fontAlgn="base"/>
                      <a:r>
                        <a:rPr lang="en-US" sz="1400" b="0" i="0" dirty="0">
                          <a:solidFill>
                            <a:srgbClr val="000000"/>
                          </a:solidFill>
                          <a:effectLst/>
                          <a:latin typeface="Calibri" panose="020F0502020204030204" pitchFamily="34" charset="0"/>
                        </a:rPr>
                        <a:t>“The primary purpose of the Bank, as prescribed by the Bank of Korea Act of 1962, is the pursuit of price stability.”</a:t>
                      </a:r>
                      <a:r>
                        <a:rPr lang="en-US" sz="1400" b="1" i="0" dirty="0">
                          <a:solidFill>
                            <a:srgbClr val="000000"/>
                          </a:solidFill>
                          <a:effectLst/>
                          <a:latin typeface="Calibri" panose="020F0502020204030204" pitchFamily="34" charset="0"/>
                        </a:rPr>
                        <a:t>​</a:t>
                      </a:r>
                      <a:endParaRPr lang="en-US" sz="14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5932045"/>
                  </a:ext>
                </a:extLst>
              </a:tr>
            </a:tbl>
          </a:graphicData>
        </a:graphic>
      </p:graphicFrame>
      <p:sp>
        <p:nvSpPr>
          <p:cNvPr id="8" name="Rectangle 1">
            <a:extLst>
              <a:ext uri="{FF2B5EF4-FFF2-40B4-BE49-F238E27FC236}">
                <a16:creationId xmlns:a16="http://schemas.microsoft.com/office/drawing/2014/main" id="{8030F14C-19AE-4D5B-842C-E2A93F7616F6}"/>
              </a:ext>
            </a:extLst>
          </p:cNvPr>
          <p:cNvSpPr>
            <a:spLocks noChangeArrowheads="1"/>
          </p:cNvSpPr>
          <p:nvPr/>
        </p:nvSpPr>
        <p:spPr bwMode="auto">
          <a:xfrm>
            <a:off x="4106863" y="1824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cs-CZ" altLang="cs-CZ"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5915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092450" y="17382"/>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(11)​​</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8" name="Rectangle 1">
            <a:extLst>
              <a:ext uri="{FF2B5EF4-FFF2-40B4-BE49-F238E27FC236}">
                <a16:creationId xmlns:a16="http://schemas.microsoft.com/office/drawing/2014/main" id="{8030F14C-19AE-4D5B-842C-E2A93F7616F6}"/>
              </a:ext>
            </a:extLst>
          </p:cNvPr>
          <p:cNvSpPr>
            <a:spLocks noChangeArrowheads="1"/>
          </p:cNvSpPr>
          <p:nvPr/>
        </p:nvSpPr>
        <p:spPr bwMode="auto">
          <a:xfrm>
            <a:off x="4106863" y="1824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cs-CZ" altLang="cs-CZ"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ulka 2">
            <a:extLst>
              <a:ext uri="{FF2B5EF4-FFF2-40B4-BE49-F238E27FC236}">
                <a16:creationId xmlns:a16="http://schemas.microsoft.com/office/drawing/2014/main" id="{17CCF48E-F1FF-4EF7-B4ED-2BF8E3A55D30}"/>
              </a:ext>
            </a:extLst>
          </p:cNvPr>
          <p:cNvGraphicFramePr>
            <a:graphicFrameLocks noGrp="1"/>
          </p:cNvGraphicFramePr>
          <p:nvPr>
            <p:extLst>
              <p:ext uri="{D42A27DB-BD31-4B8C-83A1-F6EECF244321}">
                <p14:modId xmlns:p14="http://schemas.microsoft.com/office/powerpoint/2010/main" val="3250310329"/>
              </p:ext>
            </p:extLst>
          </p:nvPr>
        </p:nvGraphicFramePr>
        <p:xfrm>
          <a:off x="1937390" y="727581"/>
          <a:ext cx="9016984" cy="5785197"/>
        </p:xfrm>
        <a:graphic>
          <a:graphicData uri="http://schemas.openxmlformats.org/drawingml/2006/table">
            <a:tbl>
              <a:tblPr/>
              <a:tblGrid>
                <a:gridCol w="9016984">
                  <a:extLst>
                    <a:ext uri="{9D8B030D-6E8A-4147-A177-3AD203B41FA5}">
                      <a16:colId xmlns:a16="http://schemas.microsoft.com/office/drawing/2014/main" val="357361849"/>
                    </a:ext>
                  </a:extLst>
                </a:gridCol>
              </a:tblGrid>
              <a:tr h="305104">
                <a:tc>
                  <a:txBody>
                    <a:bodyPr/>
                    <a:lstStyle/>
                    <a:p>
                      <a:pPr algn="ctr" fontAlgn="base"/>
                      <a:r>
                        <a:rPr lang="sk-SK" sz="1600" b="1" i="0" dirty="0">
                          <a:solidFill>
                            <a:srgbClr val="000000"/>
                          </a:solidFill>
                          <a:effectLst/>
                          <a:latin typeface="Calibri" panose="020F0502020204030204" pitchFamily="34" charset="0"/>
                        </a:rPr>
                        <a:t>HLAVNÉ CIELE VYBRANÝCH BÁNK VO SVETE​</a:t>
                      </a:r>
                      <a:endParaRPr lang="sk-SK" sz="16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378502"/>
                  </a:ext>
                </a:extLst>
              </a:tr>
              <a:tr h="274584">
                <a:tc>
                  <a:txBody>
                    <a:bodyPr/>
                    <a:lstStyle/>
                    <a:p>
                      <a:pPr algn="just" fontAlgn="base"/>
                      <a:r>
                        <a:rPr lang="en-US" sz="1400" b="1" i="0" dirty="0">
                          <a:solidFill>
                            <a:srgbClr val="000000"/>
                          </a:solidFill>
                          <a:effectLst/>
                          <a:latin typeface="Calibri" panose="020F0502020204030204" pitchFamily="34" charset="0"/>
                        </a:rPr>
                        <a:t>The Central Bank of Brazil​</a:t>
                      </a:r>
                      <a:endParaRPr lang="en-US" sz="1400" b="1" i="0" dirty="0">
                        <a:solidFill>
                          <a:srgbClr val="000000"/>
                        </a:solidFill>
                        <a:effectLst/>
                      </a:endParaRPr>
                    </a:p>
                  </a:txBody>
                  <a:tcPr marL="67637" marR="67637" marT="33819" marB="3381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65780"/>
                  </a:ext>
                </a:extLst>
              </a:tr>
              <a:tr h="384417">
                <a:tc>
                  <a:txBody>
                    <a:bodyPr/>
                    <a:lstStyle/>
                    <a:p>
                      <a:pPr algn="just" fontAlgn="base"/>
                      <a:r>
                        <a:rPr lang="en-US" sz="1400" b="0" i="0">
                          <a:solidFill>
                            <a:srgbClr val="000000"/>
                          </a:solidFill>
                          <a:effectLst/>
                          <a:latin typeface="Calibri" panose="020F0502020204030204" pitchFamily="34" charset="0"/>
                        </a:rPr>
                        <a:t>Its “institutional mission” is to “</a:t>
                      </a:r>
                      <a:r>
                        <a:rPr lang="en-US" sz="1400" b="1" i="0">
                          <a:solidFill>
                            <a:srgbClr val="FF0000"/>
                          </a:solidFill>
                          <a:effectLst/>
                          <a:latin typeface="Calibri" panose="020F0502020204030204" pitchFamily="34" charset="0"/>
                        </a:rPr>
                        <a:t>ensure the stability</a:t>
                      </a:r>
                      <a:r>
                        <a:rPr lang="en-US" sz="1400" b="0" i="0">
                          <a:solidFill>
                            <a:srgbClr val="FF0000"/>
                          </a:solidFill>
                          <a:effectLst/>
                          <a:latin typeface="Calibri" panose="020F0502020204030204" pitchFamily="34" charset="0"/>
                        </a:rPr>
                        <a:t> </a:t>
                      </a:r>
                      <a:r>
                        <a:rPr lang="en-US" sz="1400" b="0" i="0">
                          <a:solidFill>
                            <a:srgbClr val="000000"/>
                          </a:solidFill>
                          <a:effectLst/>
                          <a:latin typeface="Calibri" panose="020F0502020204030204" pitchFamily="34" charset="0"/>
                        </a:rPr>
                        <a:t>of the currency´s purchasing power and a solid and efficient financial system.”</a:t>
                      </a:r>
                      <a:r>
                        <a:rPr lang="en-US" sz="1400" b="1" i="0">
                          <a:solidFill>
                            <a:srgbClr val="000000"/>
                          </a:solidFill>
                          <a:effectLst/>
                          <a:latin typeface="Calibri" panose="020F0502020204030204" pitchFamily="34" charset="0"/>
                        </a:rPr>
                        <a:t>​</a:t>
                      </a:r>
                      <a:endParaRPr lang="en-US" sz="1400" b="1" i="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726395"/>
                  </a:ext>
                </a:extLst>
              </a:tr>
              <a:tr h="274584">
                <a:tc>
                  <a:txBody>
                    <a:bodyPr/>
                    <a:lstStyle/>
                    <a:p>
                      <a:pPr algn="just" fontAlgn="base"/>
                      <a:r>
                        <a:rPr lang="sk-SK" sz="1400" b="1" i="0">
                          <a:solidFill>
                            <a:srgbClr val="000000"/>
                          </a:solidFill>
                          <a:effectLst/>
                          <a:latin typeface="Calibri" panose="020F0502020204030204" pitchFamily="34" charset="0"/>
                        </a:rPr>
                        <a:t>The European Central Bank​</a:t>
                      </a:r>
                      <a:endParaRPr lang="sk-SK" sz="1400" b="1" i="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664801"/>
                  </a:ext>
                </a:extLst>
              </a:tr>
              <a:tr h="1180710">
                <a:tc>
                  <a:txBody>
                    <a:bodyPr/>
                    <a:lstStyle/>
                    <a:p>
                      <a:pPr algn="just" fontAlgn="base"/>
                      <a:r>
                        <a:rPr lang="en-US" sz="1400" b="0" i="0" dirty="0">
                          <a:solidFill>
                            <a:srgbClr val="000000"/>
                          </a:solidFill>
                          <a:effectLst/>
                          <a:latin typeface="Calibri" panose="020F0502020204030204" pitchFamily="34" charset="0"/>
                        </a:rPr>
                        <a:t>“To </a:t>
                      </a:r>
                      <a:r>
                        <a:rPr lang="en-US" sz="1400" b="1" i="0" dirty="0">
                          <a:solidFill>
                            <a:srgbClr val="FF0000"/>
                          </a:solidFill>
                          <a:effectLst/>
                          <a:latin typeface="Calibri" panose="020F0502020204030204" pitchFamily="34" charset="0"/>
                        </a:rPr>
                        <a:t>maintain price stability </a:t>
                      </a:r>
                      <a:r>
                        <a:rPr lang="en-US" sz="1400" b="0" i="0" dirty="0">
                          <a:solidFill>
                            <a:srgbClr val="000000"/>
                          </a:solidFill>
                          <a:effectLst/>
                          <a:latin typeface="Calibri" panose="020F0502020204030204" pitchFamily="34" charset="0"/>
                        </a:rPr>
                        <a:t>is the primary objective of the Euro system and of the single monetary policy for which it is responsible. This is laid down in the Treaty on the Functioning of the European Union, Article 127.”</a:t>
                      </a:r>
                      <a:r>
                        <a:rPr lang="en-US" sz="1400" b="1" i="0" dirty="0">
                          <a:solidFill>
                            <a:srgbClr val="000000"/>
                          </a:solidFill>
                          <a:effectLst/>
                          <a:latin typeface="Calibri" panose="020F0502020204030204" pitchFamily="34" charset="0"/>
                        </a:rPr>
                        <a:t>​</a:t>
                      </a:r>
                      <a:endParaRPr lang="en-US" sz="1400" b="1" i="0" dirty="0">
                        <a:solidFill>
                          <a:srgbClr val="000000"/>
                        </a:solidFill>
                        <a:effectLst/>
                      </a:endParaRPr>
                    </a:p>
                    <a:p>
                      <a:pPr algn="just" fontAlgn="base"/>
                      <a:r>
                        <a:rPr lang="en-US" sz="1400" b="1" i="0" dirty="0">
                          <a:solidFill>
                            <a:srgbClr val="000000"/>
                          </a:solidFill>
                          <a:effectLst/>
                          <a:latin typeface="Calibri" panose="020F0502020204030204" pitchFamily="34" charset="0"/>
                        </a:rPr>
                        <a:t>​</a:t>
                      </a:r>
                      <a:endParaRPr lang="en-US" sz="1400" b="1" i="0" dirty="0">
                        <a:solidFill>
                          <a:srgbClr val="000000"/>
                        </a:solidFill>
                        <a:effectLst/>
                      </a:endParaRPr>
                    </a:p>
                    <a:p>
                      <a:pPr algn="just" fontAlgn="base"/>
                      <a:r>
                        <a:rPr lang="en-US" sz="1400" b="0" i="0" dirty="0">
                          <a:solidFill>
                            <a:srgbClr val="000000"/>
                          </a:solidFill>
                          <a:effectLst/>
                          <a:latin typeface="Calibri" panose="020F0502020204030204" pitchFamily="34" charset="0"/>
                        </a:rPr>
                        <a:t>“Without prejudice to the objective of price stability”, the euro system will also “support the general economic policies in the Community with a view to contributing to the achievement of the objectives of the Community.” These include a “high level of employment” and “sustainable and non-inflationary growth.”</a:t>
                      </a:r>
                      <a:r>
                        <a:rPr lang="en-US" sz="1400" b="1" i="0" dirty="0">
                          <a:solidFill>
                            <a:srgbClr val="000000"/>
                          </a:solidFill>
                          <a:effectLst/>
                          <a:latin typeface="Calibri" panose="020F0502020204030204" pitchFamily="34" charset="0"/>
                        </a:rPr>
                        <a:t>​</a:t>
                      </a:r>
                      <a:endParaRPr lang="en-US" sz="14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837769"/>
                  </a:ext>
                </a:extLst>
              </a:tr>
              <a:tr h="274584">
                <a:tc>
                  <a:txBody>
                    <a:bodyPr/>
                    <a:lstStyle/>
                    <a:p>
                      <a:pPr algn="just" fontAlgn="base"/>
                      <a:r>
                        <a:rPr lang="sk-SK" sz="1400" b="1" i="0">
                          <a:solidFill>
                            <a:srgbClr val="000000"/>
                          </a:solidFill>
                          <a:effectLst/>
                          <a:latin typeface="Calibri" panose="020F0502020204030204" pitchFamily="34" charset="0"/>
                        </a:rPr>
                        <a:t>The US Federal Reserve​</a:t>
                      </a:r>
                      <a:endParaRPr lang="sk-SK" sz="1400" b="1" i="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478941"/>
                  </a:ext>
                </a:extLst>
              </a:tr>
              <a:tr h="384417">
                <a:tc>
                  <a:txBody>
                    <a:bodyPr/>
                    <a:lstStyle/>
                    <a:p>
                      <a:pPr algn="just" fontAlgn="base"/>
                      <a:r>
                        <a:rPr lang="en-US" sz="1400" b="0" i="0">
                          <a:solidFill>
                            <a:srgbClr val="000000"/>
                          </a:solidFill>
                          <a:effectLst/>
                          <a:latin typeface="Calibri" panose="020F0502020204030204" pitchFamily="34" charset="0"/>
                        </a:rPr>
                        <a:t>“The Federal Reserve sets the nation´s monetary policy to promote the objectives of maximum employment, </a:t>
                      </a:r>
                      <a:r>
                        <a:rPr lang="en-US" sz="1400" b="1" i="0">
                          <a:solidFill>
                            <a:srgbClr val="FF0000"/>
                          </a:solidFill>
                          <a:effectLst/>
                          <a:latin typeface="Calibri" panose="020F0502020204030204" pitchFamily="34" charset="0"/>
                        </a:rPr>
                        <a:t>stable prices</a:t>
                      </a:r>
                      <a:r>
                        <a:rPr lang="en-US" sz="1400" b="0" i="0">
                          <a:solidFill>
                            <a:srgbClr val="000000"/>
                          </a:solidFill>
                          <a:effectLst/>
                          <a:latin typeface="Calibri" panose="020F0502020204030204" pitchFamily="34" charset="0"/>
                        </a:rPr>
                        <a:t>, and moderate long-term interest rates.”</a:t>
                      </a:r>
                      <a:r>
                        <a:rPr lang="en-US" sz="1400" b="1" i="0">
                          <a:solidFill>
                            <a:srgbClr val="000000"/>
                          </a:solidFill>
                          <a:effectLst/>
                          <a:latin typeface="Calibri" panose="020F0502020204030204" pitchFamily="34" charset="0"/>
                        </a:rPr>
                        <a:t>​</a:t>
                      </a:r>
                      <a:endParaRPr lang="en-US" sz="1400" b="1" i="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324064"/>
                  </a:ext>
                </a:extLst>
              </a:tr>
              <a:tr h="274584">
                <a:tc>
                  <a:txBody>
                    <a:bodyPr/>
                    <a:lstStyle/>
                    <a:p>
                      <a:pPr algn="just" fontAlgn="base"/>
                      <a:r>
                        <a:rPr lang="en-US" sz="1400" b="1" i="0">
                          <a:solidFill>
                            <a:srgbClr val="000000"/>
                          </a:solidFill>
                          <a:effectLst/>
                          <a:latin typeface="Calibri" panose="020F0502020204030204" pitchFamily="34" charset="0"/>
                        </a:rPr>
                        <a:t>The Reserve Bank of Australia​</a:t>
                      </a:r>
                      <a:endParaRPr lang="en-US" sz="1400" b="1" i="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539202"/>
                  </a:ext>
                </a:extLst>
              </a:tr>
              <a:tr h="1290543">
                <a:tc>
                  <a:txBody>
                    <a:bodyPr/>
                    <a:lstStyle/>
                    <a:p>
                      <a:pPr algn="just" fontAlgn="base"/>
                      <a:r>
                        <a:rPr lang="en-US" sz="1400" b="0" i="0">
                          <a:solidFill>
                            <a:srgbClr val="000000"/>
                          </a:solidFill>
                          <a:effectLst/>
                          <a:latin typeface="Calibri" panose="020F0502020204030204" pitchFamily="34" charset="0"/>
                        </a:rPr>
                        <a:t>“It is the duty of the Reserve Bank Board, within the limits of its powers, to ensure that the monetary and banking policy of the Bank is directed to the greatest advantage of the people of Australia and that the powers of the Bank ... are exercised in such a manner as, in the opinion of the Reserve Bank Board, will best contribute to:</a:t>
                      </a:r>
                      <a:r>
                        <a:rPr lang="en-US" sz="1400" b="1" i="0">
                          <a:solidFill>
                            <a:srgbClr val="000000"/>
                          </a:solidFill>
                          <a:effectLst/>
                          <a:latin typeface="Calibri" panose="020F0502020204030204" pitchFamily="34" charset="0"/>
                        </a:rPr>
                        <a:t>​</a:t>
                      </a:r>
                      <a:endParaRPr lang="en-US" sz="1400" b="1" i="0">
                        <a:solidFill>
                          <a:srgbClr val="000000"/>
                        </a:solidFill>
                        <a:effectLst/>
                      </a:endParaRPr>
                    </a:p>
                    <a:p>
                      <a:pPr algn="just" fontAlgn="base">
                        <a:buFont typeface="Arial" panose="020B0604020202020204" pitchFamily="34" charset="0"/>
                        <a:buChar char="•"/>
                      </a:pPr>
                      <a:r>
                        <a:rPr lang="en-US" sz="1400" b="1" i="0">
                          <a:solidFill>
                            <a:srgbClr val="FF0000"/>
                          </a:solidFill>
                          <a:effectLst/>
                          <a:latin typeface="Calibri" panose="020F0502020204030204" pitchFamily="34" charset="0"/>
                        </a:rPr>
                        <a:t>The stability of the currency </a:t>
                      </a:r>
                      <a:r>
                        <a:rPr lang="en-US" sz="1400" b="0" i="0">
                          <a:solidFill>
                            <a:srgbClr val="000000"/>
                          </a:solidFill>
                          <a:effectLst/>
                          <a:latin typeface="Calibri" panose="020F0502020204030204" pitchFamily="34" charset="0"/>
                        </a:rPr>
                        <a:t>of Australia;</a:t>
                      </a:r>
                      <a:r>
                        <a:rPr lang="en-US" sz="1400" b="1" i="0">
                          <a:solidFill>
                            <a:srgbClr val="000000"/>
                          </a:solidFill>
                          <a:effectLst/>
                          <a:latin typeface="Calibri" panose="020F0502020204030204" pitchFamily="34" charset="0"/>
                        </a:rPr>
                        <a:t>​</a:t>
                      </a:r>
                      <a:endParaRPr lang="en-US" sz="1400" b="1" i="0">
                        <a:solidFill>
                          <a:srgbClr val="000000"/>
                        </a:solidFill>
                        <a:effectLst/>
                        <a:latin typeface="Arial" panose="020B0604020202020204" pitchFamily="34" charset="0"/>
                      </a:endParaRPr>
                    </a:p>
                    <a:p>
                      <a:pPr algn="just" fontAlgn="base">
                        <a:buFont typeface="Arial" panose="020B0604020202020204" pitchFamily="34" charset="0"/>
                        <a:buChar char="•"/>
                      </a:pPr>
                      <a:r>
                        <a:rPr lang="en-US" sz="1400" b="0" i="0">
                          <a:solidFill>
                            <a:srgbClr val="000000"/>
                          </a:solidFill>
                          <a:effectLst/>
                          <a:latin typeface="Calibri" panose="020F0502020204030204" pitchFamily="34" charset="0"/>
                        </a:rPr>
                        <a:t>The maintenance of full employment in Australia, and</a:t>
                      </a:r>
                      <a:r>
                        <a:rPr lang="en-US" sz="1400" b="1" i="0">
                          <a:solidFill>
                            <a:srgbClr val="000000"/>
                          </a:solidFill>
                          <a:effectLst/>
                          <a:latin typeface="Calibri" panose="020F0502020204030204" pitchFamily="34" charset="0"/>
                        </a:rPr>
                        <a:t>​</a:t>
                      </a:r>
                      <a:endParaRPr lang="en-US" sz="1400" b="1" i="0">
                        <a:solidFill>
                          <a:srgbClr val="000000"/>
                        </a:solidFill>
                        <a:effectLst/>
                        <a:latin typeface="Arial" panose="020B0604020202020204" pitchFamily="34" charset="0"/>
                      </a:endParaRPr>
                    </a:p>
                    <a:p>
                      <a:pPr algn="just" fontAlgn="base">
                        <a:buFont typeface="Arial" panose="020B0604020202020204" pitchFamily="34" charset="0"/>
                        <a:buChar char="•"/>
                      </a:pPr>
                      <a:r>
                        <a:rPr lang="en-US" sz="1400" b="0" i="0">
                          <a:solidFill>
                            <a:srgbClr val="000000"/>
                          </a:solidFill>
                          <a:effectLst/>
                          <a:latin typeface="Calibri" panose="020F0502020204030204" pitchFamily="34" charset="0"/>
                        </a:rPr>
                        <a:t>The economic prosperity and welfare of the people of Australia                            Zdroj: CFA Program (2019)</a:t>
                      </a:r>
                      <a:r>
                        <a:rPr lang="en-US" sz="1400" b="1" i="0">
                          <a:solidFill>
                            <a:srgbClr val="000000"/>
                          </a:solidFill>
                          <a:effectLst/>
                          <a:latin typeface="Calibri" panose="020F0502020204030204" pitchFamily="34" charset="0"/>
                        </a:rPr>
                        <a:t>​</a:t>
                      </a:r>
                      <a:endParaRPr lang="en-US" sz="1400" b="1" i="0">
                        <a:solidFill>
                          <a:srgbClr val="000000"/>
                        </a:solidFill>
                        <a:effectLst/>
                        <a:latin typeface="Arial" panose="020B0604020202020204" pitchFamily="34" charset="0"/>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055578"/>
                  </a:ext>
                </a:extLst>
              </a:tr>
              <a:tr h="274584">
                <a:tc>
                  <a:txBody>
                    <a:bodyPr/>
                    <a:lstStyle/>
                    <a:p>
                      <a:pPr algn="just" fontAlgn="base"/>
                      <a:r>
                        <a:rPr lang="sk-SK" sz="1400" b="1" i="0">
                          <a:solidFill>
                            <a:srgbClr val="000000"/>
                          </a:solidFill>
                          <a:effectLst/>
                          <a:latin typeface="Calibri" panose="020F0502020204030204" pitchFamily="34" charset="0"/>
                        </a:rPr>
                        <a:t>The Bank of Korea​</a:t>
                      </a:r>
                      <a:endParaRPr lang="sk-SK" sz="1400" b="1" i="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56028"/>
                  </a:ext>
                </a:extLst>
              </a:tr>
              <a:tr h="384417">
                <a:tc>
                  <a:txBody>
                    <a:bodyPr/>
                    <a:lstStyle/>
                    <a:p>
                      <a:pPr algn="just" fontAlgn="base"/>
                      <a:r>
                        <a:rPr lang="en-US" sz="1400" b="0" i="0" dirty="0">
                          <a:solidFill>
                            <a:srgbClr val="000000"/>
                          </a:solidFill>
                          <a:effectLst/>
                          <a:latin typeface="Calibri" panose="020F0502020204030204" pitchFamily="34" charset="0"/>
                        </a:rPr>
                        <a:t>“The primary purpose of the Bank, as prescribed by the Bank of Korea Act of 1962, is </a:t>
                      </a:r>
                      <a:r>
                        <a:rPr lang="en-US" sz="1400" b="1" i="0" dirty="0">
                          <a:solidFill>
                            <a:srgbClr val="FF0000"/>
                          </a:solidFill>
                          <a:effectLst/>
                          <a:latin typeface="Calibri" panose="020F0502020204030204" pitchFamily="34" charset="0"/>
                        </a:rPr>
                        <a:t>the pursuit of price stability</a:t>
                      </a:r>
                      <a:r>
                        <a:rPr lang="en-US" sz="1400" b="0" i="0" dirty="0">
                          <a:solidFill>
                            <a:srgbClr val="000000"/>
                          </a:solidFill>
                          <a:effectLst/>
                          <a:latin typeface="Calibri" panose="020F0502020204030204" pitchFamily="34" charset="0"/>
                        </a:rPr>
                        <a:t>.”</a:t>
                      </a:r>
                      <a:r>
                        <a:rPr lang="en-US" sz="1400" b="1" i="0" dirty="0">
                          <a:solidFill>
                            <a:srgbClr val="000000"/>
                          </a:solidFill>
                          <a:effectLst/>
                          <a:latin typeface="Calibri" panose="020F0502020204030204" pitchFamily="34" charset="0"/>
                        </a:rPr>
                        <a:t>​</a:t>
                      </a:r>
                      <a:endParaRPr lang="en-US" sz="1400" b="1" i="0" dirty="0">
                        <a:solidFill>
                          <a:srgbClr val="000000"/>
                        </a:solidFill>
                        <a:effectLst/>
                      </a:endParaRPr>
                    </a:p>
                  </a:txBody>
                  <a:tcPr marL="67637" marR="67637" marT="33819" marB="338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45556346"/>
                  </a:ext>
                </a:extLst>
              </a:tr>
            </a:tbl>
          </a:graphicData>
        </a:graphic>
      </p:graphicFrame>
      <p:sp>
        <p:nvSpPr>
          <p:cNvPr id="6" name="Rectangle 1">
            <a:extLst>
              <a:ext uri="{FF2B5EF4-FFF2-40B4-BE49-F238E27FC236}">
                <a16:creationId xmlns:a16="http://schemas.microsoft.com/office/drawing/2014/main" id="{C47583EF-821F-40A7-960A-10D5EE22630A}"/>
              </a:ext>
            </a:extLst>
          </p:cNvPr>
          <p:cNvSpPr>
            <a:spLocks noChangeArrowheads="1"/>
          </p:cNvSpPr>
          <p:nvPr/>
        </p:nvSpPr>
        <p:spPr bwMode="auto">
          <a:xfrm>
            <a:off x="4106863" y="1824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cs-CZ" altLang="cs-CZ"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3038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249214" y="179358"/>
            <a:ext cx="8596571" cy="430597"/>
          </a:xfrm>
        </p:spPr>
        <p:txBody>
          <a:bodyPr>
            <a:normAutofit fontScale="90000"/>
          </a:bodyPr>
          <a:lstStyle/>
          <a:p>
            <a:pPr algn="l"/>
            <a:r>
              <a:rPr lang="pl-PL" sz="2200" b="1" dirty="0">
                <a:solidFill>
                  <a:srgbClr val="249CDC"/>
                </a:solidFill>
                <a:latin typeface="Arial" panose="020B0604020202020204" pitchFamily="34" charset="0"/>
                <a:cs typeface="Arial" panose="020B0604020202020204" pitchFamily="34" charset="0"/>
              </a:rPr>
              <a:t>Bankovníctvo a finančný systém (12)</a:t>
            </a:r>
            <a:r>
              <a:rPr lang="pl-PL" sz="4400" b="1" dirty="0">
                <a:solidFill>
                  <a:srgbClr val="249CDC"/>
                </a:solidFill>
                <a:latin typeface="Arial" panose="020B0604020202020204" pitchFamily="34" charset="0"/>
                <a:cs typeface="Arial" panose="020B0604020202020204" pitchFamily="34" charset="0"/>
              </a:rPr>
              <a:t>​​</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8" name="Rectangle 1">
            <a:extLst>
              <a:ext uri="{FF2B5EF4-FFF2-40B4-BE49-F238E27FC236}">
                <a16:creationId xmlns:a16="http://schemas.microsoft.com/office/drawing/2014/main" id="{8030F14C-19AE-4D5B-842C-E2A93F7616F6}"/>
              </a:ext>
            </a:extLst>
          </p:cNvPr>
          <p:cNvSpPr>
            <a:spLocks noChangeArrowheads="1"/>
          </p:cNvSpPr>
          <p:nvPr/>
        </p:nvSpPr>
        <p:spPr bwMode="auto">
          <a:xfrm>
            <a:off x="4106863" y="1824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cs-CZ" altLang="cs-CZ"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C47583EF-821F-40A7-960A-10D5EE22630A}"/>
              </a:ext>
            </a:extLst>
          </p:cNvPr>
          <p:cNvSpPr>
            <a:spLocks noChangeArrowheads="1"/>
          </p:cNvSpPr>
          <p:nvPr/>
        </p:nvSpPr>
        <p:spPr bwMode="auto">
          <a:xfrm>
            <a:off x="4106863" y="1824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cs-CZ" altLang="cs-CZ"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ulka 11">
            <a:extLst>
              <a:ext uri="{FF2B5EF4-FFF2-40B4-BE49-F238E27FC236}">
                <a16:creationId xmlns:a16="http://schemas.microsoft.com/office/drawing/2014/main" id="{5BD5DF3D-C575-4142-A48F-12D849FCAABC}"/>
              </a:ext>
            </a:extLst>
          </p:cNvPr>
          <p:cNvGraphicFramePr>
            <a:graphicFrameLocks noGrp="1"/>
          </p:cNvGraphicFramePr>
          <p:nvPr>
            <p:extLst>
              <p:ext uri="{D42A27DB-BD31-4B8C-83A1-F6EECF244321}">
                <p14:modId xmlns:p14="http://schemas.microsoft.com/office/powerpoint/2010/main" val="866696954"/>
              </p:ext>
            </p:extLst>
          </p:nvPr>
        </p:nvGraphicFramePr>
        <p:xfrm>
          <a:off x="2249214" y="556929"/>
          <a:ext cx="8109292" cy="6199248"/>
        </p:xfrm>
        <a:graphic>
          <a:graphicData uri="http://schemas.openxmlformats.org/drawingml/2006/table">
            <a:tbl>
              <a:tblPr/>
              <a:tblGrid>
                <a:gridCol w="2922351">
                  <a:extLst>
                    <a:ext uri="{9D8B030D-6E8A-4147-A177-3AD203B41FA5}">
                      <a16:colId xmlns:a16="http://schemas.microsoft.com/office/drawing/2014/main" val="2455128622"/>
                    </a:ext>
                  </a:extLst>
                </a:gridCol>
                <a:gridCol w="1437683">
                  <a:extLst>
                    <a:ext uri="{9D8B030D-6E8A-4147-A177-3AD203B41FA5}">
                      <a16:colId xmlns:a16="http://schemas.microsoft.com/office/drawing/2014/main" val="3321902758"/>
                    </a:ext>
                  </a:extLst>
                </a:gridCol>
                <a:gridCol w="1822948">
                  <a:extLst>
                    <a:ext uri="{9D8B030D-6E8A-4147-A177-3AD203B41FA5}">
                      <a16:colId xmlns:a16="http://schemas.microsoft.com/office/drawing/2014/main" val="2852855710"/>
                    </a:ext>
                  </a:extLst>
                </a:gridCol>
                <a:gridCol w="1926310">
                  <a:extLst>
                    <a:ext uri="{9D8B030D-6E8A-4147-A177-3AD203B41FA5}">
                      <a16:colId xmlns:a16="http://schemas.microsoft.com/office/drawing/2014/main" val="3130999142"/>
                    </a:ext>
                  </a:extLst>
                </a:gridCol>
              </a:tblGrid>
              <a:tr h="157990">
                <a:tc>
                  <a:txBody>
                    <a:bodyPr/>
                    <a:lstStyle/>
                    <a:p>
                      <a:pPr algn="l" fontAlgn="auto"/>
                      <a:r>
                        <a:rPr lang="sk-SK" sz="900" b="0" i="0" u="none" strike="noStrike" dirty="0">
                          <a:solidFill>
                            <a:srgbClr val="000000"/>
                          </a:solidFill>
                          <a:effectLst/>
                          <a:latin typeface="Calibri" panose="020F0502020204030204" pitchFamily="34" charset="0"/>
                        </a:rPr>
                        <a:t>​</a:t>
                      </a:r>
                    </a:p>
                  </a:txBody>
                  <a:tcPr marL="50695" marR="50695" marT="25348" marB="253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ase"/>
                      <a:r>
                        <a:rPr lang="sk-SK" sz="900" b="1" i="1" u="none" strike="noStrike" dirty="0">
                          <a:solidFill>
                            <a:srgbClr val="000000"/>
                          </a:solidFill>
                          <a:effectLst/>
                          <a:latin typeface="Calibri" panose="020F0502020204030204" pitchFamily="34" charset="0"/>
                        </a:rPr>
                        <a:t>Vznik</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ase"/>
                      <a:r>
                        <a:rPr lang="sk-SK" sz="900" b="1" i="1" u="none" strike="noStrike">
                          <a:solidFill>
                            <a:srgbClr val="000000"/>
                          </a:solidFill>
                          <a:effectLst/>
                          <a:latin typeface="Calibri" panose="020F0502020204030204" pitchFamily="34" charset="0"/>
                        </a:rPr>
                        <a:t>Emisný monopol</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ase"/>
                      <a:r>
                        <a:rPr lang="sk-SK" sz="900" b="1" i="1" u="none" strike="noStrike">
                          <a:solidFill>
                            <a:srgbClr val="000000"/>
                          </a:solidFill>
                          <a:effectLst/>
                          <a:latin typeface="Calibri" panose="020F0502020204030204" pitchFamily="34" charset="0"/>
                        </a:rPr>
                        <a:t>Kontrola prevzatá štátom</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721097"/>
                  </a:ext>
                </a:extLst>
              </a:tr>
              <a:tr h="157990">
                <a:tc>
                  <a:txBody>
                    <a:bodyPr/>
                    <a:lstStyle/>
                    <a:p>
                      <a:pPr algn="l" fontAlgn="base"/>
                      <a:r>
                        <a:rPr lang="sk-SK" sz="900" b="0" i="0" u="none" strike="noStrike" dirty="0" err="1">
                          <a:solidFill>
                            <a:srgbClr val="000000"/>
                          </a:solidFill>
                          <a:effectLst/>
                          <a:latin typeface="Calibri" panose="020F0502020204030204" pitchFamily="34" charset="0"/>
                        </a:rPr>
                        <a:t>Swedish</a:t>
                      </a:r>
                      <a:r>
                        <a:rPr lang="sk-SK" sz="900" b="0" i="0" u="none" strike="noStrike" dirty="0">
                          <a:solidFill>
                            <a:srgbClr val="000000"/>
                          </a:solidFill>
                          <a:effectLst/>
                          <a:latin typeface="Calibri" panose="020F0502020204030204" pitchFamily="34" charset="0"/>
                        </a:rPr>
                        <a:t> </a:t>
                      </a:r>
                      <a:r>
                        <a:rPr lang="sk-SK" sz="900" b="0" i="0" u="none" strike="noStrike" dirty="0" err="1">
                          <a:solidFill>
                            <a:srgbClr val="000000"/>
                          </a:solidFill>
                          <a:effectLst/>
                          <a:latin typeface="Calibri" panose="020F0502020204030204" pitchFamily="34" charset="0"/>
                        </a:rPr>
                        <a:t>Riksbank</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1663</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1897</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1897</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2044352"/>
                  </a:ext>
                </a:extLst>
              </a:tr>
              <a:tr h="157990">
                <a:tc>
                  <a:txBody>
                    <a:bodyPr/>
                    <a:lstStyle/>
                    <a:p>
                      <a:pPr algn="l" fontAlgn="base"/>
                      <a:r>
                        <a:rPr lang="sk-SK" sz="900" b="0" i="0" u="none" strike="noStrike">
                          <a:solidFill>
                            <a:srgbClr val="000000"/>
                          </a:solidFill>
                          <a:effectLst/>
                          <a:latin typeface="Calibri" panose="020F0502020204030204" pitchFamily="34" charset="0"/>
                        </a:rPr>
                        <a:t>Bank of England</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1694</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1844</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1946</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647300"/>
                  </a:ext>
                </a:extLst>
              </a:tr>
              <a:tr h="157990">
                <a:tc>
                  <a:txBody>
                    <a:bodyPr/>
                    <a:lstStyle/>
                    <a:p>
                      <a:pPr algn="l" fontAlgn="base"/>
                      <a:r>
                        <a:rPr lang="sk-SK" sz="900" b="0" i="0" u="none" strike="noStrike" dirty="0">
                          <a:solidFill>
                            <a:srgbClr val="000000"/>
                          </a:solidFill>
                          <a:effectLst/>
                          <a:latin typeface="Calibri" panose="020F0502020204030204" pitchFamily="34" charset="0"/>
                        </a:rPr>
                        <a:t>Bank of Spain</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1782</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1874</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1962</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730857"/>
                  </a:ext>
                </a:extLst>
              </a:tr>
              <a:tr h="157990">
                <a:tc>
                  <a:txBody>
                    <a:bodyPr/>
                    <a:lstStyle/>
                    <a:p>
                      <a:pPr algn="l" fontAlgn="base"/>
                      <a:r>
                        <a:rPr lang="sk-SK" sz="900" b="0" i="0" u="none" strike="noStrike">
                          <a:solidFill>
                            <a:srgbClr val="000000"/>
                          </a:solidFill>
                          <a:effectLst/>
                          <a:latin typeface="Calibri" panose="020F0502020204030204" pitchFamily="34" charset="0"/>
                        </a:rPr>
                        <a:t>Bank of France</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1800</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1809</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1915</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795727"/>
                  </a:ext>
                </a:extLst>
              </a:tr>
              <a:tr h="157990">
                <a:tc>
                  <a:txBody>
                    <a:bodyPr/>
                    <a:lstStyle/>
                    <a:p>
                      <a:pPr algn="l" fontAlgn="base"/>
                      <a:r>
                        <a:rPr lang="sk-SK" sz="900" b="0" i="0" u="none" strike="noStrike">
                          <a:solidFill>
                            <a:srgbClr val="000000"/>
                          </a:solidFill>
                          <a:effectLst/>
                          <a:latin typeface="Calibri" panose="020F0502020204030204" pitchFamily="34" charset="0"/>
                        </a:rPr>
                        <a:t>Netherlands Bank</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1814</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1814</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1948</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842802"/>
                  </a:ext>
                </a:extLst>
              </a:tr>
              <a:tr h="157990">
                <a:tc>
                  <a:txBody>
                    <a:bodyPr/>
                    <a:lstStyle/>
                    <a:p>
                      <a:pPr algn="l" fontAlgn="base"/>
                      <a:r>
                        <a:rPr lang="sk-SK" sz="900" b="0" i="0" u="none" strike="noStrike">
                          <a:solidFill>
                            <a:srgbClr val="000000"/>
                          </a:solidFill>
                          <a:effectLst/>
                          <a:latin typeface="Calibri" panose="020F0502020204030204" pitchFamily="34" charset="0"/>
                        </a:rPr>
                        <a:t>National Bank of Austria</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1817</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1817</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1947</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226296"/>
                  </a:ext>
                </a:extLst>
              </a:tr>
              <a:tr h="157990">
                <a:tc>
                  <a:txBody>
                    <a:bodyPr/>
                    <a:lstStyle/>
                    <a:p>
                      <a:pPr algn="l" fontAlgn="base"/>
                      <a:r>
                        <a:rPr lang="sk-SK" sz="900" b="0" i="0" u="none" strike="noStrike" dirty="0">
                          <a:solidFill>
                            <a:srgbClr val="000000"/>
                          </a:solidFill>
                          <a:effectLst/>
                          <a:latin typeface="Calibri" panose="020F0502020204030204" pitchFamily="34" charset="0"/>
                        </a:rPr>
                        <a:t>National bank of </a:t>
                      </a:r>
                      <a:r>
                        <a:rPr lang="sk-SK" sz="900" b="0" i="0" u="none" strike="noStrike" dirty="0" err="1">
                          <a:solidFill>
                            <a:srgbClr val="000000"/>
                          </a:solidFill>
                          <a:effectLst/>
                          <a:latin typeface="Calibri" panose="020F0502020204030204" pitchFamily="34" charset="0"/>
                        </a:rPr>
                        <a:t>Denmark</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1818</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1818</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1936</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33989"/>
                  </a:ext>
                </a:extLst>
              </a:tr>
              <a:tr h="157990">
                <a:tc>
                  <a:txBody>
                    <a:bodyPr/>
                    <a:lstStyle/>
                    <a:p>
                      <a:pPr algn="l" fontAlgn="base"/>
                      <a:r>
                        <a:rPr lang="sk-SK" sz="900" b="0" i="0" u="none" strike="noStrike">
                          <a:solidFill>
                            <a:srgbClr val="000000"/>
                          </a:solidFill>
                          <a:effectLst/>
                          <a:latin typeface="Calibri" panose="020F0502020204030204" pitchFamily="34" charset="0"/>
                        </a:rPr>
                        <a:t>National Bank of Belgium</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1850</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1850</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644467"/>
                  </a:ext>
                </a:extLst>
              </a:tr>
              <a:tr h="157990">
                <a:tc>
                  <a:txBody>
                    <a:bodyPr/>
                    <a:lstStyle/>
                    <a:p>
                      <a:pPr algn="l" fontAlgn="base"/>
                      <a:r>
                        <a:rPr lang="sk-SK" sz="900" b="0" i="0" u="none" strike="noStrike">
                          <a:solidFill>
                            <a:srgbClr val="000000"/>
                          </a:solidFill>
                          <a:effectLst/>
                          <a:latin typeface="Calibri" panose="020F0502020204030204" pitchFamily="34" charset="0"/>
                        </a:rPr>
                        <a:t>Bank of Russia</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1860</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1860</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1917</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128229"/>
                  </a:ext>
                </a:extLst>
              </a:tr>
              <a:tr h="157990">
                <a:tc>
                  <a:txBody>
                    <a:bodyPr/>
                    <a:lstStyle/>
                    <a:p>
                      <a:pPr algn="l" fontAlgn="base"/>
                      <a:r>
                        <a:rPr lang="sk-SK" sz="900" b="0" i="0" u="none" strike="noStrike" dirty="0" err="1">
                          <a:solidFill>
                            <a:srgbClr val="000000"/>
                          </a:solidFill>
                          <a:effectLst/>
                          <a:latin typeface="Calibri" panose="020F0502020204030204" pitchFamily="34" charset="0"/>
                        </a:rPr>
                        <a:t>German</a:t>
                      </a:r>
                      <a:r>
                        <a:rPr lang="sk-SK" sz="900" b="0" i="0" u="none" strike="noStrike" dirty="0">
                          <a:solidFill>
                            <a:srgbClr val="000000"/>
                          </a:solidFill>
                          <a:effectLst/>
                          <a:latin typeface="Calibri" panose="020F0502020204030204" pitchFamily="34" charset="0"/>
                        </a:rPr>
                        <a:t> </a:t>
                      </a:r>
                      <a:r>
                        <a:rPr lang="sk-SK" sz="900" b="0" i="0" u="none" strike="noStrike" dirty="0" err="1">
                          <a:solidFill>
                            <a:srgbClr val="000000"/>
                          </a:solidFill>
                          <a:effectLst/>
                          <a:latin typeface="Calibri" panose="020F0502020204030204" pitchFamily="34" charset="0"/>
                        </a:rPr>
                        <a:t>Reichsbank</a:t>
                      </a:r>
                      <a:r>
                        <a:rPr lang="sk-SK" sz="900" b="0" i="0" u="none" strike="noStrike" dirty="0">
                          <a:solidFill>
                            <a:srgbClr val="000000"/>
                          </a:solidFill>
                          <a:effectLst/>
                          <a:latin typeface="Calibri" panose="020F0502020204030204" pitchFamily="34" charset="0"/>
                        </a:rPr>
                        <a:t>/</a:t>
                      </a:r>
                      <a:r>
                        <a:rPr lang="sk-SK" sz="900" b="0" i="0" u="none" strike="noStrike" dirty="0" err="1">
                          <a:solidFill>
                            <a:srgbClr val="000000"/>
                          </a:solidFill>
                          <a:effectLst/>
                          <a:latin typeface="Calibri" panose="020F0502020204030204" pitchFamily="34" charset="0"/>
                        </a:rPr>
                        <a:t>Bundesbank</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1875</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1875</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1875/1957</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269095"/>
                  </a:ext>
                </a:extLst>
              </a:tr>
              <a:tr h="0">
                <a:tc>
                  <a:txBody>
                    <a:bodyPr/>
                    <a:lstStyle/>
                    <a:p>
                      <a:pPr algn="l" fontAlgn="base"/>
                      <a:r>
                        <a:rPr lang="sk-SK" sz="900" b="0" i="0" u="none" strike="noStrike">
                          <a:solidFill>
                            <a:srgbClr val="000000"/>
                          </a:solidFill>
                          <a:effectLst/>
                          <a:latin typeface="Calibri" panose="020F0502020204030204" pitchFamily="34" charset="0"/>
                        </a:rPr>
                        <a:t>Bank of Japan</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1882</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1884</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553317"/>
                  </a:ext>
                </a:extLst>
              </a:tr>
              <a:tr h="157990">
                <a:tc>
                  <a:txBody>
                    <a:bodyPr/>
                    <a:lstStyle/>
                    <a:p>
                      <a:pPr algn="l" fontAlgn="base"/>
                      <a:r>
                        <a:rPr lang="sk-SK" sz="900" b="0" i="0" u="none" strike="noStrike">
                          <a:solidFill>
                            <a:srgbClr val="000000"/>
                          </a:solidFill>
                          <a:effectLst/>
                          <a:latin typeface="Calibri" panose="020F0502020204030204" pitchFamily="34" charset="0"/>
                        </a:rPr>
                        <a:t>Bank of Italy</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1893</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1926</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584142"/>
                  </a:ext>
                </a:extLst>
              </a:tr>
              <a:tr h="157990">
                <a:tc>
                  <a:txBody>
                    <a:bodyPr/>
                    <a:lstStyle/>
                    <a:p>
                      <a:pPr algn="l" fontAlgn="base"/>
                      <a:r>
                        <a:rPr lang="en-US" sz="900" b="0" i="0" u="none" strike="noStrike">
                          <a:solidFill>
                            <a:srgbClr val="000000"/>
                          </a:solidFill>
                          <a:effectLst/>
                          <a:latin typeface="Calibri" panose="020F0502020204030204" pitchFamily="34" charset="0"/>
                        </a:rPr>
                        <a:t>Bank of China/Peoples Bank</a:t>
                      </a:r>
                      <a:r>
                        <a:rPr lang="en-US" sz="900" b="0" i="0">
                          <a:solidFill>
                            <a:srgbClr val="000000"/>
                          </a:solidFill>
                          <a:effectLst/>
                          <a:latin typeface="Calibri" panose="020F0502020204030204" pitchFamily="34" charset="0"/>
                        </a:rPr>
                        <a:t>​</a:t>
                      </a:r>
                      <a:endParaRPr lang="en-US"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1905</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1905</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1949</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584129"/>
                  </a:ext>
                </a:extLst>
              </a:tr>
              <a:tr h="157990">
                <a:tc>
                  <a:txBody>
                    <a:bodyPr/>
                    <a:lstStyle/>
                    <a:p>
                      <a:pPr algn="l" fontAlgn="base"/>
                      <a:r>
                        <a:rPr lang="sk-SK" sz="900" b="0" i="0" u="none" strike="noStrike">
                          <a:solidFill>
                            <a:srgbClr val="000000"/>
                          </a:solidFill>
                          <a:effectLst/>
                          <a:latin typeface="Calibri" panose="020F0502020204030204" pitchFamily="34" charset="0"/>
                        </a:rPr>
                        <a:t>Swiss National bank</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1907</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1910</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928689"/>
                  </a:ext>
                </a:extLst>
              </a:tr>
              <a:tr h="157990">
                <a:tc>
                  <a:txBody>
                    <a:bodyPr/>
                    <a:lstStyle/>
                    <a:p>
                      <a:pPr algn="l" fontAlgn="base"/>
                      <a:r>
                        <a:rPr lang="sk-SK" sz="900" b="0" i="0" u="none" strike="noStrike">
                          <a:solidFill>
                            <a:srgbClr val="000000"/>
                          </a:solidFill>
                          <a:effectLst/>
                          <a:latin typeface="Calibri" panose="020F0502020204030204" pitchFamily="34" charset="0"/>
                        </a:rPr>
                        <a:t>US Federal Reserve System</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1913</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1919</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82806"/>
                  </a:ext>
                </a:extLst>
              </a:tr>
              <a:tr h="157990">
                <a:tc>
                  <a:txBody>
                    <a:bodyPr/>
                    <a:lstStyle/>
                    <a:p>
                      <a:pPr algn="l" fontAlgn="base"/>
                      <a:r>
                        <a:rPr lang="sk-SK" sz="900" b="0" i="0" u="none" strike="noStrike">
                          <a:solidFill>
                            <a:srgbClr val="000000"/>
                          </a:solidFill>
                          <a:effectLst/>
                          <a:latin typeface="Calibri" panose="020F0502020204030204" pitchFamily="34" charset="0"/>
                        </a:rPr>
                        <a:t>South African Reserve Bank</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1921</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1921</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115828"/>
                  </a:ext>
                </a:extLst>
              </a:tr>
              <a:tr h="157990">
                <a:tc>
                  <a:txBody>
                    <a:bodyPr/>
                    <a:lstStyle/>
                    <a:p>
                      <a:pPr algn="l" fontAlgn="base"/>
                      <a:r>
                        <a:rPr lang="sk-SK" sz="900" b="0" i="0" u="none" strike="noStrike">
                          <a:solidFill>
                            <a:srgbClr val="000000"/>
                          </a:solidFill>
                          <a:effectLst/>
                          <a:latin typeface="Calibri" panose="020F0502020204030204" pitchFamily="34" charset="0"/>
                        </a:rPr>
                        <a:t>Reserve Bank of Australia^</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1924</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1924</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1947</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798328"/>
                  </a:ext>
                </a:extLst>
              </a:tr>
              <a:tr h="157990">
                <a:tc>
                  <a:txBody>
                    <a:bodyPr/>
                    <a:lstStyle/>
                    <a:p>
                      <a:pPr algn="l" fontAlgn="base"/>
                      <a:r>
                        <a:rPr lang="sk-SK" sz="900" b="0" i="0" u="none" strike="noStrike">
                          <a:solidFill>
                            <a:srgbClr val="000000"/>
                          </a:solidFill>
                          <a:effectLst/>
                          <a:latin typeface="Calibri" panose="020F0502020204030204" pitchFamily="34" charset="0"/>
                        </a:rPr>
                        <a:t>Bank of Mexico</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1925</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1925</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1925</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750890"/>
                  </a:ext>
                </a:extLst>
              </a:tr>
              <a:tr h="157990">
                <a:tc>
                  <a:txBody>
                    <a:bodyPr/>
                    <a:lstStyle/>
                    <a:p>
                      <a:pPr algn="l" fontAlgn="base"/>
                      <a:r>
                        <a:rPr lang="sk-SK" sz="900" b="0" i="0" u="none" strike="noStrike">
                          <a:solidFill>
                            <a:srgbClr val="000000"/>
                          </a:solidFill>
                          <a:effectLst/>
                          <a:latin typeface="Calibri" panose="020F0502020204030204" pitchFamily="34" charset="0"/>
                        </a:rPr>
                        <a:t>Central Bank of Turkey</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1931</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1931</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508717"/>
                  </a:ext>
                </a:extLst>
              </a:tr>
              <a:tr h="157990">
                <a:tc>
                  <a:txBody>
                    <a:bodyPr/>
                    <a:lstStyle/>
                    <a:p>
                      <a:pPr algn="l" fontAlgn="base"/>
                      <a:r>
                        <a:rPr lang="sk-SK" sz="900" b="0" i="0" u="none" strike="noStrike">
                          <a:solidFill>
                            <a:srgbClr val="000000"/>
                          </a:solidFill>
                          <a:effectLst/>
                          <a:latin typeface="Calibri" panose="020F0502020204030204" pitchFamily="34" charset="0"/>
                        </a:rPr>
                        <a:t>Central Bank of Argentina</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1935</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1935</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1946</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923157"/>
                  </a:ext>
                </a:extLst>
              </a:tr>
              <a:tr h="157990">
                <a:tc>
                  <a:txBody>
                    <a:bodyPr/>
                    <a:lstStyle/>
                    <a:p>
                      <a:pPr algn="l" fontAlgn="base"/>
                      <a:r>
                        <a:rPr lang="sk-SK" sz="900" b="0" i="0" u="none" strike="noStrike">
                          <a:solidFill>
                            <a:srgbClr val="000000"/>
                          </a:solidFill>
                          <a:effectLst/>
                          <a:latin typeface="Calibri" panose="020F0502020204030204" pitchFamily="34" charset="0"/>
                        </a:rPr>
                        <a:t>Bank of Canada</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1935</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1938</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1938</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715824"/>
                  </a:ext>
                </a:extLst>
              </a:tr>
              <a:tr h="157990">
                <a:tc>
                  <a:txBody>
                    <a:bodyPr/>
                    <a:lstStyle/>
                    <a:p>
                      <a:pPr algn="l" fontAlgn="base"/>
                      <a:r>
                        <a:rPr lang="sk-SK" sz="900" b="0" i="0" u="none" strike="noStrike">
                          <a:solidFill>
                            <a:srgbClr val="000000"/>
                          </a:solidFill>
                          <a:effectLst/>
                          <a:latin typeface="Calibri" panose="020F0502020204030204" pitchFamily="34" charset="0"/>
                        </a:rPr>
                        <a:t>Central Bank of India</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1935</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1935</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1949</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031036"/>
                  </a:ext>
                </a:extLst>
              </a:tr>
              <a:tr h="157990">
                <a:tc>
                  <a:txBody>
                    <a:bodyPr/>
                    <a:lstStyle/>
                    <a:p>
                      <a:pPr algn="l" fontAlgn="base"/>
                      <a:r>
                        <a:rPr lang="sk-SK" sz="900" b="0" i="0" u="none" strike="noStrike">
                          <a:solidFill>
                            <a:srgbClr val="000000"/>
                          </a:solidFill>
                          <a:effectLst/>
                          <a:latin typeface="Calibri" panose="020F0502020204030204" pitchFamily="34" charset="0"/>
                        </a:rPr>
                        <a:t>Central Bank of Korea</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1950</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1950</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1950</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430839"/>
                  </a:ext>
                </a:extLst>
              </a:tr>
              <a:tr h="157990">
                <a:tc>
                  <a:txBody>
                    <a:bodyPr/>
                    <a:lstStyle/>
                    <a:p>
                      <a:pPr algn="l" fontAlgn="base"/>
                      <a:r>
                        <a:rPr lang="sk-SK" sz="900" b="0" i="0" u="none" strike="noStrike">
                          <a:solidFill>
                            <a:srgbClr val="000000"/>
                          </a:solidFill>
                          <a:effectLst/>
                          <a:latin typeface="Calibri" panose="020F0502020204030204" pitchFamily="34" charset="0"/>
                        </a:rPr>
                        <a:t>Saudi Arabian Monetary Agency</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1952</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1961</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758474"/>
                  </a:ext>
                </a:extLst>
              </a:tr>
              <a:tr h="157990">
                <a:tc>
                  <a:txBody>
                    <a:bodyPr/>
                    <a:lstStyle/>
                    <a:p>
                      <a:pPr algn="l" fontAlgn="base"/>
                      <a:r>
                        <a:rPr lang="sk-SK" sz="900" b="0" i="0" u="none" strike="noStrike">
                          <a:solidFill>
                            <a:srgbClr val="000000"/>
                          </a:solidFill>
                          <a:effectLst/>
                          <a:latin typeface="Calibri" panose="020F0502020204030204" pitchFamily="34" charset="0"/>
                        </a:rPr>
                        <a:t>Bank Indonesia</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1953</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1953</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1953</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872721"/>
                  </a:ext>
                </a:extLst>
              </a:tr>
              <a:tr h="157990">
                <a:tc>
                  <a:txBody>
                    <a:bodyPr/>
                    <a:lstStyle/>
                    <a:p>
                      <a:pPr algn="l" fontAlgn="base"/>
                      <a:r>
                        <a:rPr lang="sk-SK" sz="900" b="0" i="0" u="none" strike="noStrike" dirty="0" err="1">
                          <a:solidFill>
                            <a:srgbClr val="000000"/>
                          </a:solidFill>
                          <a:effectLst/>
                          <a:latin typeface="Calibri" panose="020F0502020204030204" pitchFamily="34" charset="0"/>
                        </a:rPr>
                        <a:t>European</a:t>
                      </a:r>
                      <a:r>
                        <a:rPr lang="sk-SK" sz="900" b="0" i="0" u="none" strike="noStrike" dirty="0">
                          <a:solidFill>
                            <a:srgbClr val="000000"/>
                          </a:solidFill>
                          <a:effectLst/>
                          <a:latin typeface="Calibri" panose="020F0502020204030204" pitchFamily="34" charset="0"/>
                        </a:rPr>
                        <a:t> </a:t>
                      </a:r>
                      <a:r>
                        <a:rPr lang="sk-SK" sz="900" b="0" i="0" u="none" strike="noStrike" dirty="0" err="1">
                          <a:solidFill>
                            <a:srgbClr val="000000"/>
                          </a:solidFill>
                          <a:effectLst/>
                          <a:latin typeface="Calibri" panose="020F0502020204030204" pitchFamily="34" charset="0"/>
                        </a:rPr>
                        <a:t>Central</a:t>
                      </a:r>
                      <a:r>
                        <a:rPr lang="sk-SK" sz="900" b="0" i="0" u="none" strike="noStrike" dirty="0">
                          <a:solidFill>
                            <a:srgbClr val="000000"/>
                          </a:solidFill>
                          <a:effectLst/>
                          <a:latin typeface="Calibri" panose="020F0502020204030204" pitchFamily="34" charset="0"/>
                        </a:rPr>
                        <a:t> Bank</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1998</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ase"/>
                      <a:r>
                        <a:rPr lang="sk-SK" sz="900" b="0" i="0" u="none" strike="noStrike">
                          <a:solidFill>
                            <a:srgbClr val="000000"/>
                          </a:solidFill>
                          <a:effectLst/>
                          <a:latin typeface="Calibri" panose="020F0502020204030204" pitchFamily="34" charset="0"/>
                        </a:rPr>
                        <a:t>2000</a:t>
                      </a:r>
                      <a:r>
                        <a:rPr lang="sk-SK" sz="900" b="0" i="0">
                          <a:solidFill>
                            <a:srgbClr val="000000"/>
                          </a:solidFill>
                          <a:effectLst/>
                          <a:latin typeface="Calibri" panose="020F0502020204030204" pitchFamily="34" charset="0"/>
                        </a:rPr>
                        <a:t>​</a:t>
                      </a:r>
                      <a:endParaRPr lang="sk-SK" sz="900" b="0" i="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ase"/>
                      <a:r>
                        <a:rPr lang="sk-SK" sz="900" b="0" i="0" u="none" strike="noStrike" dirty="0">
                          <a:solidFill>
                            <a:srgbClr val="000000"/>
                          </a:solidFill>
                          <a:effectLst/>
                          <a:latin typeface="Calibri" panose="020F0502020204030204" pitchFamily="34" charset="0"/>
                        </a:rPr>
                        <a:t>+</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37824"/>
                  </a:ext>
                </a:extLst>
              </a:tr>
              <a:tr h="157990">
                <a:tc gridSpan="4">
                  <a:txBody>
                    <a:bodyPr/>
                    <a:lstStyle/>
                    <a:p>
                      <a:pPr algn="l" fontAlgn="base"/>
                      <a:r>
                        <a:rPr lang="en-US" sz="900" b="0" i="0" u="none" strike="noStrike" dirty="0">
                          <a:solidFill>
                            <a:srgbClr val="000000"/>
                          </a:solidFill>
                          <a:effectLst/>
                          <a:latin typeface="Calibri" panose="020F0502020204030204" pitchFamily="34" charset="0"/>
                        </a:rPr>
                        <a:t>*Minority private shareholders, except South Africa (100%) and Switzerland (55%)</a:t>
                      </a:r>
                      <a:r>
                        <a:rPr lang="en-US" sz="900" b="0" i="0" dirty="0">
                          <a:solidFill>
                            <a:srgbClr val="000000"/>
                          </a:solidFill>
                          <a:effectLst/>
                          <a:latin typeface="Calibri" panose="020F0502020204030204" pitchFamily="34" charset="0"/>
                        </a:rPr>
                        <a:t>​</a:t>
                      </a:r>
                      <a:endParaRPr lang="en-US" sz="900" b="0" i="0" dirty="0">
                        <a:solidFill>
                          <a:srgbClr val="000000"/>
                        </a:solidFill>
                        <a:effectLst/>
                      </a:endParaRPr>
                    </a:p>
                  </a:txBody>
                  <a:tcPr marL="50695" marR="50695" marT="25348" marB="253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94004276"/>
                  </a:ext>
                </a:extLst>
              </a:tr>
              <a:tr h="157990">
                <a:tc gridSpan="4">
                  <a:txBody>
                    <a:bodyPr/>
                    <a:lstStyle/>
                    <a:p>
                      <a:pPr algn="l" fontAlgn="base"/>
                      <a:r>
                        <a:rPr lang="en-US" sz="900" b="0" i="0" u="none" strike="noStrike" dirty="0">
                          <a:solidFill>
                            <a:srgbClr val="000000"/>
                          </a:solidFill>
                          <a:effectLst/>
                          <a:latin typeface="Calibri" panose="020F0502020204030204" pitchFamily="34" charset="0"/>
                        </a:rPr>
                        <a:t>#Federal Agency; regional Federal Reserve Banks have commercial member banks as shareholders</a:t>
                      </a:r>
                      <a:r>
                        <a:rPr lang="en-US" sz="900" b="0" i="0" dirty="0">
                          <a:solidFill>
                            <a:srgbClr val="000000"/>
                          </a:solidFill>
                          <a:effectLst/>
                          <a:latin typeface="Calibri" panose="020F0502020204030204" pitchFamily="34" charset="0"/>
                        </a:rPr>
                        <a:t>​</a:t>
                      </a:r>
                      <a:endParaRPr lang="en-US" sz="900" b="0" i="0" dirty="0">
                        <a:solidFill>
                          <a:srgbClr val="000000"/>
                        </a:solidFill>
                        <a:effectLst/>
                      </a:endParaRPr>
                    </a:p>
                  </a:txBody>
                  <a:tcPr marL="50695" marR="50695" marT="25348" marB="253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5439367"/>
                  </a:ext>
                </a:extLst>
              </a:tr>
              <a:tr h="181701">
                <a:tc gridSpan="4">
                  <a:txBody>
                    <a:bodyPr/>
                    <a:lstStyle/>
                    <a:p>
                      <a:pPr algn="l" fontAlgn="base"/>
                      <a:r>
                        <a:rPr lang="en-US" sz="900" b="0" i="0" u="none" strike="noStrike" dirty="0">
                          <a:solidFill>
                            <a:srgbClr val="000000"/>
                          </a:solidFill>
                          <a:effectLst/>
                          <a:latin typeface="Calibri" panose="020F0502020204030204" pitchFamily="34" charset="0"/>
                        </a:rPr>
                        <a:t>^Initially Commonwealth Bank of Australia</a:t>
                      </a:r>
                      <a:r>
                        <a:rPr lang="en-US" sz="900" b="0" i="0" dirty="0">
                          <a:solidFill>
                            <a:srgbClr val="000000"/>
                          </a:solidFill>
                          <a:effectLst/>
                          <a:latin typeface="Calibri" panose="020F0502020204030204" pitchFamily="34" charset="0"/>
                        </a:rPr>
                        <a:t>​</a:t>
                      </a:r>
                      <a:endParaRPr lang="en-US" sz="900" b="0" i="0" dirty="0">
                        <a:solidFill>
                          <a:srgbClr val="000000"/>
                        </a:solidFill>
                        <a:effectLst/>
                      </a:endParaRPr>
                    </a:p>
                  </a:txBody>
                  <a:tcPr marL="50695" marR="50695" marT="25348" marB="253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75049062"/>
                  </a:ext>
                </a:extLst>
              </a:tr>
              <a:tr h="181701">
                <a:tc gridSpan="4">
                  <a:txBody>
                    <a:bodyPr/>
                    <a:lstStyle/>
                    <a:p>
                      <a:pPr algn="l" fontAlgn="base"/>
                      <a:r>
                        <a:rPr lang="sk-SK" sz="900" b="0" i="0" u="none" strike="noStrike" dirty="0">
                          <a:solidFill>
                            <a:srgbClr val="000000"/>
                          </a:solidFill>
                          <a:effectLst/>
                          <a:latin typeface="Calibri" panose="020F0502020204030204" pitchFamily="34" charset="0"/>
                        </a:rPr>
                        <a:t>-</a:t>
                      </a:r>
                      <a:r>
                        <a:rPr lang="sk-SK" sz="900" b="0" i="0" u="none" strike="noStrike" dirty="0" err="1">
                          <a:solidFill>
                            <a:srgbClr val="000000"/>
                          </a:solidFill>
                          <a:effectLst/>
                          <a:latin typeface="Calibri" panose="020F0502020204030204" pitchFamily="34" charset="0"/>
                        </a:rPr>
                        <a:t>Established</a:t>
                      </a:r>
                      <a:r>
                        <a:rPr lang="sk-SK" sz="900" b="0" i="0" u="none" strike="noStrike" dirty="0">
                          <a:solidFill>
                            <a:srgbClr val="000000"/>
                          </a:solidFill>
                          <a:effectLst/>
                          <a:latin typeface="Calibri" panose="020F0502020204030204" pitchFamily="34" charset="0"/>
                        </a:rPr>
                        <a:t> as </a:t>
                      </a:r>
                      <a:r>
                        <a:rPr lang="sk-SK" sz="900" b="0" i="0" u="none" strike="noStrike" dirty="0" err="1">
                          <a:solidFill>
                            <a:srgbClr val="000000"/>
                          </a:solidFill>
                          <a:effectLst/>
                          <a:latin typeface="Calibri" panose="020F0502020204030204" pitchFamily="34" charset="0"/>
                        </a:rPr>
                        <a:t>Government</a:t>
                      </a:r>
                      <a:r>
                        <a:rPr lang="sk-SK" sz="900" b="0" i="0" u="none" strike="noStrike" dirty="0">
                          <a:solidFill>
                            <a:srgbClr val="000000"/>
                          </a:solidFill>
                          <a:effectLst/>
                          <a:latin typeface="Calibri" panose="020F0502020204030204" pitchFamily="34" charset="0"/>
                        </a:rPr>
                        <a:t> </a:t>
                      </a:r>
                      <a:r>
                        <a:rPr lang="sk-SK" sz="900" b="0" i="0" u="none" strike="noStrike" dirty="0" err="1">
                          <a:solidFill>
                            <a:srgbClr val="000000"/>
                          </a:solidFill>
                          <a:effectLst/>
                          <a:latin typeface="Calibri" panose="020F0502020204030204" pitchFamily="34" charset="0"/>
                        </a:rPr>
                        <a:t>Agency</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899089244"/>
                  </a:ext>
                </a:extLst>
              </a:tr>
              <a:tr h="181701">
                <a:tc gridSpan="4">
                  <a:txBody>
                    <a:bodyPr/>
                    <a:lstStyle/>
                    <a:p>
                      <a:pPr algn="l" fontAlgn="base"/>
                      <a:r>
                        <a:rPr lang="sk-SK" sz="900" b="0" i="0" u="none" strike="noStrike" dirty="0">
                          <a:solidFill>
                            <a:srgbClr val="000000"/>
                          </a:solidFill>
                          <a:effectLst/>
                          <a:latin typeface="Calibri" panose="020F0502020204030204" pitchFamily="34" charset="0"/>
                        </a:rPr>
                        <a:t>+</a:t>
                      </a:r>
                      <a:r>
                        <a:rPr lang="sk-SK" sz="900" b="0" i="0" u="none" strike="noStrike" dirty="0" err="1">
                          <a:solidFill>
                            <a:srgbClr val="000000"/>
                          </a:solidFill>
                          <a:effectLst/>
                          <a:latin typeface="Calibri" panose="020F0502020204030204" pitchFamily="34" charset="0"/>
                        </a:rPr>
                        <a:t>Supranational</a:t>
                      </a:r>
                      <a:r>
                        <a:rPr lang="sk-SK" sz="900" b="0" i="0" u="none" strike="noStrike" dirty="0">
                          <a:solidFill>
                            <a:srgbClr val="000000"/>
                          </a:solidFill>
                          <a:effectLst/>
                          <a:latin typeface="Calibri" panose="020F0502020204030204" pitchFamily="34" charset="0"/>
                        </a:rPr>
                        <a:t> </a:t>
                      </a:r>
                      <a:r>
                        <a:rPr lang="sk-SK" sz="900" b="0" i="0" u="none" strike="noStrike" dirty="0" err="1">
                          <a:solidFill>
                            <a:srgbClr val="000000"/>
                          </a:solidFill>
                          <a:effectLst/>
                          <a:latin typeface="Calibri" panose="020F0502020204030204" pitchFamily="34" charset="0"/>
                        </a:rPr>
                        <a:t>Institution</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09600301"/>
                  </a:ext>
                </a:extLst>
              </a:tr>
              <a:tr h="181701">
                <a:tc gridSpan="4">
                  <a:txBody>
                    <a:bodyPr/>
                    <a:lstStyle/>
                    <a:p>
                      <a:pPr algn="l" fontAlgn="base"/>
                      <a:r>
                        <a:rPr lang="sk-SK" sz="900" b="0" i="1" u="none" strike="noStrike" dirty="0" err="1">
                          <a:solidFill>
                            <a:srgbClr val="000000"/>
                          </a:solidFill>
                          <a:effectLst/>
                          <a:latin typeface="Calibri" panose="020F0502020204030204" pitchFamily="34" charset="0"/>
                        </a:rPr>
                        <a:t>Source</a:t>
                      </a:r>
                      <a:r>
                        <a:rPr lang="sk-SK" sz="900" b="0" i="1" u="none" strike="noStrike" dirty="0">
                          <a:solidFill>
                            <a:srgbClr val="000000"/>
                          </a:solidFill>
                          <a:effectLst/>
                          <a:latin typeface="Calibri" panose="020F0502020204030204" pitchFamily="34" charset="0"/>
                        </a:rPr>
                        <a:t>: </a:t>
                      </a:r>
                      <a:r>
                        <a:rPr lang="sk-SK" sz="900" b="0" i="1" u="none" strike="noStrike" dirty="0" err="1">
                          <a:solidFill>
                            <a:srgbClr val="000000"/>
                          </a:solidFill>
                          <a:effectLst/>
                          <a:latin typeface="Calibri" panose="020F0502020204030204" pitchFamily="34" charset="0"/>
                        </a:rPr>
                        <a:t>Wijnholds</a:t>
                      </a:r>
                      <a:r>
                        <a:rPr lang="sk-SK" sz="900" b="0" i="1" u="none" strike="noStrike" dirty="0">
                          <a:solidFill>
                            <a:srgbClr val="000000"/>
                          </a:solidFill>
                          <a:effectLst/>
                          <a:latin typeface="Calibri" panose="020F0502020204030204" pitchFamily="34" charset="0"/>
                        </a:rPr>
                        <a:t> (2020)</a:t>
                      </a:r>
                      <a:r>
                        <a:rPr lang="sk-SK" sz="900" b="0" i="0" dirty="0">
                          <a:solidFill>
                            <a:srgbClr val="000000"/>
                          </a:solidFill>
                          <a:effectLst/>
                          <a:latin typeface="Calibri" panose="020F0502020204030204" pitchFamily="34" charset="0"/>
                        </a:rPr>
                        <a:t>​</a:t>
                      </a:r>
                      <a:endParaRPr lang="sk-SK" sz="900" b="0" i="0" dirty="0">
                        <a:solidFill>
                          <a:srgbClr val="000000"/>
                        </a:solidFill>
                        <a:effectLst/>
                      </a:endParaRPr>
                    </a:p>
                  </a:txBody>
                  <a:tcPr marL="50695" marR="50695" marT="25348" marB="253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02356290"/>
                  </a:ext>
                </a:extLst>
              </a:tr>
            </a:tbl>
          </a:graphicData>
        </a:graphic>
      </p:graphicFrame>
      <p:sp>
        <p:nvSpPr>
          <p:cNvPr id="13" name="Rectangle 2">
            <a:extLst>
              <a:ext uri="{FF2B5EF4-FFF2-40B4-BE49-F238E27FC236}">
                <a16:creationId xmlns:a16="http://schemas.microsoft.com/office/drawing/2014/main" id="{2A398638-1430-4FF6-B1DB-CB3ECF008EE6}"/>
              </a:ext>
            </a:extLst>
          </p:cNvPr>
          <p:cNvSpPr>
            <a:spLocks noChangeArrowheads="1"/>
          </p:cNvSpPr>
          <p:nvPr/>
        </p:nvSpPr>
        <p:spPr bwMode="auto">
          <a:xfrm>
            <a:off x="2108163" y="556929"/>
            <a:ext cx="236363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cs-CZ" altLang="cs-CZ"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3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81200" y="1218590"/>
            <a:ext cx="9144000" cy="839136"/>
          </a:xfrm>
        </p:spPr>
        <p:txBody>
          <a:bodyPr>
            <a:normAutofit/>
          </a:bodyPr>
          <a:lstStyle/>
          <a:p>
            <a:pPr algn="l"/>
            <a:r>
              <a:rPr lang="cs-CZ" sz="4400" b="1" dirty="0" err="1">
                <a:solidFill>
                  <a:srgbClr val="249CDC"/>
                </a:solidFill>
                <a:latin typeface="Arial" panose="020B0604020202020204" pitchFamily="34" charset="0"/>
                <a:cs typeface="Arial" panose="020B0604020202020204" pitchFamily="34" charset="0"/>
              </a:rPr>
              <a:t>Motivácia</a:t>
            </a:r>
            <a:endParaRPr lang="cs-CZ" sz="44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629218" y="2505522"/>
            <a:ext cx="8134892" cy="2955940"/>
          </a:xfrm>
        </p:spPr>
        <p:txBody>
          <a:bodyPr anchor="t">
            <a:noAutofit/>
          </a:bodyPr>
          <a:lstStyle/>
          <a:p>
            <a:pPr marL="342900" indent="-342900"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„Money in the bank is like toothpaste in the tube. Easy to take out, hard to put back.“​</a:t>
            </a:r>
          </a:p>
          <a:p>
            <a:pPr algn="r" rtl="0" fontAlgn="base"/>
            <a:r>
              <a:rPr lang="en-US" b="0" i="1" u="none" strike="noStrike" dirty="0">
                <a:solidFill>
                  <a:srgbClr val="000000"/>
                </a:solidFill>
                <a:effectLst/>
                <a:latin typeface="Arial" panose="020B0604020202020204" pitchFamily="34" charset="0"/>
                <a:cs typeface="Arial" panose="020B0604020202020204" pitchFamily="34" charset="0"/>
              </a:rPr>
              <a:t>Earl Wilson</a:t>
            </a:r>
            <a:r>
              <a:rPr lang="en-US" b="0" i="0" u="none" strike="noStrike" dirty="0">
                <a:solidFill>
                  <a:srgbClr val="000000"/>
                </a:solidFill>
                <a:effectLst/>
                <a:latin typeface="Arial" panose="020B0604020202020204" pitchFamily="34" charset="0"/>
                <a:cs typeface="Arial" panose="020B0604020202020204" pitchFamily="34" charset="0"/>
              </a:rPr>
              <a:t>​​</a:t>
            </a:r>
          </a:p>
          <a:p>
            <a:pPr marL="342900" indent="-342900" algn="l" rtl="0" fontAlgn="base">
              <a:buFont typeface="Arial" panose="020B0604020202020204" pitchFamily="34" charset="0"/>
              <a:buChar char="•"/>
            </a:pPr>
            <a:endParaRPr lang="en-US" b="0" i="0" u="none" strike="noStrike" dirty="0">
              <a:solidFill>
                <a:srgbClr val="000000"/>
              </a:solidFill>
              <a:effectLst/>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​„Money is like an arm or leg – use it or lose it.“</a:t>
            </a:r>
          </a:p>
          <a:p>
            <a:pPr algn="r" rtl="0" fontAlgn="base"/>
            <a:r>
              <a:rPr lang="en-US" b="0" i="1" u="none" strike="noStrike" dirty="0">
                <a:solidFill>
                  <a:srgbClr val="000000"/>
                </a:solidFill>
                <a:effectLst/>
                <a:latin typeface="Arial" panose="020B0604020202020204" pitchFamily="34" charset="0"/>
                <a:cs typeface="Arial" panose="020B0604020202020204" pitchFamily="34" charset="0"/>
              </a:rPr>
              <a:t>Henry Ford</a:t>
            </a:r>
            <a:endParaRPr lang="en-US" b="0" i="1"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Tree>
    <p:extLst>
      <p:ext uri="{BB962C8B-B14F-4D97-AF65-F5344CB8AC3E}">
        <p14:creationId xmlns:p14="http://schemas.microsoft.com/office/powerpoint/2010/main" val="1162605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131252" y="576673"/>
            <a:ext cx="9144000" cy="839136"/>
          </a:xfrm>
        </p:spPr>
        <p:txBody>
          <a:bodyPr>
            <a:normAutofit fontScale="90000"/>
          </a:bodyPr>
          <a:lstStyle/>
          <a:p>
            <a:pPr algn="l"/>
            <a:r>
              <a:rPr lang="pl-PL" sz="4400" b="1" dirty="0">
                <a:solidFill>
                  <a:srgbClr val="249CDC"/>
                </a:solidFill>
                <a:latin typeface="Arial" panose="020B0604020202020204" pitchFamily="34" charset="0"/>
                <a:cs typeface="Arial" panose="020B0604020202020204" pitchFamily="34" charset="0"/>
              </a:rPr>
              <a:t>Bankovníctvo a finančný systém (13)​​</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8" name="Rectangle 1">
            <a:extLst>
              <a:ext uri="{FF2B5EF4-FFF2-40B4-BE49-F238E27FC236}">
                <a16:creationId xmlns:a16="http://schemas.microsoft.com/office/drawing/2014/main" id="{8030F14C-19AE-4D5B-842C-E2A93F7616F6}"/>
              </a:ext>
            </a:extLst>
          </p:cNvPr>
          <p:cNvSpPr>
            <a:spLocks noChangeArrowheads="1"/>
          </p:cNvSpPr>
          <p:nvPr/>
        </p:nvSpPr>
        <p:spPr bwMode="auto">
          <a:xfrm>
            <a:off x="4106863" y="1824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cs-CZ" altLang="cs-CZ"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C47583EF-821F-40A7-960A-10D5EE22630A}"/>
              </a:ext>
            </a:extLst>
          </p:cNvPr>
          <p:cNvSpPr>
            <a:spLocks noChangeArrowheads="1"/>
          </p:cNvSpPr>
          <p:nvPr/>
        </p:nvSpPr>
        <p:spPr bwMode="auto">
          <a:xfrm>
            <a:off x="4106863" y="1824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cs-CZ" altLang="cs-CZ"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1" name="TextovéPole 10">
            <a:extLst>
              <a:ext uri="{FF2B5EF4-FFF2-40B4-BE49-F238E27FC236}">
                <a16:creationId xmlns:a16="http://schemas.microsoft.com/office/drawing/2014/main" id="{B43555C4-F531-40BF-BFFE-4E36BCBF70B9}"/>
              </a:ext>
            </a:extLst>
          </p:cNvPr>
          <p:cNvSpPr txBox="1"/>
          <p:nvPr/>
        </p:nvSpPr>
        <p:spPr>
          <a:xfrm>
            <a:off x="1775651" y="1577312"/>
            <a:ext cx="9002793" cy="2277547"/>
          </a:xfrm>
          <a:prstGeom prst="rect">
            <a:avLst/>
          </a:prstGeom>
          <a:noFill/>
        </p:spPr>
        <p:txBody>
          <a:bodyPr wrap="square">
            <a:spAutoFit/>
          </a:bodyPr>
          <a:lstStyle/>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Devízový trh​</a:t>
            </a:r>
          </a:p>
          <a:p>
            <a:pPr marL="342900" indent="-342900">
              <a:buFont typeface="Arial" panose="020B0604020202020204" pitchFamily="34" charset="0"/>
              <a:buChar char="•"/>
            </a:pPr>
            <a:endParaRPr lang="sk-SK" sz="24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Predstavme si situáciu, že vlastníte 500 €, ktoré si chcete zmeniť na USD. Ktorý kurz musíte sledovať a koľko $ nakoniec dostanete od banky?​</a:t>
            </a:r>
          </a:p>
          <a:p>
            <a:endParaRPr lang="sk-SK" sz="2200" dirty="0">
              <a:latin typeface="Arial" panose="020B0604020202020204" pitchFamily="34" charset="0"/>
              <a:cs typeface="Arial" panose="020B0604020202020204" pitchFamily="34" charset="0"/>
            </a:endParaRPr>
          </a:p>
        </p:txBody>
      </p:sp>
      <p:graphicFrame>
        <p:nvGraphicFramePr>
          <p:cNvPr id="15" name="Tabulka 14">
            <a:extLst>
              <a:ext uri="{FF2B5EF4-FFF2-40B4-BE49-F238E27FC236}">
                <a16:creationId xmlns:a16="http://schemas.microsoft.com/office/drawing/2014/main" id="{839FC8CF-0D2E-49F9-885F-E6B3B82EE1AB}"/>
              </a:ext>
            </a:extLst>
          </p:cNvPr>
          <p:cNvGraphicFramePr>
            <a:graphicFrameLocks noGrp="1"/>
          </p:cNvGraphicFramePr>
          <p:nvPr>
            <p:extLst>
              <p:ext uri="{D42A27DB-BD31-4B8C-83A1-F6EECF244321}">
                <p14:modId xmlns:p14="http://schemas.microsoft.com/office/powerpoint/2010/main" val="2351230322"/>
              </p:ext>
            </p:extLst>
          </p:nvPr>
        </p:nvGraphicFramePr>
        <p:xfrm>
          <a:off x="2229087" y="3673798"/>
          <a:ext cx="8817285" cy="2011680"/>
        </p:xfrm>
        <a:graphic>
          <a:graphicData uri="http://schemas.openxmlformats.org/drawingml/2006/table">
            <a:tbl>
              <a:tblPr/>
              <a:tblGrid>
                <a:gridCol w="1562966">
                  <a:extLst>
                    <a:ext uri="{9D8B030D-6E8A-4147-A177-3AD203B41FA5}">
                      <a16:colId xmlns:a16="http://schemas.microsoft.com/office/drawing/2014/main" val="372203381"/>
                    </a:ext>
                  </a:extLst>
                </a:gridCol>
                <a:gridCol w="1077907">
                  <a:extLst>
                    <a:ext uri="{9D8B030D-6E8A-4147-A177-3AD203B41FA5}">
                      <a16:colId xmlns:a16="http://schemas.microsoft.com/office/drawing/2014/main" val="1252452089"/>
                    </a:ext>
                  </a:extLst>
                </a:gridCol>
                <a:gridCol w="1131804">
                  <a:extLst>
                    <a:ext uri="{9D8B030D-6E8A-4147-A177-3AD203B41FA5}">
                      <a16:colId xmlns:a16="http://schemas.microsoft.com/office/drawing/2014/main" val="2824470033"/>
                    </a:ext>
                  </a:extLst>
                </a:gridCol>
                <a:gridCol w="1261152">
                  <a:extLst>
                    <a:ext uri="{9D8B030D-6E8A-4147-A177-3AD203B41FA5}">
                      <a16:colId xmlns:a16="http://schemas.microsoft.com/office/drawing/2014/main" val="2476214858"/>
                    </a:ext>
                  </a:extLst>
                </a:gridCol>
                <a:gridCol w="1261152">
                  <a:extLst>
                    <a:ext uri="{9D8B030D-6E8A-4147-A177-3AD203B41FA5}">
                      <a16:colId xmlns:a16="http://schemas.microsoft.com/office/drawing/2014/main" val="2173002336"/>
                    </a:ext>
                  </a:extLst>
                </a:gridCol>
                <a:gridCol w="1261152">
                  <a:extLst>
                    <a:ext uri="{9D8B030D-6E8A-4147-A177-3AD203B41FA5}">
                      <a16:colId xmlns:a16="http://schemas.microsoft.com/office/drawing/2014/main" val="2486444748"/>
                    </a:ext>
                  </a:extLst>
                </a:gridCol>
                <a:gridCol w="1261152">
                  <a:extLst>
                    <a:ext uri="{9D8B030D-6E8A-4147-A177-3AD203B41FA5}">
                      <a16:colId xmlns:a16="http://schemas.microsoft.com/office/drawing/2014/main" val="3024580893"/>
                    </a:ext>
                  </a:extLst>
                </a:gridCol>
              </a:tblGrid>
              <a:tr h="215900">
                <a:tc gridSpan="3">
                  <a:txBody>
                    <a:bodyPr/>
                    <a:lstStyle/>
                    <a:p>
                      <a:pPr algn="l" fontAlgn="base"/>
                      <a:r>
                        <a:rPr lang="sk-SK" sz="1600" b="1" i="0" dirty="0">
                          <a:solidFill>
                            <a:srgbClr val="FFFFFF"/>
                          </a:solidFill>
                          <a:effectLst/>
                          <a:latin typeface="Arial" panose="020B0604020202020204" pitchFamily="34" charset="0"/>
                          <a:cs typeface="Arial" panose="020B0604020202020204" pitchFamily="34" charset="0"/>
                        </a:rPr>
                        <a:t>Kurzový lístok​</a:t>
                      </a:r>
                      <a:endParaRPr lang="sk-SK" b="1" i="0" dirty="0">
                        <a:solidFill>
                          <a:srgbClr val="FFFFFF"/>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CDC"/>
                    </a:solidFill>
                  </a:tcPr>
                </a:tc>
                <a:tc hMerge="1">
                  <a:txBody>
                    <a:bodyPr/>
                    <a:lstStyle/>
                    <a:p>
                      <a:endParaRPr lang="cs-CZ"/>
                    </a:p>
                  </a:txBody>
                  <a:tcPr/>
                </a:tc>
                <a:tc hMerge="1">
                  <a:txBody>
                    <a:bodyPr/>
                    <a:lstStyle/>
                    <a:p>
                      <a:endParaRPr lang="cs-CZ"/>
                    </a:p>
                  </a:txBody>
                  <a:tcPr/>
                </a:tc>
                <a:tc gridSpan="2">
                  <a:txBody>
                    <a:bodyPr/>
                    <a:lstStyle/>
                    <a:p>
                      <a:pPr algn="ctr" fontAlgn="base"/>
                      <a:r>
                        <a:rPr lang="sk-SK" sz="1600" b="1" i="0">
                          <a:solidFill>
                            <a:srgbClr val="FFFFFF"/>
                          </a:solidFill>
                          <a:effectLst/>
                          <a:latin typeface="Arial" panose="020B0604020202020204" pitchFamily="34" charset="0"/>
                          <a:cs typeface="Arial" panose="020B0604020202020204" pitchFamily="34" charset="0"/>
                        </a:rPr>
                        <a:t>Valuty​</a:t>
                      </a:r>
                      <a:endParaRPr lang="sk-SK" b="1" i="0">
                        <a:solidFill>
                          <a:srgbClr val="FFFFFF"/>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CDC"/>
                    </a:solidFill>
                  </a:tcPr>
                </a:tc>
                <a:tc hMerge="1">
                  <a:txBody>
                    <a:bodyPr/>
                    <a:lstStyle/>
                    <a:p>
                      <a:endParaRPr lang="cs-CZ"/>
                    </a:p>
                  </a:txBody>
                  <a:tcPr/>
                </a:tc>
                <a:tc gridSpan="2">
                  <a:txBody>
                    <a:bodyPr/>
                    <a:lstStyle/>
                    <a:p>
                      <a:pPr algn="ctr" fontAlgn="base"/>
                      <a:r>
                        <a:rPr lang="sk-SK" sz="1600" b="1" i="0" dirty="0">
                          <a:solidFill>
                            <a:srgbClr val="FFFFFF"/>
                          </a:solidFill>
                          <a:effectLst/>
                          <a:latin typeface="Arial" panose="020B0604020202020204" pitchFamily="34" charset="0"/>
                          <a:cs typeface="Arial" panose="020B0604020202020204" pitchFamily="34" charset="0"/>
                        </a:rPr>
                        <a:t>Devízy​</a:t>
                      </a:r>
                      <a:endParaRPr lang="sk-SK" b="1" i="0" dirty="0">
                        <a:solidFill>
                          <a:srgbClr val="FFFFFF"/>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CDC"/>
                    </a:solidFill>
                  </a:tcPr>
                </a:tc>
                <a:tc hMerge="1">
                  <a:txBody>
                    <a:bodyPr/>
                    <a:lstStyle/>
                    <a:p>
                      <a:endParaRPr lang="cs-CZ"/>
                    </a:p>
                  </a:txBody>
                  <a:tcPr/>
                </a:tc>
                <a:extLst>
                  <a:ext uri="{0D108BD9-81ED-4DB2-BD59-A6C34878D82A}">
                    <a16:rowId xmlns:a16="http://schemas.microsoft.com/office/drawing/2014/main" val="317851482"/>
                  </a:ext>
                </a:extLst>
              </a:tr>
              <a:tr h="215900">
                <a:tc>
                  <a:txBody>
                    <a:bodyPr/>
                    <a:lstStyle/>
                    <a:p>
                      <a:pPr algn="l" fontAlgn="base"/>
                      <a:r>
                        <a:rPr lang="sk-SK" sz="1600" b="1" i="0">
                          <a:solidFill>
                            <a:srgbClr val="000000"/>
                          </a:solidFill>
                          <a:effectLst/>
                          <a:latin typeface="Arial" panose="020B0604020202020204" pitchFamily="34" charset="0"/>
                          <a:cs typeface="Arial" panose="020B0604020202020204" pitchFamily="34" charset="0"/>
                        </a:rPr>
                        <a:t>Krajina</a:t>
                      </a:r>
                      <a:r>
                        <a:rPr lang="sk-SK" sz="1600" b="0" i="0">
                          <a:solidFill>
                            <a:srgbClr val="000000"/>
                          </a:solidFill>
                          <a:effectLst/>
                          <a:latin typeface="Arial" panose="020B0604020202020204" pitchFamily="34" charset="0"/>
                          <a:cs typeface="Arial" panose="020B0604020202020204" pitchFamily="34" charset="0"/>
                        </a:rPr>
                        <a:t>​</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1" i="0">
                          <a:solidFill>
                            <a:srgbClr val="000000"/>
                          </a:solidFill>
                          <a:effectLst/>
                          <a:latin typeface="Arial" panose="020B0604020202020204" pitchFamily="34" charset="0"/>
                          <a:cs typeface="Arial" panose="020B0604020202020204" pitchFamily="34" charset="0"/>
                        </a:rPr>
                        <a:t>Kód</a:t>
                      </a:r>
                      <a:r>
                        <a:rPr lang="sk-SK" sz="1600" b="0" i="0">
                          <a:solidFill>
                            <a:srgbClr val="000000"/>
                          </a:solidFill>
                          <a:effectLst/>
                          <a:latin typeface="Arial" panose="020B0604020202020204" pitchFamily="34" charset="0"/>
                          <a:cs typeface="Arial" panose="020B0604020202020204" pitchFamily="34" charset="0"/>
                        </a:rPr>
                        <a:t>​</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1" i="0">
                          <a:solidFill>
                            <a:srgbClr val="000000"/>
                          </a:solidFill>
                          <a:effectLst/>
                          <a:latin typeface="Arial" panose="020B0604020202020204" pitchFamily="34" charset="0"/>
                          <a:cs typeface="Arial" panose="020B0604020202020204" pitchFamily="34" charset="0"/>
                        </a:rPr>
                        <a:t>Mena</a:t>
                      </a:r>
                      <a:r>
                        <a:rPr lang="sk-SK" sz="1600" b="0" i="0">
                          <a:solidFill>
                            <a:srgbClr val="000000"/>
                          </a:solidFill>
                          <a:effectLst/>
                          <a:latin typeface="Arial" panose="020B0604020202020204" pitchFamily="34" charset="0"/>
                          <a:cs typeface="Arial" panose="020B0604020202020204" pitchFamily="34" charset="0"/>
                        </a:rPr>
                        <a:t>​</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1" i="0">
                          <a:solidFill>
                            <a:srgbClr val="000000"/>
                          </a:solidFill>
                          <a:effectLst/>
                          <a:latin typeface="Arial" panose="020B0604020202020204" pitchFamily="34" charset="0"/>
                          <a:cs typeface="Arial" panose="020B0604020202020204" pitchFamily="34" charset="0"/>
                        </a:rPr>
                        <a:t>Nákup</a:t>
                      </a:r>
                      <a:r>
                        <a:rPr lang="sk-SK" sz="1600" b="0" i="0">
                          <a:solidFill>
                            <a:srgbClr val="000000"/>
                          </a:solidFill>
                          <a:effectLst/>
                          <a:latin typeface="Arial" panose="020B0604020202020204" pitchFamily="34" charset="0"/>
                          <a:cs typeface="Arial" panose="020B0604020202020204" pitchFamily="34" charset="0"/>
                        </a:rPr>
                        <a:t>​</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1" i="0">
                          <a:solidFill>
                            <a:srgbClr val="000000"/>
                          </a:solidFill>
                          <a:effectLst/>
                          <a:latin typeface="Arial" panose="020B0604020202020204" pitchFamily="34" charset="0"/>
                          <a:cs typeface="Arial" panose="020B0604020202020204" pitchFamily="34" charset="0"/>
                        </a:rPr>
                        <a:t>Predaj</a:t>
                      </a:r>
                      <a:r>
                        <a:rPr lang="sk-SK" sz="1600" b="0" i="0">
                          <a:solidFill>
                            <a:srgbClr val="000000"/>
                          </a:solidFill>
                          <a:effectLst/>
                          <a:latin typeface="Arial" panose="020B0604020202020204" pitchFamily="34" charset="0"/>
                          <a:cs typeface="Arial" panose="020B0604020202020204" pitchFamily="34" charset="0"/>
                        </a:rPr>
                        <a:t>​</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1" i="0">
                          <a:solidFill>
                            <a:srgbClr val="000000"/>
                          </a:solidFill>
                          <a:effectLst/>
                          <a:latin typeface="Arial" panose="020B0604020202020204" pitchFamily="34" charset="0"/>
                          <a:cs typeface="Arial" panose="020B0604020202020204" pitchFamily="34" charset="0"/>
                        </a:rPr>
                        <a:t>Nákup</a:t>
                      </a:r>
                      <a:r>
                        <a:rPr lang="sk-SK" sz="1600" b="0" i="0">
                          <a:solidFill>
                            <a:srgbClr val="000000"/>
                          </a:solidFill>
                          <a:effectLst/>
                          <a:latin typeface="Arial" panose="020B0604020202020204" pitchFamily="34" charset="0"/>
                          <a:cs typeface="Arial" panose="020B0604020202020204" pitchFamily="34" charset="0"/>
                        </a:rPr>
                        <a:t>​</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1" i="0">
                          <a:solidFill>
                            <a:srgbClr val="000000"/>
                          </a:solidFill>
                          <a:effectLst/>
                          <a:latin typeface="Arial" panose="020B0604020202020204" pitchFamily="34" charset="0"/>
                          <a:cs typeface="Arial" panose="020B0604020202020204" pitchFamily="34" charset="0"/>
                        </a:rPr>
                        <a:t>Predaj</a:t>
                      </a:r>
                      <a:r>
                        <a:rPr lang="sk-SK" sz="1600" b="0" i="0">
                          <a:solidFill>
                            <a:srgbClr val="000000"/>
                          </a:solidFill>
                          <a:effectLst/>
                          <a:latin typeface="Arial" panose="020B0604020202020204" pitchFamily="34" charset="0"/>
                          <a:cs typeface="Arial" panose="020B0604020202020204" pitchFamily="34" charset="0"/>
                        </a:rPr>
                        <a:t>​</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855586413"/>
                  </a:ext>
                </a:extLst>
              </a:tr>
              <a:tr h="215900">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Austrália​</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AUD​</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Dolár​</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1,6454​</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1,5636​</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1,6241​</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1,5849​</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511198722"/>
                  </a:ext>
                </a:extLst>
              </a:tr>
              <a:tr h="215900">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V. Británia​</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GBP​</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Libra​</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0,8776​</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0,8340​</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0,8662​</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0,8454​</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4020986788"/>
                  </a:ext>
                </a:extLst>
              </a:tr>
              <a:tr h="215900">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Švédsko​</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SEK​</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Koruna​</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10,4880​</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9,9662​</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10,6520​</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10,1020​</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607776526"/>
                  </a:ext>
                </a:extLst>
              </a:tr>
              <a:tr h="215900">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USA​</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USD​</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Dolár​</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dirty="0">
                          <a:solidFill>
                            <a:srgbClr val="000000"/>
                          </a:solidFill>
                          <a:effectLst/>
                          <a:latin typeface="Arial" panose="020B0604020202020204" pitchFamily="34" charset="0"/>
                          <a:cs typeface="Arial" panose="020B0604020202020204" pitchFamily="34" charset="0"/>
                        </a:rPr>
                        <a:t>1,2075​</a:t>
                      </a:r>
                      <a:endParaRPr lang="sk-SK" b="0" i="0"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1,1475​</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a:solidFill>
                            <a:srgbClr val="000000"/>
                          </a:solidFill>
                          <a:effectLst/>
                          <a:latin typeface="Arial" panose="020B0604020202020204" pitchFamily="34" charset="0"/>
                          <a:cs typeface="Arial" panose="020B0604020202020204" pitchFamily="34" charset="0"/>
                        </a:rPr>
                        <a:t>1,1919​</a:t>
                      </a:r>
                      <a:endParaRPr lang="sk-SK" b="0" i="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fontAlgn="base"/>
                      <a:r>
                        <a:rPr lang="sk-SK" sz="1600" b="0" i="0" dirty="0">
                          <a:solidFill>
                            <a:srgbClr val="000000"/>
                          </a:solidFill>
                          <a:effectLst/>
                          <a:latin typeface="Arial" panose="020B0604020202020204" pitchFamily="34" charset="0"/>
                          <a:cs typeface="Arial" panose="020B0604020202020204" pitchFamily="34" charset="0"/>
                        </a:rPr>
                        <a:t>1,1631​</a:t>
                      </a:r>
                      <a:endParaRPr lang="sk-SK" b="0" i="0"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640796052"/>
                  </a:ext>
                </a:extLst>
              </a:tr>
            </a:tbl>
          </a:graphicData>
        </a:graphic>
      </p:graphicFrame>
      <p:sp>
        <p:nvSpPr>
          <p:cNvPr id="16" name="Rectangle 1">
            <a:extLst>
              <a:ext uri="{FF2B5EF4-FFF2-40B4-BE49-F238E27FC236}">
                <a16:creationId xmlns:a16="http://schemas.microsoft.com/office/drawing/2014/main" id="{988A7700-9712-448A-8A1B-35A1E8C5CCA0}"/>
              </a:ext>
            </a:extLst>
          </p:cNvPr>
          <p:cNvSpPr>
            <a:spLocks noChangeArrowheads="1"/>
          </p:cNvSpPr>
          <p:nvPr/>
        </p:nvSpPr>
        <p:spPr bwMode="auto">
          <a:xfrm>
            <a:off x="476001" y="3350792"/>
            <a:ext cx="206958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cs-CZ" altLang="cs-CZ"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4952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094731" y="1761951"/>
            <a:ext cx="9717465" cy="1444332"/>
          </a:xfrm>
        </p:spPr>
        <p:txBody>
          <a:bodyPr>
            <a:noAutofit/>
          </a:bodyPr>
          <a:lstStyle/>
          <a:p>
            <a:pPr algn="l"/>
            <a:r>
              <a:rPr lang="en-US" sz="4000" b="1" dirty="0">
                <a:solidFill>
                  <a:srgbClr val="249CDC"/>
                </a:solidFill>
                <a:latin typeface="Arial" panose="020B0604020202020204" pitchFamily="34" charset="0"/>
                <a:cs typeface="Arial" panose="020B0604020202020204" pitchFamily="34" charset="0"/>
              </a:rPr>
              <a:t>FinTech V SÚČASNOSTI​</a:t>
            </a:r>
            <a:endParaRPr lang="cs-CZ" sz="31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095A629A-06DE-46AA-86E6-078ED5ACC43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920033"/>
            <a:ext cx="838986" cy="725508"/>
          </a:xfrm>
          <a:prstGeom prst="rect">
            <a:avLst/>
          </a:prstGeom>
          <a:noFill/>
          <a:ln>
            <a:noFill/>
          </a:ln>
        </p:spPr>
      </p:pic>
    </p:spTree>
    <p:extLst>
      <p:ext uri="{BB962C8B-B14F-4D97-AF65-F5344CB8AC3E}">
        <p14:creationId xmlns:p14="http://schemas.microsoft.com/office/powerpoint/2010/main" val="763231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743665"/>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FinTech (1)​​</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2" name="TextovéPole 11">
            <a:extLst>
              <a:ext uri="{FF2B5EF4-FFF2-40B4-BE49-F238E27FC236}">
                <a16:creationId xmlns:a16="http://schemas.microsoft.com/office/drawing/2014/main" id="{9F62E2DA-2E61-4812-B26D-874F2943F9A0}"/>
              </a:ext>
            </a:extLst>
          </p:cNvPr>
          <p:cNvSpPr txBox="1"/>
          <p:nvPr/>
        </p:nvSpPr>
        <p:spPr>
          <a:xfrm>
            <a:off x="1775651" y="1577312"/>
            <a:ext cx="10027466" cy="3262432"/>
          </a:xfrm>
          <a:prstGeom prst="rect">
            <a:avLst/>
          </a:prstGeom>
          <a:noFill/>
        </p:spPr>
        <p:txBody>
          <a:bodyPr wrap="square">
            <a:spAutoFit/>
          </a:bodyPr>
          <a:lstStyle/>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Finančné technológie využívajú moderné technológie k poskytovaniu finančných služieb. Počítače, tablety, smartfóny postupne nahrádzajú človeka pri kontakte zákazníka s finančnými službami.​​</a:t>
            </a:r>
          </a:p>
          <a:p>
            <a:endParaRPr lang="sk-SK" sz="2400" i="0" u="none" strike="noStrike" dirty="0">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Online platby​</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Elektronické peňaženky​</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Mobilné platby​</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Virtuálne meny (kryptomeny)​</a:t>
            </a:r>
          </a:p>
          <a:p>
            <a:pPr marL="800100" lvl="1" indent="-342900">
              <a:buFont typeface="Arial" panose="020B0604020202020204" pitchFamily="34" charset="0"/>
              <a:buChar char="•"/>
            </a:pPr>
            <a:r>
              <a:rPr lang="sk-SK" sz="2200" i="0" u="none" strike="noStrike" dirty="0">
                <a:effectLst/>
                <a:latin typeface="Arial" panose="020B0604020202020204" pitchFamily="34" charset="0"/>
                <a:cs typeface="Arial" panose="020B0604020202020204" pitchFamily="34" charset="0"/>
              </a:rPr>
              <a:t>Investovanie a sporenie prostredníctvom aplikácií​</a:t>
            </a:r>
            <a:endParaRPr lang="sk-S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507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852363"/>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FinTech (2)​​​</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4" y="1797243"/>
            <a:ext cx="10153589" cy="4924425"/>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Hotovostné a bezhotovostné platby</a:t>
            </a:r>
          </a:p>
          <a:p>
            <a:pPr marL="800100" lvl="1" indent="-342900">
              <a:buFont typeface="Arial" panose="020B0604020202020204" pitchFamily="34" charset="0"/>
              <a:buChar char="•"/>
            </a:pPr>
            <a:r>
              <a:rPr lang="sk-SK" sz="2000" b="0" i="0" u="none" strike="noStrike" dirty="0">
                <a:effectLst/>
                <a:latin typeface="Arial" panose="020B0604020202020204" pitchFamily="34" charset="0"/>
                <a:cs typeface="Arial" panose="020B0604020202020204" pitchFamily="34" charset="0"/>
              </a:rPr>
              <a:t>Predpokladom ich uskutočnenia je vlastniť určitý typ účtu​</a:t>
            </a:r>
          </a:p>
          <a:p>
            <a:pPr marL="800100" lvl="1" indent="-342900">
              <a:buFont typeface="Arial" panose="020B0604020202020204" pitchFamily="34" charset="0"/>
              <a:buChar char="•"/>
            </a:pPr>
            <a:r>
              <a:rPr lang="sk-SK" sz="2000" b="0" i="0" u="none" strike="noStrike" dirty="0">
                <a:effectLst/>
                <a:latin typeface="Arial" panose="020B0604020202020204" pitchFamily="34" charset="0"/>
                <a:cs typeface="Arial" panose="020B0604020202020204" pitchFamily="34" charset="0"/>
              </a:rPr>
              <a:t>Vklad/výber hotovosti​</a:t>
            </a:r>
          </a:p>
          <a:p>
            <a:pPr marL="800100" lvl="1" indent="-342900">
              <a:buFont typeface="Arial" panose="020B0604020202020204" pitchFamily="34" charset="0"/>
              <a:buChar char="•"/>
            </a:pPr>
            <a:r>
              <a:rPr lang="sk-SK" sz="2000" b="0" i="0" u="none" strike="noStrike" dirty="0">
                <a:effectLst/>
                <a:latin typeface="Arial" panose="020B0604020202020204" pitchFamily="34" charset="0"/>
                <a:cs typeface="Arial" panose="020B0604020202020204" pitchFamily="34" charset="0"/>
              </a:rPr>
              <a:t>Prevodný príkaz​</a:t>
            </a:r>
          </a:p>
          <a:p>
            <a:pPr marL="800100" lvl="1" indent="-342900">
              <a:buFont typeface="Arial" panose="020B0604020202020204" pitchFamily="34" charset="0"/>
              <a:buChar char="•"/>
            </a:pPr>
            <a:r>
              <a:rPr lang="sk-SK" sz="2000" b="0" i="0" u="none" strike="noStrike" dirty="0">
                <a:effectLst/>
                <a:latin typeface="Arial" panose="020B0604020202020204" pitchFamily="34" charset="0"/>
                <a:cs typeface="Arial" panose="020B0604020202020204" pitchFamily="34" charset="0"/>
              </a:rPr>
              <a:t>Inkaso​</a:t>
            </a:r>
          </a:p>
          <a:p>
            <a:pPr marL="800100" lvl="1" indent="-342900">
              <a:buFont typeface="Arial" panose="020B0604020202020204" pitchFamily="34" charset="0"/>
              <a:buChar char="•"/>
            </a:pPr>
            <a:r>
              <a:rPr lang="sk-SK" sz="2000" b="0" i="0" u="none" strike="noStrike" dirty="0">
                <a:effectLst/>
                <a:latin typeface="Arial" panose="020B0604020202020204" pitchFamily="34" charset="0"/>
                <a:cs typeface="Arial" panose="020B0604020202020204" pitchFamily="34" charset="0"/>
              </a:rPr>
              <a:t>SIPO​</a:t>
            </a:r>
          </a:p>
          <a:p>
            <a:pPr marL="800100" lvl="1" indent="-342900">
              <a:buFont typeface="Arial" panose="020B0604020202020204" pitchFamily="34" charset="0"/>
              <a:buChar char="•"/>
            </a:pPr>
            <a:r>
              <a:rPr lang="sk-SK" sz="2000" b="0" i="0" u="none" strike="noStrike" dirty="0">
                <a:effectLst/>
                <a:latin typeface="Arial" panose="020B0604020202020204" pitchFamily="34" charset="0"/>
                <a:cs typeface="Arial" panose="020B0604020202020204" pitchFamily="34" charset="0"/>
              </a:rPr>
              <a:t>Platba debetnými a kreditnými kartami​</a:t>
            </a:r>
          </a:p>
          <a:p>
            <a:pPr marL="800100" lvl="1" indent="-342900">
              <a:buFont typeface="Arial" panose="020B0604020202020204" pitchFamily="34" charset="0"/>
              <a:buChar char="•"/>
            </a:pPr>
            <a:r>
              <a:rPr lang="sk-SK" sz="2000" b="0" i="0" u="none" strike="noStrike" dirty="0">
                <a:effectLst/>
                <a:latin typeface="Arial" panose="020B0604020202020204" pitchFamily="34" charset="0"/>
                <a:cs typeface="Arial" panose="020B0604020202020204" pitchFamily="34" charset="0"/>
              </a:rPr>
              <a:t>Bezkontaktné platby​</a:t>
            </a:r>
          </a:p>
          <a:p>
            <a:pPr lvl="1"/>
            <a:endParaRPr lang="sk-SK" sz="2400" b="0" i="0" u="none" strike="noStrike" dirty="0">
              <a:effectLst/>
              <a:latin typeface="Arial" panose="020B0604020202020204" pitchFamily="34" charset="0"/>
              <a:cs typeface="Arial" panose="020B0604020202020204" pitchFamily="34" charset="0"/>
            </a:endParaRPr>
          </a:p>
          <a:p>
            <a:pPr lvl="1"/>
            <a:r>
              <a:rPr lang="sk-SK" b="0" i="0" u="none" strike="noStrike" dirty="0" err="1">
                <a:effectLst/>
                <a:latin typeface="Arial" panose="020B0604020202020204" pitchFamily="34" charset="0"/>
                <a:cs typeface="Arial" panose="020B0604020202020204" pitchFamily="34" charset="0"/>
              </a:rPr>
              <a:t>Fun</a:t>
            </a:r>
            <a:r>
              <a:rPr lang="sk-SK" b="0" i="0" u="none" strike="noStrike" dirty="0">
                <a:effectLst/>
                <a:latin typeface="Arial" panose="020B0604020202020204" pitchFamily="34" charset="0"/>
                <a:cs typeface="Arial" panose="020B0604020202020204" pitchFamily="34" charset="0"/>
              </a:rPr>
              <a:t> </a:t>
            </a:r>
            <a:r>
              <a:rPr lang="sk-SK" b="0" i="0" u="none" strike="noStrike" dirty="0" err="1">
                <a:effectLst/>
                <a:latin typeface="Arial" panose="020B0604020202020204" pitchFamily="34" charset="0"/>
                <a:cs typeface="Arial" panose="020B0604020202020204" pitchFamily="34" charset="0"/>
              </a:rPr>
              <a:t>Fact</a:t>
            </a:r>
            <a:r>
              <a:rPr lang="sk-SK" b="0" i="0" u="none" strike="noStrike" dirty="0">
                <a:effectLst/>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sk-SK" b="0" i="0" u="none" strike="noStrike" dirty="0">
                <a:effectLst/>
                <a:latin typeface="Arial" panose="020B0604020202020204" pitchFamily="34" charset="0"/>
                <a:cs typeface="Arial" panose="020B0604020202020204" pitchFamily="34" charset="0"/>
              </a:rPr>
              <a:t>Priateľský bol ku svojim klientom bankomat poľskej banky PKO v Toruni, ktorý klientom počas noci vyplácal 2x viac peňazí, ako žiadali a ako im bolo odpočítané z účtu. Kamerový systém odhalil, že niektorí zákazníci sa k štedrému bankomatu vrátili behom tejto „poruchy“ hneď niekoľkokrát. Najaktívnejší boli dvaja policajti v uniforme, ktorí výber peňazí opakovali 33x </a:t>
            </a:r>
            <a:r>
              <a:rPr lang="sk-SK" b="0" i="0" u="none" strike="noStrike" dirty="0">
                <a:effectLst/>
                <a:latin typeface="Arial" panose="020B0604020202020204" pitchFamily="34" charset="0"/>
                <a:cs typeface="Arial" panose="020B0604020202020204" pitchFamily="34" charset="0"/>
                <a:sym typeface="Wingdings" panose="05000000000000000000" pitchFamily="2" charset="2"/>
              </a:rPr>
              <a:t></a:t>
            </a:r>
            <a:r>
              <a:rPr lang="sk-SK" b="0" i="0" u="none" strike="noStrike" dirty="0">
                <a:effectLst/>
                <a:latin typeface="Arial" panose="020B0604020202020204" pitchFamily="34" charset="0"/>
                <a:cs typeface="Arial" panose="020B0604020202020204" pitchFamily="34" charset="0"/>
              </a:rPr>
              <a:t> </a:t>
            </a:r>
          </a:p>
          <a:p>
            <a:pPr lvl="1"/>
            <a:r>
              <a:rPr lang="sk-SK" sz="1800" b="0" i="0" u="none" strike="noStrike" dirty="0">
                <a:solidFill>
                  <a:srgbClr val="000000"/>
                </a:solidFill>
                <a:effectLst/>
                <a:latin typeface="Calibri" panose="020F0502020204030204" pitchFamily="34" charset="0"/>
              </a:rPr>
              <a:t>       </a:t>
            </a:r>
            <a:r>
              <a:rPr lang="sk-SK" sz="1400" b="0" i="0" u="none" strike="noStrike" dirty="0">
                <a:solidFill>
                  <a:srgbClr val="000000"/>
                </a:solidFill>
                <a:effectLst/>
                <a:latin typeface="Arial" panose="020B0604020202020204" pitchFamily="34" charset="0"/>
                <a:cs typeface="Arial" panose="020B0604020202020204" pitchFamily="34" charset="0"/>
              </a:rPr>
              <a:t>Zdroj: </a:t>
            </a:r>
            <a:r>
              <a:rPr lang="sk-SK" sz="1400" b="0" i="0" u="sng" strike="noStrike" dirty="0">
                <a:solidFill>
                  <a:srgbClr val="F19DB4"/>
                </a:solidFill>
                <a:effectLst/>
                <a:latin typeface="Arial" panose="020B0604020202020204" pitchFamily="34" charset="0"/>
                <a:cs typeface="Arial" panose="020B0604020202020204" pitchFamily="34" charset="0"/>
                <a:hlinkClick r:id="rId6"/>
              </a:rPr>
              <a:t>PKO</a:t>
            </a:r>
            <a:r>
              <a:rPr lang="sk-SK" b="0" i="0" u="none" strike="noStrike" dirty="0">
                <a:effectLst/>
                <a:latin typeface="Arial" panose="020B0604020202020204" pitchFamily="34" charset="0"/>
                <a:cs typeface="Arial" panose="020B0604020202020204" pitchFamily="34" charset="0"/>
              </a:rPr>
              <a:t>​</a:t>
            </a:r>
            <a:endParaRPr lang="cs-CZ" dirty="0"/>
          </a:p>
        </p:txBody>
      </p:sp>
    </p:spTree>
    <p:extLst>
      <p:ext uri="{BB962C8B-B14F-4D97-AF65-F5344CB8AC3E}">
        <p14:creationId xmlns:p14="http://schemas.microsoft.com/office/powerpoint/2010/main" val="3746850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600115"/>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FinTech (3)​​​</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2" name="TextovéPole 11">
            <a:extLst>
              <a:ext uri="{FF2B5EF4-FFF2-40B4-BE49-F238E27FC236}">
                <a16:creationId xmlns:a16="http://schemas.microsoft.com/office/drawing/2014/main" id="{DDE24D6B-8541-487D-9AAF-28BAB6C8D305}"/>
              </a:ext>
            </a:extLst>
          </p:cNvPr>
          <p:cNvSpPr txBox="1"/>
          <p:nvPr/>
        </p:nvSpPr>
        <p:spPr>
          <a:xfrm>
            <a:off x="8711641" y="5244660"/>
            <a:ext cx="2281584" cy="954107"/>
          </a:xfrm>
          <a:prstGeom prst="rect">
            <a:avLst/>
          </a:prstGeom>
          <a:noFill/>
        </p:spPr>
        <p:txBody>
          <a:bodyPr wrap="square">
            <a:spAutoFit/>
          </a:bodyPr>
          <a:lstStyle/>
          <a:p>
            <a:pPr algn="l" rtl="0" fontAlgn="base"/>
            <a:r>
              <a:rPr lang="sk-SK" sz="1400" b="0" i="0" u="none" strike="noStrike" dirty="0">
                <a:solidFill>
                  <a:srgbClr val="000000"/>
                </a:solidFill>
                <a:effectLst/>
                <a:latin typeface="Arial" panose="020B0604020202020204" pitchFamily="34" charset="0"/>
                <a:cs typeface="Arial" panose="020B0604020202020204" pitchFamily="34" charset="0"/>
              </a:rPr>
              <a:t>Zdroj:</a:t>
            </a:r>
            <a:r>
              <a:rPr lang="en-US" sz="1400" b="0" i="0" dirty="0">
                <a:solidFill>
                  <a:srgbClr val="000000"/>
                </a:solidFill>
                <a:effectLst/>
                <a:latin typeface="Arial" panose="020B0604020202020204" pitchFamily="34" charset="0"/>
                <a:cs typeface="Arial" panose="020B0604020202020204" pitchFamily="34" charset="0"/>
              </a:rPr>
              <a:t>​</a:t>
            </a:r>
          </a:p>
          <a:p>
            <a:pPr algn="l" rtl="0" fontAlgn="base"/>
            <a:r>
              <a:rPr lang="sk-SK" sz="1400" b="0" i="0" u="sng" strike="noStrike" dirty="0" err="1">
                <a:solidFill>
                  <a:srgbClr val="F19DB4"/>
                </a:solidFill>
                <a:effectLst/>
                <a:latin typeface="Arial" panose="020B0604020202020204" pitchFamily="34" charset="0"/>
                <a:cs typeface="Arial" panose="020B0604020202020204" pitchFamily="34" charset="0"/>
                <a:hlinkClick r:id="rId6"/>
              </a:rPr>
              <a:t>Sanjiv</a:t>
            </a:r>
            <a:r>
              <a:rPr lang="sk-SK" sz="1400" b="0" i="0" u="sng" strike="noStrike" dirty="0">
                <a:solidFill>
                  <a:srgbClr val="F19DB4"/>
                </a:solidFill>
                <a:effectLst/>
                <a:latin typeface="Arial" panose="020B0604020202020204" pitchFamily="34" charset="0"/>
                <a:cs typeface="Arial" panose="020B0604020202020204" pitchFamily="34" charset="0"/>
                <a:hlinkClick r:id="rId6"/>
              </a:rPr>
              <a:t> R. Das (2019)</a:t>
            </a:r>
            <a:r>
              <a:rPr lang="sk-SK" sz="1400" b="0" i="0" dirty="0">
                <a:solidFill>
                  <a:srgbClr val="000000"/>
                </a:solidFill>
                <a:effectLst/>
                <a:latin typeface="Arial" panose="020B0604020202020204" pitchFamily="34" charset="0"/>
                <a:cs typeface="Arial" panose="020B0604020202020204" pitchFamily="34" charset="0"/>
              </a:rPr>
              <a:t>​</a:t>
            </a:r>
          </a:p>
          <a:p>
            <a:pPr algn="l" rtl="0" fontAlgn="base"/>
            <a:r>
              <a:rPr lang="sk-SK" sz="1400" b="0" i="0" u="none" strike="noStrike" dirty="0">
                <a:solidFill>
                  <a:srgbClr val="000000"/>
                </a:solidFill>
                <a:effectLst/>
                <a:latin typeface="Arial" panose="020B0604020202020204" pitchFamily="34" charset="0"/>
                <a:cs typeface="Arial" panose="020B0604020202020204" pitchFamily="34" charset="0"/>
              </a:rPr>
              <a:t>+</a:t>
            </a:r>
            <a:r>
              <a:rPr lang="en-US" sz="1400" b="0" i="0" dirty="0">
                <a:solidFill>
                  <a:srgbClr val="000000"/>
                </a:solidFill>
                <a:effectLst/>
                <a:latin typeface="Arial" panose="020B0604020202020204" pitchFamily="34" charset="0"/>
                <a:cs typeface="Arial" panose="020B0604020202020204" pitchFamily="34" charset="0"/>
              </a:rPr>
              <a:t>​</a:t>
            </a:r>
          </a:p>
          <a:p>
            <a:pPr algn="l" rtl="0" fontAlgn="base"/>
            <a:r>
              <a:rPr lang="sk-SK" sz="1400" b="0" i="0" u="sng" strike="noStrike" dirty="0" err="1">
                <a:solidFill>
                  <a:srgbClr val="F19DB4"/>
                </a:solidFill>
                <a:effectLst/>
                <a:latin typeface="Arial" panose="020B0604020202020204" pitchFamily="34" charset="0"/>
                <a:cs typeface="Arial" panose="020B0604020202020204" pitchFamily="34" charset="0"/>
                <a:hlinkClick r:id="rId7"/>
              </a:rPr>
              <a:t>Map</a:t>
            </a:r>
            <a:r>
              <a:rPr lang="sk-SK" sz="1400" b="0" i="0" u="sng" strike="noStrike" dirty="0">
                <a:solidFill>
                  <a:srgbClr val="F19DB4"/>
                </a:solidFill>
                <a:effectLst/>
                <a:latin typeface="Arial" panose="020B0604020202020204" pitchFamily="34" charset="0"/>
                <a:cs typeface="Arial" panose="020B0604020202020204" pitchFamily="34" charset="0"/>
                <a:hlinkClick r:id="rId7"/>
              </a:rPr>
              <a:t> of </a:t>
            </a:r>
            <a:r>
              <a:rPr lang="sk-SK" sz="1400" b="0" i="0" u="sng" strike="noStrike" dirty="0" err="1">
                <a:solidFill>
                  <a:srgbClr val="F19DB4"/>
                </a:solidFill>
                <a:effectLst/>
                <a:latin typeface="Arial" panose="020B0604020202020204" pitchFamily="34" charset="0"/>
                <a:cs typeface="Arial" panose="020B0604020202020204" pitchFamily="34" charset="0"/>
                <a:hlinkClick r:id="rId7"/>
              </a:rPr>
              <a:t>advisors</a:t>
            </a:r>
            <a:r>
              <a:rPr lang="sk-SK" sz="1400" b="0" i="0" dirty="0">
                <a:solidFill>
                  <a:srgbClr val="000000"/>
                </a:solidFill>
                <a:effectLst/>
                <a:latin typeface="Arial" panose="020B0604020202020204" pitchFamily="34" charset="0"/>
                <a:cs typeface="Arial" panose="020B0604020202020204" pitchFamily="34" charset="0"/>
              </a:rPr>
              <a:t>​</a:t>
            </a:r>
          </a:p>
        </p:txBody>
      </p:sp>
      <p:pic>
        <p:nvPicPr>
          <p:cNvPr id="47110" name="Picture 6">
            <a:extLst>
              <a:ext uri="{FF2B5EF4-FFF2-40B4-BE49-F238E27FC236}">
                <a16:creationId xmlns:a16="http://schemas.microsoft.com/office/drawing/2014/main" id="{8EF15494-E409-4947-95F3-39609670F7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9225" y="1469450"/>
            <a:ext cx="6570775" cy="49148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53B30801-1568-40FA-9079-88BDA6BFA85D}"/>
              </a:ext>
            </a:extLst>
          </p:cNvPr>
          <p:cNvSpPr txBox="1"/>
          <p:nvPr/>
        </p:nvSpPr>
        <p:spPr>
          <a:xfrm>
            <a:off x="1755228" y="2039366"/>
            <a:ext cx="6096000" cy="369332"/>
          </a:xfrm>
          <a:prstGeom prst="rect">
            <a:avLst/>
          </a:prstGeom>
          <a:noFill/>
        </p:spPr>
        <p:txBody>
          <a:bodyPr wrap="square">
            <a:spAutoFit/>
          </a:bodyPr>
          <a:lstStyle/>
          <a:p>
            <a:r>
              <a:rPr lang="cs-CZ" b="0" i="0" dirty="0">
                <a:solidFill>
                  <a:srgbClr val="000000"/>
                </a:solidFill>
                <a:effectLst/>
                <a:latin typeface="Times New Roman" panose="02020603050405020304" pitchFamily="18" charset="0"/>
              </a:rPr>
              <a:t> </a:t>
            </a:r>
            <a:endParaRPr lang="cs-CZ" dirty="0"/>
          </a:p>
        </p:txBody>
      </p:sp>
      <p:sp>
        <p:nvSpPr>
          <p:cNvPr id="7" name="Obdélník 6">
            <a:extLst>
              <a:ext uri="{FF2B5EF4-FFF2-40B4-BE49-F238E27FC236}">
                <a16:creationId xmlns:a16="http://schemas.microsoft.com/office/drawing/2014/main" id="{9550AF09-5526-4E21-ACA9-A2145EEE5E9B}"/>
              </a:ext>
            </a:extLst>
          </p:cNvPr>
          <p:cNvSpPr/>
          <p:nvPr/>
        </p:nvSpPr>
        <p:spPr>
          <a:xfrm>
            <a:off x="2375524" y="1926714"/>
            <a:ext cx="2405728" cy="28275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ysClr val="windowText" lastClr="000000"/>
                </a:solidFill>
              </a:ln>
              <a:solidFill>
                <a:sysClr val="windowText" lastClr="000000"/>
              </a:solidFill>
            </a:endParaRPr>
          </a:p>
        </p:txBody>
      </p:sp>
      <p:sp>
        <p:nvSpPr>
          <p:cNvPr id="17" name="Obdélník 16">
            <a:extLst>
              <a:ext uri="{FF2B5EF4-FFF2-40B4-BE49-F238E27FC236}">
                <a16:creationId xmlns:a16="http://schemas.microsoft.com/office/drawing/2014/main" id="{864E902E-1A75-43D1-98DC-82E306E0E4A2}"/>
              </a:ext>
            </a:extLst>
          </p:cNvPr>
          <p:cNvSpPr/>
          <p:nvPr/>
        </p:nvSpPr>
        <p:spPr>
          <a:xfrm>
            <a:off x="5539497" y="1942242"/>
            <a:ext cx="2405728" cy="28275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ysClr val="windowText" lastClr="000000"/>
                </a:solidFill>
              </a:ln>
              <a:solidFill>
                <a:sysClr val="windowText" lastClr="000000"/>
              </a:solidFill>
            </a:endParaRPr>
          </a:p>
        </p:txBody>
      </p:sp>
      <p:sp>
        <p:nvSpPr>
          <p:cNvPr id="18" name="Obdélník 17">
            <a:extLst>
              <a:ext uri="{FF2B5EF4-FFF2-40B4-BE49-F238E27FC236}">
                <a16:creationId xmlns:a16="http://schemas.microsoft.com/office/drawing/2014/main" id="{CC7D61F8-E4AE-4D84-94C8-5693D9093969}"/>
              </a:ext>
            </a:extLst>
          </p:cNvPr>
          <p:cNvSpPr/>
          <p:nvPr/>
        </p:nvSpPr>
        <p:spPr>
          <a:xfrm>
            <a:off x="1849224" y="4885376"/>
            <a:ext cx="6453947" cy="28275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592207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600115"/>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FinTech (4)​​​</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FF8DE8E5-93C7-4279-94B2-8D5F8FC47CA0}"/>
              </a:ext>
            </a:extLst>
          </p:cNvPr>
          <p:cNvSpPr txBox="1"/>
          <p:nvPr/>
        </p:nvSpPr>
        <p:spPr>
          <a:xfrm>
            <a:off x="8711641" y="5244660"/>
            <a:ext cx="2281584" cy="954107"/>
          </a:xfrm>
          <a:prstGeom prst="rect">
            <a:avLst/>
          </a:prstGeom>
          <a:noFill/>
        </p:spPr>
        <p:txBody>
          <a:bodyPr wrap="square">
            <a:spAutoFit/>
          </a:bodyPr>
          <a:lstStyle/>
          <a:p>
            <a:pPr algn="l" rtl="0" fontAlgn="base"/>
            <a:r>
              <a:rPr lang="sk-SK" sz="1400" b="0" i="0" u="none" strike="noStrike" dirty="0">
                <a:solidFill>
                  <a:srgbClr val="000000"/>
                </a:solidFill>
                <a:effectLst/>
                <a:latin typeface="Arial" panose="020B0604020202020204" pitchFamily="34" charset="0"/>
                <a:cs typeface="Arial" panose="020B0604020202020204" pitchFamily="34" charset="0"/>
              </a:rPr>
              <a:t>Zdroj:</a:t>
            </a:r>
            <a:r>
              <a:rPr lang="en-US" sz="1400" b="0" i="0" dirty="0">
                <a:solidFill>
                  <a:srgbClr val="000000"/>
                </a:solidFill>
                <a:effectLst/>
                <a:latin typeface="Arial" panose="020B0604020202020204" pitchFamily="34" charset="0"/>
                <a:cs typeface="Arial" panose="020B0604020202020204" pitchFamily="34" charset="0"/>
              </a:rPr>
              <a:t>​</a:t>
            </a:r>
          </a:p>
          <a:p>
            <a:pPr algn="l" rtl="0" fontAlgn="base"/>
            <a:r>
              <a:rPr lang="sk-SK" sz="1400" b="0" i="0" u="sng" strike="noStrike" dirty="0" err="1">
                <a:solidFill>
                  <a:srgbClr val="F19DB4"/>
                </a:solidFill>
                <a:effectLst/>
                <a:latin typeface="Arial" panose="020B0604020202020204" pitchFamily="34" charset="0"/>
                <a:cs typeface="Arial" panose="020B0604020202020204" pitchFamily="34" charset="0"/>
                <a:hlinkClick r:id="rId6"/>
              </a:rPr>
              <a:t>Sanjiv</a:t>
            </a:r>
            <a:r>
              <a:rPr lang="sk-SK" sz="1400" b="0" i="0" u="sng" strike="noStrike" dirty="0">
                <a:solidFill>
                  <a:srgbClr val="F19DB4"/>
                </a:solidFill>
                <a:effectLst/>
                <a:latin typeface="Arial" panose="020B0604020202020204" pitchFamily="34" charset="0"/>
                <a:cs typeface="Arial" panose="020B0604020202020204" pitchFamily="34" charset="0"/>
                <a:hlinkClick r:id="rId6"/>
              </a:rPr>
              <a:t> R. Das (2019)</a:t>
            </a:r>
            <a:r>
              <a:rPr lang="sk-SK" sz="1400" b="0" i="0" dirty="0">
                <a:solidFill>
                  <a:srgbClr val="000000"/>
                </a:solidFill>
                <a:effectLst/>
                <a:latin typeface="Arial" panose="020B0604020202020204" pitchFamily="34" charset="0"/>
                <a:cs typeface="Arial" panose="020B0604020202020204" pitchFamily="34" charset="0"/>
              </a:rPr>
              <a:t>​</a:t>
            </a:r>
          </a:p>
          <a:p>
            <a:pPr algn="l" rtl="0" fontAlgn="base"/>
            <a:r>
              <a:rPr lang="sk-SK" sz="1400" b="0" i="0" u="none" strike="noStrike" dirty="0">
                <a:solidFill>
                  <a:srgbClr val="000000"/>
                </a:solidFill>
                <a:effectLst/>
                <a:latin typeface="Arial" panose="020B0604020202020204" pitchFamily="34" charset="0"/>
                <a:cs typeface="Arial" panose="020B0604020202020204" pitchFamily="34" charset="0"/>
              </a:rPr>
              <a:t>+</a:t>
            </a:r>
            <a:r>
              <a:rPr lang="en-US" sz="1400" b="0" i="0" dirty="0">
                <a:solidFill>
                  <a:srgbClr val="000000"/>
                </a:solidFill>
                <a:effectLst/>
                <a:latin typeface="Arial" panose="020B0604020202020204" pitchFamily="34" charset="0"/>
                <a:cs typeface="Arial" panose="020B0604020202020204" pitchFamily="34" charset="0"/>
              </a:rPr>
              <a:t>​</a:t>
            </a:r>
          </a:p>
          <a:p>
            <a:pPr algn="l" rtl="0" fontAlgn="base"/>
            <a:r>
              <a:rPr lang="sk-SK" sz="1400" b="0" i="0" u="sng" strike="noStrike" dirty="0" err="1">
                <a:solidFill>
                  <a:srgbClr val="F19DB4"/>
                </a:solidFill>
                <a:effectLst/>
                <a:latin typeface="Arial" panose="020B0604020202020204" pitchFamily="34" charset="0"/>
                <a:cs typeface="Arial" panose="020B0604020202020204" pitchFamily="34" charset="0"/>
                <a:hlinkClick r:id="rId7"/>
              </a:rPr>
              <a:t>Map</a:t>
            </a:r>
            <a:r>
              <a:rPr lang="sk-SK" sz="1400" b="0" i="0" u="sng" strike="noStrike" dirty="0">
                <a:solidFill>
                  <a:srgbClr val="F19DB4"/>
                </a:solidFill>
                <a:effectLst/>
                <a:latin typeface="Arial" panose="020B0604020202020204" pitchFamily="34" charset="0"/>
                <a:cs typeface="Arial" panose="020B0604020202020204" pitchFamily="34" charset="0"/>
                <a:hlinkClick r:id="rId7"/>
              </a:rPr>
              <a:t> of </a:t>
            </a:r>
            <a:r>
              <a:rPr lang="sk-SK" sz="1400" b="0" i="0" u="sng" strike="noStrike" dirty="0" err="1">
                <a:solidFill>
                  <a:srgbClr val="F19DB4"/>
                </a:solidFill>
                <a:effectLst/>
                <a:latin typeface="Arial" panose="020B0604020202020204" pitchFamily="34" charset="0"/>
                <a:cs typeface="Arial" panose="020B0604020202020204" pitchFamily="34" charset="0"/>
                <a:hlinkClick r:id="rId7"/>
              </a:rPr>
              <a:t>advisors</a:t>
            </a:r>
            <a:r>
              <a:rPr lang="sk-SK" sz="1400" b="0" i="0" dirty="0">
                <a:solidFill>
                  <a:srgbClr val="000000"/>
                </a:solidFill>
                <a:effectLst/>
                <a:latin typeface="Arial" panose="020B0604020202020204" pitchFamily="34" charset="0"/>
                <a:cs typeface="Arial" panose="020B0604020202020204" pitchFamily="34" charset="0"/>
              </a:rPr>
              <a:t>​</a:t>
            </a:r>
          </a:p>
        </p:txBody>
      </p:sp>
      <p:pic>
        <p:nvPicPr>
          <p:cNvPr id="12" name="Picture 6">
            <a:extLst>
              <a:ext uri="{FF2B5EF4-FFF2-40B4-BE49-F238E27FC236}">
                <a16:creationId xmlns:a16="http://schemas.microsoft.com/office/drawing/2014/main" id="{C3733B4B-EC93-46D3-969A-8C7E596552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9225" y="1469450"/>
            <a:ext cx="6570775" cy="491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05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600115"/>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FinTech (5)​​​</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pic>
        <p:nvPicPr>
          <p:cNvPr id="49154" name="Picture 2">
            <a:extLst>
              <a:ext uri="{FF2B5EF4-FFF2-40B4-BE49-F238E27FC236}">
                <a16:creationId xmlns:a16="http://schemas.microsoft.com/office/drawing/2014/main" id="{B425481F-C5F2-43DC-9A45-BB0426976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9225" y="1454558"/>
            <a:ext cx="8778733" cy="49095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6A36503E-2834-4449-9A28-A2EA350953C3}"/>
              </a:ext>
            </a:extLst>
          </p:cNvPr>
          <p:cNvSpPr txBox="1"/>
          <p:nvPr/>
        </p:nvSpPr>
        <p:spPr>
          <a:xfrm>
            <a:off x="2427730" y="6296146"/>
            <a:ext cx="2091559" cy="307777"/>
          </a:xfrm>
          <a:prstGeom prst="rect">
            <a:avLst/>
          </a:prstGeom>
          <a:noFill/>
        </p:spPr>
        <p:txBody>
          <a:bodyPr wrap="square">
            <a:spAutoFit/>
          </a:bodyPr>
          <a:lstStyle/>
          <a:p>
            <a:r>
              <a:rPr lang="sk-SK" sz="1400" b="0" i="0" u="none" strike="noStrike" dirty="0">
                <a:solidFill>
                  <a:srgbClr val="000000"/>
                </a:solidFill>
                <a:effectLst/>
                <a:latin typeface="Arial" panose="020B0604020202020204" pitchFamily="34" charset="0"/>
                <a:cs typeface="Arial" panose="020B0604020202020204" pitchFamily="34" charset="0"/>
              </a:rPr>
              <a:t>Zdroj: </a:t>
            </a:r>
            <a:r>
              <a:rPr lang="sk-SK" sz="1400" b="0" i="0" u="sng" strike="noStrike" dirty="0">
                <a:solidFill>
                  <a:srgbClr val="F19DB4"/>
                </a:solidFill>
                <a:effectLst/>
                <a:latin typeface="Arial" panose="020B0604020202020204" pitchFamily="34" charset="0"/>
                <a:cs typeface="Arial" panose="020B0604020202020204" pitchFamily="34" charset="0"/>
                <a:hlinkClick r:id="rId7"/>
              </a:rPr>
              <a:t>Monei.com</a:t>
            </a:r>
            <a:r>
              <a:rPr lang="sk-SK" sz="1400" b="0" i="0" dirty="0">
                <a:solidFill>
                  <a:srgbClr val="000000"/>
                </a:solidFill>
                <a:effectLst/>
                <a:latin typeface="Arial" panose="020B0604020202020204" pitchFamily="34" charset="0"/>
                <a:cs typeface="Arial" panose="020B0604020202020204" pitchFamily="34" charset="0"/>
              </a:rPr>
              <a:t>​</a:t>
            </a:r>
            <a:r>
              <a:rPr lang="cs-CZ" sz="1400" b="0" i="0" dirty="0">
                <a:solidFill>
                  <a:srgbClr val="000000"/>
                </a:solidFill>
                <a:effectLst/>
                <a:latin typeface="Arial" panose="020B0604020202020204" pitchFamily="34" charset="0"/>
                <a:cs typeface="Arial" panose="020B0604020202020204" pitchFamily="34" charset="0"/>
              </a:rPr>
              <a:t> </a:t>
            </a:r>
            <a:endParaRPr lang="cs-CZ"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636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600115"/>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FinTech (6)​​​</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pic>
        <p:nvPicPr>
          <p:cNvPr id="50178" name="Picture 2">
            <a:extLst>
              <a:ext uri="{FF2B5EF4-FFF2-40B4-BE49-F238E27FC236}">
                <a16:creationId xmlns:a16="http://schemas.microsoft.com/office/drawing/2014/main" id="{2097D461-BEC5-4A85-B0B0-4B1B76C35E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1680" y="1439251"/>
            <a:ext cx="7264731" cy="52467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88654ECC-8489-4A2F-B131-F173E0F3EDCF}"/>
              </a:ext>
            </a:extLst>
          </p:cNvPr>
          <p:cNvSpPr txBox="1"/>
          <p:nvPr/>
        </p:nvSpPr>
        <p:spPr>
          <a:xfrm>
            <a:off x="9995338" y="5567825"/>
            <a:ext cx="2196661" cy="307777"/>
          </a:xfrm>
          <a:prstGeom prst="rect">
            <a:avLst/>
          </a:prstGeom>
          <a:noFill/>
        </p:spPr>
        <p:txBody>
          <a:bodyPr wrap="square">
            <a:spAutoFit/>
          </a:bodyPr>
          <a:lstStyle/>
          <a:p>
            <a:r>
              <a:rPr lang="cs-CZ" sz="1400" b="0" i="0" dirty="0">
                <a:solidFill>
                  <a:srgbClr val="000000"/>
                </a:solidFill>
                <a:effectLst/>
                <a:latin typeface="Arial" panose="020B0604020202020204" pitchFamily="34" charset="0"/>
                <a:cs typeface="Arial" panose="020B0604020202020204" pitchFamily="34" charset="0"/>
              </a:rPr>
              <a:t> </a:t>
            </a:r>
            <a:r>
              <a:rPr lang="sk-SK" sz="1400" b="0" i="0" u="none" strike="noStrike" dirty="0">
                <a:solidFill>
                  <a:srgbClr val="000000"/>
                </a:solidFill>
                <a:effectLst/>
                <a:latin typeface="Arial" panose="020B0604020202020204" pitchFamily="34" charset="0"/>
                <a:cs typeface="Arial" panose="020B0604020202020204" pitchFamily="34" charset="0"/>
              </a:rPr>
              <a:t>Zdroj: </a:t>
            </a:r>
            <a:r>
              <a:rPr lang="sk-SK" sz="1400" b="0" i="0" u="sng" strike="noStrike" dirty="0" err="1">
                <a:solidFill>
                  <a:srgbClr val="F19DB4"/>
                </a:solidFill>
                <a:effectLst/>
                <a:latin typeface="Arial" panose="020B0604020202020204" pitchFamily="34" charset="0"/>
                <a:cs typeface="Arial" panose="020B0604020202020204" pitchFamily="34" charset="0"/>
                <a:hlinkClick r:id="rId7"/>
              </a:rPr>
              <a:t>McKinsey</a:t>
            </a:r>
            <a:endParaRPr lang="cs-CZ"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377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70245" y="129296"/>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FinTech (7)​​​</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2" name="TextovéPole 11">
            <a:extLst>
              <a:ext uri="{FF2B5EF4-FFF2-40B4-BE49-F238E27FC236}">
                <a16:creationId xmlns:a16="http://schemas.microsoft.com/office/drawing/2014/main" id="{88654ECC-8489-4A2F-B131-F173E0F3EDCF}"/>
              </a:ext>
            </a:extLst>
          </p:cNvPr>
          <p:cNvSpPr txBox="1"/>
          <p:nvPr/>
        </p:nvSpPr>
        <p:spPr>
          <a:xfrm>
            <a:off x="9995338" y="5567825"/>
            <a:ext cx="2196661" cy="307777"/>
          </a:xfrm>
          <a:prstGeom prst="rect">
            <a:avLst/>
          </a:prstGeom>
          <a:noFill/>
        </p:spPr>
        <p:txBody>
          <a:bodyPr wrap="square">
            <a:spAutoFit/>
          </a:bodyPr>
          <a:lstStyle/>
          <a:p>
            <a:r>
              <a:rPr lang="cs-CZ" sz="1400" b="0" i="0" dirty="0">
                <a:solidFill>
                  <a:srgbClr val="000000"/>
                </a:solidFill>
                <a:effectLst/>
                <a:latin typeface="Arial" panose="020B0604020202020204" pitchFamily="34" charset="0"/>
                <a:cs typeface="Arial" panose="020B0604020202020204" pitchFamily="34" charset="0"/>
              </a:rPr>
              <a:t> </a:t>
            </a:r>
            <a:r>
              <a:rPr lang="sk-SK" sz="1400" b="0" i="0" u="none" strike="noStrike" dirty="0">
                <a:solidFill>
                  <a:srgbClr val="000000"/>
                </a:solidFill>
                <a:effectLst/>
                <a:latin typeface="Arial" panose="020B0604020202020204" pitchFamily="34" charset="0"/>
                <a:cs typeface="Arial" panose="020B0604020202020204" pitchFamily="34" charset="0"/>
              </a:rPr>
              <a:t>Zdroj: </a:t>
            </a:r>
            <a:r>
              <a:rPr lang="sk-SK" sz="1400" b="0" i="0" u="sng" strike="noStrike" dirty="0" err="1">
                <a:solidFill>
                  <a:srgbClr val="F19DB4"/>
                </a:solidFill>
                <a:effectLst/>
                <a:latin typeface="Arial" panose="020B0604020202020204" pitchFamily="34" charset="0"/>
                <a:cs typeface="Arial" panose="020B0604020202020204" pitchFamily="34" charset="0"/>
                <a:hlinkClick r:id="rId6"/>
              </a:rPr>
              <a:t>McKinsey</a:t>
            </a:r>
            <a:endParaRPr lang="cs-CZ" sz="1400" dirty="0">
              <a:latin typeface="Arial" panose="020B0604020202020204" pitchFamily="34" charset="0"/>
              <a:cs typeface="Arial" panose="020B0604020202020204" pitchFamily="34" charset="0"/>
            </a:endParaRPr>
          </a:p>
        </p:txBody>
      </p:sp>
      <p:pic>
        <p:nvPicPr>
          <p:cNvPr id="51202" name="Picture 2">
            <a:extLst>
              <a:ext uri="{FF2B5EF4-FFF2-40B4-BE49-F238E27FC236}">
                <a16:creationId xmlns:a16="http://schemas.microsoft.com/office/drawing/2014/main" id="{E895F69A-CA64-43F0-A2AA-A3AF11C9A5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5065" y="1006990"/>
            <a:ext cx="7124329" cy="572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44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775651" y="1097729"/>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FinTech (8)​​</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2" name="TextovéPole 11">
            <a:extLst>
              <a:ext uri="{FF2B5EF4-FFF2-40B4-BE49-F238E27FC236}">
                <a16:creationId xmlns:a16="http://schemas.microsoft.com/office/drawing/2014/main" id="{9F62E2DA-2E61-4812-B26D-874F2943F9A0}"/>
              </a:ext>
            </a:extLst>
          </p:cNvPr>
          <p:cNvSpPr txBox="1"/>
          <p:nvPr/>
        </p:nvSpPr>
        <p:spPr>
          <a:xfrm>
            <a:off x="1775651" y="2090172"/>
            <a:ext cx="10027466" cy="3293209"/>
          </a:xfrm>
          <a:prstGeom prst="rect">
            <a:avLst/>
          </a:prstGeom>
          <a:noFill/>
        </p:spPr>
        <p:txBody>
          <a:bodyPr wrap="square">
            <a:spAutoFit/>
          </a:bodyPr>
          <a:lstStyle/>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„Peniaze hýbu svetom.“​</a:t>
            </a:r>
          </a:p>
          <a:p>
            <a:pPr marL="342900" indent="-342900">
              <a:buFont typeface="Arial" panose="020B0604020202020204" pitchFamily="34" charset="0"/>
              <a:buChar char="•"/>
            </a:pPr>
            <a:endParaRPr lang="sk-SK" sz="8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História peňazí a bankovníctva nás učí pripravovať sa na nové výzvy</a:t>
            </a:r>
            <a:endParaRPr lang="sk-SK" sz="800" i="0" u="none" strike="noStrike" dirty="0">
              <a:effectLst/>
              <a:latin typeface="Arial" panose="020B0604020202020204" pitchFamily="34" charset="0"/>
              <a:cs typeface="Arial" panose="020B0604020202020204" pitchFamily="34" charset="0"/>
            </a:endParaRPr>
          </a:p>
          <a:p>
            <a:r>
              <a:rPr lang="sk-SK" sz="800" i="0" u="none" strike="noStrike" dirty="0">
                <a:effectLst/>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Finančné technológie a AI – budúcnosť aj v bankovníctve​</a:t>
            </a:r>
          </a:p>
          <a:p>
            <a:endParaRPr lang="sk-SK" sz="8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Riziko – Inflácia</a:t>
            </a:r>
          </a:p>
          <a:p>
            <a:endParaRPr lang="sk-SK" sz="80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i="0" u="none" strike="noStrike" dirty="0">
                <a:effectLst/>
                <a:latin typeface="Arial" panose="020B0604020202020204" pitchFamily="34" charset="0"/>
                <a:cs typeface="Arial" panose="020B0604020202020204" pitchFamily="34" charset="0"/>
              </a:rPr>
              <a:t>„...</a:t>
            </a:r>
            <a:r>
              <a:rPr lang="sk-SK" sz="2400" i="0" u="none" strike="noStrike" dirty="0" err="1">
                <a:effectLst/>
                <a:latin typeface="Arial" panose="020B0604020202020204" pitchFamily="34" charset="0"/>
                <a:cs typeface="Arial" panose="020B0604020202020204" pitchFamily="34" charset="0"/>
              </a:rPr>
              <a:t>Within</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our</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mandate</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the</a:t>
            </a:r>
            <a:r>
              <a:rPr lang="sk-SK" sz="2400" i="0" u="none" strike="noStrike" dirty="0">
                <a:effectLst/>
                <a:latin typeface="Arial" panose="020B0604020202020204" pitchFamily="34" charset="0"/>
                <a:cs typeface="Arial" panose="020B0604020202020204" pitchFamily="34" charset="0"/>
              </a:rPr>
              <a:t> ECB </a:t>
            </a:r>
            <a:r>
              <a:rPr lang="sk-SK" sz="2400" i="0" u="none" strike="noStrike" dirty="0" err="1">
                <a:effectLst/>
                <a:latin typeface="Arial" panose="020B0604020202020204" pitchFamily="34" charset="0"/>
                <a:cs typeface="Arial" panose="020B0604020202020204" pitchFamily="34" charset="0"/>
              </a:rPr>
              <a:t>is</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ready</a:t>
            </a:r>
            <a:r>
              <a:rPr lang="sk-SK" sz="2400" i="0" u="none" strike="noStrike" dirty="0">
                <a:effectLst/>
                <a:latin typeface="Arial" panose="020B0604020202020204" pitchFamily="34" charset="0"/>
                <a:cs typeface="Arial" panose="020B0604020202020204" pitchFamily="34" charset="0"/>
              </a:rPr>
              <a:t> to do </a:t>
            </a:r>
            <a:r>
              <a:rPr lang="sk-SK" sz="2400" i="0" u="none" strike="noStrike" dirty="0" err="1">
                <a:effectLst/>
                <a:latin typeface="Arial" panose="020B0604020202020204" pitchFamily="34" charset="0"/>
                <a:cs typeface="Arial" panose="020B0604020202020204" pitchFamily="34" charset="0"/>
              </a:rPr>
              <a:t>whatever</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it</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takes</a:t>
            </a:r>
            <a:r>
              <a:rPr lang="sk-SK" sz="2400" i="0" u="none" strike="noStrike" dirty="0">
                <a:effectLst/>
                <a:latin typeface="Arial" panose="020B0604020202020204" pitchFamily="34" charset="0"/>
                <a:cs typeface="Arial" panose="020B0604020202020204" pitchFamily="34" charset="0"/>
              </a:rPr>
              <a:t> to </a:t>
            </a:r>
            <a:r>
              <a:rPr lang="sk-SK" sz="2400" i="0" u="none" strike="noStrike" dirty="0" err="1">
                <a:effectLst/>
                <a:latin typeface="Arial" panose="020B0604020202020204" pitchFamily="34" charset="0"/>
                <a:cs typeface="Arial" panose="020B0604020202020204" pitchFamily="34" charset="0"/>
              </a:rPr>
              <a:t>preserve</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the</a:t>
            </a:r>
            <a:r>
              <a:rPr lang="sk-SK" sz="2400" i="0" u="none" strike="noStrike" dirty="0">
                <a:effectLst/>
                <a:latin typeface="Arial" panose="020B0604020202020204" pitchFamily="34" charset="0"/>
                <a:cs typeface="Arial" panose="020B0604020202020204" pitchFamily="34" charset="0"/>
              </a:rPr>
              <a:t> euro. And </a:t>
            </a:r>
            <a:r>
              <a:rPr lang="sk-SK" sz="2400" i="0" u="none" strike="noStrike" dirty="0" err="1">
                <a:effectLst/>
                <a:latin typeface="Arial" panose="020B0604020202020204" pitchFamily="34" charset="0"/>
                <a:cs typeface="Arial" panose="020B0604020202020204" pitchFamily="34" charset="0"/>
              </a:rPr>
              <a:t>believe</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me</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it</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will</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be</a:t>
            </a:r>
            <a:r>
              <a:rPr lang="sk-SK" sz="2400" i="0" u="none" strike="noStrike" dirty="0">
                <a:effectLst/>
                <a:latin typeface="Arial" panose="020B0604020202020204" pitchFamily="34" charset="0"/>
                <a:cs typeface="Arial" panose="020B0604020202020204" pitchFamily="34" charset="0"/>
              </a:rPr>
              <a:t> </a:t>
            </a:r>
            <a:r>
              <a:rPr lang="sk-SK" sz="2400" i="0" u="none" strike="noStrike" dirty="0" err="1">
                <a:effectLst/>
                <a:latin typeface="Arial" panose="020B0604020202020204" pitchFamily="34" charset="0"/>
                <a:cs typeface="Arial" panose="020B0604020202020204" pitchFamily="34" charset="0"/>
              </a:rPr>
              <a:t>enough</a:t>
            </a:r>
            <a:r>
              <a:rPr lang="sk-SK" sz="2400" i="0" u="none" strike="noStrike" dirty="0">
                <a:effectLst/>
                <a:latin typeface="Arial" panose="020B0604020202020204" pitchFamily="34" charset="0"/>
                <a:cs typeface="Arial" panose="020B0604020202020204" pitchFamily="34" charset="0"/>
              </a:rPr>
              <a:t>.“​</a:t>
            </a:r>
          </a:p>
          <a:p>
            <a:endParaRPr lang="sk-SK" sz="800" i="0" u="none" strike="noStrike" dirty="0">
              <a:effectLst/>
              <a:latin typeface="Arial" panose="020B0604020202020204" pitchFamily="34" charset="0"/>
              <a:cs typeface="Arial" panose="020B0604020202020204" pitchFamily="34" charset="0"/>
            </a:endParaRPr>
          </a:p>
          <a:p>
            <a:pPr algn="r"/>
            <a:r>
              <a:rPr lang="sk-SK" sz="2400" i="1" u="none" strike="noStrike" dirty="0" err="1">
                <a:effectLst/>
                <a:latin typeface="Arial" panose="020B0604020202020204" pitchFamily="34" charset="0"/>
                <a:cs typeface="Arial" panose="020B0604020202020204" pitchFamily="34" charset="0"/>
              </a:rPr>
              <a:t>Mario</a:t>
            </a:r>
            <a:r>
              <a:rPr lang="sk-SK" sz="2400" i="1" u="none" strike="noStrike" dirty="0">
                <a:effectLst/>
                <a:latin typeface="Arial" panose="020B0604020202020204" pitchFamily="34" charset="0"/>
                <a:cs typeface="Arial" panose="020B0604020202020204" pitchFamily="34" charset="0"/>
              </a:rPr>
              <a:t> </a:t>
            </a:r>
            <a:r>
              <a:rPr lang="sk-SK" sz="2400" i="1" u="none" strike="noStrike" dirty="0" err="1">
                <a:effectLst/>
                <a:latin typeface="Arial" panose="020B0604020202020204" pitchFamily="34" charset="0"/>
                <a:cs typeface="Arial" panose="020B0604020202020204" pitchFamily="34" charset="0"/>
              </a:rPr>
              <a:t>Draghi</a:t>
            </a:r>
            <a:r>
              <a:rPr lang="sk-SK" sz="2400" i="1" u="none" strike="noStrike" dirty="0">
                <a:effectLst/>
                <a:latin typeface="Arial" panose="020B0604020202020204" pitchFamily="34" charset="0"/>
                <a:cs typeface="Arial" panose="020B0604020202020204" pitchFamily="34" charset="0"/>
              </a:rPr>
              <a:t> (2012)</a:t>
            </a:r>
            <a:endParaRPr lang="sk-SK"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19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094731" y="2209216"/>
            <a:ext cx="9717465" cy="650449"/>
          </a:xfrm>
        </p:spPr>
        <p:txBody>
          <a:bodyPr>
            <a:noAutofit/>
          </a:bodyPr>
          <a:lstStyle/>
          <a:p>
            <a:pPr algn="l"/>
            <a:r>
              <a:rPr lang="en-US" sz="4000" b="1" dirty="0">
                <a:solidFill>
                  <a:srgbClr val="249CDC"/>
                </a:solidFill>
                <a:latin typeface="Arial" panose="020B0604020202020204" pitchFamily="34" charset="0"/>
                <a:cs typeface="Arial" panose="020B0604020202020204" pitchFamily="34" charset="0"/>
              </a:rPr>
              <a:t>PENIAZE A ICH PODOBY</a:t>
            </a:r>
            <a:endParaRPr lang="cs-CZ" sz="31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095A629A-06DE-46AA-86E6-078ED5ACC43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920033"/>
            <a:ext cx="838986" cy="725508"/>
          </a:xfrm>
          <a:prstGeom prst="rect">
            <a:avLst/>
          </a:prstGeom>
          <a:noFill/>
          <a:ln>
            <a:noFill/>
          </a:ln>
        </p:spPr>
      </p:pic>
    </p:spTree>
    <p:extLst>
      <p:ext uri="{BB962C8B-B14F-4D97-AF65-F5344CB8AC3E}">
        <p14:creationId xmlns:p14="http://schemas.microsoft.com/office/powerpoint/2010/main" val="2076074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094731" y="1761951"/>
            <a:ext cx="9717465" cy="1444332"/>
          </a:xfrm>
        </p:spPr>
        <p:txBody>
          <a:bodyPr>
            <a:noAutofit/>
          </a:bodyPr>
          <a:lstStyle/>
          <a:p>
            <a:pPr algn="l"/>
            <a:r>
              <a:rPr lang="en-US" sz="4000" b="1" dirty="0">
                <a:solidFill>
                  <a:srgbClr val="249CDC"/>
                </a:solidFill>
                <a:latin typeface="Arial" panose="020B0604020202020204" pitchFamily="34" charset="0"/>
                <a:cs typeface="Arial" panose="020B0604020202020204" pitchFamily="34" charset="0"/>
              </a:rPr>
              <a:t>ZAUJÍMAVOSTI​​</a:t>
            </a:r>
            <a:endParaRPr lang="cs-CZ" sz="31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095A629A-06DE-46AA-86E6-078ED5ACC43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920033"/>
            <a:ext cx="838986" cy="725508"/>
          </a:xfrm>
          <a:prstGeom prst="rect">
            <a:avLst/>
          </a:prstGeom>
          <a:noFill/>
          <a:ln>
            <a:noFill/>
          </a:ln>
        </p:spPr>
      </p:pic>
    </p:spTree>
    <p:extLst>
      <p:ext uri="{BB962C8B-B14F-4D97-AF65-F5344CB8AC3E}">
        <p14:creationId xmlns:p14="http://schemas.microsoft.com/office/powerpoint/2010/main" val="3823548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1517297"/>
            <a:ext cx="9144000" cy="839136"/>
          </a:xfrm>
        </p:spPr>
        <p:txBody>
          <a:bodyPr>
            <a:normAutofit/>
          </a:bodyPr>
          <a:lstStyle/>
          <a:p>
            <a:pPr algn="l"/>
            <a:r>
              <a:rPr lang="cs-CZ" sz="4400" b="1" dirty="0" err="1">
                <a:solidFill>
                  <a:srgbClr val="249CDC"/>
                </a:solidFill>
                <a:latin typeface="Arial" panose="020B0604020202020204" pitchFamily="34" charset="0"/>
                <a:cs typeface="Arial" panose="020B0604020202020204" pitchFamily="34" charset="0"/>
              </a:rPr>
              <a:t>Zaujímavosti</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5" y="2598876"/>
            <a:ext cx="3521561" cy="1569660"/>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Myslíte si, že nám zoberú roboty prácu?​</a:t>
            </a:r>
          </a:p>
          <a:p>
            <a:pPr marL="342900" indent="-342900">
              <a:buFont typeface="Arial" panose="020B0604020202020204" pitchFamily="34" charset="0"/>
              <a:buChar char="•"/>
            </a:pPr>
            <a:endParaRPr lang="sk-SK" sz="2400" b="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Tak napr. ....​</a:t>
            </a:r>
            <a:endParaRPr lang="cs-CZ" dirty="0"/>
          </a:p>
        </p:txBody>
      </p:sp>
      <p:pic>
        <p:nvPicPr>
          <p:cNvPr id="52226" name="Picture 2">
            <a:extLst>
              <a:ext uri="{FF2B5EF4-FFF2-40B4-BE49-F238E27FC236}">
                <a16:creationId xmlns:a16="http://schemas.microsoft.com/office/drawing/2014/main" id="{9DB08E7D-A02C-4859-8431-8027114144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3862" y="-25415"/>
            <a:ext cx="4560894" cy="693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1517297"/>
            <a:ext cx="9144000" cy="839136"/>
          </a:xfrm>
        </p:spPr>
        <p:txBody>
          <a:bodyPr>
            <a:normAutofit/>
          </a:bodyPr>
          <a:lstStyle/>
          <a:p>
            <a:pPr algn="l"/>
            <a:r>
              <a:rPr lang="cs-CZ" sz="4400" b="1" dirty="0" err="1">
                <a:solidFill>
                  <a:srgbClr val="249CDC"/>
                </a:solidFill>
                <a:latin typeface="Arial" panose="020B0604020202020204" pitchFamily="34" charset="0"/>
                <a:cs typeface="Arial" panose="020B0604020202020204" pitchFamily="34" charset="0"/>
              </a:rPr>
              <a:t>Zaujímavosti</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5" y="2598876"/>
            <a:ext cx="3521561" cy="1200329"/>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Viete, v ktorých krajinách žije najviac miliardárov?​</a:t>
            </a:r>
            <a:endParaRPr lang="cs-CZ" dirty="0"/>
          </a:p>
        </p:txBody>
      </p:sp>
      <p:pic>
        <p:nvPicPr>
          <p:cNvPr id="53250" name="Picture 2">
            <a:extLst>
              <a:ext uri="{FF2B5EF4-FFF2-40B4-BE49-F238E27FC236}">
                <a16:creationId xmlns:a16="http://schemas.microsoft.com/office/drawing/2014/main" id="{520ED629-B2CF-47B4-BE6E-677202A55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5349" y="769771"/>
            <a:ext cx="8509281" cy="56144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3E3B7CAA-4139-4C3E-9624-BA839100EF08}"/>
              </a:ext>
            </a:extLst>
          </p:cNvPr>
          <p:cNvSpPr txBox="1"/>
          <p:nvPr/>
        </p:nvSpPr>
        <p:spPr>
          <a:xfrm>
            <a:off x="8383859" y="4429301"/>
            <a:ext cx="2711669" cy="1754326"/>
          </a:xfrm>
          <a:prstGeom prst="rect">
            <a:avLst/>
          </a:prstGeom>
          <a:noFill/>
        </p:spPr>
        <p:txBody>
          <a:bodyPr wrap="square">
            <a:spAutoFit/>
          </a:bodyPr>
          <a:lstStyle/>
          <a:p>
            <a:pPr algn="l" rtl="0" fontAlgn="base"/>
            <a:r>
              <a:rPr lang="sk-SK" sz="1800" b="1" i="0" u="none" strike="noStrike" dirty="0">
                <a:solidFill>
                  <a:srgbClr val="000000"/>
                </a:solidFill>
                <a:effectLst/>
                <a:latin typeface="Arial" panose="020B0604020202020204" pitchFamily="34" charset="0"/>
                <a:cs typeface="Arial" panose="020B0604020202020204" pitchFamily="34" charset="0"/>
              </a:rPr>
              <a:t>Úloha:</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sk-SK" sz="1800" b="0" i="0" u="none" strike="noStrike" dirty="0">
                <a:solidFill>
                  <a:srgbClr val="000000"/>
                </a:solidFill>
                <a:effectLst/>
                <a:latin typeface="Arial" panose="020B0604020202020204" pitchFamily="34" charset="0"/>
                <a:cs typeface="Arial" panose="020B0604020202020204" pitchFamily="34" charset="0"/>
              </a:rPr>
              <a:t>Nájdite za každú krajinu lídra a v krátkosti opíšte jeho „príbeh“.</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sk-SK" sz="1800" b="0" i="0" dirty="0">
                <a:solidFill>
                  <a:srgbClr val="000000"/>
                </a:solidFill>
                <a:effectLst/>
                <a:latin typeface="Arial" panose="020B0604020202020204" pitchFamily="34" charset="0"/>
                <a:cs typeface="Arial" panose="020B0604020202020204" pitchFamily="34" charset="0"/>
              </a:rPr>
              <a:t>​</a:t>
            </a:r>
            <a:endParaRPr lang="sk-SK" b="0" i="0" dirty="0">
              <a:solidFill>
                <a:srgbClr val="000000"/>
              </a:solidFill>
              <a:effectLst/>
              <a:latin typeface="Arial" panose="020B0604020202020204" pitchFamily="34" charset="0"/>
              <a:cs typeface="Arial" panose="020B0604020202020204" pitchFamily="34" charset="0"/>
            </a:endParaRPr>
          </a:p>
          <a:p>
            <a:pPr algn="l" rtl="0" fontAlgn="base"/>
            <a:r>
              <a:rPr lang="sk-SK" sz="1400" b="0" i="0" u="none" strike="noStrike" dirty="0">
                <a:solidFill>
                  <a:srgbClr val="000000"/>
                </a:solidFill>
                <a:effectLst/>
                <a:latin typeface="Arial" panose="020B0604020202020204" pitchFamily="34" charset="0"/>
                <a:cs typeface="Arial" panose="020B0604020202020204" pitchFamily="34" charset="0"/>
              </a:rPr>
              <a:t>Zdroj: </a:t>
            </a:r>
            <a:r>
              <a:rPr lang="sk-SK" sz="1400" b="0" i="0" u="sng" strike="noStrike" dirty="0" err="1">
                <a:solidFill>
                  <a:srgbClr val="F19DB4"/>
                </a:solidFill>
                <a:effectLst/>
                <a:latin typeface="Arial" panose="020B0604020202020204" pitchFamily="34" charset="0"/>
                <a:cs typeface="Arial" panose="020B0604020202020204" pitchFamily="34" charset="0"/>
                <a:hlinkClick r:id="rId6"/>
              </a:rPr>
              <a:t>Forbes</a:t>
            </a:r>
            <a:r>
              <a:rPr lang="sk-SK" sz="1400" b="0" i="0" dirty="0">
                <a:solidFill>
                  <a:srgbClr val="000000"/>
                </a:solidFill>
                <a:effectLst/>
                <a:latin typeface="Arial" panose="020B0604020202020204" pitchFamily="34" charset="0"/>
                <a:cs typeface="Arial" panose="020B0604020202020204" pitchFamily="34" charset="0"/>
              </a:rPr>
              <a:t>​</a:t>
            </a:r>
          </a:p>
        </p:txBody>
      </p:sp>
      <p:pic>
        <p:nvPicPr>
          <p:cNvPr id="13" name="Obrázek 12">
            <a:extLst>
              <a:ext uri="{FF2B5EF4-FFF2-40B4-BE49-F238E27FC236}">
                <a16:creationId xmlns:a16="http://schemas.microsoft.com/office/drawing/2014/main" id="{A5A17B6D-24D1-4790-AFD0-2C80AB8E39D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651" y="5712643"/>
            <a:ext cx="836688" cy="866881"/>
          </a:xfrm>
          <a:prstGeom prst="rect">
            <a:avLst/>
          </a:prstGeom>
          <a:noFill/>
          <a:ln>
            <a:noFill/>
          </a:ln>
        </p:spPr>
      </p:pic>
    </p:spTree>
    <p:extLst>
      <p:ext uri="{BB962C8B-B14F-4D97-AF65-F5344CB8AC3E}">
        <p14:creationId xmlns:p14="http://schemas.microsoft.com/office/powerpoint/2010/main" val="43817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1517297"/>
            <a:ext cx="9144000" cy="839136"/>
          </a:xfrm>
        </p:spPr>
        <p:txBody>
          <a:bodyPr>
            <a:normAutofit/>
          </a:bodyPr>
          <a:lstStyle/>
          <a:p>
            <a:pPr algn="l"/>
            <a:r>
              <a:rPr lang="cs-CZ" sz="4400" b="1" dirty="0" err="1">
                <a:solidFill>
                  <a:srgbClr val="249CDC"/>
                </a:solidFill>
                <a:latin typeface="Arial" panose="020B0604020202020204" pitchFamily="34" charset="0"/>
                <a:cs typeface="Arial" panose="020B0604020202020204" pitchFamily="34" charset="0"/>
              </a:rPr>
              <a:t>Zaujímavosti</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5" y="2598876"/>
            <a:ext cx="3521561" cy="1200329"/>
          </a:xfrm>
          <a:prstGeom prst="rect">
            <a:avLst/>
          </a:prstGeom>
          <a:noFill/>
        </p:spPr>
        <p:txBody>
          <a:bodyPr wrap="square">
            <a:spAutoFit/>
          </a:bodyPr>
          <a:lstStyle/>
          <a:p>
            <a:pPr marL="342900" indent="-342900">
              <a:buFont typeface="Arial" panose="020B0604020202020204" pitchFamily="34" charset="0"/>
              <a:buChar char="•"/>
            </a:pPr>
            <a:r>
              <a:rPr lang="sk-SK" sz="2400" dirty="0">
                <a:latin typeface="Arial" panose="020B0604020202020204" pitchFamily="34" charset="0"/>
                <a:cs typeface="Arial" panose="020B0604020202020204" pitchFamily="34" charset="0"/>
              </a:rPr>
              <a:t>Viete, z ktorých krajín odchádza najviac milionárov?</a:t>
            </a:r>
            <a:endParaRPr lang="cs-CZ" dirty="0"/>
          </a:p>
        </p:txBody>
      </p:sp>
      <p:sp>
        <p:nvSpPr>
          <p:cNvPr id="12" name="TextovéPole 11">
            <a:extLst>
              <a:ext uri="{FF2B5EF4-FFF2-40B4-BE49-F238E27FC236}">
                <a16:creationId xmlns:a16="http://schemas.microsoft.com/office/drawing/2014/main" id="{3E3B7CAA-4139-4C3E-9624-BA839100EF08}"/>
              </a:ext>
            </a:extLst>
          </p:cNvPr>
          <p:cNvSpPr txBox="1"/>
          <p:nvPr/>
        </p:nvSpPr>
        <p:spPr>
          <a:xfrm>
            <a:off x="2230538" y="4156574"/>
            <a:ext cx="3781379" cy="2246769"/>
          </a:xfrm>
          <a:prstGeom prst="rect">
            <a:avLst/>
          </a:prstGeom>
          <a:noFill/>
        </p:spPr>
        <p:txBody>
          <a:bodyPr wrap="square">
            <a:spAutoFit/>
          </a:bodyPr>
          <a:lstStyle/>
          <a:p>
            <a:pPr fontAlgn="base"/>
            <a:r>
              <a:rPr lang="sk-SK" dirty="0">
                <a:latin typeface="Arial" panose="020B0604020202020204" pitchFamily="34" charset="0"/>
                <a:cs typeface="Arial" panose="020B0604020202020204" pitchFamily="34" charset="0"/>
              </a:rPr>
              <a:t>Počet emigrovaných milionárov (čistý majetok medzi 1 mil. a 9,9 mil. amerických dolárov) v roku 2019 a ich podiel na všetkých milionárov v krajine.</a:t>
            </a:r>
            <a:r>
              <a:rPr lang="en-US" dirty="0">
                <a:latin typeface="Arial" panose="020B0604020202020204" pitchFamily="34" charset="0"/>
                <a:cs typeface="Arial" panose="020B0604020202020204" pitchFamily="34" charset="0"/>
              </a:rPr>
              <a:t>​</a:t>
            </a:r>
          </a:p>
          <a:p>
            <a:pPr fontAlgn="base"/>
            <a:r>
              <a:rPr lang="sk-SK" dirty="0">
                <a:latin typeface="Arial" panose="020B0604020202020204" pitchFamily="34" charset="0"/>
                <a:cs typeface="Arial" panose="020B0604020202020204" pitchFamily="34" charset="0"/>
              </a:rPr>
              <a:t>​</a:t>
            </a:r>
            <a:br>
              <a:rPr lang="sk-SK" dirty="0">
                <a:latin typeface="Arial" panose="020B0604020202020204" pitchFamily="34" charset="0"/>
                <a:cs typeface="Arial" panose="020B0604020202020204" pitchFamily="34" charset="0"/>
              </a:rPr>
            </a:br>
            <a:r>
              <a:rPr lang="sk-SK" dirty="0">
                <a:latin typeface="Arial" panose="020B0604020202020204" pitchFamily="34" charset="0"/>
                <a:cs typeface="Arial" panose="020B0604020202020204" pitchFamily="34" charset="0"/>
              </a:rPr>
              <a:t>Zdroj: </a:t>
            </a:r>
            <a:r>
              <a:rPr lang="sk-SK" u="sng" dirty="0" err="1">
                <a:latin typeface="Arial" panose="020B0604020202020204" pitchFamily="34" charset="0"/>
                <a:cs typeface="Arial" panose="020B0604020202020204" pitchFamily="34" charset="0"/>
                <a:hlinkClick r:id="rId5"/>
              </a:rPr>
              <a:t>statista</a:t>
            </a:r>
            <a:r>
              <a:rPr lang="sk-SK" dirty="0">
                <a:latin typeface="Arial" panose="020B0604020202020204" pitchFamily="34" charset="0"/>
                <a:cs typeface="Arial" panose="020B0604020202020204" pitchFamily="34" charset="0"/>
              </a:rPr>
              <a:t>​</a:t>
            </a:r>
          </a:p>
          <a:p>
            <a:pPr algn="l" rtl="0" fontAlgn="base"/>
            <a:endParaRPr lang="sk-SK" sz="1400" b="0" i="0" dirty="0">
              <a:solidFill>
                <a:srgbClr val="000000"/>
              </a:solidFill>
              <a:effectLst/>
              <a:latin typeface="Arial" panose="020B0604020202020204" pitchFamily="34" charset="0"/>
              <a:cs typeface="Arial" panose="020B0604020202020204" pitchFamily="34" charset="0"/>
            </a:endParaRPr>
          </a:p>
        </p:txBody>
      </p:sp>
      <p:pic>
        <p:nvPicPr>
          <p:cNvPr id="54276" name="Picture 4">
            <a:extLst>
              <a:ext uri="{FF2B5EF4-FFF2-40B4-BE49-F238E27FC236}">
                <a16:creationId xmlns:a16="http://schemas.microsoft.com/office/drawing/2014/main" id="{9A49D4D7-3137-4855-82DF-F417F8E704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7640" y="0"/>
            <a:ext cx="5444359" cy="6896188"/>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2FBD095E-5A9E-4E06-BBEC-B7CD9942489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651" y="5712643"/>
            <a:ext cx="836688" cy="866881"/>
          </a:xfrm>
          <a:prstGeom prst="rect">
            <a:avLst/>
          </a:prstGeom>
          <a:noFill/>
          <a:ln>
            <a:noFill/>
          </a:ln>
        </p:spPr>
      </p:pic>
    </p:spTree>
    <p:extLst>
      <p:ext uri="{BB962C8B-B14F-4D97-AF65-F5344CB8AC3E}">
        <p14:creationId xmlns:p14="http://schemas.microsoft.com/office/powerpoint/2010/main" val="76654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ppt_x"/>
                                          </p:val>
                                        </p:tav>
                                        <p:tav tm="100000">
                                          <p:val>
                                            <p:strVal val="#ppt_x"/>
                                          </p:val>
                                        </p:tav>
                                      </p:tavLst>
                                    </p:anim>
                                    <p:anim calcmode="lin" valueType="num">
                                      <p:cBhvr additive="base">
                                        <p:cTn id="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1517297"/>
            <a:ext cx="9144000" cy="839136"/>
          </a:xfrm>
        </p:spPr>
        <p:txBody>
          <a:bodyPr>
            <a:normAutofit/>
          </a:bodyPr>
          <a:lstStyle/>
          <a:p>
            <a:pPr algn="l"/>
            <a:r>
              <a:rPr lang="cs-CZ" sz="4400" b="1" dirty="0" err="1">
                <a:solidFill>
                  <a:srgbClr val="249CDC"/>
                </a:solidFill>
                <a:latin typeface="Arial" panose="020B0604020202020204" pitchFamily="34" charset="0"/>
                <a:cs typeface="Arial" panose="020B0604020202020204" pitchFamily="34" charset="0"/>
              </a:rPr>
              <a:t>Zaujímavosti</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5" y="2598876"/>
            <a:ext cx="3781379" cy="1200329"/>
          </a:xfrm>
          <a:prstGeom prst="rect">
            <a:avLst/>
          </a:prstGeom>
          <a:noFill/>
        </p:spPr>
        <p:txBody>
          <a:bodyPr wrap="square">
            <a:spAutoFit/>
          </a:bodyPr>
          <a:lstStyle/>
          <a:p>
            <a:pPr marL="342900" indent="-342900">
              <a:buFont typeface="Arial" panose="020B0604020202020204" pitchFamily="34" charset="0"/>
              <a:buChar char="•"/>
            </a:pPr>
            <a:r>
              <a:rPr lang="sk-SK" sz="2400" dirty="0">
                <a:latin typeface="Arial" panose="020B0604020202020204" pitchFamily="34" charset="0"/>
                <a:cs typeface="Arial" panose="020B0604020202020204" pitchFamily="34" charset="0"/>
              </a:rPr>
              <a:t>Aké sú platy absolventov na Slovensku?</a:t>
            </a:r>
            <a:endParaRPr lang="cs-CZ" dirty="0"/>
          </a:p>
        </p:txBody>
      </p:sp>
      <p:pic>
        <p:nvPicPr>
          <p:cNvPr id="13" name="Obrázek 12">
            <a:extLst>
              <a:ext uri="{FF2B5EF4-FFF2-40B4-BE49-F238E27FC236}">
                <a16:creationId xmlns:a16="http://schemas.microsoft.com/office/drawing/2014/main" id="{2FBD095E-5A9E-4E06-BBEC-B7CD9942489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651" y="5712643"/>
            <a:ext cx="836688" cy="866881"/>
          </a:xfrm>
          <a:prstGeom prst="rect">
            <a:avLst/>
          </a:prstGeom>
          <a:noFill/>
          <a:ln>
            <a:noFill/>
          </a:ln>
        </p:spPr>
      </p:pic>
      <p:pic>
        <p:nvPicPr>
          <p:cNvPr id="55298" name="Picture 2">
            <a:extLst>
              <a:ext uri="{FF2B5EF4-FFF2-40B4-BE49-F238E27FC236}">
                <a16:creationId xmlns:a16="http://schemas.microsoft.com/office/drawing/2014/main" id="{85F784F7-FA34-4007-A484-C88773D84F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0676" y="0"/>
            <a:ext cx="7441324" cy="6868050"/>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a:extLst>
              <a:ext uri="{FF2B5EF4-FFF2-40B4-BE49-F238E27FC236}">
                <a16:creationId xmlns:a16="http://schemas.microsoft.com/office/drawing/2014/main" id="{D006B0BC-327D-45FC-974D-5C153F6374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8261" y="-37745"/>
            <a:ext cx="5374443" cy="6879287"/>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a:extLst>
              <a:ext uri="{FF2B5EF4-FFF2-40B4-BE49-F238E27FC236}">
                <a16:creationId xmlns:a16="http://schemas.microsoft.com/office/drawing/2014/main" id="{BDD15C94-81E1-4003-93F8-1378470366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5201" y="-64253"/>
            <a:ext cx="5783447" cy="693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61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300"/>
                                        </p:tgtEl>
                                        <p:attrNameLst>
                                          <p:attrName>style.visibility</p:attrName>
                                        </p:attrNameLst>
                                      </p:cBhvr>
                                      <p:to>
                                        <p:strVal val="visible"/>
                                      </p:to>
                                    </p:set>
                                    <p:anim calcmode="lin" valueType="num">
                                      <p:cBhvr additive="base">
                                        <p:cTn id="13" dur="500" fill="hold"/>
                                        <p:tgtEl>
                                          <p:spTgt spid="55300"/>
                                        </p:tgtEl>
                                        <p:attrNameLst>
                                          <p:attrName>ppt_x</p:attrName>
                                        </p:attrNameLst>
                                      </p:cBhvr>
                                      <p:tavLst>
                                        <p:tav tm="0">
                                          <p:val>
                                            <p:strVal val="#ppt_x"/>
                                          </p:val>
                                        </p:tav>
                                        <p:tav tm="100000">
                                          <p:val>
                                            <p:strVal val="#ppt_x"/>
                                          </p:val>
                                        </p:tav>
                                      </p:tavLst>
                                    </p:anim>
                                    <p:anim calcmode="lin" valueType="num">
                                      <p:cBhvr additive="base">
                                        <p:cTn id="14"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302"/>
                                        </p:tgtEl>
                                        <p:attrNameLst>
                                          <p:attrName>style.visibility</p:attrName>
                                        </p:attrNameLst>
                                      </p:cBhvr>
                                      <p:to>
                                        <p:strVal val="visible"/>
                                      </p:to>
                                    </p:set>
                                    <p:anim calcmode="lin" valueType="num">
                                      <p:cBhvr additive="base">
                                        <p:cTn id="19" dur="500" fill="hold"/>
                                        <p:tgtEl>
                                          <p:spTgt spid="55302"/>
                                        </p:tgtEl>
                                        <p:attrNameLst>
                                          <p:attrName>ppt_x</p:attrName>
                                        </p:attrNameLst>
                                      </p:cBhvr>
                                      <p:tavLst>
                                        <p:tav tm="0">
                                          <p:val>
                                            <p:strVal val="#ppt_x"/>
                                          </p:val>
                                        </p:tav>
                                        <p:tav tm="100000">
                                          <p:val>
                                            <p:strVal val="#ppt_x"/>
                                          </p:val>
                                        </p:tav>
                                      </p:tavLst>
                                    </p:anim>
                                    <p:anim calcmode="lin" valueType="num">
                                      <p:cBhvr additive="base">
                                        <p:cTn id="20"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27996" y="1152426"/>
            <a:ext cx="9717465" cy="650449"/>
          </a:xfrm>
        </p:spPr>
        <p:txBody>
          <a:bodyPr>
            <a:noAutofit/>
          </a:bodyPr>
          <a:lstStyle/>
          <a:p>
            <a:pPr algn="l"/>
            <a:r>
              <a:rPr lang="pl-PL" sz="4000" b="1" dirty="0">
                <a:solidFill>
                  <a:srgbClr val="249CDC"/>
                </a:solidFill>
                <a:latin typeface="Arial" panose="020B0604020202020204" pitchFamily="34" charset="0"/>
                <a:cs typeface="Arial" panose="020B0604020202020204" pitchFamily="34" charset="0"/>
              </a:rPr>
              <a:t>Použitá a odporúčaná literatúra​</a:t>
            </a:r>
            <a:r>
              <a:rPr lang="en-US" sz="4000" b="1" dirty="0">
                <a:solidFill>
                  <a:srgbClr val="249CDC"/>
                </a:solidFill>
                <a:latin typeface="Arial" panose="020B0604020202020204" pitchFamily="34" charset="0"/>
                <a:cs typeface="Arial" panose="020B0604020202020204" pitchFamily="34" charset="0"/>
              </a:rPr>
              <a:t>​​​</a:t>
            </a:r>
            <a:endParaRPr lang="cs-CZ" sz="31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095A629A-06DE-46AA-86E6-078ED5ACC43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920033"/>
            <a:ext cx="838986" cy="725508"/>
          </a:xfrm>
          <a:prstGeom prst="rect">
            <a:avLst/>
          </a:prstGeom>
          <a:noFill/>
          <a:ln>
            <a:noFill/>
          </a:ln>
        </p:spPr>
      </p:pic>
      <p:sp>
        <p:nvSpPr>
          <p:cNvPr id="8" name="Podnadpis 2">
            <a:extLst>
              <a:ext uri="{FF2B5EF4-FFF2-40B4-BE49-F238E27FC236}">
                <a16:creationId xmlns:a16="http://schemas.microsoft.com/office/drawing/2014/main" id="{AD0C1617-0771-45D6-BD58-C9875B02E6BB}"/>
              </a:ext>
            </a:extLst>
          </p:cNvPr>
          <p:cNvSpPr>
            <a:spLocks noGrp="1"/>
          </p:cNvSpPr>
          <p:nvPr>
            <p:ph type="subTitle" idx="1"/>
          </p:nvPr>
        </p:nvSpPr>
        <p:spPr>
          <a:xfrm>
            <a:off x="1674052" y="2021181"/>
            <a:ext cx="9855796" cy="3684393"/>
          </a:xfrm>
        </p:spPr>
        <p:txBody>
          <a:bodyPr anchor="t">
            <a:noAutofit/>
          </a:bodyPr>
          <a:lstStyle/>
          <a:p>
            <a:pPr marL="342900" indent="-342900" algn="l" rtl="0" fontAlgn="base">
              <a:buFont typeface="+mj-lt"/>
              <a:buAutoNum type="arabicPeriod"/>
            </a:pPr>
            <a:r>
              <a:rPr lang="sk-SK" sz="1800" b="0" i="0" u="none" strike="noStrike" dirty="0" err="1">
                <a:effectLst/>
                <a:latin typeface="Arial" panose="020B0604020202020204" pitchFamily="34" charset="0"/>
                <a:cs typeface="Arial" panose="020B0604020202020204" pitchFamily="34" charset="0"/>
              </a:rPr>
              <a:t>Bilan</a:t>
            </a:r>
            <a:r>
              <a:rPr lang="sk-SK" sz="1800" b="0" i="0" u="none" strike="noStrike" dirty="0">
                <a:effectLst/>
                <a:latin typeface="Arial" panose="020B0604020202020204" pitchFamily="34" charset="0"/>
                <a:cs typeface="Arial" panose="020B0604020202020204" pitchFamily="34" charset="0"/>
              </a:rPr>
              <a:t>, A., </a:t>
            </a:r>
            <a:r>
              <a:rPr lang="sk-SK" sz="1800" b="0" i="0" u="none" strike="noStrike" dirty="0" err="1">
                <a:effectLst/>
                <a:latin typeface="Arial" panose="020B0604020202020204" pitchFamily="34" charset="0"/>
                <a:cs typeface="Arial" panose="020B0604020202020204" pitchFamily="34" charset="0"/>
              </a:rPr>
              <a:t>Degryse</a:t>
            </a:r>
            <a:r>
              <a:rPr lang="sk-SK" sz="1800" b="0" i="0" u="none" strike="noStrike" dirty="0">
                <a:effectLst/>
                <a:latin typeface="Arial" panose="020B0604020202020204" pitchFamily="34" charset="0"/>
                <a:cs typeface="Arial" panose="020B0604020202020204" pitchFamily="34" charset="0"/>
              </a:rPr>
              <a:t>, H., </a:t>
            </a:r>
            <a:r>
              <a:rPr lang="sk-SK" sz="1800" b="0" i="0" u="none" strike="noStrike" dirty="0" err="1">
                <a:effectLst/>
                <a:latin typeface="Arial" panose="020B0604020202020204" pitchFamily="34" charset="0"/>
                <a:cs typeface="Arial" panose="020B0604020202020204" pitchFamily="34" charset="0"/>
              </a:rPr>
              <a:t>O’Flynn</a:t>
            </a:r>
            <a:r>
              <a:rPr lang="sk-SK" sz="1800" b="0" i="0" u="none" strike="noStrike" dirty="0">
                <a:effectLst/>
                <a:latin typeface="Arial" panose="020B0604020202020204" pitchFamily="34" charset="0"/>
                <a:cs typeface="Arial" panose="020B0604020202020204" pitchFamily="34" charset="0"/>
              </a:rPr>
              <a:t>, K., &amp; </a:t>
            </a:r>
            <a:r>
              <a:rPr lang="sk-SK" sz="1800" b="0" i="0" u="none" strike="noStrike" dirty="0" err="1">
                <a:effectLst/>
                <a:latin typeface="Arial" panose="020B0604020202020204" pitchFamily="34" charset="0"/>
                <a:cs typeface="Arial" panose="020B0604020202020204" pitchFamily="34" charset="0"/>
              </a:rPr>
              <a:t>Ongena</a:t>
            </a:r>
            <a:r>
              <a:rPr lang="sk-SK" sz="1800" b="0" i="0" u="none" strike="noStrike" dirty="0">
                <a:effectLst/>
                <a:latin typeface="Arial" panose="020B0604020202020204" pitchFamily="34" charset="0"/>
                <a:cs typeface="Arial" panose="020B0604020202020204" pitchFamily="34" charset="0"/>
              </a:rPr>
              <a:t>, S. (2019). Banking and </a:t>
            </a:r>
            <a:r>
              <a:rPr lang="sk-SK" sz="1800" b="0" i="0" u="none" strike="noStrike" dirty="0" err="1">
                <a:effectLst/>
                <a:latin typeface="Arial" panose="020B0604020202020204" pitchFamily="34" charset="0"/>
                <a:cs typeface="Arial" panose="020B0604020202020204" pitchFamily="34" charset="0"/>
              </a:rPr>
              <a:t>Financial</a:t>
            </a:r>
            <a:r>
              <a:rPr lang="sk-SK" sz="1800" b="0" i="0" u="none" strike="noStrike" dirty="0">
                <a:effectLst/>
                <a:latin typeface="Arial" panose="020B0604020202020204" pitchFamily="34" charset="0"/>
                <a:cs typeface="Arial" panose="020B0604020202020204" pitchFamily="34" charset="0"/>
              </a:rPr>
              <a:t> Markets: </a:t>
            </a:r>
            <a:r>
              <a:rPr lang="sk-SK" sz="1800" b="0" i="0" u="none" strike="noStrike" dirty="0" err="1">
                <a:effectLst/>
                <a:latin typeface="Arial" panose="020B0604020202020204" pitchFamily="34" charset="0"/>
                <a:cs typeface="Arial" panose="020B0604020202020204" pitchFamily="34" charset="0"/>
              </a:rPr>
              <a:t>How</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Banks</a:t>
            </a:r>
            <a:r>
              <a:rPr lang="sk-SK" sz="1800" b="0" i="0" u="none" strike="noStrike" dirty="0">
                <a:effectLst/>
                <a:latin typeface="Arial" panose="020B0604020202020204" pitchFamily="34" charset="0"/>
                <a:cs typeface="Arial" panose="020B0604020202020204" pitchFamily="34" charset="0"/>
              </a:rPr>
              <a:t> and </a:t>
            </a:r>
            <a:r>
              <a:rPr lang="sk-SK" sz="1800" b="0" i="0" u="none" strike="noStrike" dirty="0" err="1">
                <a:effectLst/>
                <a:latin typeface="Arial" panose="020B0604020202020204" pitchFamily="34" charset="0"/>
                <a:cs typeface="Arial" panose="020B0604020202020204" pitchFamily="34" charset="0"/>
              </a:rPr>
              <a:t>Financial</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Technology</a:t>
            </a:r>
            <a:r>
              <a:rPr lang="sk-SK" sz="1800" b="0" i="0" u="none" strike="noStrike" dirty="0">
                <a:effectLst/>
                <a:latin typeface="Arial" panose="020B0604020202020204" pitchFamily="34" charset="0"/>
                <a:cs typeface="Arial" panose="020B0604020202020204" pitchFamily="34" charset="0"/>
              </a:rPr>
              <a:t> Are </a:t>
            </a:r>
            <a:r>
              <a:rPr lang="sk-SK" sz="1800" b="0" i="0" u="none" strike="noStrike" dirty="0" err="1">
                <a:effectLst/>
                <a:latin typeface="Arial" panose="020B0604020202020204" pitchFamily="34" charset="0"/>
                <a:cs typeface="Arial" panose="020B0604020202020204" pitchFamily="34" charset="0"/>
              </a:rPr>
              <a:t>Reshaping</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Financial</a:t>
            </a:r>
            <a:r>
              <a:rPr lang="sk-SK" sz="1800" b="0" i="0" u="none" strike="noStrike" dirty="0">
                <a:effectLst/>
                <a:latin typeface="Arial" panose="020B0604020202020204" pitchFamily="34" charset="0"/>
                <a:cs typeface="Arial" panose="020B0604020202020204" pitchFamily="34" charset="0"/>
              </a:rPr>
              <a:t> Markets. </a:t>
            </a:r>
            <a:r>
              <a:rPr lang="sk-SK" sz="1800" b="0" i="0" u="none" strike="noStrike" dirty="0" err="1">
                <a:effectLst/>
                <a:latin typeface="Arial" panose="020B0604020202020204" pitchFamily="34" charset="0"/>
                <a:cs typeface="Arial" panose="020B0604020202020204" pitchFamily="34" charset="0"/>
              </a:rPr>
              <a:t>Springer</a:t>
            </a:r>
            <a:r>
              <a:rPr lang="sk-SK" sz="1800" b="0" i="0" u="none" strike="noStrike" dirty="0">
                <a:effectLst/>
                <a:latin typeface="Arial" panose="020B0604020202020204" pitchFamily="34" charset="0"/>
                <a:cs typeface="Arial" panose="020B0604020202020204" pitchFamily="34" charset="0"/>
              </a:rPr>
              <a:t> Nature.​</a:t>
            </a:r>
          </a:p>
          <a:p>
            <a:pPr marL="342900" indent="-342900" algn="l" rtl="0" fontAlgn="base">
              <a:buFont typeface="+mj-lt"/>
              <a:buAutoNum type="arabicPeriod"/>
            </a:pPr>
            <a:endParaRPr lang="sk-SK" sz="800" b="0" i="0" u="none" strike="noStrike" dirty="0">
              <a:effectLst/>
              <a:latin typeface="Arial" panose="020B0604020202020204" pitchFamily="34" charset="0"/>
              <a:cs typeface="Arial" panose="020B0604020202020204" pitchFamily="34" charset="0"/>
            </a:endParaRPr>
          </a:p>
          <a:p>
            <a:pPr marL="342900" indent="-342900" algn="l" rtl="0" fontAlgn="base">
              <a:buFont typeface="+mj-lt"/>
              <a:buAutoNum type="arabicPeriod"/>
            </a:pPr>
            <a:r>
              <a:rPr lang="sk-SK" sz="1800" b="0" i="0" u="none" strike="noStrike" dirty="0">
                <a:effectLst/>
                <a:latin typeface="Arial" panose="020B0604020202020204" pitchFamily="34" charset="0"/>
                <a:cs typeface="Arial" panose="020B0604020202020204" pitchFamily="34" charset="0"/>
              </a:rPr>
              <a:t>de </a:t>
            </a:r>
            <a:r>
              <a:rPr lang="sk-SK" sz="1800" b="0" i="0" u="none" strike="noStrike" dirty="0" err="1">
                <a:effectLst/>
                <a:latin typeface="Arial" panose="020B0604020202020204" pitchFamily="34" charset="0"/>
                <a:cs typeface="Arial" panose="020B0604020202020204" pitchFamily="34" charset="0"/>
              </a:rPr>
              <a:t>Beaufort</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Wijnholds</a:t>
            </a:r>
            <a:r>
              <a:rPr lang="sk-SK" sz="1800" b="0" i="0" u="none" strike="noStrike" dirty="0">
                <a:effectLst/>
                <a:latin typeface="Arial" panose="020B0604020202020204" pitchFamily="34" charset="0"/>
                <a:cs typeface="Arial" panose="020B0604020202020204" pitchFamily="34" charset="0"/>
              </a:rPr>
              <a:t>, O. (2020). </a:t>
            </a:r>
            <a:r>
              <a:rPr lang="sk-SK" sz="1800" b="0" i="0" u="none" strike="noStrike" dirty="0" err="1">
                <a:effectLst/>
                <a:latin typeface="Arial" panose="020B0604020202020204" pitchFamily="34" charset="0"/>
                <a:cs typeface="Arial" panose="020B0604020202020204" pitchFamily="34" charset="0"/>
              </a:rPr>
              <a:t>The</a:t>
            </a:r>
            <a:r>
              <a:rPr lang="sk-SK" sz="1800" b="0" i="0" u="none" strike="noStrike" dirty="0">
                <a:effectLst/>
                <a:latin typeface="Arial" panose="020B0604020202020204" pitchFamily="34" charset="0"/>
                <a:cs typeface="Arial" panose="020B0604020202020204" pitchFamily="34" charset="0"/>
              </a:rPr>
              <a:t> Money </a:t>
            </a:r>
            <a:r>
              <a:rPr lang="sk-SK" sz="1800" b="0" i="0" u="none" strike="noStrike" dirty="0" err="1">
                <a:effectLst/>
                <a:latin typeface="Arial" panose="020B0604020202020204" pitchFamily="34" charset="0"/>
                <a:cs typeface="Arial" panose="020B0604020202020204" pitchFamily="34" charset="0"/>
              </a:rPr>
              <a:t>Masters</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Springer</a:t>
            </a:r>
            <a:r>
              <a:rPr lang="sk-SK" sz="1800" b="0" i="0" u="none" strike="noStrike" dirty="0">
                <a:effectLst/>
                <a:latin typeface="Arial" panose="020B0604020202020204" pitchFamily="34" charset="0"/>
                <a:cs typeface="Arial" panose="020B0604020202020204" pitchFamily="34" charset="0"/>
              </a:rPr>
              <a:t> International </a:t>
            </a:r>
            <a:r>
              <a:rPr lang="sk-SK" sz="1800" b="0" i="0" u="none" strike="noStrike" dirty="0" err="1">
                <a:effectLst/>
                <a:latin typeface="Arial" panose="020B0604020202020204" pitchFamily="34" charset="0"/>
                <a:cs typeface="Arial" panose="020B0604020202020204" pitchFamily="34" charset="0"/>
              </a:rPr>
              <a:t>Publishing</a:t>
            </a:r>
            <a:r>
              <a:rPr lang="sk-SK" sz="1800" b="0" i="0" u="none" strike="noStrike" dirty="0">
                <a:effectLst/>
                <a:latin typeface="Arial" panose="020B0604020202020204" pitchFamily="34" charset="0"/>
                <a:cs typeface="Arial" panose="020B0604020202020204" pitchFamily="34" charset="0"/>
              </a:rPr>
              <a:t>.​</a:t>
            </a:r>
          </a:p>
          <a:p>
            <a:pPr marL="342900" indent="-342900" algn="l" rtl="0" fontAlgn="base">
              <a:buFont typeface="+mj-lt"/>
              <a:buAutoNum type="arabicPeriod"/>
            </a:pPr>
            <a:endParaRPr lang="sk-SK" sz="800" b="0" i="0" u="none" strike="noStrike" dirty="0">
              <a:effectLst/>
              <a:latin typeface="Arial" panose="020B0604020202020204" pitchFamily="34" charset="0"/>
              <a:cs typeface="Arial" panose="020B0604020202020204" pitchFamily="34" charset="0"/>
            </a:endParaRPr>
          </a:p>
          <a:p>
            <a:pPr marL="342900" indent="-342900" algn="l" rtl="0" fontAlgn="base">
              <a:buFont typeface="+mj-lt"/>
              <a:buAutoNum type="arabicPeriod"/>
            </a:pPr>
            <a:r>
              <a:rPr lang="sk-SK" sz="1800" b="0" i="0" u="none" strike="noStrike" dirty="0" err="1">
                <a:effectLst/>
                <a:latin typeface="Arial" panose="020B0604020202020204" pitchFamily="34" charset="0"/>
                <a:cs typeface="Arial" panose="020B0604020202020204" pitchFamily="34" charset="0"/>
              </a:rPr>
              <a:t>Gortsos</a:t>
            </a:r>
            <a:r>
              <a:rPr lang="sk-SK" sz="1800" b="0" i="0" u="none" strike="noStrike" dirty="0">
                <a:effectLst/>
                <a:latin typeface="Arial" panose="020B0604020202020204" pitchFamily="34" charset="0"/>
                <a:cs typeface="Arial" panose="020B0604020202020204" pitchFamily="34" charset="0"/>
              </a:rPr>
              <a:t>, C. V. (2020). </a:t>
            </a:r>
            <a:r>
              <a:rPr lang="sk-SK" sz="1800" b="0" i="0" u="none" strike="noStrike" dirty="0" err="1">
                <a:effectLst/>
                <a:latin typeface="Arial" panose="020B0604020202020204" pitchFamily="34" charset="0"/>
                <a:cs typeface="Arial" panose="020B0604020202020204" pitchFamily="34" charset="0"/>
              </a:rPr>
              <a:t>European</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Central</a:t>
            </a:r>
            <a:r>
              <a:rPr lang="sk-SK" sz="1800" b="0" i="0" u="none" strike="noStrike" dirty="0">
                <a:effectLst/>
                <a:latin typeface="Arial" panose="020B0604020202020204" pitchFamily="34" charset="0"/>
                <a:cs typeface="Arial" panose="020B0604020202020204" pitchFamily="34" charset="0"/>
              </a:rPr>
              <a:t> Banking </a:t>
            </a:r>
            <a:r>
              <a:rPr lang="sk-SK" sz="1800" b="0" i="0" u="none" strike="noStrike" dirty="0" err="1">
                <a:effectLst/>
                <a:latin typeface="Arial" panose="020B0604020202020204" pitchFamily="34" charset="0"/>
                <a:cs typeface="Arial" panose="020B0604020202020204" pitchFamily="34" charset="0"/>
              </a:rPr>
              <a:t>Law</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The</a:t>
            </a:r>
            <a:r>
              <a:rPr lang="sk-SK" sz="1800" b="0" i="0" u="none" strike="noStrike" dirty="0">
                <a:effectLst/>
                <a:latin typeface="Arial" panose="020B0604020202020204" pitchFamily="34" charset="0"/>
                <a:cs typeface="Arial" panose="020B0604020202020204" pitchFamily="34" charset="0"/>
              </a:rPr>
              <a:t> Role of </a:t>
            </a:r>
            <a:r>
              <a:rPr lang="sk-SK" sz="1800" b="0" i="0" u="none" strike="noStrike" dirty="0" err="1">
                <a:effectLst/>
                <a:latin typeface="Arial" panose="020B0604020202020204" pitchFamily="34" charset="0"/>
                <a:cs typeface="Arial" panose="020B0604020202020204" pitchFamily="34" charset="0"/>
              </a:rPr>
              <a:t>the</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European</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Central</a:t>
            </a:r>
            <a:r>
              <a:rPr lang="sk-SK" sz="1800" b="0" i="0" u="none" strike="noStrike" dirty="0">
                <a:effectLst/>
                <a:latin typeface="Arial" panose="020B0604020202020204" pitchFamily="34" charset="0"/>
                <a:cs typeface="Arial" panose="020B0604020202020204" pitchFamily="34" charset="0"/>
              </a:rPr>
              <a:t> Bank and National </a:t>
            </a:r>
            <a:r>
              <a:rPr lang="sk-SK" sz="1800" b="0" i="0" u="none" strike="noStrike" dirty="0" err="1">
                <a:effectLst/>
                <a:latin typeface="Arial" panose="020B0604020202020204" pitchFamily="34" charset="0"/>
                <a:cs typeface="Arial" panose="020B0604020202020204" pitchFamily="34" charset="0"/>
              </a:rPr>
              <a:t>Central</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Banks</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under</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European</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Law</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Palgrave</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Macmillan</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Studies</a:t>
            </a:r>
            <a:r>
              <a:rPr lang="sk-SK" sz="1800" b="0" i="0" u="none" strike="noStrike" dirty="0">
                <a:effectLst/>
                <a:latin typeface="Arial" panose="020B0604020202020204" pitchFamily="34" charset="0"/>
                <a:cs typeface="Arial" panose="020B0604020202020204" pitchFamily="34" charset="0"/>
              </a:rPr>
              <a:t> in Banking and </a:t>
            </a:r>
            <a:r>
              <a:rPr lang="sk-SK" sz="1800" b="0" i="0" u="none" strike="noStrike" dirty="0" err="1">
                <a:effectLst/>
                <a:latin typeface="Arial" panose="020B0604020202020204" pitchFamily="34" charset="0"/>
                <a:cs typeface="Arial" panose="020B0604020202020204" pitchFamily="34" charset="0"/>
              </a:rPr>
              <a:t>Financial</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Institutions</a:t>
            </a:r>
            <a:r>
              <a:rPr lang="sk-SK" sz="1800" b="0" i="0" u="none" strike="noStrike" dirty="0">
                <a:effectLst/>
                <a:latin typeface="Arial" panose="020B0604020202020204" pitchFamily="34" charset="0"/>
                <a:cs typeface="Arial" panose="020B0604020202020204" pitchFamily="34" charset="0"/>
              </a:rPr>
              <a:t>.​</a:t>
            </a:r>
          </a:p>
          <a:p>
            <a:pPr marL="342900" indent="-342900" algn="l" rtl="0" fontAlgn="base">
              <a:buFont typeface="+mj-lt"/>
              <a:buAutoNum type="arabicPeriod"/>
            </a:pPr>
            <a:endParaRPr lang="sk-SK" sz="800" b="0" i="0" u="none" strike="noStrike" dirty="0">
              <a:effectLst/>
              <a:latin typeface="Arial" panose="020B0604020202020204" pitchFamily="34" charset="0"/>
              <a:cs typeface="Arial" panose="020B0604020202020204" pitchFamily="34" charset="0"/>
            </a:endParaRPr>
          </a:p>
          <a:p>
            <a:pPr marL="342900" indent="-342900" algn="l" rtl="0" fontAlgn="base">
              <a:buFont typeface="+mj-lt"/>
              <a:buAutoNum type="arabicPeriod"/>
            </a:pPr>
            <a:r>
              <a:rPr lang="sk-SK" sz="1800" b="0" i="0" u="none" strike="noStrike" dirty="0" err="1">
                <a:effectLst/>
                <a:latin typeface="Arial" panose="020B0604020202020204" pitchFamily="34" charset="0"/>
                <a:cs typeface="Arial" panose="020B0604020202020204" pitchFamily="34" charset="0"/>
              </a:rPr>
              <a:t>Herger</a:t>
            </a:r>
            <a:r>
              <a:rPr lang="sk-SK" sz="1800" b="0" i="0" u="none" strike="noStrike" dirty="0">
                <a:effectLst/>
                <a:latin typeface="Arial" panose="020B0604020202020204" pitchFamily="34" charset="0"/>
                <a:cs typeface="Arial" panose="020B0604020202020204" pitchFamily="34" charset="0"/>
              </a:rPr>
              <a:t>, N. (2019). </a:t>
            </a:r>
            <a:r>
              <a:rPr lang="sk-SK" sz="1800" b="0" i="0" u="none" strike="noStrike" dirty="0" err="1">
                <a:effectLst/>
                <a:latin typeface="Arial" panose="020B0604020202020204" pitchFamily="34" charset="0"/>
                <a:cs typeface="Arial" panose="020B0604020202020204" pitchFamily="34" charset="0"/>
              </a:rPr>
              <a:t>Understanding</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central</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banks</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Springer</a:t>
            </a:r>
            <a:r>
              <a:rPr lang="sk-SK" sz="1800" b="0" i="0" u="none" strike="noStrike" dirty="0">
                <a:effectLst/>
                <a:latin typeface="Arial" panose="020B0604020202020204" pitchFamily="34" charset="0"/>
                <a:cs typeface="Arial" panose="020B0604020202020204" pitchFamily="34" charset="0"/>
              </a:rPr>
              <a:t>.​</a:t>
            </a:r>
          </a:p>
          <a:p>
            <a:pPr marL="342900" indent="-342900" algn="l" rtl="0" fontAlgn="base">
              <a:buFont typeface="+mj-lt"/>
              <a:buAutoNum type="arabicPeriod"/>
            </a:pPr>
            <a:endParaRPr lang="sk-SK" sz="800" b="0" i="0" u="none" strike="noStrike" dirty="0">
              <a:effectLst/>
              <a:latin typeface="Arial" panose="020B0604020202020204" pitchFamily="34" charset="0"/>
              <a:cs typeface="Arial" panose="020B0604020202020204" pitchFamily="34" charset="0"/>
            </a:endParaRPr>
          </a:p>
          <a:p>
            <a:pPr marL="342900" indent="-342900" algn="l" rtl="0" fontAlgn="base">
              <a:buFont typeface="+mj-lt"/>
              <a:buAutoNum type="arabicPeriod"/>
            </a:pPr>
            <a:r>
              <a:rPr lang="sk-SK" sz="1800" b="0" i="0" u="none" strike="noStrike" dirty="0" err="1">
                <a:effectLst/>
                <a:latin typeface="Arial" panose="020B0604020202020204" pitchFamily="34" charset="0"/>
                <a:cs typeface="Arial" panose="020B0604020202020204" pitchFamily="34" charset="0"/>
              </a:rPr>
              <a:t>Tanda</a:t>
            </a:r>
            <a:r>
              <a:rPr lang="sk-SK" sz="1800" b="0" i="0" u="none" strike="noStrike" dirty="0">
                <a:effectLst/>
                <a:latin typeface="Arial" panose="020B0604020202020204" pitchFamily="34" charset="0"/>
                <a:cs typeface="Arial" panose="020B0604020202020204" pitchFamily="34" charset="0"/>
              </a:rPr>
              <a:t>, A., &amp; </a:t>
            </a:r>
            <a:r>
              <a:rPr lang="sk-SK" sz="1800" b="0" i="0" u="none" strike="noStrike" dirty="0" err="1">
                <a:effectLst/>
                <a:latin typeface="Arial" panose="020B0604020202020204" pitchFamily="34" charset="0"/>
                <a:cs typeface="Arial" panose="020B0604020202020204" pitchFamily="34" charset="0"/>
              </a:rPr>
              <a:t>Schena</a:t>
            </a:r>
            <a:r>
              <a:rPr lang="sk-SK" sz="1800" b="0" i="0" u="none" strike="noStrike" dirty="0">
                <a:effectLst/>
                <a:latin typeface="Arial" panose="020B0604020202020204" pitchFamily="34" charset="0"/>
                <a:cs typeface="Arial" panose="020B0604020202020204" pitchFamily="34" charset="0"/>
              </a:rPr>
              <a:t>, C. M. (2019). </a:t>
            </a:r>
            <a:r>
              <a:rPr lang="sk-SK" sz="1800" b="0" i="0" u="none" strike="noStrike" dirty="0" err="1">
                <a:effectLst/>
                <a:latin typeface="Arial" panose="020B0604020202020204" pitchFamily="34" charset="0"/>
                <a:cs typeface="Arial" panose="020B0604020202020204" pitchFamily="34" charset="0"/>
              </a:rPr>
              <a:t>FinTech</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BigTech</a:t>
            </a:r>
            <a:r>
              <a:rPr lang="sk-SK" sz="1800" b="0" i="0" u="none" strike="noStrike" dirty="0">
                <a:effectLst/>
                <a:latin typeface="Arial" panose="020B0604020202020204" pitchFamily="34" charset="0"/>
                <a:cs typeface="Arial" panose="020B0604020202020204" pitchFamily="34" charset="0"/>
              </a:rPr>
              <a:t> and </a:t>
            </a:r>
            <a:r>
              <a:rPr lang="sk-SK" sz="1800" b="0" i="0" u="none" strike="noStrike" dirty="0" err="1">
                <a:effectLst/>
                <a:latin typeface="Arial" panose="020B0604020202020204" pitchFamily="34" charset="0"/>
                <a:cs typeface="Arial" panose="020B0604020202020204" pitchFamily="34" charset="0"/>
              </a:rPr>
              <a:t>Banks</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Digitalisation</a:t>
            </a:r>
            <a:r>
              <a:rPr lang="sk-SK" sz="1800" b="0" i="0" u="none" strike="noStrike" dirty="0">
                <a:effectLst/>
                <a:latin typeface="Arial" panose="020B0604020202020204" pitchFamily="34" charset="0"/>
                <a:cs typeface="Arial" panose="020B0604020202020204" pitchFamily="34" charset="0"/>
              </a:rPr>
              <a:t> and </a:t>
            </a:r>
            <a:r>
              <a:rPr lang="sk-SK" sz="1800" b="0" i="0" u="none" strike="noStrike" dirty="0" err="1">
                <a:effectLst/>
                <a:latin typeface="Arial" panose="020B0604020202020204" pitchFamily="34" charset="0"/>
                <a:cs typeface="Arial" panose="020B0604020202020204" pitchFamily="34" charset="0"/>
              </a:rPr>
              <a:t>Its</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Impact</a:t>
            </a:r>
            <a:r>
              <a:rPr lang="sk-SK" sz="1800" b="0" i="0" u="none" strike="noStrike" dirty="0">
                <a:effectLst/>
                <a:latin typeface="Arial" panose="020B0604020202020204" pitchFamily="34" charset="0"/>
                <a:cs typeface="Arial" panose="020B0604020202020204" pitchFamily="34" charset="0"/>
              </a:rPr>
              <a:t> on Banking Business </a:t>
            </a:r>
            <a:r>
              <a:rPr lang="sk-SK" sz="1800" b="0" i="0" u="none" strike="noStrike" dirty="0" err="1">
                <a:effectLst/>
                <a:latin typeface="Arial" panose="020B0604020202020204" pitchFamily="34" charset="0"/>
                <a:cs typeface="Arial" panose="020B0604020202020204" pitchFamily="34" charset="0"/>
              </a:rPr>
              <a:t>Models</a:t>
            </a:r>
            <a:r>
              <a:rPr lang="sk-SK" sz="1800" b="0" i="0" u="none" strike="noStrike" dirty="0">
                <a:effectLst/>
                <a:latin typeface="Arial" panose="020B0604020202020204" pitchFamily="34" charset="0"/>
                <a:cs typeface="Arial" panose="020B0604020202020204" pitchFamily="34" charset="0"/>
              </a:rPr>
              <a:t>. </a:t>
            </a:r>
            <a:r>
              <a:rPr lang="sk-SK" sz="1800" b="0" i="0" u="none" strike="noStrike" dirty="0" err="1">
                <a:effectLst/>
                <a:latin typeface="Arial" panose="020B0604020202020204" pitchFamily="34" charset="0"/>
                <a:cs typeface="Arial" panose="020B0604020202020204" pitchFamily="34" charset="0"/>
              </a:rPr>
              <a:t>Springer</a:t>
            </a:r>
            <a:r>
              <a:rPr lang="sk-SK" sz="1800" b="0" i="0" u="none" strike="noStrike"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73744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8" name="Obrázek 7">
            <a:extLst>
              <a:ext uri="{FF2B5EF4-FFF2-40B4-BE49-F238E27FC236}">
                <a16:creationId xmlns:a16="http://schemas.microsoft.com/office/drawing/2014/main" id="{EA00236C-C9B9-46B7-A7EA-5569C104817F}"/>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528704" y="4182641"/>
            <a:ext cx="10746548" cy="575794"/>
          </a:xfrm>
        </p:spPr>
        <p:txBody>
          <a:bodyPr anchor="t">
            <a:noAutofit/>
          </a:bodyPr>
          <a:lstStyle/>
          <a:p>
            <a:pPr rtl="0" fontAlgn="base"/>
            <a:r>
              <a:rPr lang="sk-SK" sz="4000" b="0" i="0" u="none" strike="noStrike" dirty="0">
                <a:solidFill>
                  <a:srgbClr val="000000"/>
                </a:solidFill>
                <a:effectLst/>
                <a:latin typeface="Arial" panose="020B0604020202020204" pitchFamily="34" charset="0"/>
                <a:cs typeface="Arial" panose="020B0604020202020204" pitchFamily="34" charset="0"/>
              </a:rPr>
              <a:t>OTÁZKY?</a:t>
            </a:r>
          </a:p>
        </p:txBody>
      </p:sp>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634444" y="2789832"/>
            <a:ext cx="9144000" cy="839136"/>
          </a:xfrm>
        </p:spPr>
        <p:txBody>
          <a:bodyPr>
            <a:normAutofit/>
          </a:bodyPr>
          <a:lstStyle/>
          <a:p>
            <a:r>
              <a:rPr lang="cs-CZ" sz="4800" b="1" dirty="0">
                <a:solidFill>
                  <a:srgbClr val="249CDC"/>
                </a:solidFill>
                <a:latin typeface="Arial" panose="020B0604020202020204" pitchFamily="34" charset="0"/>
                <a:cs typeface="Arial" panose="020B0604020202020204" pitchFamily="34" charset="0"/>
              </a:rPr>
              <a:t>ĎAKUJEM ZA POZORNOSŤ!</a:t>
            </a:r>
            <a:r>
              <a:rPr lang="cs-CZ" sz="3200" b="1" dirty="0">
                <a:solidFill>
                  <a:srgbClr val="249CD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9384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852363"/>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Peniaze a ich podoby (1)​</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4" y="1797243"/>
            <a:ext cx="10153589" cy="4154984"/>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Tvrdenia, ktoré dobre poznáme:​</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„peniaze hýbu svetom“​</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„láska k peniazom je zdrojom všetkého zla“ (láska či nedostatok ??)​</a:t>
            </a:r>
          </a:p>
          <a:p>
            <a:pPr marL="342900" indent="-342900">
              <a:buFont typeface="Arial" panose="020B0604020202020204" pitchFamily="34" charset="0"/>
              <a:buChar char="•"/>
            </a:pPr>
            <a:endParaRPr lang="sk-SK" sz="2400" b="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Dôležité je pochopiť význam peňazí z hľadiska​</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Viery​</a:t>
            </a:r>
          </a:p>
          <a:p>
            <a:pPr marL="1257300" lvl="2"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Napríklad ako psychológia vzťahov, túžob, očakávaní​</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Osobného vzťahu​</a:t>
            </a:r>
          </a:p>
          <a:p>
            <a:pPr marL="1257300" lvl="2"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Od pohŕdania peniazmi až po úplnú zaujatosť peniazmi​</a:t>
            </a:r>
          </a:p>
          <a:p>
            <a:pPr marL="342900" indent="-342900">
              <a:buFont typeface="Arial" panose="020B0604020202020204" pitchFamily="34" charset="0"/>
              <a:buChar char="•"/>
            </a:pPr>
            <a:endParaRPr lang="sk-SK" sz="2400" b="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Prechod od primitívnych foriem k moderným formám peňazí​</a:t>
            </a:r>
            <a:endParaRPr lang="cs-CZ" dirty="0"/>
          </a:p>
        </p:txBody>
      </p:sp>
    </p:spTree>
    <p:extLst>
      <p:ext uri="{BB962C8B-B14F-4D97-AF65-F5344CB8AC3E}">
        <p14:creationId xmlns:p14="http://schemas.microsoft.com/office/powerpoint/2010/main" val="419515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852363"/>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Peniaze a ich podoby (2)​</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4" y="1797243"/>
            <a:ext cx="10153589" cy="4524315"/>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Peniaze by nemali byť definované iba z hľadiska významu, ale rovnako tak aj z hľadiska ich funkcií a účelu​</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Platobný prostriedok / prostriedok výmeny​</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Prostriedok uchovávania hodnoty​</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Účtovná jednotka​​</a:t>
            </a:r>
          </a:p>
          <a:p>
            <a:pPr marL="342900" indent="-342900">
              <a:buFont typeface="Arial" panose="020B0604020202020204" pitchFamily="34" charset="0"/>
              <a:buChar char="•"/>
            </a:pPr>
            <a:endParaRPr lang="sk-SK" sz="2400" b="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Charakteristiky peňazí​</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Ľahko akceptovateľné médium​</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Ľahko deliteľné médium​</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Majú známu hodnotu​</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Majú vysokú hodnotu v pomere k hmotnosti​</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Je ich ťažké falšovať​​</a:t>
            </a:r>
            <a:endParaRPr lang="cs-CZ" dirty="0"/>
          </a:p>
        </p:txBody>
      </p:sp>
    </p:spTree>
    <p:extLst>
      <p:ext uri="{BB962C8B-B14F-4D97-AF65-F5344CB8AC3E}">
        <p14:creationId xmlns:p14="http://schemas.microsoft.com/office/powerpoint/2010/main" val="215863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41785" y="316336"/>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Peniaze a ich podoby (3)​</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pic>
        <p:nvPicPr>
          <p:cNvPr id="34818" name="Picture 2">
            <a:extLst>
              <a:ext uri="{FF2B5EF4-FFF2-40B4-BE49-F238E27FC236}">
                <a16:creationId xmlns:a16="http://schemas.microsoft.com/office/drawing/2014/main" id="{2D2CDC4C-347B-431E-AD43-E4F9C76289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1785" y="1201178"/>
            <a:ext cx="9326909" cy="5052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D3BD1A5B-16AD-4CA7-BBC5-ED78E504DA8D}"/>
              </a:ext>
            </a:extLst>
          </p:cNvPr>
          <p:cNvSpPr txBox="1"/>
          <p:nvPr/>
        </p:nvSpPr>
        <p:spPr>
          <a:xfrm>
            <a:off x="1941785" y="6337764"/>
            <a:ext cx="1803699" cy="307777"/>
          </a:xfrm>
          <a:prstGeom prst="rect">
            <a:avLst/>
          </a:prstGeom>
          <a:noFill/>
        </p:spPr>
        <p:txBody>
          <a:bodyPr wrap="none" rtlCol="0">
            <a:spAutoFit/>
          </a:bodyPr>
          <a:lstStyle/>
          <a:p>
            <a:r>
              <a:rPr lang="sk-SK" sz="1400" b="0" i="0" u="none" strike="noStrike" dirty="0">
                <a:solidFill>
                  <a:srgbClr val="000000"/>
                </a:solidFill>
                <a:effectLst/>
                <a:latin typeface="Arial" panose="020B0604020202020204" pitchFamily="34" charset="0"/>
                <a:cs typeface="Arial" panose="020B0604020202020204" pitchFamily="34" charset="0"/>
              </a:rPr>
              <a:t>Zdroj: </a:t>
            </a:r>
            <a:r>
              <a:rPr lang="sk-SK" sz="1400" b="0" i="0" u="none" strike="noStrike" dirty="0" err="1">
                <a:solidFill>
                  <a:srgbClr val="000000"/>
                </a:solidFill>
                <a:effectLst/>
                <a:latin typeface="Arial" panose="020B0604020202020204" pitchFamily="34" charset="0"/>
                <a:cs typeface="Arial" panose="020B0604020202020204" pitchFamily="34" charset="0"/>
              </a:rPr>
              <a:t>Herger</a:t>
            </a:r>
            <a:r>
              <a:rPr lang="sk-SK" sz="1400" b="0" i="0" u="none" strike="noStrike" dirty="0">
                <a:solidFill>
                  <a:srgbClr val="000000"/>
                </a:solidFill>
                <a:effectLst/>
                <a:latin typeface="Arial" panose="020B0604020202020204" pitchFamily="34" charset="0"/>
                <a:cs typeface="Arial" panose="020B0604020202020204" pitchFamily="34" charset="0"/>
              </a:rPr>
              <a:t> (2019)</a:t>
            </a:r>
            <a:endParaRPr lang="cs-CZ"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45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852363"/>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Peniaze a ich podoby (4)​</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4" y="1797243"/>
            <a:ext cx="10153589" cy="4154984"/>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Barterova výmena​</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Vytváranie trhov​</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Výmena darov​</a:t>
            </a:r>
          </a:p>
          <a:p>
            <a:endParaRPr lang="sk-SK" sz="2400" b="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Plnohodnotné peniaze​</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Komoditné peniaze​</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Drahé kovy​</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Potvrdenky o uložení zlata​</a:t>
            </a:r>
          </a:p>
          <a:p>
            <a:pPr marL="342900" indent="-342900">
              <a:buFont typeface="Arial" panose="020B0604020202020204" pitchFamily="34" charset="0"/>
              <a:buChar char="•"/>
            </a:pPr>
            <a:endParaRPr lang="sk-SK" sz="2400" b="0" i="0" u="none" strike="noStrike"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Neplnohodnotné peniaze​</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Fiat </a:t>
            </a:r>
            <a:r>
              <a:rPr lang="sk-SK" sz="2400" b="0" i="0" u="none" strike="noStrike" dirty="0" err="1">
                <a:effectLst/>
                <a:latin typeface="Arial" panose="020B0604020202020204" pitchFamily="34" charset="0"/>
                <a:cs typeface="Arial" panose="020B0604020202020204" pitchFamily="34" charset="0"/>
              </a:rPr>
              <a:t>money</a:t>
            </a:r>
            <a:r>
              <a:rPr lang="sk-SK" sz="2400" b="0" i="0" u="none" strike="noStrike" dirty="0">
                <a:effectLst/>
                <a:latin typeface="Arial" panose="020B0604020202020204" pitchFamily="34" charset="0"/>
                <a:cs typeface="Arial" panose="020B0604020202020204" pitchFamily="34" charset="0"/>
              </a:rPr>
              <a:t>​</a:t>
            </a:r>
            <a:endParaRPr lang="cs-CZ" dirty="0"/>
          </a:p>
        </p:txBody>
      </p:sp>
    </p:spTree>
    <p:extLst>
      <p:ext uri="{BB962C8B-B14F-4D97-AF65-F5344CB8AC3E}">
        <p14:creationId xmlns:p14="http://schemas.microsoft.com/office/powerpoint/2010/main" val="315391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49225" y="852363"/>
            <a:ext cx="9144000" cy="839136"/>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Peniaze a ich podoby (5)​</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ECAF2D4-9A93-4437-8FDC-46C22184B4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99" y="5721714"/>
            <a:ext cx="1112364" cy="923827"/>
          </a:xfrm>
          <a:prstGeom prst="rect">
            <a:avLst/>
          </a:prstGeom>
          <a:noFill/>
          <a:ln>
            <a:noFill/>
          </a:ln>
        </p:spPr>
      </p:pic>
      <p:sp>
        <p:nvSpPr>
          <p:cNvPr id="11" name="TextovéPole 10">
            <a:extLst>
              <a:ext uri="{FF2B5EF4-FFF2-40B4-BE49-F238E27FC236}">
                <a16:creationId xmlns:a16="http://schemas.microsoft.com/office/drawing/2014/main" id="{9DC54AB6-870C-4CC2-9081-F082168F8C13}"/>
              </a:ext>
            </a:extLst>
          </p:cNvPr>
          <p:cNvSpPr txBox="1"/>
          <p:nvPr/>
        </p:nvSpPr>
        <p:spPr>
          <a:xfrm>
            <a:off x="1849224" y="1797243"/>
            <a:ext cx="10153589" cy="4247317"/>
          </a:xfrm>
          <a:prstGeom prst="rect">
            <a:avLst/>
          </a:prstGeom>
          <a:noFill/>
        </p:spPr>
        <p:txBody>
          <a:bodyPr wrap="square">
            <a:spAutoFit/>
          </a:bodyPr>
          <a:lstStyle/>
          <a:p>
            <a:pPr marL="342900"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Barterová výmena: nevýhoda??​</a:t>
            </a:r>
          </a:p>
          <a:p>
            <a:pPr marL="800100" lvl="1" indent="-342900">
              <a:buFont typeface="Arial" panose="020B0604020202020204" pitchFamily="34" charset="0"/>
              <a:buChar char="•"/>
            </a:pPr>
            <a:r>
              <a:rPr lang="sk-SK" sz="2400" b="0" i="0" u="none" strike="noStrike" dirty="0">
                <a:effectLst/>
                <a:latin typeface="Arial" panose="020B0604020202020204" pitchFamily="34" charset="0"/>
                <a:cs typeface="Arial" panose="020B0604020202020204" pitchFamily="34" charset="0"/>
              </a:rPr>
              <a:t>William Stanley </a:t>
            </a:r>
            <a:r>
              <a:rPr lang="sk-SK" sz="2400" b="0" i="0" u="none" strike="noStrike" dirty="0" err="1">
                <a:effectLst/>
                <a:latin typeface="Arial" panose="020B0604020202020204" pitchFamily="34" charset="0"/>
                <a:cs typeface="Arial" panose="020B0604020202020204" pitchFamily="34" charset="0"/>
              </a:rPr>
              <a:t>Jevons</a:t>
            </a:r>
            <a:r>
              <a:rPr lang="sk-SK" sz="2400" b="0" i="0" u="none" strike="noStrike" dirty="0">
                <a:effectLst/>
                <a:latin typeface="Arial" panose="020B0604020202020204" pitchFamily="34" charset="0"/>
                <a:cs typeface="Arial" panose="020B0604020202020204" pitchFamily="34" charset="0"/>
              </a:rPr>
              <a:t> : Peniaze a mechanizmus výmeny (1875)​</a:t>
            </a:r>
          </a:p>
          <a:p>
            <a:pPr marL="342900" indent="-342900">
              <a:buFont typeface="Arial" panose="020B0604020202020204" pitchFamily="34" charset="0"/>
              <a:buChar char="•"/>
            </a:pPr>
            <a:endParaRPr lang="sk-SK" sz="2400" b="0" i="0" u="none" strike="noStrike" dirty="0">
              <a:effectLst/>
              <a:latin typeface="Arial" panose="020B0604020202020204" pitchFamily="34" charset="0"/>
              <a:cs typeface="Arial" panose="020B0604020202020204" pitchFamily="34" charset="0"/>
            </a:endParaRPr>
          </a:p>
          <a:p>
            <a:pPr lvl="1"/>
            <a:r>
              <a:rPr lang="sk-SK" b="0" i="0" u="none" strike="noStrike" dirty="0" err="1">
                <a:effectLst/>
                <a:latin typeface="Arial" panose="020B0604020202020204" pitchFamily="34" charset="0"/>
                <a:cs typeface="Arial" panose="020B0604020202020204" pitchFamily="34" charset="0"/>
              </a:rPr>
              <a:t>Fun</a:t>
            </a:r>
            <a:r>
              <a:rPr lang="sk-SK" b="0" i="0" u="none" strike="noStrike" dirty="0">
                <a:effectLst/>
                <a:latin typeface="Arial" panose="020B0604020202020204" pitchFamily="34" charset="0"/>
                <a:cs typeface="Arial" panose="020B0604020202020204" pitchFamily="34" charset="0"/>
              </a:rPr>
              <a:t> </a:t>
            </a:r>
            <a:r>
              <a:rPr lang="sk-SK" b="0" i="0" u="none" strike="noStrike" dirty="0" err="1">
                <a:effectLst/>
                <a:latin typeface="Arial" panose="020B0604020202020204" pitchFamily="34" charset="0"/>
                <a:cs typeface="Arial" panose="020B0604020202020204" pitchFamily="34" charset="0"/>
              </a:rPr>
              <a:t>Fact</a:t>
            </a:r>
            <a:r>
              <a:rPr lang="sk-SK" b="0" i="0" u="none" strike="noStrike" dirty="0">
                <a:effectLst/>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sk-SK" b="0" i="0" u="none" strike="noStrike" dirty="0">
                <a:effectLst/>
                <a:latin typeface="Arial" panose="020B0604020202020204" pitchFamily="34" charset="0"/>
                <a:cs typeface="Arial" panose="020B0604020202020204" pitchFamily="34" charset="0"/>
              </a:rPr>
              <a:t>Operná speváčka </a:t>
            </a:r>
            <a:r>
              <a:rPr lang="sk-SK" b="0" i="0" u="none" strike="noStrike" dirty="0" err="1">
                <a:effectLst/>
                <a:latin typeface="Arial" panose="020B0604020202020204" pitchFamily="34" charset="0"/>
                <a:cs typeface="Arial" panose="020B0604020202020204" pitchFamily="34" charset="0"/>
              </a:rPr>
              <a:t>Mlle</a:t>
            </a:r>
            <a:r>
              <a:rPr lang="sk-SK" b="0" i="0" u="none" strike="noStrike" dirty="0">
                <a:effectLst/>
                <a:latin typeface="Arial" panose="020B0604020202020204" pitchFamily="34" charset="0"/>
                <a:cs typeface="Arial" panose="020B0604020202020204" pitchFamily="34" charset="0"/>
              </a:rPr>
              <a:t> </a:t>
            </a:r>
            <a:r>
              <a:rPr lang="sk-SK" b="0" i="0" u="none" strike="noStrike" dirty="0" err="1">
                <a:effectLst/>
                <a:latin typeface="Arial" panose="020B0604020202020204" pitchFamily="34" charset="0"/>
                <a:cs typeface="Arial" panose="020B0604020202020204" pitchFamily="34" charset="0"/>
              </a:rPr>
              <a:t>Zélie</a:t>
            </a:r>
            <a:r>
              <a:rPr lang="sk-SK" b="0" i="0" u="none" strike="noStrike" dirty="0">
                <a:effectLst/>
                <a:latin typeface="Arial" panose="020B0604020202020204" pitchFamily="34" charset="0"/>
                <a:cs typeface="Arial" panose="020B0604020202020204" pitchFamily="34" charset="0"/>
              </a:rPr>
              <a:t> počas celosvetového turné navštívila Society </a:t>
            </a:r>
            <a:r>
              <a:rPr lang="sk-SK" b="0" i="0" u="none" strike="noStrike" dirty="0" err="1">
                <a:effectLst/>
                <a:latin typeface="Arial" panose="020B0604020202020204" pitchFamily="34" charset="0"/>
                <a:cs typeface="Arial" panose="020B0604020202020204" pitchFamily="34" charset="0"/>
              </a:rPr>
              <a:t>Islands</a:t>
            </a:r>
            <a:r>
              <a:rPr lang="sk-SK" b="0" i="0" u="none" strike="noStrike" dirty="0">
                <a:effectLst/>
                <a:latin typeface="Arial" panose="020B0604020202020204" pitchFamily="34" charset="0"/>
                <a:cs typeface="Arial" panose="020B0604020202020204" pitchFamily="34" charset="0"/>
              </a:rPr>
              <a:t> (ostrovy v Južnom </a:t>
            </a:r>
            <a:r>
              <a:rPr lang="sk-SK" b="0" i="0" u="none" strike="noStrike" dirty="0" err="1">
                <a:effectLst/>
                <a:latin typeface="Arial" panose="020B0604020202020204" pitchFamily="34" charset="0"/>
                <a:cs typeface="Arial" panose="020B0604020202020204" pitchFamily="34" charset="0"/>
              </a:rPr>
              <a:t>Pacifiku</a:t>
            </a:r>
            <a:r>
              <a:rPr lang="sk-SK" b="0" i="0" u="none" strike="noStrike" dirty="0">
                <a:effectLst/>
                <a:latin typeface="Arial" panose="020B0604020202020204" pitchFamily="34" charset="0"/>
                <a:cs typeface="Arial" panose="020B0604020202020204" pitchFamily="34" charset="0"/>
              </a:rPr>
              <a:t>). Ako odmenu za svoje vystúpenie dostala jednu tretinu príspevkov vyzbieraných na vstupnom. Jej podiel teda predstavoval​</a:t>
            </a:r>
          </a:p>
          <a:p>
            <a:pPr marL="1714500" lvl="3" indent="-342900">
              <a:buFont typeface="Arial" panose="020B0604020202020204" pitchFamily="34" charset="0"/>
              <a:buChar char="•"/>
            </a:pPr>
            <a:r>
              <a:rPr lang="sk-SK" b="0" i="0" u="none" strike="noStrike" dirty="0">
                <a:effectLst/>
                <a:latin typeface="Arial" panose="020B0604020202020204" pitchFamily="34" charset="0"/>
                <a:cs typeface="Arial" panose="020B0604020202020204" pitchFamily="34" charset="0"/>
              </a:rPr>
              <a:t>3 prasatá,​</a:t>
            </a:r>
          </a:p>
          <a:p>
            <a:pPr marL="1714500" lvl="3" indent="-342900">
              <a:buFont typeface="Arial" panose="020B0604020202020204" pitchFamily="34" charset="0"/>
              <a:buChar char="•"/>
            </a:pPr>
            <a:r>
              <a:rPr lang="sk-SK" b="0" i="0" u="none" strike="noStrike" dirty="0">
                <a:effectLst/>
                <a:latin typeface="Arial" panose="020B0604020202020204" pitchFamily="34" charset="0"/>
                <a:cs typeface="Arial" panose="020B0604020202020204" pitchFamily="34" charset="0"/>
              </a:rPr>
              <a:t>23 moriek,​</a:t>
            </a:r>
          </a:p>
          <a:p>
            <a:pPr marL="1714500" lvl="3" indent="-342900">
              <a:buFont typeface="Arial" panose="020B0604020202020204" pitchFamily="34" charset="0"/>
              <a:buChar char="•"/>
            </a:pPr>
            <a:r>
              <a:rPr lang="sk-SK" b="0" i="0" u="none" strike="noStrike" dirty="0">
                <a:effectLst/>
                <a:latin typeface="Arial" panose="020B0604020202020204" pitchFamily="34" charset="0"/>
                <a:cs typeface="Arial" panose="020B0604020202020204" pitchFamily="34" charset="0"/>
              </a:rPr>
              <a:t>44 kurčiat,​</a:t>
            </a:r>
          </a:p>
          <a:p>
            <a:pPr marL="1714500" lvl="3" indent="-342900">
              <a:buFont typeface="Arial" panose="020B0604020202020204" pitchFamily="34" charset="0"/>
              <a:buChar char="•"/>
            </a:pPr>
            <a:r>
              <a:rPr lang="sk-SK" b="0" i="0" u="none" strike="noStrike" dirty="0">
                <a:effectLst/>
                <a:latin typeface="Arial" panose="020B0604020202020204" pitchFamily="34" charset="0"/>
                <a:cs typeface="Arial" panose="020B0604020202020204" pitchFamily="34" charset="0"/>
              </a:rPr>
              <a:t>5000 kokosových orechov​</a:t>
            </a:r>
          </a:p>
          <a:p>
            <a:pPr marL="1714500" lvl="3" indent="-342900">
              <a:buFont typeface="Arial" panose="020B0604020202020204" pitchFamily="34" charset="0"/>
              <a:buChar char="•"/>
            </a:pPr>
            <a:r>
              <a:rPr lang="sk-SK" b="0" i="0" u="none" strike="noStrike" dirty="0">
                <a:effectLst/>
                <a:latin typeface="Arial" panose="020B0604020202020204" pitchFamily="34" charset="0"/>
                <a:cs typeface="Arial" panose="020B0604020202020204" pitchFamily="34" charset="0"/>
              </a:rPr>
              <a:t>množstvo banánov, citrónov a pomarančov.​</a:t>
            </a:r>
          </a:p>
          <a:p>
            <a:pPr lvl="2"/>
            <a:r>
              <a:rPr lang="sk-SK" b="0" i="0" u="none" strike="noStrike" dirty="0">
                <a:effectLst/>
                <a:latin typeface="Arial" panose="020B0604020202020204" pitchFamily="34" charset="0"/>
                <a:cs typeface="Arial" panose="020B0604020202020204" pitchFamily="34" charset="0"/>
              </a:rPr>
              <a:t>Spotrebovala len zanedbateľné množstvo a súčasne skôr, ako odišla, musela kŕmiť prasatá a hydinu ovocím. Významná časť príspevkov vyšla teda navnivoč.​</a:t>
            </a:r>
            <a:endParaRPr lang="cs-CZ" dirty="0"/>
          </a:p>
        </p:txBody>
      </p:sp>
    </p:spTree>
    <p:extLst>
      <p:ext uri="{BB962C8B-B14F-4D97-AF65-F5344CB8AC3E}">
        <p14:creationId xmlns:p14="http://schemas.microsoft.com/office/powerpoint/2010/main" val="150361211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2895</Words>
  <Application>Microsoft Office PowerPoint</Application>
  <PresentationFormat>Širokoúhlá obrazovka</PresentationFormat>
  <Paragraphs>451</Paragraphs>
  <Slides>46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46</vt:i4>
      </vt:variant>
    </vt:vector>
  </HeadingPairs>
  <TitlesOfParts>
    <vt:vector size="52" baseType="lpstr">
      <vt:lpstr>Arial</vt:lpstr>
      <vt:lpstr>Calibri</vt:lpstr>
      <vt:lpstr>Calibri Light</vt:lpstr>
      <vt:lpstr>Courier New</vt:lpstr>
      <vt:lpstr>Times New Roman</vt:lpstr>
      <vt:lpstr>Motiv Office</vt:lpstr>
      <vt:lpstr>Money &amp; Banking​</vt:lpstr>
      <vt:lpstr>Osnova prednášky</vt:lpstr>
      <vt:lpstr>Motivácia</vt:lpstr>
      <vt:lpstr>PENIAZE A ICH PODOBY</vt:lpstr>
      <vt:lpstr>Peniaze a ich podoby (1)​</vt:lpstr>
      <vt:lpstr>Peniaze a ich podoby (2)​</vt:lpstr>
      <vt:lpstr>Peniaze a ich podoby (3)​</vt:lpstr>
      <vt:lpstr>Peniaze a ich podoby (4)​</vt:lpstr>
      <vt:lpstr>Peniaze a ich podoby (5)​</vt:lpstr>
      <vt:lpstr>Peniaze a ich podoby (6)​</vt:lpstr>
      <vt:lpstr>Peniaze a ich podoby (7)​</vt:lpstr>
      <vt:lpstr>Peniaze a ich podoby (8)​</vt:lpstr>
      <vt:lpstr>Peniaze a ich podoby (9)​</vt:lpstr>
      <vt:lpstr>Peniaze a ich podoby (10)​</vt:lpstr>
      <vt:lpstr>Peniaze a ich podoby (11)​</vt:lpstr>
      <vt:lpstr>BANKOVNÍCTVO  A FINANČNÝ SYSTÉM</vt:lpstr>
      <vt:lpstr>Bankovníctvo a finančný systém (1)​​</vt:lpstr>
      <vt:lpstr>Bankovníctvo a finančný systém (2)​​</vt:lpstr>
      <vt:lpstr>Bankovníctvo a finančný systém (3)​​</vt:lpstr>
      <vt:lpstr>Bankovníctvo a finančný systém (4)​​</vt:lpstr>
      <vt:lpstr>Bankovníctvo a finančný systém (5)​​</vt:lpstr>
      <vt:lpstr>Bankovníctvo a finančný systém (6)​​</vt:lpstr>
      <vt:lpstr>Bankovníctvo a finančný systém (7)​​</vt:lpstr>
      <vt:lpstr>Bankovníctvo a finančný systém (8)​​</vt:lpstr>
      <vt:lpstr>Bankovníctvo a finančný systém (9)​​</vt:lpstr>
      <vt:lpstr>Bankovníctvo a finančný systém (10)​​</vt:lpstr>
      <vt:lpstr>Bankovníctvo a finančný systém (11)​​</vt:lpstr>
      <vt:lpstr>Bankovníctvo a finančný systém (11)​​</vt:lpstr>
      <vt:lpstr>Bankovníctvo a finančný systém (12)​​</vt:lpstr>
      <vt:lpstr>Bankovníctvo a finančný systém (13)​​</vt:lpstr>
      <vt:lpstr>FinTech V SÚČASNOSTI​</vt:lpstr>
      <vt:lpstr>FinTech (1)​​</vt:lpstr>
      <vt:lpstr>FinTech (2)​​​</vt:lpstr>
      <vt:lpstr>FinTech (3)​​​</vt:lpstr>
      <vt:lpstr>FinTech (4)​​​</vt:lpstr>
      <vt:lpstr>FinTech (5)​​​</vt:lpstr>
      <vt:lpstr>FinTech (6)​​​</vt:lpstr>
      <vt:lpstr>FinTech (7)​​​</vt:lpstr>
      <vt:lpstr>FinTech (8)​​</vt:lpstr>
      <vt:lpstr>ZAUJÍMAVOSTI​​</vt:lpstr>
      <vt:lpstr>Zaujímavosti</vt:lpstr>
      <vt:lpstr>Zaujímavosti</vt:lpstr>
      <vt:lpstr>Zaujímavosti</vt:lpstr>
      <vt:lpstr>Zaujímavosti</vt:lpstr>
      <vt:lpstr>Použitá a odporúčaná literatúra​​​​</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PODNIKATELSKÝ PLÁN</dc:title>
  <dc:creator>Kulihova Kublova Tereza</dc:creator>
  <cp:lastModifiedBy>Kulihova Kublova Tereza</cp:lastModifiedBy>
  <cp:revision>42</cp:revision>
  <dcterms:created xsi:type="dcterms:W3CDTF">2023-07-25T08:23:46Z</dcterms:created>
  <dcterms:modified xsi:type="dcterms:W3CDTF">2023-08-08T11:02:08Z</dcterms:modified>
</cp:coreProperties>
</file>