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60" r:id="rId4"/>
    <p:sldId id="261" r:id="rId5"/>
    <p:sldId id="277" r:id="rId6"/>
    <p:sldId id="301" r:id="rId7"/>
    <p:sldId id="279" r:id="rId8"/>
    <p:sldId id="303" r:id="rId9"/>
    <p:sldId id="302" r:id="rId10"/>
    <p:sldId id="304" r:id="rId11"/>
    <p:sldId id="284" r:id="rId12"/>
    <p:sldId id="278" r:id="rId13"/>
    <p:sldId id="280" r:id="rId14"/>
    <p:sldId id="281" r:id="rId15"/>
    <p:sldId id="282" r:id="rId16"/>
    <p:sldId id="285" r:id="rId17"/>
    <p:sldId id="287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276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0" autoAdjust="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545EB-8A20-4E20-A589-A9EC2BFA8ED9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001C-4F57-48BB-AE11-A41E49E49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55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D50CB-ECA9-4083-BF69-F4CB7D403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70D652-EC5D-48A1-B1AF-E15DEF5EB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2E1063-4F2C-4D1E-86A1-1E17FF8B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D1E713-3569-42BF-9BA0-EA8F3B5A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484853-1626-4872-9ACB-A2926E2B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06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FF47F-9BC6-4FEE-957E-4709865C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4603F9-B439-45FC-9DE0-9DE0DF355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472B65-4BE2-4355-8C57-8A8C170D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09AA42-EF96-49DE-9A33-FCBDAFAF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DC519F-094B-44BE-B3D6-C353B6C0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9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35FEBF-A212-40A4-84C3-9649D0560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1C412D-5AA6-4170-A5FE-1F2C7802A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F2860D-EB00-43FA-8A5B-A6C22F31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61CAA3-DDB7-4DC3-8BE7-4B63FFC9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E80C0A-BE58-443D-ADE8-F3CE8004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86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42838-3AC6-4435-8A9F-CF0389C3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8C3830-809A-4FA9-A9C7-B32222363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03EF7B-B236-4C38-B689-288A0AD5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ABA588-F1E0-47FF-B0C0-6E66E93E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714CB8-FABD-4711-B8FC-F7565606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34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07036-3F99-464B-B8AC-F118B0B4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F8260B-76E8-40F1-A757-4357511EA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1CAC12-1535-451C-805F-3D4768A1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982F66-407A-4DCA-82D9-AA31E794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BA9A0E-2404-4AB4-BF57-D8E301E0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4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8BB99-759C-4C48-BA1D-0B69C626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C3DBE-1141-4805-A825-197719599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BD92E4-0ED9-4748-9EB0-3BE404898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C43090-CD88-482B-9E7B-B0709839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EFD80C-D84C-49E3-BC38-BCD6F9A4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BB80F5-E504-4F89-8C32-6D6A5304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64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9CF9B-71DB-4FC6-86F6-94BBE670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184003-C434-4DCE-B252-740FDC4D3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B08835-5A3D-4C02-BCC7-E490EB825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2939E0-D022-4A9C-9590-DB7D45326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C3EA80-E5B2-4727-89F8-4811EECBF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EE3375C-B169-4440-9D7F-A73C1069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FC4382-F7ED-4911-9D78-77345956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1BA616-15AD-46E3-94A3-27DC2AA6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27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7895-1A15-4F9E-AF00-D08D6976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39483C-5715-41B8-9BFC-D8DB2415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C5C36B-33BA-4F12-95F8-AD3F5121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5C7414-69C2-4775-BCD1-761AC1FA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88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299039E-C35A-4539-ADC4-FAADCC00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2F4E39-2145-427C-94FB-B7C8B0ED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E9F581-DD8B-4E62-BD39-345D2F91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3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D0E3E-7B6D-45F0-A236-7B4B67D5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E8D5B-D596-4652-9928-812612E5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27383F-2A14-4511-BAAC-BF0C18C2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A3FF67-71F2-4EA0-9A21-9A406A52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8B103-9FFE-4FF6-AFAD-32BE6087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E169BA-8F3D-4EE5-BE91-2084FCE2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73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6195B-C512-41CF-BCB6-5A25F077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4A67C0-3874-481C-AD5C-B88CAAF93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C0D67F-2D4E-478E-A7B6-B08FF9EE9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B63BD1-4E0C-4334-9737-6F31EA49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D335B7-878F-4075-8444-99911A64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AD60EE-910C-430D-AE93-7DD5C5C5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79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6D131A-0C78-4001-8AF8-B8C47E45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3CC6C-C7A8-4761-93C5-8109401C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03C234-18EE-4BB9-AB06-8817A0D73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DA832B-4B82-4902-84DF-4AAFC322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BB8316-7C01-47F4-921F-1B4906928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1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2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6326"/>
            <a:ext cx="9873006" cy="23876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STOCKS &amp; BONDS</a:t>
            </a:r>
            <a:br>
              <a:rPr lang="cs-CZ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9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AKCIE A DLHOPISY – FORMY ZÍSKAVANIA KAPITÁLU</a:t>
            </a:r>
            <a:endParaRPr lang="cs-CZ" sz="29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5134"/>
            <a:ext cx="9144000" cy="1655762"/>
          </a:xfrm>
        </p:spPr>
        <p:txBody>
          <a:bodyPr/>
          <a:lstStyle/>
          <a:p>
            <a:pPr algn="l" rtl="0" fontAlgn="base"/>
            <a:r>
              <a:rPr lang="sk-SK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Dr. Leoš Šafár, </a:t>
            </a:r>
            <a:r>
              <a:rPr lang="sk-SK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sk-SK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sk-SK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TUKE, Košice 2021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16CD5C-F4DE-48FF-88EB-B28378F8EB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78" y="273384"/>
            <a:ext cx="4731152" cy="8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6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225" y="1517297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dlhopisov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CAF2D4-9A93-4437-8FDC-46C22184B4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DC54AB6-870C-4CC2-9081-F082168F8C13}"/>
              </a:ext>
            </a:extLst>
          </p:cNvPr>
          <p:cNvSpPr txBox="1"/>
          <p:nvPr/>
        </p:nvSpPr>
        <p:spPr>
          <a:xfrm>
            <a:off x="1067673" y="2613392"/>
            <a:ext cx="43245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vydávaný špecializovanými spoločnosťami 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20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Čím nižší rating, tým vyšší výnos​</a:t>
            </a:r>
            <a:endParaRPr lang="cs-CZ" sz="2000" dirty="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D66BF220-22BE-4E50-9B9C-AB227852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11" y="513643"/>
            <a:ext cx="5478544" cy="513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7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961641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pl-PL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 príjmu z držby dlhopisov</a:t>
            </a:r>
            <a:r>
              <a:rPr lang="en-US" sz="31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AD0C1617-0771-45D6-BD58-C9875B02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052" y="2021182"/>
            <a:ext cx="9601200" cy="4352478"/>
          </a:xfrm>
        </p:spPr>
        <p:txBody>
          <a:bodyPr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Medzi zdroje návratnosti investície do dlhopisu s pevnou úrokovou sadzbou patria:​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Príjem a reinvestovanie kupónov a výplata istiny, ak je dlhopis držaný do splatnosti (</a:t>
            </a:r>
            <a:r>
              <a:rPr lang="sk-SK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úrokový výnos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Kapitálové zisky 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(straty) z predaja dlhopisu pred splatnosťou.​ ​</a:t>
            </a:r>
          </a:p>
        </p:txBody>
      </p:sp>
    </p:spTree>
    <p:extLst>
      <p:ext uri="{BB962C8B-B14F-4D97-AF65-F5344CB8AC3E}">
        <p14:creationId xmlns:p14="http://schemas.microsoft.com/office/powerpoint/2010/main" val="310092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28853C0-C744-49D9-8553-A02354BF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40" y="-146588"/>
            <a:ext cx="83058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F9DF0ED-B5FD-47A7-A65C-4049E5E67A7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20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8E76F21-420F-4692-8B33-84852AA5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1" y="0"/>
            <a:ext cx="10076362" cy="56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398DA02-622F-4C40-A8B8-8627B389C6B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23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0ACEF9C-AA58-43EE-B814-4775CA93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0" y="0"/>
            <a:ext cx="10086135" cy="58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0BC22EDD-A171-41DF-A995-5515E8F6446C}"/>
              </a:ext>
            </a:extLst>
          </p:cNvPr>
          <p:cNvCxnSpPr>
            <a:cxnSpLocks/>
          </p:cNvCxnSpPr>
          <p:nvPr/>
        </p:nvCxnSpPr>
        <p:spPr>
          <a:xfrm flipV="1">
            <a:off x="8744607" y="357352"/>
            <a:ext cx="2942896" cy="13243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56C4F300-5591-4C1B-9E0C-F25D752530BD}"/>
              </a:ext>
            </a:extLst>
          </p:cNvPr>
          <p:cNvCxnSpPr>
            <a:cxnSpLocks/>
          </p:cNvCxnSpPr>
          <p:nvPr/>
        </p:nvCxnSpPr>
        <p:spPr>
          <a:xfrm>
            <a:off x="8744607" y="1681655"/>
            <a:ext cx="3121572" cy="21546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083F8620-C44B-4318-8E7D-8CD5A8D9BD56}"/>
              </a:ext>
            </a:extLst>
          </p:cNvPr>
          <p:cNvCxnSpPr>
            <a:cxnSpLocks/>
          </p:cNvCxnSpPr>
          <p:nvPr/>
        </p:nvCxnSpPr>
        <p:spPr>
          <a:xfrm>
            <a:off x="3345407" y="810877"/>
            <a:ext cx="6366152" cy="310039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E8923064-1DA6-4543-9786-F848195210DA}"/>
              </a:ext>
            </a:extLst>
          </p:cNvPr>
          <p:cNvCxnSpPr>
            <a:cxnSpLocks/>
          </p:cNvCxnSpPr>
          <p:nvPr/>
        </p:nvCxnSpPr>
        <p:spPr>
          <a:xfrm>
            <a:off x="2367321" y="2361072"/>
            <a:ext cx="6366152" cy="310039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ázek 30">
            <a:extLst>
              <a:ext uri="{FF2B5EF4-FFF2-40B4-BE49-F238E27FC236}">
                <a16:creationId xmlns:a16="http://schemas.microsoft.com/office/drawing/2014/main" id="{4FB5B26B-29FF-4628-A363-84981D2BB96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34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317983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31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</a:t>
            </a:r>
            <a:r>
              <a:rPr lang="en-US" sz="31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výnosností</a:t>
            </a:r>
            <a:r>
              <a:rPr lang="en-US" sz="31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štátnych</a:t>
            </a:r>
            <a:r>
              <a:rPr lang="en-US" sz="31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dlhopisov</a:t>
            </a:r>
            <a:r>
              <a:rPr lang="en-US" sz="31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D9C8633-AF5B-4692-9A65-FBCE5858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94" y="1011553"/>
            <a:ext cx="88201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4E8A5A6-FFE5-48E3-B4B7-CBDC934D005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85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961641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Akcie (Stocks / Equities)​</a:t>
            </a:r>
            <a:r>
              <a:rPr lang="en-US" sz="31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AD0C1617-0771-45D6-BD58-C9875B02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052" y="2021182"/>
            <a:ext cx="9601200" cy="2597952"/>
          </a:xfrm>
        </p:spPr>
        <p:txBody>
          <a:bodyPr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Obchodovateľný cenný papier, s ktorým sú spojené práva akcionára ako spoločníka​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podieľať sa na riadení spoločnosti (hlasovať na valnom zhromaždení)​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zisku spoločnosti (právo na dividendy)​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likvidačnom zostatku pri prípadnom zániku spoločnosti (právo na likvidačný podiel)​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prípadne predkupné právo na nákup novo emitovaných akcií​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Najdôležitejšie reálne investičné aktívum (???)​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Podiel na majetku spoločnosti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nástroj na obchodovanie a špekuláciu (CFD)​</a:t>
            </a:r>
          </a:p>
        </p:txBody>
      </p:sp>
    </p:spTree>
    <p:extLst>
      <p:ext uri="{BB962C8B-B14F-4D97-AF65-F5344CB8AC3E}">
        <p14:creationId xmlns:p14="http://schemas.microsoft.com/office/powerpoint/2010/main" val="390326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0949A84-5A7C-4CBA-919E-8134A606E0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AF22F28-4322-447C-A616-FF0F9F44E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76" y="47531"/>
            <a:ext cx="7873675" cy="58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BB88BBB6-3BA4-4094-BB2F-B84D8987D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3" y="344443"/>
            <a:ext cx="1219200" cy="5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C6AC6C41-0B19-4C22-B34C-724E514D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27" y="962751"/>
            <a:ext cx="11715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B415DE4A-538D-4A23-9FA0-276A316AA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3" y="1393286"/>
            <a:ext cx="1190625" cy="4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886D3AE3-0783-4CF5-A719-95A24C34F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78" y="1922898"/>
            <a:ext cx="10858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3E252EB2-04F9-4F56-A0D9-E64850A0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27" y="2517409"/>
            <a:ext cx="1152525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id="{8DBAF63E-4F5E-4C15-B7B2-FDDB5B75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03" y="3073565"/>
            <a:ext cx="11144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E82AFABA-5276-409F-B1C1-306B56B52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03" y="3457432"/>
            <a:ext cx="11715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5827842A-91D3-410C-8DFF-04CA2A41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40" y="3891094"/>
            <a:ext cx="9810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D1A0B208-A491-4267-A71E-67B91811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78" y="4729295"/>
            <a:ext cx="11430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>
            <a:extLst>
              <a:ext uri="{FF2B5EF4-FFF2-40B4-BE49-F238E27FC236}">
                <a16:creationId xmlns:a16="http://schemas.microsoft.com/office/drawing/2014/main" id="{AEBA855A-DDC4-4989-8B88-676CF694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78" y="5519871"/>
            <a:ext cx="1143000" cy="4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01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961641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Delenie </a:t>
            </a:r>
            <a:r>
              <a:rPr lang="en-US" sz="40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akcií</a:t>
            </a:r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AD0C1617-0771-45D6-BD58-C9875B02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052" y="2021181"/>
            <a:ext cx="10707134" cy="3898851"/>
          </a:xfrm>
        </p:spPr>
        <p:txBody>
          <a:bodyPr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Kmeňové​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Hlasovacie právo na valnom zhromaždení spoločnosti​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Právo na dividendu​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Právo podieľať sa na likvidačnom zostatku spoločnosti​</a:t>
            </a:r>
          </a:p>
          <a:p>
            <a:pPr lvl="1" algn="l" fontAlgn="base"/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Prioritné (preferenčné)​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Právo na prednostne vyplácanú dividendu​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Prednostné právo podieľať sa na likvidačnom zostatku​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 hlasovacieho práva na valnom zhromaždení​</a:t>
            </a:r>
          </a:p>
        </p:txBody>
      </p:sp>
    </p:spTree>
    <p:extLst>
      <p:ext uri="{BB962C8B-B14F-4D97-AF65-F5344CB8AC3E}">
        <p14:creationId xmlns:p14="http://schemas.microsoft.com/office/powerpoint/2010/main" val="1725331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25602" name="Picture 2">
            <a:extLst>
              <a:ext uri="{FF2B5EF4-FFF2-40B4-BE49-F238E27FC236}">
                <a16:creationId xmlns:a16="http://schemas.microsoft.com/office/drawing/2014/main" id="{C7629020-231F-48ED-A982-02B46EFD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1" y="-18393"/>
            <a:ext cx="10097268" cy="56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6AF015-60D0-4741-9662-A0F4857F6075}"/>
              </a:ext>
            </a:extLst>
          </p:cNvPr>
          <p:cNvSpPr txBox="1"/>
          <p:nvPr/>
        </p:nvSpPr>
        <p:spPr>
          <a:xfrm>
            <a:off x="3379076" y="2243223"/>
            <a:ext cx="61485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sk-SK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Technická analýza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sk-SK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Pros go 80/20 (Fundament </a:t>
            </a:r>
            <a:r>
              <a:rPr lang="sk-SK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k-SK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k-SK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sk-SK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0D9D078-AC74-435A-9DC8-F12CFB13113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53" y="1097729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Finančné</a:t>
            </a:r>
            <a:r>
              <a:rPr lang="en-US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trhy</a:t>
            </a:r>
            <a:r>
              <a:rPr lang="en-US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Prečo to </a:t>
            </a:r>
            <a:r>
              <a:rPr lang="en-US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riešime</a:t>
            </a:r>
            <a:r>
              <a:rPr lang="en-US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44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7253" y="2200894"/>
            <a:ext cx="8908986" cy="2481312"/>
          </a:xfrm>
        </p:spPr>
        <p:txBody>
          <a:bodyPr>
            <a:noAutofit/>
          </a:bodyPr>
          <a:lstStyle/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 toho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súčasťou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Dlhové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finančné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trhy, Akciové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finančné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trhy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Komoditné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trhy, Devízové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finančné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trhy, Derivátové trhy ...​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7690242-7E6C-4E94-93F5-F19A3C285F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6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6" name="Picture 2">
            <a:extLst>
              <a:ext uri="{FF2B5EF4-FFF2-40B4-BE49-F238E27FC236}">
                <a16:creationId xmlns:a16="http://schemas.microsoft.com/office/drawing/2014/main" id="{9EDCFCC5-1C2D-4143-B08B-39675E062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38" y="131008"/>
            <a:ext cx="10064062" cy="53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93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0" name="Picture 2">
            <a:extLst>
              <a:ext uri="{FF2B5EF4-FFF2-40B4-BE49-F238E27FC236}">
                <a16:creationId xmlns:a16="http://schemas.microsoft.com/office/drawing/2014/main" id="{02A5B0A7-90DB-4C8E-A0A1-11271C01B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67" y="66111"/>
            <a:ext cx="10035233" cy="53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4" name="Picture 2">
            <a:extLst>
              <a:ext uri="{FF2B5EF4-FFF2-40B4-BE49-F238E27FC236}">
                <a16:creationId xmlns:a16="http://schemas.microsoft.com/office/drawing/2014/main" id="{D9626F35-F66B-4236-B674-A73D6BAD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44" y="83213"/>
            <a:ext cx="10036656" cy="53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BBC3DAD-7766-4E85-8781-6110FFD054D2}"/>
              </a:ext>
            </a:extLst>
          </p:cNvPr>
          <p:cNvSpPr txBox="1"/>
          <p:nvPr/>
        </p:nvSpPr>
        <p:spPr>
          <a:xfrm>
            <a:off x="3021724" y="1582922"/>
            <a:ext cx="8487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Earnings: $2.18 (ex-items) vs. 3 cents per share, expected.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/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Revenue: $6.04 billion vs. $5.37 billion, expected.</a:t>
            </a:r>
            <a:r>
              <a:rPr lang="sk-SK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99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961641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 (Initial public offering)​​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AD0C1617-0771-45D6-BD58-C9875B02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052" y="2021181"/>
            <a:ext cx="10707134" cy="3898851"/>
          </a:xfrm>
        </p:spPr>
        <p:txBody>
          <a:bodyPr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Verejná ponuka akcií​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Spoločnosť sa stáva verejne obchodovateľná​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Získanie kapitálu na ďalší rozvoj​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Zvýšenie dôveryhodnosti a likvidity akcií​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Upisovacia cena zväčša podhodnotená = umiestnenie celej emisie​</a:t>
            </a:r>
          </a:p>
        </p:txBody>
      </p:sp>
    </p:spTree>
    <p:extLst>
      <p:ext uri="{BB962C8B-B14F-4D97-AF65-F5344CB8AC3E}">
        <p14:creationId xmlns:p14="http://schemas.microsoft.com/office/powerpoint/2010/main" val="2076074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29698" name="Picture 2" descr="Obrázok, na ktorom je obvod, počítač, svetlo, čierne&#10;&#10;Automaticky generovaný popis">
            <a:extLst>
              <a:ext uri="{FF2B5EF4-FFF2-40B4-BE49-F238E27FC236}">
                <a16:creationId xmlns:a16="http://schemas.microsoft.com/office/drawing/2014/main" id="{079DFAF1-7A63-498E-B862-F2F5F88C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2" y="83213"/>
            <a:ext cx="9944213" cy="58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D5EC8B5-57E5-4BE7-8614-3839E227F69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949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961641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Trhová </a:t>
            </a:r>
            <a:r>
              <a:rPr lang="en-US" sz="40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kapitalizácia</a:t>
            </a:r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AD0C1617-0771-45D6-BD58-C9875B02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052" y="2021181"/>
            <a:ext cx="9277727" cy="3309273"/>
          </a:xfrm>
        </p:spPr>
        <p:txBody>
          <a:bodyPr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Dôležité kritérium delenia akcií​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TK = počet akcií x aktuálna trhová hodnota akcie​</a:t>
            </a:r>
          </a:p>
          <a:p>
            <a:pPr lvl="1" algn="l" fontAlgn="base"/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Základné delenie:​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-cap = TK nad 10 mld. USD​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-cap = TK medzi 2 – 10 mld. USD​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-cap = TK pod 2 mld. USD​​</a:t>
            </a:r>
          </a:p>
        </p:txBody>
      </p:sp>
    </p:spTree>
    <p:extLst>
      <p:ext uri="{BB962C8B-B14F-4D97-AF65-F5344CB8AC3E}">
        <p14:creationId xmlns:p14="http://schemas.microsoft.com/office/powerpoint/2010/main" val="2177988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961641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Výnosy z </a:t>
            </a:r>
            <a:r>
              <a:rPr lang="en-US" sz="40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akcií</a:t>
            </a:r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AD0C1617-0771-45D6-BD58-C9875B02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052" y="2021181"/>
            <a:ext cx="9855796" cy="3309273"/>
          </a:xfrm>
        </p:spPr>
        <p:txBody>
          <a:bodyPr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Dividenda​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Pravidelný výnos​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Podiel akcionára na čistom zisku a.s.​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Vyjadrenie v % (ročná dividenda/aktuálna trhová cena)​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Výplata dividendy = pokles akcie (pravidelné nižšie výplaty)​</a:t>
            </a:r>
          </a:p>
          <a:p>
            <a:pPr marL="1257300" lvl="2" indent="-342900" algn="l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Pr: Apple 2.02%, Nike 1.22%, Goldman Sachs 1.61%, General Motors 4.78%, ​​</a:t>
            </a:r>
          </a:p>
          <a:p>
            <a:pPr lvl="1" algn="l" fontAlgn="base"/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Kapitálový zisk /strata1.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-cap = TK nad 10 mld. USD​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Pohyb trhovej ceny na burze​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Jednorazový výnos pri predaji akcie</a:t>
            </a:r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68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961641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Akcie vs </a:t>
            </a:r>
            <a:r>
              <a:rPr lang="en-US" sz="40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Dlhopisy</a:t>
            </a:r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2020​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2" name="Picture 2">
            <a:extLst>
              <a:ext uri="{FF2B5EF4-FFF2-40B4-BE49-F238E27FC236}">
                <a16:creationId xmlns:a16="http://schemas.microsoft.com/office/drawing/2014/main" id="{F00DF606-3360-4634-8C93-0B0F1138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26" y="1888480"/>
            <a:ext cx="10511679" cy="344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41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317983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Akcie vs </a:t>
            </a:r>
            <a:r>
              <a:rPr lang="en-US" sz="40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Dlhopisy</a:t>
            </a:r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2020 issuance​​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6" name="Picture 2">
            <a:extLst>
              <a:ext uri="{FF2B5EF4-FFF2-40B4-BE49-F238E27FC236}">
                <a16:creationId xmlns:a16="http://schemas.microsoft.com/office/drawing/2014/main" id="{0951391C-9373-4680-BAC4-143F1C3F3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27" y="967585"/>
            <a:ext cx="7918455" cy="52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70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317983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Akcie vs </a:t>
            </a:r>
            <a:r>
              <a:rPr lang="en-US" sz="40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Dlhopisy</a:t>
            </a:r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volatilita</a:t>
            </a:r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40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výnos</a:t>
            </a:r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​​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0" name="Picture 2">
            <a:extLst>
              <a:ext uri="{FF2B5EF4-FFF2-40B4-BE49-F238E27FC236}">
                <a16:creationId xmlns:a16="http://schemas.microsoft.com/office/drawing/2014/main" id="{67E61A4A-75B9-43F3-998E-07F80DBCD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56" y="968432"/>
            <a:ext cx="8965896" cy="53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8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218590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riešime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?​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218" y="2505522"/>
            <a:ext cx="8263775" cy="2955940"/>
          </a:xfrm>
        </p:spPr>
        <p:txBody>
          <a:bodyPr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Zdroj krytia?​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Dôchodok?​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Informácie?​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Zisk?​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Zábava?​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Nedostatok?​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05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138" y="1855751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pl-PL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 rizika nie len pre akcie a dlhopisy​</a:t>
            </a:r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AD0C1617-0771-45D6-BD58-C9875B02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052" y="2710586"/>
            <a:ext cx="9855796" cy="1407819"/>
          </a:xfrm>
        </p:spPr>
        <p:txBody>
          <a:bodyPr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Špecifické riziko​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Systematické riziko​</a:t>
            </a:r>
          </a:p>
          <a:p>
            <a:pPr algn="l" rtl="0" fontAlgn="base"/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EDE5B632-06F3-4F3A-8766-B60CC9C48D97}"/>
              </a:ext>
            </a:extLst>
          </p:cNvPr>
          <p:cNvSpPr txBox="1">
            <a:spLocks/>
          </p:cNvSpPr>
          <p:nvPr/>
        </p:nvSpPr>
        <p:spPr>
          <a:xfrm>
            <a:off x="1674052" y="5041205"/>
            <a:ext cx="9855796" cy="420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Geopolitical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status?</a:t>
            </a:r>
          </a:p>
        </p:txBody>
      </p:sp>
    </p:spTree>
    <p:extLst>
      <p:ext uri="{BB962C8B-B14F-4D97-AF65-F5344CB8AC3E}">
        <p14:creationId xmlns:p14="http://schemas.microsoft.com/office/powerpoint/2010/main" val="1343523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324480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pl-PL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Trading hours​</a:t>
            </a:r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4" name="Picture 2">
            <a:extLst>
              <a:ext uri="{FF2B5EF4-FFF2-40B4-BE49-F238E27FC236}">
                <a16:creationId xmlns:a16="http://schemas.microsoft.com/office/drawing/2014/main" id="{CDC7169C-5A66-44BA-B352-EE16B9BD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012740"/>
            <a:ext cx="87439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4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7996" y="1152426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pl-PL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Takeaway points​</a:t>
            </a:r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AD0C1617-0771-45D6-BD58-C9875B02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052" y="2021181"/>
            <a:ext cx="9855796" cy="3684393"/>
          </a:xfrm>
        </p:spPr>
        <p:txBody>
          <a:bodyPr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Dlhopis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stály (rovnaký) príjem, žiadne vlastnícke práva, najčastejšia forma financovania väčších spoločností a štátu, cena a výnos majú inverzný vzťah, inverzný vzťah cena výnos​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Akcia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vlastnícke práva, ALE vyššia volatilita, rozdiel pri CFD, fundamentálna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technická analýza 80/20​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Dlhopisový trh výrazne väčší ako akciový,​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 emisiu ako akcií tak aj dlhopisov je nevyhnutná veľká kooperácia s regulačnými orgánmi, proces pre „väčších hráčov“ ​​</a:t>
            </a:r>
          </a:p>
          <a:p>
            <a:pPr algn="l" rtl="0" fontAlgn="base"/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44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00236C-C9B9-46B7-A7EA-5569C10481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704" y="4182641"/>
            <a:ext cx="10746548" cy="575794"/>
          </a:xfrm>
        </p:spPr>
        <p:txBody>
          <a:bodyPr anchor="t">
            <a:noAutofit/>
          </a:bodyPr>
          <a:lstStyle/>
          <a:p>
            <a:pPr rtl="0" fontAlgn="base"/>
            <a:r>
              <a:rPr lang="sk-SK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OTÁZKY?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444" y="2789832"/>
            <a:ext cx="9144000" cy="839136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 ZA POZORNOSŤ!</a:t>
            </a:r>
            <a:r>
              <a:rPr lang="cs-CZ" sz="32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39384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CF64476-9D28-4B6A-96A6-D3514D669E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1D7E61A-3500-4203-A73A-91D74E4D144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Obrázok, na ktorom je text&#10;&#10;Automaticky generovaný popis">
            <a:extLst>
              <a:ext uri="{FF2B5EF4-FFF2-40B4-BE49-F238E27FC236}">
                <a16:creationId xmlns:a16="http://schemas.microsoft.com/office/drawing/2014/main" id="{38C8EE6C-B054-4A9D-BA91-C46EAA5E5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83" y="-1"/>
            <a:ext cx="5818056" cy="68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brázok, na ktorom je text&#10;&#10;Automaticky generovaný popis">
            <a:extLst>
              <a:ext uri="{FF2B5EF4-FFF2-40B4-BE49-F238E27FC236}">
                <a16:creationId xmlns:a16="http://schemas.microsoft.com/office/drawing/2014/main" id="{A4DB2E0B-7F95-48A5-9468-09F30793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48" y="25923"/>
            <a:ext cx="7497451" cy="686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brázok, na ktorom je text&#10;&#10;Automaticky generovaný popis">
            <a:extLst>
              <a:ext uri="{FF2B5EF4-FFF2-40B4-BE49-F238E27FC236}">
                <a16:creationId xmlns:a16="http://schemas.microsoft.com/office/drawing/2014/main" id="{E9A8DD11-1A42-4632-90E2-B0B06329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8863"/>
            <a:ext cx="12191999" cy="44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225" y="1517297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Pár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základov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predsa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CAF2D4-9A93-4437-8FDC-46C22184B4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DC54AB6-870C-4CC2-9081-F082168F8C13}"/>
              </a:ext>
            </a:extLst>
          </p:cNvPr>
          <p:cNvSpPr txBox="1"/>
          <p:nvPr/>
        </p:nvSpPr>
        <p:spPr>
          <a:xfrm>
            <a:off x="1849225" y="2598876"/>
            <a:ext cx="957606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CENNÝ PAPIER</a:t>
            </a:r>
            <a:r>
              <a:rPr lang="sk-SK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peniazmi oceniteľný zápis v zákonom ustanovenej podobe a forme, s ktorým sú spojené práva podľa zákona o cenných papieroch a práva podľa osobitných zákonov, najmä oprávnenie požadovať určité majetkové plnenie alebo vykonávať určité práva voči zákonom určeným osobám.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15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225" y="1517297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Rozdiel?​​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CAF2D4-9A93-4437-8FDC-46C22184B4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DC54AB6-870C-4CC2-9081-F082168F8C13}"/>
              </a:ext>
            </a:extLst>
          </p:cNvPr>
          <p:cNvSpPr txBox="1"/>
          <p:nvPr/>
        </p:nvSpPr>
        <p:spPr>
          <a:xfrm>
            <a:off x="1849225" y="2598876"/>
            <a:ext cx="95760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Dlhopis - </a:t>
            </a:r>
            <a:r>
              <a:rPr lang="sk-SK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cenný papier, s ktorým je spojené právo majiteľa </a:t>
            </a:r>
            <a:r>
              <a:rPr lang="sk-SK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požadovať splácanie dlžnej sumy</a:t>
            </a:r>
            <a:r>
              <a:rPr lang="sk-SK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menovitej hodnote a vyplácanie výnosov z nej k určitému dátumu a povinnosť osoby oprávnenej vydávať dlhopisy (emitent) tieto záväzky splniť.​</a:t>
            </a:r>
          </a:p>
          <a:p>
            <a:endParaRPr lang="sk-SK" sz="2400" b="0" i="0" u="none" strike="noStrike" dirty="0">
              <a:solidFill>
                <a:srgbClr val="249CD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Akcia - </a:t>
            </a:r>
            <a:r>
              <a:rPr lang="sk-SK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druh cenného papiera, s ktorým sú spojené práva jeho majiteľa (akcionára) </a:t>
            </a:r>
            <a:r>
              <a:rPr lang="sk-SK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podieľať sa na riadení</a:t>
            </a:r>
            <a:r>
              <a:rPr lang="sk-SK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zisku a likvidačnom zostatku akciovej spoločnosti v zmysle stanov akciovej spoločnosti a Obchodného zákonníka.</a:t>
            </a:r>
            <a:r>
              <a:rPr lang="sk-SK" sz="2400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5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8E276EE-C75E-4D45-912D-356A81E58F1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Obrázok, na ktorom je text&#10;&#10;Automaticky generovaný popis">
            <a:extLst>
              <a:ext uri="{FF2B5EF4-FFF2-40B4-BE49-F238E27FC236}">
                <a16:creationId xmlns:a16="http://schemas.microsoft.com/office/drawing/2014/main" id="{1A95CB59-B42A-4B4D-857E-F2EAC97D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1" y="429357"/>
            <a:ext cx="9521038" cy="54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28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225" y="1009167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Ne/výhody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emisie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dlhopisov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CAF2D4-9A93-4437-8FDC-46C22184B4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DC54AB6-870C-4CC2-9081-F082168F8C13}"/>
              </a:ext>
            </a:extLst>
          </p:cNvPr>
          <p:cNvSpPr txBox="1"/>
          <p:nvPr/>
        </p:nvSpPr>
        <p:spPr>
          <a:xfrm>
            <a:off x="982735" y="1997957"/>
            <a:ext cx="432455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Výhody</a:t>
            </a:r>
            <a:r>
              <a:rPr lang="sk-SK" sz="2400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možnosť získať vysoký úver​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majitelia dlhopisov nie sú vlastníkmi (akcionármi)​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dlhopis ako pôžička s nižšou úrokovou sadzbou ako v prípade úveru v banke​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dlhodobý úver​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A8A1CF-B4C1-4981-B394-EBA8D6900157}"/>
              </a:ext>
            </a:extLst>
          </p:cNvPr>
          <p:cNvSpPr txBox="1"/>
          <p:nvPr/>
        </p:nvSpPr>
        <p:spPr>
          <a:xfrm>
            <a:off x="5745925" y="2028643"/>
            <a:ext cx="527586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Nevýhody</a:t>
            </a:r>
            <a:r>
              <a:rPr lang="sk-SK" sz="2400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spravidla vhodné len pre veľké podniky 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úspech emisie podmienený sprostredkovaním väčšej a známej banky​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úspech emisie je ovplyvnený kapacitou kapitálového trhu, hospodárením firmy a nádejnosťou investičného programu​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relatívne vysoké náklady (propagácia emisie, platba úrokov, provízie sprostredkovateľskej banke)​​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9566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CAF2D4-9A93-4437-8FDC-46C22184B4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2DE90CDE-B9A5-4B07-A3CE-BA09C35D4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06" y="167324"/>
            <a:ext cx="8603368" cy="604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028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860</Words>
  <Application>Microsoft Office PowerPoint</Application>
  <PresentationFormat>Širokoúhlá obrazovka</PresentationFormat>
  <Paragraphs>106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Motiv Office</vt:lpstr>
      <vt:lpstr>STOCKS &amp; BONDS AKCIE A DLHOPISY – FORMY ZÍSKAVANIA KAPITÁLU</vt:lpstr>
      <vt:lpstr>Finančné trhy? Prečo to riešime?</vt:lpstr>
      <vt:lpstr>Čo riešime?​</vt:lpstr>
      <vt:lpstr>Prezentace aplikace PowerPoint</vt:lpstr>
      <vt:lpstr>Pár základov predsa...​​</vt:lpstr>
      <vt:lpstr>Rozdiel?​​</vt:lpstr>
      <vt:lpstr>Prezentace aplikace PowerPoint</vt:lpstr>
      <vt:lpstr>Ne/výhody emisie dlhopisov​</vt:lpstr>
      <vt:lpstr>Prezentace aplikace PowerPoint</vt:lpstr>
      <vt:lpstr>Rating dlhopisov​​</vt:lpstr>
      <vt:lpstr>Zdroje príjmu z držby dlhopisov​</vt:lpstr>
      <vt:lpstr>Prezentace aplikace PowerPoint</vt:lpstr>
      <vt:lpstr>Prezentace aplikace PowerPoint</vt:lpstr>
      <vt:lpstr>Prezentace aplikace PowerPoint</vt:lpstr>
      <vt:lpstr>Vývoj výnosností štátnych dlhopisov​</vt:lpstr>
      <vt:lpstr>Akcie (Stocks / Equities)​​</vt:lpstr>
      <vt:lpstr>Prezentace aplikace PowerPoint</vt:lpstr>
      <vt:lpstr>Delenie akcií​</vt:lpstr>
      <vt:lpstr>Prezentace aplikace PowerPoint</vt:lpstr>
      <vt:lpstr>Prezentace aplikace PowerPoint</vt:lpstr>
      <vt:lpstr>Prezentace aplikace PowerPoint</vt:lpstr>
      <vt:lpstr>Prezentace aplikace PowerPoint</vt:lpstr>
      <vt:lpstr>IPO (Initial public offering)​​</vt:lpstr>
      <vt:lpstr>Prezentace aplikace PowerPoint</vt:lpstr>
      <vt:lpstr>Trhová kapitalizácia​​</vt:lpstr>
      <vt:lpstr>Výnosy z akcií​​​</vt:lpstr>
      <vt:lpstr>Akcie vs Dlhopisy – 2020​</vt:lpstr>
      <vt:lpstr>Akcie vs Dlhopisy – 2020 issuance​​</vt:lpstr>
      <vt:lpstr>Akcie vs Dlhopisy – volatilita &amp; výnos ​​</vt:lpstr>
      <vt:lpstr>Typy rizika nie len pre akcie a dlhopisy​​​​</vt:lpstr>
      <vt:lpstr>Trading hours​​​​</vt:lpstr>
      <vt:lpstr>Takeaway points​​​​</vt:lpstr>
      <vt:lpstr>ĎAKUJEM ZA POZORNOSŤ!​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PODNIKATELSKÝ PLÁN</dc:title>
  <dc:creator>Kulihova Kublova Tereza</dc:creator>
  <cp:lastModifiedBy>Kulihova Kublova Tereza</cp:lastModifiedBy>
  <cp:revision>26</cp:revision>
  <dcterms:created xsi:type="dcterms:W3CDTF">2023-07-25T08:23:46Z</dcterms:created>
  <dcterms:modified xsi:type="dcterms:W3CDTF">2023-08-08T10:54:08Z</dcterms:modified>
</cp:coreProperties>
</file>