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62" r:id="rId4"/>
    <p:sldId id="277" r:id="rId5"/>
    <p:sldId id="278" r:id="rId6"/>
    <p:sldId id="279" r:id="rId7"/>
    <p:sldId id="280" r:id="rId8"/>
    <p:sldId id="264" r:id="rId9"/>
    <p:sldId id="281" r:id="rId10"/>
    <p:sldId id="282" r:id="rId11"/>
    <p:sldId id="283" r:id="rId12"/>
    <p:sldId id="286" r:id="rId13"/>
    <p:sldId id="285" r:id="rId14"/>
    <p:sldId id="284" r:id="rId15"/>
    <p:sldId id="287" r:id="rId16"/>
    <p:sldId id="288" r:id="rId17"/>
    <p:sldId id="289" r:id="rId18"/>
    <p:sldId id="290" r:id="rId19"/>
    <p:sldId id="276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9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00" autoAdjust="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545EB-8A20-4E20-A589-A9EC2BFA8ED9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E001C-4F57-48BB-AE11-A41E49E49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55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D50CB-ECA9-4083-BF69-F4CB7D403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70D652-EC5D-48A1-B1AF-E15DEF5EB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2E1063-4F2C-4D1E-86A1-1E17FF8B4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D1E713-3569-42BF-9BA0-EA8F3B5A4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484853-1626-4872-9ACB-A2926E2B4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06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FF47F-9BC6-4FEE-957E-4709865CB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4603F9-B439-45FC-9DE0-9DE0DF355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472B65-4BE2-4355-8C57-8A8C170D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09AA42-EF96-49DE-9A33-FCBDAFAF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DC519F-094B-44BE-B3D6-C353B6C0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59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135FEBF-A212-40A4-84C3-9649D05603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1C412D-5AA6-4170-A5FE-1F2C7802A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F2860D-EB00-43FA-8A5B-A6C22F31C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61CAA3-DDB7-4DC3-8BE7-4B63FFC92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E80C0A-BE58-443D-ADE8-F3CE8004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86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742838-3AC6-4435-8A9F-CF0389C31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8C3830-809A-4FA9-A9C7-B32222363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03EF7B-B236-4C38-B689-288A0AD55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ABA588-F1E0-47FF-B0C0-6E66E93E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714CB8-FABD-4711-B8FC-F75656064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4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07036-3F99-464B-B8AC-F118B0B4A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F8260B-76E8-40F1-A757-4357511EA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1CAC12-1535-451C-805F-3D4768A19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982F66-407A-4DCA-82D9-AA31E794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BA9A0E-2404-4AB4-BF57-D8E301E05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34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8BB99-759C-4C48-BA1D-0B69C6261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2C3DBE-1141-4805-A825-1977195993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BD92E4-0ED9-4748-9EB0-3BE404898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C43090-CD88-482B-9E7B-B0709839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EFD80C-D84C-49E3-BC38-BCD6F9A49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BB80F5-E504-4F89-8C32-6D6A5304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64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9CF9B-71DB-4FC6-86F6-94BBE670F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184003-C434-4DCE-B252-740FDC4D3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B08835-5A3D-4C02-BCC7-E490EB825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E2939E0-D022-4A9C-9590-DB7D45326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6C3EA80-E5B2-4727-89F8-4811EECBFC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EE3375C-B169-4440-9D7F-A73C10695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FC4382-F7ED-4911-9D78-773459569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11BA616-15AD-46E3-94A3-27DC2AA6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27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7895-1A15-4F9E-AF00-D08D6976F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339483C-5715-41B8-9BFC-D8DB2415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C5C36B-33BA-4F12-95F8-AD3F51218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5C7414-69C2-4775-BCD1-761AC1FAA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88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299039E-C35A-4539-ADC4-FAADCC002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A2F4E39-2145-427C-94FB-B7C8B0ED3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DE9F581-DD8B-4E62-BD39-345D2F913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3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D0E3E-7B6D-45F0-A236-7B4B67D5E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6E8D5B-D596-4652-9928-812612E52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027383F-2A14-4511-BAAC-BF0C18C2E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A3FF67-71F2-4EA0-9A21-9A406A520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48B103-9FFE-4FF6-AFAD-32BE60871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E169BA-8F3D-4EE5-BE91-2084FCE2F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73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6195B-C512-41CF-BCB6-5A25F077E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D4A67C0-3874-481C-AD5C-B88CAAF935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C0D67F-2D4E-478E-A7B6-B08FF9EE9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B63BD1-4E0C-4334-9737-6F31EA49B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D335B7-878F-4075-8444-99911A642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AD60EE-910C-430D-AE93-7DD5C5C5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79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46D131A-0C78-4001-8AF8-B8C47E45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83CC6C-C7A8-4761-93C5-8109401CF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03C234-18EE-4BB9-AB06-8817A0D73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A440-1B6D-43E4-9C02-07F167C45F13}" type="datetimeFigureOut">
              <a:rPr lang="cs-CZ" smtClean="0"/>
              <a:t>07.08.2023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DA832B-4B82-4902-84DF-4AAFC322B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BB8316-7C01-47F4-921F-1B4906928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A4E30-26DE-4FF2-849A-8BE99DE41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1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36326"/>
            <a:ext cx="9144000" cy="2387600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ÚROK A DLH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5134"/>
            <a:ext cx="9144000" cy="1655762"/>
          </a:xfrm>
        </p:spPr>
        <p:txBody>
          <a:bodyPr/>
          <a:lstStyle/>
          <a:p>
            <a:pPr algn="l" rtl="0" fontAlgn="base"/>
            <a:r>
              <a:rPr lang="sk-SK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Ing. </a:t>
            </a:r>
            <a:r>
              <a:rPr lang="sk-SK" sz="2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Darya</a:t>
            </a:r>
            <a:r>
              <a:rPr lang="sk-SK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Dancaková</a:t>
            </a:r>
            <a:r>
              <a:rPr lang="sk-SK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r>
              <a:rPr lang="sk-SK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TUKE, Katedra bankovníctva a investovania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F16CD5C-F4DE-48FF-88EB-B28378F8EB2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378" y="273384"/>
            <a:ext cx="4731152" cy="86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262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907" y="825384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Kreditná karta -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príklad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907" y="1726831"/>
            <a:ext cx="10339224" cy="2080398"/>
          </a:xfrm>
        </p:spPr>
        <p:txBody>
          <a:bodyPr anchor="t">
            <a:noAutofit/>
          </a:bodyPr>
          <a:lstStyle/>
          <a:p>
            <a:pPr algn="l" rtl="0" fontAlgn="base"/>
            <a:r>
              <a:rPr lang="sk-SK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Dana využila ponuku svojej banky, uzavrela spotrebiteľský úver a požiadala o vydanie kreditnej karty. V banke nastavili deň splatnosti úveru vždy na 15. deň v mesiaci. Výška minimálnej splátky, ktorú musí každý mesiac určite zaplatiť, je stanovená na 5 % z dlžnej sumy.​​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sk-SK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Úverový limit kreditnej karty 6 500 eur​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sk-SK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Úroková sadzba 19,5 %​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sk-SK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Úrok z omeškania 5 %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A00236C-C9B9-46B7-A7EA-5569C104817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DC6797EB-B4B8-415D-9D22-AFBDE8698BDF}"/>
              </a:ext>
            </a:extLst>
          </p:cNvPr>
          <p:cNvSpPr txBox="1">
            <a:spLocks/>
          </p:cNvSpPr>
          <p:nvPr/>
        </p:nvSpPr>
        <p:spPr>
          <a:xfrm>
            <a:off x="1306907" y="3663696"/>
            <a:ext cx="10339224" cy="20803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 fontAlgn="base"/>
            <a:r>
              <a:rPr lang="sk-SK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Dana môže každý mesiac vyčerpať z karty až 6 500 eur. V apríli minula 500 eur. Ak tieto prostriedky vráti do 15. dňa nasledujúceho mesiaca, neplatí žiadne úroky. Ak však nevráti všetko, ale len časť, bude musieť uhradiť úroky vo výške 19,5 % za celú sumu, ktorú v predošlom mesiaci, teda predošlom zúčtovacom období, minula. To znamená, že úroky budú vo výške 97,5 eura.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sk-SK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Okrem toho musí Dana myslieť na povinnú minimálnu sumu, ktorú je potrebné pravidelne platiť, a to je 5 % z minutých finančných prostriedkov. V jej prípade je to 25 eur. Ak by neuhradila do dňa splatnosti ani to, čakal by ju navyše ďalší úrok z omeškania vo výške 5 %.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95D31F5-BB00-4127-9BF9-F7796158AF3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83" y="5740924"/>
            <a:ext cx="877624" cy="838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305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695025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Povolené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prečerpanie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​​​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1321" y="1534161"/>
            <a:ext cx="6348199" cy="2273068"/>
          </a:xfrm>
        </p:spPr>
        <p:txBody>
          <a:bodyPr anchor="t">
            <a:noAutofit/>
          </a:bodyPr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Druh úverového produktu s max limitom až 5000 €;​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Viaže sa priamo na bežný účet v banke;​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Dlžná suma nemusí byť uhradená ku koncu mesiaca;​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Úver sa čerpá automaticky po vyčerpaní vlastných peňažných prostriedkov na bežnom účte;​</a:t>
            </a:r>
          </a:p>
          <a:p>
            <a:pPr algn="l" rtl="0" fontAlgn="base"/>
            <a:endParaRPr lang="sk-SK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endParaRPr lang="sk-SK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3722024-B02E-42F0-B507-EA4FDEF586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1D35B7B-DA7E-4A92-8ED7-1A02557CF31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Nadpis 1">
            <a:extLst>
              <a:ext uri="{FF2B5EF4-FFF2-40B4-BE49-F238E27FC236}">
                <a16:creationId xmlns:a16="http://schemas.microsoft.com/office/drawing/2014/main" id="{A39337E2-FA1E-4DD6-A969-C4676237F248}"/>
              </a:ext>
            </a:extLst>
          </p:cNvPr>
          <p:cNvSpPr txBox="1">
            <a:spLocks/>
          </p:cNvSpPr>
          <p:nvPr/>
        </p:nvSpPr>
        <p:spPr>
          <a:xfrm>
            <a:off x="1594180" y="2842033"/>
            <a:ext cx="6088080" cy="26730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Výhody: </a:t>
            </a:r>
            <a:r>
              <a:rPr lang="sk-SK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môžeme vyberať hotovosť z bankomatu, platiť kartou bez dokladovania účelu a oznamovania banke</a:t>
            </a:r>
            <a:endParaRPr 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10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algn="l"/>
            <a:r>
              <a:rPr lang="cs-CZ" sz="20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Nevýhody: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vysoké úrokové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sadzby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cca 19%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algn="l"/>
            <a:endParaRPr lang="cs-CZ" sz="2400" b="1" dirty="0">
              <a:solidFill>
                <a:srgbClr val="249C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Prima banka prináša aktualizáciu svojej aplikácie Peňaženka. V novej  verzii... | TECHBOX.sk">
            <a:extLst>
              <a:ext uri="{FF2B5EF4-FFF2-40B4-BE49-F238E27FC236}">
                <a16:creationId xmlns:a16="http://schemas.microsoft.com/office/drawing/2014/main" id="{F0892AB1-323A-4005-B5D0-C10903ECF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041" y="1147157"/>
            <a:ext cx="2447925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odnadpis 2">
            <a:extLst>
              <a:ext uri="{FF2B5EF4-FFF2-40B4-BE49-F238E27FC236}">
                <a16:creationId xmlns:a16="http://schemas.microsoft.com/office/drawing/2014/main" id="{B55D9502-4176-4BED-966D-C3A1906E4DC4}"/>
              </a:ext>
            </a:extLst>
          </p:cNvPr>
          <p:cNvSpPr txBox="1">
            <a:spLocks/>
          </p:cNvSpPr>
          <p:nvPr/>
        </p:nvSpPr>
        <p:spPr>
          <a:xfrm>
            <a:off x="1594180" y="5568675"/>
            <a:ext cx="10339224" cy="3905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 fontAlgn="base"/>
            <a:r>
              <a:rPr lang="sk-SK" sz="2000" b="0" i="0" u="none" strike="noStrike" dirty="0">
                <a:solidFill>
                  <a:srgbClr val="249CD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Aký je rozdiel medzi povoleným a nepovoleným prečerpaním?</a:t>
            </a:r>
            <a:r>
              <a:rPr lang="sk-SK" sz="2000" b="0" i="0" u="none" strike="noStrike" dirty="0">
                <a:solidFill>
                  <a:srgbClr val="249CDC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solidFill>
                <a:srgbClr val="249CDC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384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907" y="825384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Povolené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prečerpanie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príklad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907" y="1726831"/>
            <a:ext cx="10339224" cy="2080398"/>
          </a:xfrm>
        </p:spPr>
        <p:txBody>
          <a:bodyPr anchor="t">
            <a:noAutofit/>
          </a:bodyPr>
          <a:lstStyle/>
          <a:p>
            <a:pPr algn="l" rtl="0" fontAlgn="base"/>
            <a:r>
              <a:rPr lang="sk-SK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Dana si aktivovala službu „Povolené prečerpanie“ k svojmu bežnému účtu. Chcela si kúpiť nový telefón v hodnote 600 €, avšak na účte má už len 100 € a do výplaty ďaleko. Keďže Dana býva s rodičmi a nemusí prispievať na domácnosť, rozhodla sa si ten mobil ihneď. Objednala si ho z e-</a:t>
            </a:r>
            <a:r>
              <a:rPr lang="sk-SK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shopu</a:t>
            </a:r>
            <a:r>
              <a:rPr lang="sk-SK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zaplatila kartou a zrazu bola v </a:t>
            </a:r>
            <a:r>
              <a:rPr lang="sk-SK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minuse</a:t>
            </a:r>
            <a:r>
              <a:rPr lang="sk-SK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500€. Keďže výplata príde až o mesiac, Dana zaplatí úroky za čerpanie úveru.</a:t>
            </a:r>
            <a:r>
              <a:rPr lang="sk-SK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/>
            <a:endParaRPr lang="sk-SK" sz="16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sk-SK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Výška prečerpania 500€​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sk-SK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Úroková sadzba 19.0% </a:t>
            </a:r>
            <a:r>
              <a:rPr lang="sk-SK" sz="16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p.a</a:t>
            </a:r>
            <a:r>
              <a:rPr lang="sk-SK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.​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sk-SK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Zaplatené úroky na konci mesiaca: 8,57€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A00236C-C9B9-46B7-A7EA-5569C104817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DC6797EB-B4B8-415D-9D22-AFBDE8698BDF}"/>
              </a:ext>
            </a:extLst>
          </p:cNvPr>
          <p:cNvSpPr txBox="1">
            <a:spLocks/>
          </p:cNvSpPr>
          <p:nvPr/>
        </p:nvSpPr>
        <p:spPr>
          <a:xfrm>
            <a:off x="1306907" y="4303864"/>
            <a:ext cx="10339224" cy="20803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 fontAlgn="base"/>
            <a:r>
              <a:rPr lang="sk-SK" sz="1800" b="0" i="0" u="none" strike="noStrike" dirty="0">
                <a:solidFill>
                  <a:srgbClr val="249CDC"/>
                </a:solidFill>
                <a:effectLst/>
                <a:latin typeface="Calibri" panose="020F0502020204030204" pitchFamily="34" charset="0"/>
              </a:rPr>
              <a:t>Bola to rozumná kúpa?​</a:t>
            </a:r>
            <a:endParaRPr lang="en-US" sz="1400" b="0" i="0" dirty="0">
              <a:solidFill>
                <a:srgbClr val="249CDC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CB275A-EA26-4165-8F88-AF4DDF46768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83" y="5740924"/>
            <a:ext cx="877624" cy="838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429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968432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Spotrebný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úver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773" y="1900776"/>
            <a:ext cx="9835342" cy="1923768"/>
          </a:xfrm>
        </p:spPr>
        <p:txBody>
          <a:bodyPr anchor="t">
            <a:noAutofit/>
          </a:bodyPr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Jednorazový krátkodobý úver na čokoľvek;​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Doba splácania od 1 do 8 rokov</a:t>
            </a: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​​</a:t>
            </a:r>
          </a:p>
          <a:p>
            <a:pPr algn="l" rtl="0" fontAlgn="base"/>
            <a:endParaRPr lang="sk-SK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3722024-B02E-42F0-B507-EA4FDEF586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1D35B7B-DA7E-4A92-8ED7-1A02557CF31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Nadpis 1">
            <a:extLst>
              <a:ext uri="{FF2B5EF4-FFF2-40B4-BE49-F238E27FC236}">
                <a16:creationId xmlns:a16="http://schemas.microsoft.com/office/drawing/2014/main" id="{A39337E2-FA1E-4DD6-A969-C4676237F248}"/>
              </a:ext>
            </a:extLst>
          </p:cNvPr>
          <p:cNvSpPr txBox="1">
            <a:spLocks/>
          </p:cNvSpPr>
          <p:nvPr/>
        </p:nvSpPr>
        <p:spPr>
          <a:xfrm>
            <a:off x="1634444" y="3429000"/>
            <a:ext cx="9144000" cy="16766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Výhody: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nemusíme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ručiť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majetkom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nižšie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úrokové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sadzby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kreditke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 avšak vyššie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úvere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bývanie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;​</a:t>
            </a:r>
          </a:p>
          <a:p>
            <a:pPr algn="l"/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algn="l"/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Nevýhody: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vyššie celkové náklady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dlhšej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dobe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splácania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2400" b="1" dirty="0">
              <a:solidFill>
                <a:srgbClr val="249C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368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907" y="1154928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Spotrebný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úver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príklad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907" y="2121568"/>
            <a:ext cx="10339224" cy="2080398"/>
          </a:xfrm>
        </p:spPr>
        <p:txBody>
          <a:bodyPr anchor="t">
            <a:noAutofit/>
          </a:bodyPr>
          <a:lstStyle/>
          <a:p>
            <a:pPr algn="l" rtl="0" fontAlgn="base"/>
            <a:r>
              <a:rPr lang="sk-SK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Matej si chce kúpiť nové auto a tak požiada v banke o spotrebný úver v hodnote 20 000 €. Má dve ponuky na zváženie. Ktorá je pre neho najvýhodnejšia?​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A00236C-C9B9-46B7-A7EA-5569C104817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DC6797EB-B4B8-415D-9D22-AFBDE8698BDF}"/>
              </a:ext>
            </a:extLst>
          </p:cNvPr>
          <p:cNvSpPr txBox="1">
            <a:spLocks/>
          </p:cNvSpPr>
          <p:nvPr/>
        </p:nvSpPr>
        <p:spPr>
          <a:xfrm>
            <a:off x="1306907" y="4808787"/>
            <a:ext cx="10339224" cy="20803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 fontAlgn="base"/>
            <a:r>
              <a:rPr lang="sk-SK" sz="1800" b="0" i="0" u="none" strike="noStrike" dirty="0">
                <a:solidFill>
                  <a:srgbClr val="249CDC"/>
                </a:solidFill>
                <a:effectLst/>
                <a:latin typeface="Calibri" panose="020F0502020204030204" pitchFamily="34" charset="0"/>
              </a:rPr>
              <a:t>Bude kupovaná vec užitočná aj v čase poslednej splátky (po 8. rokoch)?​</a:t>
            </a:r>
            <a:endParaRPr lang="en-US" sz="1400" b="0" i="0" dirty="0">
              <a:solidFill>
                <a:srgbClr val="249CDC"/>
              </a:solidFill>
              <a:effectLst/>
              <a:latin typeface="Segoe UI" panose="020B0502040204020203" pitchFamily="34" charset="0"/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DF8832D-0DEA-4EB4-AF09-CC52D86AA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056072"/>
              </p:ext>
            </p:extLst>
          </p:nvPr>
        </p:nvGraphicFramePr>
        <p:xfrm>
          <a:off x="1485900" y="2849792"/>
          <a:ext cx="4610100" cy="1744980"/>
        </p:xfrm>
        <a:graphic>
          <a:graphicData uri="http://schemas.openxmlformats.org/drawingml/2006/table">
            <a:tbl>
              <a:tblPr/>
              <a:tblGrid>
                <a:gridCol w="1581150">
                  <a:extLst>
                    <a:ext uri="{9D8B030D-6E8A-4147-A177-3AD203B41FA5}">
                      <a16:colId xmlns:a16="http://schemas.microsoft.com/office/drawing/2014/main" val="4047732420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1892323687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33755585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Banka​</a:t>
                      </a:r>
                      <a:endParaRPr lang="sk-SK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SLSP​</a:t>
                      </a:r>
                      <a:endParaRPr lang="sk-SK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TB​</a:t>
                      </a:r>
                      <a:endParaRPr lang="sk-SK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95552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Úroková sadzba</a:t>
                      </a:r>
                      <a:r>
                        <a:rPr lang="sk-SK" sz="135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5,99 % </a:t>
                      </a:r>
                      <a:r>
                        <a:rPr lang="sk-SK" sz="135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5,99 %</a:t>
                      </a:r>
                      <a:r>
                        <a:rPr lang="sk-SK" sz="135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64654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RPMN</a:t>
                      </a:r>
                      <a:r>
                        <a:rPr lang="sk-SK" sz="135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7,99 %</a:t>
                      </a:r>
                      <a:r>
                        <a:rPr lang="sk-SK" sz="135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6,68 %</a:t>
                      </a:r>
                      <a:r>
                        <a:rPr lang="sk-SK" sz="135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12161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Mesačná splátka</a:t>
                      </a:r>
                      <a:r>
                        <a:rPr lang="sk-SK" sz="135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279,81 €</a:t>
                      </a:r>
                      <a:r>
                        <a:rPr lang="sk-SK" sz="135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236,54 €</a:t>
                      </a:r>
                      <a:r>
                        <a:rPr lang="sk-SK" sz="135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0114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Dlžná suma celkom</a:t>
                      </a:r>
                      <a:r>
                        <a:rPr lang="sk-SK" sz="135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26 861,76 €</a:t>
                      </a:r>
                      <a:r>
                        <a:rPr lang="sk-SK" sz="135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sk-SK" sz="135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25 599,84 €</a:t>
                      </a:r>
                      <a:r>
                        <a:rPr lang="sk-SK" sz="135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46375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B513072D-DB11-401C-942E-6F069664A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31289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7B6C439-080D-4200-B83F-AB5FBAE24A8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83" y="5740924"/>
            <a:ext cx="877624" cy="838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0318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968432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Hypotekárny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úver</a:t>
            </a:r>
            <a:endParaRPr lang="cs-CZ" sz="3200" b="1" dirty="0">
              <a:solidFill>
                <a:srgbClr val="249C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772" y="2047279"/>
            <a:ext cx="5660667" cy="1923768"/>
          </a:xfrm>
        </p:spPr>
        <p:txBody>
          <a:bodyPr anchor="t">
            <a:noAutofit/>
          </a:bodyPr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Dlhodobý úver na bývanie, kúpu alebo rekonštrukciu nehnuteľnosti;​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Doba splácania až 30 rokov;</a:t>
            </a:r>
            <a:endParaRPr lang="sk-SK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3722024-B02E-42F0-B507-EA4FDEF586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1D35B7B-DA7E-4A92-8ED7-1A02557CF31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Nadpis 1">
            <a:extLst>
              <a:ext uri="{FF2B5EF4-FFF2-40B4-BE49-F238E27FC236}">
                <a16:creationId xmlns:a16="http://schemas.microsoft.com/office/drawing/2014/main" id="{A39337E2-FA1E-4DD6-A969-C4676237F248}"/>
              </a:ext>
            </a:extLst>
          </p:cNvPr>
          <p:cNvSpPr txBox="1">
            <a:spLocks/>
          </p:cNvSpPr>
          <p:nvPr/>
        </p:nvSpPr>
        <p:spPr>
          <a:xfrm>
            <a:off x="1634443" y="3524146"/>
            <a:ext cx="4749731" cy="21975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Výhody: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nízke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úrokové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miery</a:t>
            </a:r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cs-CZ" sz="1100" b="1" dirty="0">
              <a:solidFill>
                <a:srgbClr val="249C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1100" b="1" dirty="0">
              <a:solidFill>
                <a:srgbClr val="249C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Nevýhody: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nutnosť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ručenia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nehnuteľnosťou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 70 %, 80 %, 90% LTV​</a:t>
            </a:r>
          </a:p>
          <a:p>
            <a:pPr algn="l"/>
            <a:endParaRPr lang="cs-CZ" sz="2400" b="1" dirty="0">
              <a:solidFill>
                <a:srgbClr val="249C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ypotéka a poistenie">
            <a:extLst>
              <a:ext uri="{FF2B5EF4-FFF2-40B4-BE49-F238E27FC236}">
                <a16:creationId xmlns:a16="http://schemas.microsoft.com/office/drawing/2014/main" id="{6CBDFCA2-5C3A-4560-BB6F-C9C37117A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91492">
            <a:off x="6900768" y="1469391"/>
            <a:ext cx="5289088" cy="460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15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968432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Pravidlo 10:20:30:40​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4073" y="1961451"/>
            <a:ext cx="3045621" cy="1923768"/>
          </a:xfrm>
        </p:spPr>
        <p:txBody>
          <a:bodyPr anchor="t">
            <a:noAutofit/>
          </a:bodyPr>
          <a:lstStyle/>
          <a:p>
            <a:pPr algn="l" rtl="0" fontAlgn="base"/>
            <a:r>
              <a:rPr lang="sk-SK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 = Finančná rezerva​</a:t>
            </a:r>
          </a:p>
          <a:p>
            <a:pPr algn="l" rtl="0" fontAlgn="base"/>
            <a:r>
              <a:rPr lang="sk-SK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 = Dlhodobé aktíva​</a:t>
            </a:r>
          </a:p>
          <a:p>
            <a:pPr algn="l" rtl="0" fontAlgn="base"/>
            <a:r>
              <a:rPr lang="sk-SK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30 = Splátky úverov​</a:t>
            </a:r>
          </a:p>
          <a:p>
            <a:pPr algn="l" rtl="0" fontAlgn="base"/>
            <a:r>
              <a:rPr lang="sk-SK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40 = Bežná spotreba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3722024-B02E-42F0-B507-EA4FDEF586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1D35B7B-DA7E-4A92-8ED7-1A02557CF31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Nadpis 1">
            <a:extLst>
              <a:ext uri="{FF2B5EF4-FFF2-40B4-BE49-F238E27FC236}">
                <a16:creationId xmlns:a16="http://schemas.microsoft.com/office/drawing/2014/main" id="{A39337E2-FA1E-4DD6-A969-C4676237F248}"/>
              </a:ext>
            </a:extLst>
          </p:cNvPr>
          <p:cNvSpPr txBox="1">
            <a:spLocks/>
          </p:cNvSpPr>
          <p:nvPr/>
        </p:nvSpPr>
        <p:spPr>
          <a:xfrm>
            <a:off x="6236532" y="1338928"/>
            <a:ext cx="5132116" cy="16987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Jožko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zarába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1000 € v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čistom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je slobodný,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bezdetný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žije s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rodičmi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Jožko by si rád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kúpil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byť, avšak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doteraz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míňal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len na zábavu.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mal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hospodáriť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svojimi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peniazmi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cs-CZ" sz="1800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D6471A7-3786-40A2-B931-99EBE7E48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521469"/>
              </p:ext>
            </p:extLst>
          </p:nvPr>
        </p:nvGraphicFramePr>
        <p:xfrm>
          <a:off x="6236532" y="3408174"/>
          <a:ext cx="5717170" cy="2011680"/>
        </p:xfrm>
        <a:graphic>
          <a:graphicData uri="http://schemas.openxmlformats.org/drawingml/2006/table">
            <a:tbl>
              <a:tblPr/>
              <a:tblGrid>
                <a:gridCol w="3536605">
                  <a:extLst>
                    <a:ext uri="{9D8B030D-6E8A-4147-A177-3AD203B41FA5}">
                      <a16:colId xmlns:a16="http://schemas.microsoft.com/office/drawing/2014/main" val="4059490976"/>
                    </a:ext>
                  </a:extLst>
                </a:gridCol>
                <a:gridCol w="2180565">
                  <a:extLst>
                    <a:ext uri="{9D8B030D-6E8A-4147-A177-3AD203B41FA5}">
                      <a16:colId xmlns:a16="http://schemas.microsoft.com/office/drawing/2014/main" val="773437800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l" fontAlgn="base"/>
                      <a:r>
                        <a:rPr lang="sk-SK" sz="1800" b="0" i="0" dirty="0">
                          <a:solidFill>
                            <a:srgbClr val="249CD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Finančná rezerva</a:t>
                      </a:r>
                      <a:r>
                        <a:rPr lang="sk-SK" sz="1800" b="1" i="0" dirty="0">
                          <a:solidFill>
                            <a:srgbClr val="249CD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  <a:endParaRPr lang="sk-SK" b="1" i="0" dirty="0">
                        <a:solidFill>
                          <a:srgbClr val="249CD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k-SK" sz="1800" b="0" i="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100€</a:t>
                      </a:r>
                      <a:r>
                        <a:rPr lang="sk-SK" sz="1800" b="0" i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sk-SK" sz="1800" b="1" i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78905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ase"/>
                      <a:r>
                        <a:rPr lang="pl-PL" sz="1800" b="0" i="0" dirty="0">
                          <a:solidFill>
                            <a:srgbClr val="249CD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Sporenie na dôchodok, životné poistenie​</a:t>
                      </a:r>
                      <a:endParaRPr lang="pl-PL" b="0" i="0" dirty="0">
                        <a:solidFill>
                          <a:srgbClr val="249CD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k-SK" sz="1800" b="0" i="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200 €</a:t>
                      </a:r>
                      <a:r>
                        <a:rPr lang="sk-SK" sz="1800" b="0" i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91629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ase"/>
                      <a:r>
                        <a:rPr lang="sk-SK" sz="1800" b="1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Maximálna</a:t>
                      </a:r>
                      <a:r>
                        <a:rPr lang="sk-SK" sz="1800" b="0" i="0" dirty="0">
                          <a:solidFill>
                            <a:srgbClr val="249CD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splátka hypotéky​</a:t>
                      </a:r>
                      <a:endParaRPr lang="sk-SK" b="0" i="0" dirty="0">
                        <a:solidFill>
                          <a:srgbClr val="249CD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k-SK" sz="1800" b="0" i="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300 €​</a:t>
                      </a:r>
                      <a:endParaRPr lang="sk-SK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9956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ase"/>
                      <a:r>
                        <a:rPr lang="it-IT" sz="1800" b="0" i="0" dirty="0">
                          <a:solidFill>
                            <a:srgbClr val="249CD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Spotreba: domácnosť, strava, cestovanie, voľný čas</a:t>
                      </a:r>
                      <a:r>
                        <a:rPr lang="it-IT" sz="1800" b="0" i="0" dirty="0">
                          <a:solidFill>
                            <a:srgbClr val="249CDC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it-IT" b="0" i="0" dirty="0">
                        <a:solidFill>
                          <a:srgbClr val="249CDC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k-SK" sz="1800" b="0" i="0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400 €</a:t>
                      </a:r>
                      <a:r>
                        <a:rPr lang="sk-SK" sz="1800" b="0" i="0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sk-SK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02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270783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4319500F-4CB9-4367-9F4A-9D2691785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445" y="46071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71" name="Picture 3" descr="How Much Can I Borrow? - Indigo Finance">
            <a:extLst>
              <a:ext uri="{FF2B5EF4-FFF2-40B4-BE49-F238E27FC236}">
                <a16:creationId xmlns:a16="http://schemas.microsoft.com/office/drawing/2014/main" id="{2C6173F3-A1F5-40DC-9A4F-EC1F0266D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111" y="3885219"/>
            <a:ext cx="314325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9C7B9949-E18C-4ABD-A10B-C2C8D1F244DA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636" y="5740924"/>
            <a:ext cx="877624" cy="838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464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968432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nevládzem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splácať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1485" y="2101312"/>
            <a:ext cx="9835342" cy="3738379"/>
          </a:xfrm>
        </p:spPr>
        <p:txBody>
          <a:bodyPr anchor="t">
            <a:noAutofit/>
          </a:bodyPr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Omeškanie so splátkami​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pl-P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Odklad splátok​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pl-P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Osobný bankrot​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pl-P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Exekúcia​</a:t>
            </a:r>
            <a:endParaRPr lang="sk-SK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3722024-B02E-42F0-B507-EA4FDEF586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1D35B7B-DA7E-4A92-8ED7-1A02557CF31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The Trouble With Money. It&amp;#39;s not all beer and skittles you know | by  Estelle Williams | Smart Healthy Women | Medium">
            <a:extLst>
              <a:ext uri="{FF2B5EF4-FFF2-40B4-BE49-F238E27FC236}">
                <a16:creationId xmlns:a16="http://schemas.microsoft.com/office/drawing/2014/main" id="{A8B89D2B-6379-4606-9F4E-17EA30075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154" y="1152236"/>
            <a:ext cx="6533260" cy="418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751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968432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Pár čísel na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záver</a:t>
            </a:r>
            <a:endParaRPr lang="cs-CZ" sz="3200" b="1" dirty="0">
              <a:solidFill>
                <a:srgbClr val="249C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773" y="1983335"/>
            <a:ext cx="9835342" cy="3738379"/>
          </a:xfrm>
        </p:spPr>
        <p:txBody>
          <a:bodyPr anchor="t">
            <a:noAutofit/>
          </a:bodyPr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Viac ako 1,38 mil. aktívnych exekúcií na Slovensku (december 2020).​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pl-PL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Viac než 162 tisíc podaných žiadosti o odklad splátok na Slovensku (jún 2020)​.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pl-PL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3 636 osobných bankrotov (marec 2020) a 1250 (marec 2021)​.</a:t>
            </a:r>
            <a:endParaRPr lang="sk-SK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3722024-B02E-42F0-B507-EA4FDEF586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F5874AEB-7ADA-4C53-81EC-804BE0A1B9E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83" y="5740924"/>
            <a:ext cx="877624" cy="838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3932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A00236C-C9B9-46B7-A7EA-5569C104817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704" y="4182641"/>
            <a:ext cx="10746548" cy="575794"/>
          </a:xfrm>
        </p:spPr>
        <p:txBody>
          <a:bodyPr anchor="t">
            <a:noAutofit/>
          </a:bodyPr>
          <a:lstStyle/>
          <a:p>
            <a:pPr rtl="0" fontAlgn="base"/>
            <a:r>
              <a:rPr lang="sk-SK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OTÁZKY?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2789832"/>
            <a:ext cx="9144000" cy="839136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ĎAKUJEM ZA POZORNOSŤ!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139384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200" y="1218590"/>
            <a:ext cx="9144000" cy="839136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Definícia </a:t>
            </a:r>
            <a:r>
              <a:rPr lang="cs-CZ" sz="4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dlhu</a:t>
            </a:r>
            <a:r>
              <a:rPr lang="cs-CZ" sz="4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cs-CZ" sz="4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Štátny</a:t>
            </a:r>
            <a:r>
              <a:rPr lang="cs-CZ" sz="4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4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súkromný</a:t>
            </a:r>
            <a:r>
              <a:rPr lang="cs-CZ" sz="4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dlh</a:t>
            </a:r>
            <a:r>
              <a:rPr lang="cs-CZ" sz="4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.​​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7532" y="2840486"/>
            <a:ext cx="3405522" cy="4352478"/>
          </a:xfrm>
        </p:spPr>
        <p:txBody>
          <a:bodyPr anchor="t">
            <a:noAutofit/>
          </a:bodyPr>
          <a:lstStyle/>
          <a:p>
            <a:pPr algn="l" rtl="0" fontAlgn="base"/>
            <a:r>
              <a:rPr lang="sk-SK" b="0" i="0" u="none" strike="noStrike" dirty="0">
                <a:solidFill>
                  <a:srgbClr val="249CD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Dlh</a:t>
            </a: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 rtl="0" fontAlgn="base"/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záväzková povinnosť dlžníka v nadväznosti na predmet dlhu (peniaze, cenné papiere, materiálne úžitkové hodnoty, výkony, služby atď.)​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A6C1011-C32D-41B6-A0CC-9C03CE2A2B4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sp>
        <p:nvSpPr>
          <p:cNvPr id="17" name="Obdélník 16">
            <a:extLst>
              <a:ext uri="{FF2B5EF4-FFF2-40B4-BE49-F238E27FC236}">
                <a16:creationId xmlns:a16="http://schemas.microsoft.com/office/drawing/2014/main" id="{0B9FD397-DC7A-4626-9942-BA1A892AD960}"/>
              </a:ext>
            </a:extLst>
          </p:cNvPr>
          <p:cNvSpPr/>
          <p:nvPr/>
        </p:nvSpPr>
        <p:spPr>
          <a:xfrm>
            <a:off x="5829993" y="3211168"/>
            <a:ext cx="3025833" cy="1064029"/>
          </a:xfrm>
          <a:prstGeom prst="rect">
            <a:avLst/>
          </a:prstGeom>
          <a:solidFill>
            <a:srgbClr val="249C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Základné rozdelenie dlhu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C95D2D6A-1BE5-4025-990E-AEB254CE9D28}"/>
              </a:ext>
            </a:extLst>
          </p:cNvPr>
          <p:cNvSpPr/>
          <p:nvPr/>
        </p:nvSpPr>
        <p:spPr>
          <a:xfrm>
            <a:off x="9559790" y="2505522"/>
            <a:ext cx="2129445" cy="629895"/>
          </a:xfrm>
          <a:prstGeom prst="rect">
            <a:avLst/>
          </a:prstGeom>
          <a:solidFill>
            <a:srgbClr val="249C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/>
            <a:r>
              <a:rPr lang="sk-SK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Verejný (štátny)</a:t>
            </a:r>
            <a:r>
              <a:rPr lang="en-US" sz="18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377BCD2C-D7A9-45DC-9950-180FF6615094}"/>
              </a:ext>
            </a:extLst>
          </p:cNvPr>
          <p:cNvSpPr/>
          <p:nvPr/>
        </p:nvSpPr>
        <p:spPr>
          <a:xfrm>
            <a:off x="9559791" y="4209631"/>
            <a:ext cx="2129444" cy="629896"/>
          </a:xfrm>
          <a:prstGeom prst="rect">
            <a:avLst/>
          </a:prstGeom>
          <a:solidFill>
            <a:srgbClr val="249C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/>
            <a:r>
              <a:rPr lang="sk-SK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Súkromný</a:t>
            </a:r>
          </a:p>
          <a:p>
            <a:pPr algn="ctr" rtl="0" fontAlgn="base"/>
            <a:r>
              <a:rPr lang="sk-SK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(firmy, domácnosti)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F52D84FC-AE29-4633-A35E-AE1F29FBA592}"/>
              </a:ext>
            </a:extLst>
          </p:cNvPr>
          <p:cNvCxnSpPr>
            <a:cxnSpLocks/>
          </p:cNvCxnSpPr>
          <p:nvPr/>
        </p:nvCxnSpPr>
        <p:spPr>
          <a:xfrm flipV="1">
            <a:off x="8855826" y="3768120"/>
            <a:ext cx="35198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4DC455C0-7932-4D3A-A9C8-9AC1F3473187}"/>
              </a:ext>
            </a:extLst>
          </p:cNvPr>
          <p:cNvCxnSpPr>
            <a:cxnSpLocks/>
          </p:cNvCxnSpPr>
          <p:nvPr/>
        </p:nvCxnSpPr>
        <p:spPr>
          <a:xfrm>
            <a:off x="9207808" y="2820470"/>
            <a:ext cx="0" cy="17041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46775E6D-568A-47FA-84E0-DB67467F53A3}"/>
              </a:ext>
            </a:extLst>
          </p:cNvPr>
          <p:cNvCxnSpPr>
            <a:cxnSpLocks/>
          </p:cNvCxnSpPr>
          <p:nvPr/>
        </p:nvCxnSpPr>
        <p:spPr>
          <a:xfrm flipV="1">
            <a:off x="9212004" y="2820470"/>
            <a:ext cx="35198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9B0650B3-7432-46FF-905F-23099620D850}"/>
              </a:ext>
            </a:extLst>
          </p:cNvPr>
          <p:cNvCxnSpPr>
            <a:cxnSpLocks/>
          </p:cNvCxnSpPr>
          <p:nvPr/>
        </p:nvCxnSpPr>
        <p:spPr>
          <a:xfrm flipV="1">
            <a:off x="9207808" y="4524579"/>
            <a:ext cx="35198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7F4B9096-4D1F-423E-B932-797892F7AA80}"/>
              </a:ext>
            </a:extLst>
          </p:cNvPr>
          <p:cNvCxnSpPr>
            <a:cxnSpLocks/>
          </p:cNvCxnSpPr>
          <p:nvPr/>
        </p:nvCxnSpPr>
        <p:spPr>
          <a:xfrm>
            <a:off x="5395037" y="2359113"/>
            <a:ext cx="0" cy="3559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Obrázek 31">
            <a:extLst>
              <a:ext uri="{FF2B5EF4-FFF2-40B4-BE49-F238E27FC236}">
                <a16:creationId xmlns:a16="http://schemas.microsoft.com/office/drawing/2014/main" id="{389C5F9B-EBF0-4E1B-B839-8A1E0AE9B3C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260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4978" y="1267161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Prečo si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požičiavame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7531" y="2329807"/>
            <a:ext cx="9601200" cy="4352478"/>
          </a:xfrm>
        </p:spPr>
        <p:txBody>
          <a:bodyPr anchor="t">
            <a:noAutofit/>
          </a:bodyPr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Rýchly prístup k finančným prostriedkom – okamžité financovanie krátkodobých a dlhodobých potrieb;​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sk-SK" sz="11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Možnosť vlastniť a užívať drahé predmety;​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sk-SK" sz="11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Riešenie krátkodobých finančných problémov; ​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92ECA00-D8E1-4507-921B-6A54A6090FD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D0311B5-84BA-4CF9-A1E3-BE56D3098EB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04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1267161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Kto si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požičiava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najviac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?​​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7531" y="2329807"/>
            <a:ext cx="9601200" cy="4352478"/>
          </a:xfrm>
        </p:spPr>
        <p:txBody>
          <a:bodyPr anchor="t">
            <a:noAutofit/>
          </a:bodyPr>
          <a:lstStyle/>
          <a:p>
            <a:pPr algn="l" rtl="0" fontAlgn="base"/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Stretli sa Slovák, Brit a Američan. </a:t>
            </a:r>
          </a:p>
          <a:p>
            <a:pPr algn="l" rtl="0" fontAlgn="base"/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Všetci sa sťažovali, že si veľa napožičiavali...​​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sk-SK" sz="11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 fontAlgn="base"/>
            <a:r>
              <a:rPr lang="sk-SK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Priemerný dlh Slováka: 7 990 € (Zdroj: Trend.sk, 2020)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sk-SK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Priemerný dlh Brita: 9 246 £ (Zdroj: Money.co.uk, 2021)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sk-SK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Priemerný dlh Američana: 90 460 $ (Zdroj: CNBC report, 2021)</a:t>
            </a:r>
            <a:r>
              <a:rPr lang="sk-SK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sk-SK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92ECA00-D8E1-4507-921B-6A54A6090FD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D0311B5-84BA-4CF9-A1E3-BE56D3098EB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America Always Wins: Byard, Jax: 9798687303248: Amazon.com: Books">
            <a:extLst>
              <a:ext uri="{FF2B5EF4-FFF2-40B4-BE49-F238E27FC236}">
                <a16:creationId xmlns:a16="http://schemas.microsoft.com/office/drawing/2014/main" id="{E7F30EE4-B533-4913-9898-627757ED1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946" y="1996267"/>
            <a:ext cx="3695700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17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4731" y="1582801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Koľko</a:t>
            </a:r>
            <a:r>
              <a:rPr lang="cs-CZ" sz="4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stoji </a:t>
            </a:r>
            <a:r>
              <a:rPr lang="cs-CZ" sz="4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vaša</a:t>
            </a:r>
            <a:r>
              <a:rPr lang="cs-CZ" sz="4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pôžička</a:t>
            </a:r>
            <a:r>
              <a:rPr lang="cs-CZ" sz="4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3770" y="4696544"/>
            <a:ext cx="7513934" cy="1067066"/>
          </a:xfrm>
        </p:spPr>
        <p:txBody>
          <a:bodyPr anchor="t">
            <a:noAutofit/>
          </a:bodyPr>
          <a:lstStyle/>
          <a:p>
            <a:pPr algn="l" rtl="0" fontAlgn="base"/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Neporovnávajte  úrokové sadzby z plagátov a reklám,</a:t>
            </a:r>
          </a:p>
          <a:p>
            <a:pPr algn="l" rtl="0" fontAlgn="base"/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ale zamerajte sa na RPMN!​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A6C1011-C32D-41B6-A0CC-9C03CE2A2B4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sp>
        <p:nvSpPr>
          <p:cNvPr id="17" name="Obdélník 16">
            <a:extLst>
              <a:ext uri="{FF2B5EF4-FFF2-40B4-BE49-F238E27FC236}">
                <a16:creationId xmlns:a16="http://schemas.microsoft.com/office/drawing/2014/main" id="{0B9FD397-DC7A-4626-9942-BA1A892AD960}"/>
              </a:ext>
            </a:extLst>
          </p:cNvPr>
          <p:cNvSpPr/>
          <p:nvPr/>
        </p:nvSpPr>
        <p:spPr>
          <a:xfrm>
            <a:off x="2315019" y="2737769"/>
            <a:ext cx="1723581" cy="1604876"/>
          </a:xfrm>
          <a:prstGeom prst="rect">
            <a:avLst/>
          </a:prstGeom>
          <a:solidFill>
            <a:srgbClr val="249CD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ÚROK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37478629-87D7-4560-BCE0-1C66BA226715}"/>
              </a:ext>
            </a:extLst>
          </p:cNvPr>
          <p:cNvSpPr/>
          <p:nvPr/>
        </p:nvSpPr>
        <p:spPr>
          <a:xfrm>
            <a:off x="4588550" y="2737769"/>
            <a:ext cx="1723581" cy="16048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ÚROKOVA MIERA​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47BEC2A9-7A9F-4C1F-A14A-677269384F5B}"/>
              </a:ext>
            </a:extLst>
          </p:cNvPr>
          <p:cNvSpPr/>
          <p:nvPr/>
        </p:nvSpPr>
        <p:spPr>
          <a:xfrm>
            <a:off x="6862081" y="2702401"/>
            <a:ext cx="1723581" cy="160487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RPMN​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F5F05DB1-6146-4564-A24F-EC280A6FE875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7959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1267161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Časová hodnota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peňazí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​​​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7531" y="2329807"/>
            <a:ext cx="4804833" cy="4352478"/>
          </a:xfrm>
        </p:spPr>
        <p:txBody>
          <a:bodyPr anchor="t">
            <a:noAutofit/>
          </a:bodyPr>
          <a:lstStyle/>
          <a:p>
            <a:pPr algn="l" rtl="0" fontAlgn="base"/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Hodnota peňažných prostriedkov sa v čase mení... </a:t>
            </a:r>
          </a:p>
          <a:p>
            <a:pPr algn="l" rtl="0" fontAlgn="base"/>
            <a:r>
              <a:rPr lang="sk-SK" b="0" i="0" u="none" strike="noStrike" dirty="0">
                <a:solidFill>
                  <a:srgbClr val="249CD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„1€ hotovostných prostriedkov dnes má vyššiu hodnotu než 1€ peňažných prostriedkov o rok.“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92ECA00-D8E1-4507-921B-6A54A6090FD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D0311B5-84BA-4CF9-A1E3-BE56D3098EB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C772E5DF-D824-44D9-A051-B15DB18C4A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444" y="1365913"/>
            <a:ext cx="4131151" cy="3866949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41DDE0CC-F6E9-4084-ABAC-D127A2D1E223}"/>
              </a:ext>
            </a:extLst>
          </p:cNvPr>
          <p:cNvSpPr txBox="1"/>
          <p:nvPr/>
        </p:nvSpPr>
        <p:spPr>
          <a:xfrm>
            <a:off x="10214932" y="5232862"/>
            <a:ext cx="1127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>
                <a:latin typeface="Arial" panose="020B0604020202020204" pitchFamily="34" charset="0"/>
                <a:cs typeface="Arial" panose="020B0604020202020204" pitchFamily="34" charset="0"/>
              </a:rPr>
              <a:t>Budúca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hodnota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7E22B76-AFA1-4C75-AECA-59679A6660D9}"/>
              </a:ext>
            </a:extLst>
          </p:cNvPr>
          <p:cNvSpPr txBox="1"/>
          <p:nvPr/>
        </p:nvSpPr>
        <p:spPr>
          <a:xfrm>
            <a:off x="7450767" y="5170363"/>
            <a:ext cx="1127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>
                <a:latin typeface="Arial" panose="020B0604020202020204" pitchFamily="34" charset="0"/>
                <a:cs typeface="Arial" panose="020B0604020202020204" pitchFamily="34" charset="0"/>
              </a:rPr>
              <a:t>Súčasná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hodnota</a:t>
            </a:r>
          </a:p>
        </p:txBody>
      </p: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07DC6871-98B3-4AFC-888B-C72F1A54FC19}"/>
              </a:ext>
            </a:extLst>
          </p:cNvPr>
          <p:cNvCxnSpPr/>
          <p:nvPr/>
        </p:nvCxnSpPr>
        <p:spPr>
          <a:xfrm>
            <a:off x="7290262" y="5137113"/>
            <a:ext cx="3923333" cy="0"/>
          </a:xfrm>
          <a:prstGeom prst="line">
            <a:avLst/>
          </a:prstGeom>
          <a:ln>
            <a:solidFill>
              <a:srgbClr val="249C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15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1267161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funguje?​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7531" y="2329807"/>
            <a:ext cx="10316171" cy="4352478"/>
          </a:xfrm>
        </p:spPr>
        <p:txBody>
          <a:bodyPr anchor="t">
            <a:noAutofit/>
          </a:bodyPr>
          <a:lstStyle/>
          <a:p>
            <a:pPr algn="l" rtl="0" fontAlgn="base"/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Predpokladajme, že si požičiavame 25 000 € na 8 rokov pri úrokovej sadzbe 3,5%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p.a</a:t>
            </a: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a jednoduchom úročení. </a:t>
            </a:r>
          </a:p>
          <a:p>
            <a:pPr algn="l" rtl="0" fontAlgn="base"/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Aká bude hodnota dlhu na konci 8. roka?</a:t>
            </a:r>
            <a:endParaRPr lang="sk-SK" b="0" i="0" u="none" strike="noStrike" dirty="0">
              <a:solidFill>
                <a:srgbClr val="249CD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92ECA00-D8E1-4507-921B-6A54A6090FD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7A9A2F68-BEEC-4191-9ABA-F7B45014479F}"/>
              </a:ext>
            </a:extLst>
          </p:cNvPr>
          <p:cNvSpPr txBox="1"/>
          <p:nvPr/>
        </p:nvSpPr>
        <p:spPr>
          <a:xfrm>
            <a:off x="6011668" y="5440525"/>
            <a:ext cx="1127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>
                <a:latin typeface="Arial" panose="020B0604020202020204" pitchFamily="34" charset="0"/>
                <a:cs typeface="Arial" panose="020B0604020202020204" pitchFamily="34" charset="0"/>
              </a:rPr>
              <a:t>Budúca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hodnota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5A19556-8E44-433D-B02F-A0934BEE029E}"/>
              </a:ext>
            </a:extLst>
          </p:cNvPr>
          <p:cNvSpPr txBox="1"/>
          <p:nvPr/>
        </p:nvSpPr>
        <p:spPr>
          <a:xfrm>
            <a:off x="2909998" y="5440526"/>
            <a:ext cx="1127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>
                <a:latin typeface="Arial" panose="020B0604020202020204" pitchFamily="34" charset="0"/>
                <a:cs typeface="Arial" panose="020B0604020202020204" pitchFamily="34" charset="0"/>
              </a:rPr>
              <a:t>Súčasná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hodnota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6585669B-522D-4AA8-BAA4-8658134DAC89}"/>
              </a:ext>
            </a:extLst>
          </p:cNvPr>
          <p:cNvCxnSpPr>
            <a:cxnSpLocks/>
          </p:cNvCxnSpPr>
          <p:nvPr/>
        </p:nvCxnSpPr>
        <p:spPr>
          <a:xfrm>
            <a:off x="2732633" y="5344931"/>
            <a:ext cx="5472028" cy="0"/>
          </a:xfrm>
          <a:prstGeom prst="line">
            <a:avLst/>
          </a:prstGeom>
          <a:ln>
            <a:solidFill>
              <a:srgbClr val="249C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>
            <a:extLst>
              <a:ext uri="{FF2B5EF4-FFF2-40B4-BE49-F238E27FC236}">
                <a16:creationId xmlns:a16="http://schemas.microsoft.com/office/drawing/2014/main" id="{E0B36905-5AF1-4379-8A24-AD0F2A38C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633" y="3664952"/>
            <a:ext cx="2237433" cy="14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ime-Value-of-Money and Your Next Business Investment - Tweak Your Biz">
            <a:extLst>
              <a:ext uri="{FF2B5EF4-FFF2-40B4-BE49-F238E27FC236}">
                <a16:creationId xmlns:a16="http://schemas.microsoft.com/office/drawing/2014/main" id="{CE7F020E-33A4-4399-ADCE-9B0FD1CAB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766" y="3670928"/>
            <a:ext cx="2364895" cy="1483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34E768FA-65D4-4BD8-A66A-AD05E3F9D41A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83" y="5740924"/>
            <a:ext cx="877624" cy="838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5680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695025"/>
            <a:ext cx="9144000" cy="839136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Najčastejšie vyžívané typy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úverových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produktov</a:t>
            </a:r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773" y="1900776"/>
            <a:ext cx="9835342" cy="4352478"/>
          </a:xfrm>
        </p:spPr>
        <p:txBody>
          <a:bodyPr anchor="t">
            <a:noAutofit/>
          </a:bodyPr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Kreditná karta / povolené prečerpanie na bežnom účte 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Spotrebný úver;​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Hypotekárny úver (bývanie, rekonštrukcia);​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Pôžička od nebankových subjektov.​​ ​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3722024-B02E-42F0-B507-EA4FDEF586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1D35B7B-DA7E-4A92-8ED7-1A02557CF31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id="{2C969C76-6989-41AF-A0DA-C7257CC39BA2}"/>
              </a:ext>
            </a:extLst>
          </p:cNvPr>
          <p:cNvSpPr txBox="1">
            <a:spLocks/>
          </p:cNvSpPr>
          <p:nvPr/>
        </p:nvSpPr>
        <p:spPr>
          <a:xfrm>
            <a:off x="1634444" y="3657447"/>
            <a:ext cx="9144000" cy="8391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Viete </a:t>
            </a:r>
            <a:r>
              <a:rPr lang="cs-CZ" sz="2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aký</a:t>
            </a:r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cs-CZ" sz="2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rozdiel</a:t>
            </a:r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medzi</a:t>
            </a:r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debetnou</a:t>
            </a:r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kreditnou</a:t>
            </a:r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kartou?​​</a:t>
            </a:r>
          </a:p>
        </p:txBody>
      </p:sp>
      <p:pic>
        <p:nvPicPr>
          <p:cNvPr id="3074" name="Picture 2" descr="Credit vs Debit: 의미가 뒤바뀐 단어">
            <a:extLst>
              <a:ext uri="{FF2B5EF4-FFF2-40B4-BE49-F238E27FC236}">
                <a16:creationId xmlns:a16="http://schemas.microsoft.com/office/drawing/2014/main" id="{E3E284BC-12AE-4D9F-946F-C2BA4D608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110" y="4668567"/>
            <a:ext cx="2802862" cy="144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130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BB651-2FDD-4DE2-83FF-62B18BBD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444" y="695025"/>
            <a:ext cx="9144000" cy="83913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Kreditná karta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93A67C-3FB1-4326-A5EB-7894CB5A2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773" y="1900776"/>
            <a:ext cx="9835342" cy="1923768"/>
          </a:xfrm>
        </p:spPr>
        <p:txBody>
          <a:bodyPr anchor="t">
            <a:noAutofit/>
          </a:bodyPr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Kreditná karta = krátkodobý opakovane obnovovaný úver.​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Každá nová platba kreditkou = nový </a:t>
            </a:r>
            <a:r>
              <a:rPr lang="sk-SK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mikro</a:t>
            </a: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-úver (pôžička);​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Môžeme ňou platiť jeden mesiac vkuse, no ďalší už nie!​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Bezúročné obdobie od 30 do 55 dní (podľa banky) ​​</a:t>
            </a:r>
          </a:p>
          <a:p>
            <a:pPr algn="l" rtl="0" fontAlgn="base"/>
            <a:endParaRPr lang="sk-SK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009A3-7036-4BB8-8580-F9BF45EBD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06" y="5461462"/>
            <a:ext cx="1833493" cy="144433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DE2629-6527-4897-B686-FACB8AA4E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3722024-B02E-42F0-B507-EA4FDEF586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59" y="6384262"/>
            <a:ext cx="2394585" cy="39052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1D35B7B-DA7E-4A92-8ED7-1A02557CF31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" y="5721714"/>
            <a:ext cx="1112364" cy="92382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Nadpis 1">
            <a:extLst>
              <a:ext uri="{FF2B5EF4-FFF2-40B4-BE49-F238E27FC236}">
                <a16:creationId xmlns:a16="http://schemas.microsoft.com/office/drawing/2014/main" id="{A39337E2-FA1E-4DD6-A969-C4676237F248}"/>
              </a:ext>
            </a:extLst>
          </p:cNvPr>
          <p:cNvSpPr txBox="1">
            <a:spLocks/>
          </p:cNvSpPr>
          <p:nvPr/>
        </p:nvSpPr>
        <p:spPr>
          <a:xfrm>
            <a:off x="1634444" y="4266500"/>
            <a:ext cx="9144000" cy="8391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Výhody: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peniaze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ihneď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dispozícií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 bezúročné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obdobie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algn="l"/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Nevýhody: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poplatky, vysoké úrokové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sadzby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2400" b="1" dirty="0">
              <a:solidFill>
                <a:srgbClr val="249C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EDEE50EC-A22F-451D-8E4E-D4B346451FAB}"/>
              </a:ext>
            </a:extLst>
          </p:cNvPr>
          <p:cNvSpPr txBox="1">
            <a:spLocks/>
          </p:cNvSpPr>
          <p:nvPr/>
        </p:nvSpPr>
        <p:spPr>
          <a:xfrm>
            <a:off x="1634444" y="4751055"/>
            <a:ext cx="9144000" cy="839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Kedy</a:t>
            </a:r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výhodné </a:t>
            </a:r>
            <a:r>
              <a:rPr lang="cs-CZ" sz="2400" b="1" dirty="0" err="1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používať</a:t>
            </a:r>
            <a:r>
              <a:rPr lang="cs-CZ" sz="2400" b="1" dirty="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kreditku?</a:t>
            </a:r>
          </a:p>
        </p:txBody>
      </p:sp>
    </p:spTree>
    <p:extLst>
      <p:ext uri="{BB962C8B-B14F-4D97-AF65-F5344CB8AC3E}">
        <p14:creationId xmlns:p14="http://schemas.microsoft.com/office/powerpoint/2010/main" val="27876544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1159</Words>
  <Application>Microsoft Office PowerPoint</Application>
  <PresentationFormat>Širokoúhlá obrazovka</PresentationFormat>
  <Paragraphs>139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Segoe UI</vt:lpstr>
      <vt:lpstr>Times New Roman</vt:lpstr>
      <vt:lpstr>Motiv Office</vt:lpstr>
      <vt:lpstr>ÚROK A DLH</vt:lpstr>
      <vt:lpstr>Definícia dlhu.  Štátny a súkromný dlh.​​</vt:lpstr>
      <vt:lpstr>Prečo si požičiavame?​</vt:lpstr>
      <vt:lpstr>Kto si požičiava najviac?​​</vt:lpstr>
      <vt:lpstr>Koľko stoji vaša pôžička?​</vt:lpstr>
      <vt:lpstr>Časová hodnota peňazí​​​</vt:lpstr>
      <vt:lpstr>Ako to funguje?​</vt:lpstr>
      <vt:lpstr>Najčastejšie vyžívané typy úverových produktov​</vt:lpstr>
      <vt:lpstr>Kreditná karta</vt:lpstr>
      <vt:lpstr>Kreditná karta - príklad​​</vt:lpstr>
      <vt:lpstr>Povolené prečerpanie​​​</vt:lpstr>
      <vt:lpstr>Povolené prečerpanie - príklad​​</vt:lpstr>
      <vt:lpstr>Spotrebný úver​</vt:lpstr>
      <vt:lpstr>Spotrebný úver - príklad​​</vt:lpstr>
      <vt:lpstr>Hypotekárny úver</vt:lpstr>
      <vt:lpstr>Pravidlo 10:20:30:40​</vt:lpstr>
      <vt:lpstr>Ak nevládzem splácať...​</vt:lpstr>
      <vt:lpstr>Pár čísel na záver</vt:lpstr>
      <vt:lpstr>ĎAKUJEM ZA POZORNOSŤ!​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PODNIKATELSKÝ PLÁN</dc:title>
  <dc:creator>Kulihova Kublova Tereza</dc:creator>
  <cp:lastModifiedBy>Kulihova Kublova Tereza</cp:lastModifiedBy>
  <cp:revision>21</cp:revision>
  <dcterms:created xsi:type="dcterms:W3CDTF">2023-07-25T08:23:46Z</dcterms:created>
  <dcterms:modified xsi:type="dcterms:W3CDTF">2023-08-07T12:15:20Z</dcterms:modified>
</cp:coreProperties>
</file>