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p:cViewPr varScale="1">
        <p:scale>
          <a:sx n="64" d="100"/>
          <a:sy n="64" d="100"/>
        </p:scale>
        <p:origin x="712"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869075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44060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400014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170428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68777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58151283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Lst>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F26B43"/>
          </p15:clr>
        </p15:guide>
        <p15:guide id="2" pos="9216" userDrawn="1">
          <p15:clr>
            <a:srgbClr val="F26B43"/>
          </p15:clr>
        </p15:guide>
        <p15:guide id="3" pos="1248" userDrawn="1">
          <p15:clr>
            <a:srgbClr val="F26B43"/>
          </p15:clr>
        </p15:guide>
        <p15:guide id="4" pos="1152" userDrawn="1">
          <p15:clr>
            <a:srgbClr val="F26B43"/>
          </p15:clr>
        </p15:guide>
        <p15:guide id="5"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12" userDrawn="1">
          <p15:clr>
            <a:srgbClr val="F26B43"/>
          </p15:clr>
        </p15:guide>
        <p15:guide id="10" pos="936" userDrawn="1">
          <p15:clr>
            <a:srgbClr val="F26B43"/>
          </p15:clr>
        </p15:guide>
        <p15:guide id="11" pos="86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unglobalcompact.org/AboutTheGC/TheTenPrinciples/Principle2.html" TargetMode="External"/><Relationship Id="rId2" Type="http://schemas.openxmlformats.org/officeDocument/2006/relationships/hyperlink" Target="http://www.unglobalcompact.org/AboutTheGC/TheTenPrinciples/principle1.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nglobalcompact.org/AboutTheGC/TheTenPrinciples/Principle4.html" TargetMode="External"/><Relationship Id="rId2" Type="http://schemas.openxmlformats.org/officeDocument/2006/relationships/hyperlink" Target="http://www.unglobalcompact.org/AboutTheGC/TheTenPrinciples/principle3.html" TargetMode="External"/><Relationship Id="rId1" Type="http://schemas.openxmlformats.org/officeDocument/2006/relationships/slideLayout" Target="../slideLayouts/slideLayout2.xml"/><Relationship Id="rId5" Type="http://schemas.openxmlformats.org/officeDocument/2006/relationships/hyperlink" Target="http://www.unglobalcompact.org/AboutTheGC/TheTenPrinciples/principle6.html" TargetMode="External"/><Relationship Id="rId4" Type="http://schemas.openxmlformats.org/officeDocument/2006/relationships/hyperlink" Target="http://www.unglobalcompact.org/AboutTheGC/TheTenPrinciples/principle5.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unglobalcompact.org/AboutTheGC/TheTenPrinciples/principle8.html" TargetMode="External"/><Relationship Id="rId2" Type="http://schemas.openxmlformats.org/officeDocument/2006/relationships/hyperlink" Target="http://www.unglobalcompact.org/AboutTheGC/TheTenPrinciples/principle7.html" TargetMode="External"/><Relationship Id="rId1" Type="http://schemas.openxmlformats.org/officeDocument/2006/relationships/slideLayout" Target="../slideLayouts/slideLayout2.xml"/><Relationship Id="rId5" Type="http://schemas.openxmlformats.org/officeDocument/2006/relationships/hyperlink" Target="http://www.unglobalcompact.org/AboutTheGC/TheTenPrinciples/principle10.html" TargetMode="External"/><Relationship Id="rId4" Type="http://schemas.openxmlformats.org/officeDocument/2006/relationships/hyperlink" Target="http://www.unglobalcompact.org/AboutTheGC/TheTenPrinciples/principle9.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l.wikipedia.org/wiki/J%C4%99zyk_angielski"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xfrm>
            <a:off x="2239616" y="2895600"/>
            <a:ext cx="8123583" cy="2098226"/>
          </a:xfrm>
        </p:spPr>
        <p:txBody>
          <a:bodyPr>
            <a:noAutofit/>
          </a:bodyPr>
          <a:lstStyle/>
          <a:p>
            <a:r>
              <a:rPr lang="pl-PL" altLang="pl-PL" sz="5400" b="1" dirty="0"/>
              <a:t>SPOŁECZNIE ODPOWIEDZIALNE ZARZĄDZANIE FIRMĄ</a:t>
            </a:r>
          </a:p>
        </p:txBody>
      </p:sp>
      <p:sp>
        <p:nvSpPr>
          <p:cNvPr id="5" name="Podtytuł 2"/>
          <p:cNvSpPr txBox="1">
            <a:spLocks/>
          </p:cNvSpPr>
          <p:nvPr/>
        </p:nvSpPr>
        <p:spPr>
          <a:xfrm>
            <a:off x="2209800" y="5334000"/>
            <a:ext cx="6831673" cy="763767"/>
          </a:xfrm>
          <a:prstGeom prst="rect">
            <a:avLst/>
          </a:prstGeom>
        </p:spPr>
        <p:txBody>
          <a:bodyPr vert="horz" lIns="91440" tIns="45720" rIns="91440" bIns="45720" rtlCol="0">
            <a:normAutofit fontScale="85000" lnSpcReduction="20000"/>
          </a:bodyPr>
          <a:lstStyle>
            <a:lvl1pPr marL="0" indent="0" algn="ctr" defTabSz="685800" rtl="0" eaLnBrk="1" latinLnBrk="0" hangingPunct="1">
              <a:lnSpc>
                <a:spcPct val="112000"/>
              </a:lnSpc>
              <a:spcBef>
                <a:spcPts val="0"/>
              </a:spcBef>
              <a:spcAft>
                <a:spcPts val="0"/>
              </a:spcAft>
              <a:buFont typeface="Franklin Gothic Book" panose="020B0503020102020204" pitchFamily="34" charset="0"/>
              <a:buNone/>
              <a:defRPr sz="1800" kern="1200" baseline="0">
                <a:solidFill>
                  <a:schemeClr val="tx2"/>
                </a:solidFill>
                <a:latin typeface="+mn-lt"/>
                <a:ea typeface="+mn-ea"/>
                <a:cs typeface="+mn-cs"/>
              </a:defRPr>
            </a:lvl1pPr>
            <a:lvl2pPr marL="342900" indent="0" algn="ctr"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2pPr>
            <a:lvl3pPr marL="685800" indent="0" algn="ctr" defTabSz="685800" rtl="0" eaLnBrk="1" latinLnBrk="0" hangingPunct="1">
              <a:lnSpc>
                <a:spcPct val="94000"/>
              </a:lnSpc>
              <a:spcBef>
                <a:spcPts val="500"/>
              </a:spcBef>
              <a:spcAft>
                <a:spcPts val="200"/>
              </a:spcAft>
              <a:buFont typeface="Franklin Gothic Book" panose="020B0503020102020204" pitchFamily="34" charset="0"/>
              <a:buNone/>
              <a:defRPr sz="1350" kern="1200" baseline="0">
                <a:solidFill>
                  <a:schemeClr val="tx2"/>
                </a:solidFill>
                <a:latin typeface="+mn-lt"/>
                <a:ea typeface="+mn-ea"/>
                <a:cs typeface="+mn-cs"/>
              </a:defRPr>
            </a:lvl3pPr>
            <a:lvl4pPr marL="10287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4pPr>
            <a:lvl5pPr marL="13716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5pPr>
            <a:lvl6pPr marL="17145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6pPr>
            <a:lvl7pPr marL="20574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7pPr>
            <a:lvl8pPr marL="24003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8pPr>
            <a:lvl9pPr marL="27432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9pPr>
          </a:lstStyle>
          <a:p>
            <a:pPr algn="l"/>
            <a:r>
              <a:rPr lang="pl-PL"/>
              <a:t>realizacja w ramach projektu </a:t>
            </a:r>
          </a:p>
          <a:p>
            <a:pPr algn="l"/>
            <a:r>
              <a:rPr lang="pl-PL" b="1"/>
              <a:t>NICE (</a:t>
            </a:r>
            <a:r>
              <a:rPr lang="en-US" b="1"/>
              <a:t>Network for Inter-Institutional Cooperation in Entrepreneurial Education</a:t>
            </a:r>
            <a:r>
              <a:rPr lang="pl-PL" b="1"/>
              <a:t>) </a:t>
            </a:r>
          </a:p>
          <a:p>
            <a:pPr algn="l"/>
            <a:r>
              <a:rPr lang="pl-PL"/>
              <a:t>finansowanego z programu UE Erasmus+</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1295400" y="1905000"/>
            <a:ext cx="7010400" cy="1325563"/>
          </a:xfrm>
        </p:spPr>
        <p:txBody>
          <a:bodyPr>
            <a:normAutofit/>
          </a:bodyPr>
          <a:lstStyle/>
          <a:p>
            <a:pPr algn="l" eaLnBrk="1" hangingPunct="1"/>
            <a:r>
              <a:rPr lang="pl-PL" altLang="pl-PL" sz="4000" b="1" dirty="0"/>
              <a:t>CSR</a:t>
            </a:r>
          </a:p>
        </p:txBody>
      </p:sp>
      <p:sp>
        <p:nvSpPr>
          <p:cNvPr id="12291" name="Rectangle 3"/>
          <p:cNvSpPr>
            <a:spLocks noGrp="1" noChangeArrowheads="1"/>
          </p:cNvSpPr>
          <p:nvPr>
            <p:ph idx="1"/>
          </p:nvPr>
        </p:nvSpPr>
        <p:spPr>
          <a:xfrm>
            <a:off x="1295400" y="3048000"/>
            <a:ext cx="10363200" cy="4412704"/>
          </a:xfrm>
        </p:spPr>
        <p:txBody>
          <a:bodyPr rtlCol="0">
            <a:normAutofit/>
          </a:bodyPr>
          <a:lstStyle/>
          <a:p>
            <a:pPr>
              <a:lnSpc>
                <a:spcPct val="90000"/>
              </a:lnSpc>
              <a:spcAft>
                <a:spcPts val="0"/>
              </a:spcAft>
              <a:defRPr/>
            </a:pPr>
            <a:r>
              <a:rPr lang="pl-PL" altLang="pl-PL" sz="2200" b="1" dirty="0">
                <a:solidFill>
                  <a:schemeClr val="tx1">
                    <a:lumMod val="75000"/>
                    <a:lumOff val="25000"/>
                  </a:schemeClr>
                </a:solidFill>
              </a:rPr>
              <a:t>Ochrona środowiska -</a:t>
            </a:r>
            <a:r>
              <a:rPr lang="pl-PL" altLang="pl-PL" sz="2200" dirty="0">
                <a:solidFill>
                  <a:schemeClr val="tx1">
                    <a:lumMod val="75000"/>
                    <a:lumOff val="25000"/>
                  </a:schemeClr>
                </a:solidFill>
              </a:rPr>
              <a:t> wdrożenie systemu zarządzania środowiskowego oraz uczestnictwo w konkursach; recykling; efektywne wykorzystywanie energii</a:t>
            </a:r>
          </a:p>
          <a:p>
            <a:pPr>
              <a:lnSpc>
                <a:spcPct val="90000"/>
              </a:lnSpc>
              <a:spcAft>
                <a:spcPts val="0"/>
              </a:spcAft>
              <a:defRPr/>
            </a:pPr>
            <a:r>
              <a:rPr lang="pl-PL" altLang="pl-PL" sz="2200" b="1" dirty="0">
                <a:solidFill>
                  <a:schemeClr val="tx1">
                    <a:lumMod val="75000"/>
                    <a:lumOff val="25000"/>
                  </a:schemeClr>
                </a:solidFill>
              </a:rPr>
              <a:t>Lokalne społeczności -</a:t>
            </a:r>
            <a:r>
              <a:rPr lang="pl-PL" altLang="pl-PL" sz="2200" dirty="0">
                <a:solidFill>
                  <a:schemeClr val="tx1">
                    <a:lumMod val="75000"/>
                    <a:lumOff val="25000"/>
                  </a:schemeClr>
                </a:solidFill>
              </a:rPr>
              <a:t> sponsoring i mecenat (sport, kultura, służba zdrowia);  wsparcie w postaci transferu dóbr i usług oferowanych przez firmę (usługi budowlane, księgowe, internetowe itd.); staże i praktyki dla młodzieży</a:t>
            </a:r>
          </a:p>
          <a:p>
            <a:pPr>
              <a:lnSpc>
                <a:spcPct val="90000"/>
              </a:lnSpc>
              <a:spcAft>
                <a:spcPts val="0"/>
              </a:spcAft>
              <a:defRPr/>
            </a:pPr>
            <a:endParaRPr lang="pl-PL" altLang="pl-PL" sz="2200"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a:xfrm>
            <a:off x="1404730" y="1676400"/>
            <a:ext cx="8077200" cy="1325563"/>
          </a:xfrm>
        </p:spPr>
        <p:txBody>
          <a:bodyPr>
            <a:normAutofit/>
          </a:bodyPr>
          <a:lstStyle/>
          <a:p>
            <a:pPr algn="l" eaLnBrk="1" hangingPunct="1"/>
            <a:r>
              <a:rPr lang="pl-PL" altLang="pl-PL" sz="4000" b="1" dirty="0"/>
              <a:t>Definicja</a:t>
            </a:r>
          </a:p>
        </p:txBody>
      </p:sp>
      <p:sp>
        <p:nvSpPr>
          <p:cNvPr id="15363" name="Rectangle 3"/>
          <p:cNvSpPr>
            <a:spLocks noGrp="1" noChangeArrowheads="1"/>
          </p:cNvSpPr>
          <p:nvPr>
            <p:ph idx="1"/>
          </p:nvPr>
        </p:nvSpPr>
        <p:spPr>
          <a:xfrm>
            <a:off x="1404730" y="2895600"/>
            <a:ext cx="9982200" cy="3962400"/>
          </a:xfrm>
        </p:spPr>
        <p:txBody>
          <a:bodyPr>
            <a:normAutofit/>
          </a:bodyPr>
          <a:lstStyle/>
          <a:p>
            <a:pPr eaLnBrk="1" hangingPunct="1">
              <a:buFont typeface="Wingdings" panose="05000000000000000000" pitchFamily="2" charset="2"/>
              <a:buNone/>
            </a:pPr>
            <a:r>
              <a:rPr lang="pl-PL" altLang="pl-PL" sz="2200" b="1" dirty="0"/>
              <a:t>Interesariusze (ang. </a:t>
            </a:r>
            <a:r>
              <a:rPr lang="pl-PL" altLang="pl-PL" sz="2200" b="1" i="1" dirty="0" err="1"/>
              <a:t>stakeholders</a:t>
            </a:r>
            <a:r>
              <a:rPr lang="pl-PL" altLang="pl-PL" sz="2200" b="1" dirty="0"/>
              <a:t>) </a:t>
            </a:r>
            <a:r>
              <a:rPr lang="pl-PL" altLang="pl-PL" sz="2200" dirty="0"/>
              <a:t>– podmioty (osoby, społeczności, instytucje, organizacje, urzędy), które mogą wpływać na przedsiębiorstwo oraz pozostają pod wpływem jego działalności.  </a:t>
            </a:r>
          </a:p>
          <a:p>
            <a:pPr eaLnBrk="1" hangingPunct="1"/>
            <a:endParaRPr lang="pl-PL" altLang="pl-PL"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a:xfrm>
            <a:off x="1219200" y="1570037"/>
            <a:ext cx="10515600" cy="1325563"/>
          </a:xfrm>
        </p:spPr>
        <p:txBody>
          <a:bodyPr>
            <a:normAutofit/>
          </a:bodyPr>
          <a:lstStyle/>
          <a:p>
            <a:pPr algn="l" eaLnBrk="1" hangingPunct="1"/>
            <a:r>
              <a:rPr lang="pl-PL" altLang="pl-PL" sz="4000" b="1" dirty="0"/>
              <a:t>Korzyści płynące z CSR</a:t>
            </a:r>
          </a:p>
        </p:txBody>
      </p:sp>
      <p:sp>
        <p:nvSpPr>
          <p:cNvPr id="14339" name="Rectangle 3"/>
          <p:cNvSpPr>
            <a:spLocks noGrp="1" noChangeArrowheads="1"/>
          </p:cNvSpPr>
          <p:nvPr>
            <p:ph idx="1"/>
          </p:nvPr>
        </p:nvSpPr>
        <p:spPr>
          <a:xfrm>
            <a:off x="1219200" y="2895600"/>
            <a:ext cx="9982200" cy="3886200"/>
          </a:xfrm>
        </p:spPr>
        <p:txBody>
          <a:bodyPr rtlCol="0">
            <a:normAutofit/>
          </a:bodyPr>
          <a:lstStyle/>
          <a:p>
            <a:pPr marL="457200" indent="-457200">
              <a:lnSpc>
                <a:spcPct val="90000"/>
              </a:lnSpc>
              <a:spcAft>
                <a:spcPts val="0"/>
              </a:spcAft>
              <a:buFont typeface="+mj-lt"/>
              <a:buAutoNum type="arabicPeriod"/>
              <a:defRPr/>
            </a:pPr>
            <a:r>
              <a:rPr lang="pl-PL" altLang="pl-PL" sz="2200" b="1" dirty="0">
                <a:solidFill>
                  <a:schemeClr val="tx1">
                    <a:lumMod val="75000"/>
                    <a:lumOff val="25000"/>
                  </a:schemeClr>
                </a:solidFill>
              </a:rPr>
              <a:t>Lepsza pozycja na rynku – zdobywanie przewagi </a:t>
            </a:r>
            <a:r>
              <a:rPr lang="pl-PL" altLang="pl-PL" sz="2200" dirty="0">
                <a:solidFill>
                  <a:schemeClr val="tx1">
                    <a:lumMod val="75000"/>
                    <a:lumOff val="25000"/>
                  </a:schemeClr>
                </a:solidFill>
              </a:rPr>
              <a:t>konkurencyjnej. Firmy odpowiedzialne cieszą się dobrą reputacją oraz wypadają lepiej na tle konkurentów. Klienci i konsumenci to doceniają, są bardziej lojalni wobec odpowiedzialnej marki, ufają jej. Łatwiej jest także pozyskiwać partnerów biznesowych oraz kapitał. Często zamawiający stawiają swoim podwykonawcom wysokie wymagania w zakresie ochrony środowiska, jakości, BHP – tutaj brak określonych standardów może powodować wręcz wykluczenie z rynku.</a:t>
            </a:r>
          </a:p>
          <a:p>
            <a:pPr marL="457200" indent="-457200">
              <a:lnSpc>
                <a:spcPct val="90000"/>
              </a:lnSpc>
              <a:spcAft>
                <a:spcPts val="0"/>
              </a:spcAft>
              <a:buFont typeface="+mj-lt"/>
              <a:buAutoNum type="arabicPeriod"/>
              <a:defRPr/>
            </a:pPr>
            <a:endParaRPr lang="pl-PL" altLang="pl-PL" sz="2200" dirty="0">
              <a:solidFill>
                <a:schemeClr val="tx1">
                  <a:lumMod val="75000"/>
                  <a:lumOff val="25000"/>
                </a:schemeClr>
              </a:solidFill>
            </a:endParaRPr>
          </a:p>
          <a:p>
            <a:pPr marL="457200" indent="-457200">
              <a:lnSpc>
                <a:spcPct val="90000"/>
              </a:lnSpc>
              <a:spcAft>
                <a:spcPts val="0"/>
              </a:spcAft>
              <a:buFont typeface="+mj-lt"/>
              <a:buAutoNum type="arabicPeriod"/>
              <a:defRPr/>
            </a:pPr>
            <a:endParaRPr lang="pl-PL" altLang="pl-PL" sz="2200" dirty="0">
              <a:solidFill>
                <a:schemeClr val="tx1">
                  <a:lumMod val="75000"/>
                  <a:lumOff val="25000"/>
                </a:schemeClr>
              </a:solidFill>
            </a:endParaRPr>
          </a:p>
          <a:p>
            <a:pPr marL="457200" indent="-457200">
              <a:lnSpc>
                <a:spcPct val="90000"/>
              </a:lnSpc>
              <a:spcAft>
                <a:spcPts val="0"/>
              </a:spcAft>
              <a:buFont typeface="+mj-lt"/>
              <a:buAutoNum type="arabicPeriod"/>
              <a:defRPr/>
            </a:pPr>
            <a:endParaRPr lang="pl-PL" altLang="pl-PL" sz="2200"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xfrm>
            <a:off x="1152939" y="1676400"/>
            <a:ext cx="9445487" cy="1325563"/>
          </a:xfrm>
        </p:spPr>
        <p:txBody>
          <a:bodyPr>
            <a:normAutofit/>
          </a:bodyPr>
          <a:lstStyle/>
          <a:p>
            <a:pPr algn="l" eaLnBrk="1" hangingPunct="1"/>
            <a:r>
              <a:rPr lang="pl-PL" altLang="pl-PL" sz="4000" b="1" dirty="0"/>
              <a:t>Korzyści płynące z CSR</a:t>
            </a:r>
          </a:p>
        </p:txBody>
      </p:sp>
      <p:sp>
        <p:nvSpPr>
          <p:cNvPr id="15363" name="Rectangle 3"/>
          <p:cNvSpPr>
            <a:spLocks noGrp="1" noChangeArrowheads="1"/>
          </p:cNvSpPr>
          <p:nvPr>
            <p:ph idx="1"/>
          </p:nvPr>
        </p:nvSpPr>
        <p:spPr>
          <a:xfrm>
            <a:off x="1143000" y="2735923"/>
            <a:ext cx="9601200" cy="3886200"/>
          </a:xfrm>
        </p:spPr>
        <p:txBody>
          <a:bodyPr rtlCol="0">
            <a:normAutofit/>
          </a:bodyPr>
          <a:lstStyle/>
          <a:p>
            <a:pPr marL="457200" indent="-457200">
              <a:lnSpc>
                <a:spcPct val="80000"/>
              </a:lnSpc>
              <a:spcAft>
                <a:spcPts val="0"/>
              </a:spcAft>
              <a:buFont typeface="+mj-lt"/>
              <a:buAutoNum type="arabicPeriod" startAt="2"/>
              <a:defRPr/>
            </a:pPr>
            <a:r>
              <a:rPr lang="pl-PL" altLang="pl-PL" sz="2200" b="1" dirty="0">
                <a:solidFill>
                  <a:schemeClr val="tx1">
                    <a:lumMod val="75000"/>
                    <a:lumOff val="25000"/>
                  </a:schemeClr>
                </a:solidFill>
              </a:rPr>
              <a:t>Lepsze wykorzystanie zasobów, w tym personelu. </a:t>
            </a:r>
            <a:r>
              <a:rPr lang="pl-PL" altLang="pl-PL" sz="2200" dirty="0">
                <a:solidFill>
                  <a:schemeClr val="tx1">
                    <a:lumMod val="75000"/>
                    <a:lumOff val="25000"/>
                  </a:schemeClr>
                </a:solidFill>
              </a:rPr>
              <a:t>Firmy działające wg modelu zrównoważonego biznesu dążą do ograniczenia energochłonności i materiałochłonności produkcji i usług, ograniczając koszty zużycia energii i materiałów, wody, wywozu odpadów, a tym samym wymiernie zwiększają rentowność działalności. Pracownicy, którzy dobrze czują się we własnej firmie, są w sposób oczywisty bardziej zmotywowani, co może prowadzić do ich większego zaangażowania oraz wydajności. Rzadziej myślą także o zmianie pracy. Pracownicy, w szczególności wysoko wykwalifikowani, chętniej zgłaszają się do pracy w firmach cieszących się opinią dobrych pracodawców.</a:t>
            </a:r>
          </a:p>
          <a:p>
            <a:pPr marL="457200" indent="-457200">
              <a:lnSpc>
                <a:spcPct val="80000"/>
              </a:lnSpc>
              <a:spcAft>
                <a:spcPts val="0"/>
              </a:spcAft>
              <a:buFont typeface="+mj-lt"/>
              <a:buAutoNum type="arabicPeriod" startAt="2"/>
              <a:defRPr/>
            </a:pPr>
            <a:endParaRPr lang="pl-PL" altLang="pl-PL" sz="2200" dirty="0">
              <a:solidFill>
                <a:schemeClr val="tx1">
                  <a:lumMod val="75000"/>
                  <a:lumOff val="25000"/>
                </a:schemeClr>
              </a:solidFill>
            </a:endParaRPr>
          </a:p>
          <a:p>
            <a:pPr marL="514350" indent="-514350">
              <a:lnSpc>
                <a:spcPct val="80000"/>
              </a:lnSpc>
              <a:spcAft>
                <a:spcPts val="0"/>
              </a:spcAft>
              <a:buFont typeface="+mj-lt"/>
              <a:buAutoNum type="arabicPeriod" startAt="2"/>
              <a:defRPr/>
            </a:pPr>
            <a:endParaRPr lang="pl-PL" altLang="pl-PL"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xfrm>
            <a:off x="1295400" y="1752600"/>
            <a:ext cx="10515600" cy="1325563"/>
          </a:xfrm>
        </p:spPr>
        <p:txBody>
          <a:bodyPr>
            <a:normAutofit/>
          </a:bodyPr>
          <a:lstStyle/>
          <a:p>
            <a:pPr algn="l" eaLnBrk="1" hangingPunct="1"/>
            <a:r>
              <a:rPr lang="pl-PL" altLang="pl-PL" sz="4000" b="1" dirty="0"/>
              <a:t>Global Compact</a:t>
            </a:r>
          </a:p>
        </p:txBody>
      </p:sp>
      <p:sp>
        <p:nvSpPr>
          <p:cNvPr id="18435" name="Rectangle 3"/>
          <p:cNvSpPr>
            <a:spLocks noGrp="1" noChangeArrowheads="1"/>
          </p:cNvSpPr>
          <p:nvPr>
            <p:ph idx="1"/>
          </p:nvPr>
        </p:nvSpPr>
        <p:spPr>
          <a:xfrm>
            <a:off x="1143000" y="2975113"/>
            <a:ext cx="10210800" cy="3886200"/>
          </a:xfrm>
        </p:spPr>
        <p:txBody>
          <a:bodyPr>
            <a:normAutofit/>
          </a:bodyPr>
          <a:lstStyle/>
          <a:p>
            <a:pPr eaLnBrk="1" hangingPunct="1">
              <a:lnSpc>
                <a:spcPct val="90000"/>
              </a:lnSpc>
              <a:buFont typeface="Wingdings" panose="05000000000000000000" pitchFamily="2" charset="2"/>
              <a:buNone/>
            </a:pPr>
            <a:r>
              <a:rPr lang="pl-PL" altLang="pl-PL" sz="2400" dirty="0"/>
              <a:t>Global Compact to czysto dobrowolna inicjatywa, mająca dwa cele:</a:t>
            </a:r>
          </a:p>
          <a:p>
            <a:pPr eaLnBrk="1" hangingPunct="1">
              <a:lnSpc>
                <a:spcPct val="90000"/>
              </a:lnSpc>
              <a:buFont typeface="Wingdings" panose="05000000000000000000" pitchFamily="2" charset="2"/>
              <a:buNone/>
            </a:pPr>
            <a:r>
              <a:rPr lang="pl-PL" altLang="pl-PL" sz="2400" dirty="0"/>
              <a:t>włączenie 10 zasad do działalności biznesu na świecie, oraz pobudzanie działań w ramach wsparcia celów ONZ.</a:t>
            </a:r>
          </a:p>
          <a:p>
            <a:pPr eaLnBrk="1" hangingPunct="1">
              <a:lnSpc>
                <a:spcPct val="90000"/>
              </a:lnSpc>
            </a:pPr>
            <a:endParaRPr lang="pl-PL" altLang="pl-PL"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a:xfrm>
            <a:off x="990600" y="1371600"/>
            <a:ext cx="10515600" cy="1325563"/>
          </a:xfrm>
        </p:spPr>
        <p:txBody>
          <a:bodyPr>
            <a:normAutofit/>
          </a:bodyPr>
          <a:lstStyle/>
          <a:p>
            <a:pPr algn="l" eaLnBrk="1" hangingPunct="1"/>
            <a:r>
              <a:rPr lang="pl-PL" altLang="pl-PL" sz="4000" b="1" dirty="0"/>
              <a:t>Global Compact</a:t>
            </a:r>
          </a:p>
        </p:txBody>
      </p:sp>
      <p:sp>
        <p:nvSpPr>
          <p:cNvPr id="17411" name="Rectangle 3"/>
          <p:cNvSpPr>
            <a:spLocks noGrp="1" noChangeArrowheads="1"/>
          </p:cNvSpPr>
          <p:nvPr>
            <p:ph idx="1"/>
          </p:nvPr>
        </p:nvSpPr>
        <p:spPr>
          <a:xfrm>
            <a:off x="990600" y="2438400"/>
            <a:ext cx="10439400" cy="3810000"/>
          </a:xfrm>
        </p:spPr>
        <p:txBody>
          <a:bodyPr rtlCol="0">
            <a:normAutofit/>
          </a:bodyPr>
          <a:lstStyle/>
          <a:p>
            <a:pPr marL="0" indent="0">
              <a:lnSpc>
                <a:spcPct val="90000"/>
              </a:lnSpc>
              <a:spcAft>
                <a:spcPts val="0"/>
              </a:spcAft>
              <a:buNone/>
              <a:defRPr/>
            </a:pPr>
            <a:r>
              <a:rPr lang="pl-PL" altLang="pl-PL" sz="2200" dirty="0">
                <a:solidFill>
                  <a:schemeClr val="tx1">
                    <a:lumMod val="75000"/>
                    <a:lumOff val="25000"/>
                  </a:schemeClr>
                </a:solidFill>
              </a:rPr>
              <a:t>Global Compact wzywa firmy do przyjęcia, wspierania i dekretowania, w ramach ich zakresu działania, zestawu podstawowych wartości na obszarze praw człowieka, standardów pracy, środowiska i zwalczania korupcji:</a:t>
            </a:r>
          </a:p>
          <a:p>
            <a:pPr>
              <a:lnSpc>
                <a:spcPct val="90000"/>
              </a:lnSpc>
              <a:spcAft>
                <a:spcPts val="0"/>
              </a:spcAft>
              <a:defRPr/>
            </a:pPr>
            <a:r>
              <a:rPr lang="pl-PL" altLang="pl-PL" sz="2200" dirty="0">
                <a:solidFill>
                  <a:schemeClr val="tx1">
                    <a:lumMod val="75000"/>
                    <a:lumOff val="25000"/>
                  </a:schemeClr>
                </a:solidFill>
                <a:hlinkClick r:id="rId2"/>
              </a:rPr>
              <a:t>Zasada 1</a:t>
            </a:r>
            <a:r>
              <a:rPr lang="pl-PL" altLang="pl-PL" sz="2200" dirty="0">
                <a:solidFill>
                  <a:schemeClr val="tx1">
                    <a:lumMod val="75000"/>
                    <a:lumOff val="25000"/>
                  </a:schemeClr>
                </a:solidFill>
              </a:rPr>
              <a:t>: Firmy powinny wspierać i szanować ochronę proklamowanych międzynarodowych praw człowieka; oraz</a:t>
            </a:r>
            <a:endParaRPr lang="en-US" altLang="pl-PL" sz="2200" dirty="0">
              <a:solidFill>
                <a:schemeClr val="tx1">
                  <a:lumMod val="75000"/>
                  <a:lumOff val="25000"/>
                </a:schemeClr>
              </a:solidFill>
            </a:endParaRPr>
          </a:p>
          <a:p>
            <a:pPr>
              <a:lnSpc>
                <a:spcPct val="90000"/>
              </a:lnSpc>
              <a:spcAft>
                <a:spcPts val="0"/>
              </a:spcAft>
              <a:defRPr/>
            </a:pPr>
            <a:r>
              <a:rPr lang="pl-PL" altLang="pl-PL" sz="2200" dirty="0">
                <a:solidFill>
                  <a:schemeClr val="tx1">
                    <a:lumMod val="75000"/>
                    <a:lumOff val="25000"/>
                  </a:schemeClr>
                </a:solidFill>
                <a:hlinkClick r:id="rId3"/>
              </a:rPr>
              <a:t>Zasada 2:</a:t>
            </a:r>
            <a:r>
              <a:rPr lang="pl-PL" altLang="pl-PL" sz="2200" dirty="0">
                <a:solidFill>
                  <a:schemeClr val="tx1">
                    <a:lumMod val="75000"/>
                    <a:lumOff val="25000"/>
                  </a:schemeClr>
                </a:solidFill>
              </a:rPr>
              <a:t> Upewnić się, czy nie biorą udziału w naruszeniach praw człowieka.  </a:t>
            </a:r>
          </a:p>
          <a:p>
            <a:pPr>
              <a:lnSpc>
                <a:spcPct val="90000"/>
              </a:lnSpc>
              <a:spcAft>
                <a:spcPts val="0"/>
              </a:spcAft>
              <a:buFont typeface="Wingdings 3" charset="2"/>
              <a:buChar char=""/>
              <a:defRPr/>
            </a:pPr>
            <a:endParaRPr lang="pl-PL" altLang="pl-PL" sz="2200" dirty="0">
              <a:solidFill>
                <a:schemeClr val="tx1">
                  <a:lumMod val="75000"/>
                  <a:lumOff val="25000"/>
                </a:schemeClr>
              </a:solidFill>
            </a:endParaRPr>
          </a:p>
          <a:p>
            <a:pPr>
              <a:lnSpc>
                <a:spcPct val="90000"/>
              </a:lnSpc>
              <a:spcAft>
                <a:spcPts val="0"/>
              </a:spcAft>
              <a:buFont typeface="Wingdings 3" charset="2"/>
              <a:buChar char=""/>
              <a:defRPr/>
            </a:pPr>
            <a:endParaRPr lang="pl-PL" altLang="pl-PL" sz="2200"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a:xfrm>
            <a:off x="1257300" y="1676400"/>
            <a:ext cx="5676900" cy="1325563"/>
          </a:xfrm>
        </p:spPr>
        <p:txBody>
          <a:bodyPr>
            <a:normAutofit/>
          </a:bodyPr>
          <a:lstStyle/>
          <a:p>
            <a:pPr algn="l" eaLnBrk="1" hangingPunct="1"/>
            <a:r>
              <a:rPr lang="pl-PL" altLang="pl-PL" sz="4000" b="1" dirty="0"/>
              <a:t>Global Compact</a:t>
            </a:r>
          </a:p>
        </p:txBody>
      </p:sp>
      <p:sp>
        <p:nvSpPr>
          <p:cNvPr id="20483" name="Rectangle 3"/>
          <p:cNvSpPr>
            <a:spLocks noGrp="1" noChangeArrowheads="1"/>
          </p:cNvSpPr>
          <p:nvPr>
            <p:ph idx="1"/>
          </p:nvPr>
        </p:nvSpPr>
        <p:spPr>
          <a:xfrm>
            <a:off x="1257300" y="2895600"/>
            <a:ext cx="10515600" cy="3810000"/>
          </a:xfrm>
        </p:spPr>
        <p:txBody>
          <a:bodyPr/>
          <a:lstStyle/>
          <a:p>
            <a:pPr eaLnBrk="1" hangingPunct="1"/>
            <a:r>
              <a:rPr lang="pl-PL" altLang="pl-PL" sz="2400" dirty="0">
                <a:hlinkClick r:id="rId2"/>
              </a:rPr>
              <a:t>Zasada 3</a:t>
            </a:r>
            <a:r>
              <a:rPr lang="pl-PL" altLang="pl-PL" sz="2400" dirty="0"/>
              <a:t>: Firmy winny popierać wolność zrzeszania się oraz realne uznanie prawa do negocjowania umów zbiorowych; </a:t>
            </a:r>
            <a:endParaRPr lang="en-US" altLang="pl-PL" sz="2400" dirty="0"/>
          </a:p>
          <a:p>
            <a:pPr eaLnBrk="1" hangingPunct="1"/>
            <a:r>
              <a:rPr lang="pl-PL" altLang="pl-PL" sz="2400" dirty="0">
                <a:hlinkClick r:id="rId3"/>
              </a:rPr>
              <a:t>Zasada 4</a:t>
            </a:r>
            <a:r>
              <a:rPr lang="pl-PL" altLang="pl-PL" sz="2400" dirty="0"/>
              <a:t>: Eliminacja wszystkich form pracy przymusowej i obowiązkowej; </a:t>
            </a:r>
            <a:endParaRPr lang="en-US" altLang="pl-PL" sz="2400" dirty="0"/>
          </a:p>
          <a:p>
            <a:pPr eaLnBrk="1" hangingPunct="1"/>
            <a:r>
              <a:rPr lang="pl-PL" altLang="pl-PL" sz="2400" dirty="0">
                <a:hlinkClick r:id="rId4"/>
              </a:rPr>
              <a:t>Zasada 5</a:t>
            </a:r>
            <a:r>
              <a:rPr lang="pl-PL" altLang="pl-PL" sz="2400" dirty="0"/>
              <a:t>: Skuteczne zniesienie pracy dzieci; oraz</a:t>
            </a:r>
            <a:endParaRPr lang="en-US" altLang="pl-PL" sz="2400" dirty="0"/>
          </a:p>
          <a:p>
            <a:pPr eaLnBrk="1" hangingPunct="1"/>
            <a:r>
              <a:rPr lang="pl-PL" altLang="pl-PL" sz="2400" dirty="0">
                <a:hlinkClick r:id="rId5"/>
              </a:rPr>
              <a:t>Zasada 6</a:t>
            </a:r>
            <a:r>
              <a:rPr lang="pl-PL" altLang="pl-PL" sz="2400" dirty="0"/>
              <a:t>: Eliminacja dyskryminacji w odniesieniu do zatrudnienia i zawodu.</a:t>
            </a:r>
          </a:p>
          <a:p>
            <a:pPr eaLnBrk="1" hangingPunct="1"/>
            <a:endParaRPr lang="pl-PL" altLang="pl-PL" sz="2400" dirty="0"/>
          </a:p>
          <a:p>
            <a:pPr eaLnBrk="1" hangingPunct="1"/>
            <a:endParaRPr lang="pl-PL" altLang="pl-PL"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1451113" y="1828800"/>
            <a:ext cx="10515600" cy="1325563"/>
          </a:xfrm>
        </p:spPr>
        <p:txBody>
          <a:bodyPr>
            <a:normAutofit/>
          </a:bodyPr>
          <a:lstStyle/>
          <a:p>
            <a:pPr algn="l" eaLnBrk="1" hangingPunct="1"/>
            <a:r>
              <a:rPr lang="pl-PL" altLang="pl-PL" sz="4000" b="1" dirty="0"/>
              <a:t>Global Compact</a:t>
            </a:r>
          </a:p>
        </p:txBody>
      </p:sp>
      <p:sp>
        <p:nvSpPr>
          <p:cNvPr id="19459" name="Rectangle 3"/>
          <p:cNvSpPr>
            <a:spLocks noGrp="1" noChangeArrowheads="1"/>
          </p:cNvSpPr>
          <p:nvPr>
            <p:ph idx="1"/>
          </p:nvPr>
        </p:nvSpPr>
        <p:spPr>
          <a:xfrm>
            <a:off x="1447800" y="2971800"/>
            <a:ext cx="9677400" cy="3810000"/>
          </a:xfrm>
        </p:spPr>
        <p:txBody>
          <a:bodyPr rtlCol="0">
            <a:normAutofit/>
          </a:bodyPr>
          <a:lstStyle/>
          <a:p>
            <a:pPr>
              <a:lnSpc>
                <a:spcPct val="90000"/>
              </a:lnSpc>
              <a:spcAft>
                <a:spcPts val="0"/>
              </a:spcAft>
              <a:defRPr/>
            </a:pPr>
            <a:r>
              <a:rPr lang="pl-PL" altLang="pl-PL" sz="2200" dirty="0">
                <a:solidFill>
                  <a:schemeClr val="tx1">
                    <a:lumMod val="75000"/>
                    <a:lumOff val="25000"/>
                  </a:schemeClr>
                </a:solidFill>
                <a:hlinkClick r:id="rId2"/>
              </a:rPr>
              <a:t>Zasada 7</a:t>
            </a:r>
            <a:r>
              <a:rPr lang="pl-PL" altLang="pl-PL" sz="2200" dirty="0">
                <a:solidFill>
                  <a:schemeClr val="tx1">
                    <a:lumMod val="75000"/>
                    <a:lumOff val="25000"/>
                  </a:schemeClr>
                </a:solidFill>
              </a:rPr>
              <a:t>: Firmy powinny wspierać oparte na zapobieganiu podejście do wyzwań środowiskowych; </a:t>
            </a:r>
            <a:endParaRPr lang="en-US" altLang="pl-PL" sz="2200" dirty="0">
              <a:solidFill>
                <a:schemeClr val="tx1">
                  <a:lumMod val="75000"/>
                  <a:lumOff val="25000"/>
                </a:schemeClr>
              </a:solidFill>
            </a:endParaRPr>
          </a:p>
          <a:p>
            <a:pPr>
              <a:lnSpc>
                <a:spcPct val="90000"/>
              </a:lnSpc>
              <a:spcAft>
                <a:spcPts val="0"/>
              </a:spcAft>
              <a:defRPr/>
            </a:pPr>
            <a:r>
              <a:rPr lang="pl-PL" altLang="pl-PL" sz="2200" dirty="0">
                <a:solidFill>
                  <a:schemeClr val="tx1">
                    <a:lumMod val="75000"/>
                    <a:lumOff val="25000"/>
                  </a:schemeClr>
                </a:solidFill>
                <a:hlinkClick r:id="rId3"/>
              </a:rPr>
              <a:t>Zasada 8</a:t>
            </a:r>
            <a:r>
              <a:rPr lang="pl-PL" altLang="pl-PL" sz="2200" dirty="0">
                <a:solidFill>
                  <a:schemeClr val="tx1">
                    <a:lumMod val="75000"/>
                    <a:lumOff val="25000"/>
                  </a:schemeClr>
                </a:solidFill>
              </a:rPr>
              <a:t>: Podejmować inicjatywy w celu promowania większej odpowiedzialności za środowisko; oraz</a:t>
            </a:r>
            <a:endParaRPr lang="en-US" altLang="pl-PL" sz="2200" dirty="0">
              <a:solidFill>
                <a:schemeClr val="tx1">
                  <a:lumMod val="75000"/>
                  <a:lumOff val="25000"/>
                </a:schemeClr>
              </a:solidFill>
            </a:endParaRPr>
          </a:p>
          <a:p>
            <a:pPr>
              <a:lnSpc>
                <a:spcPct val="90000"/>
              </a:lnSpc>
              <a:spcAft>
                <a:spcPts val="0"/>
              </a:spcAft>
              <a:defRPr/>
            </a:pPr>
            <a:r>
              <a:rPr lang="pl-PL" altLang="pl-PL" sz="2200" dirty="0">
                <a:solidFill>
                  <a:schemeClr val="tx1">
                    <a:lumMod val="75000"/>
                    <a:lumOff val="25000"/>
                  </a:schemeClr>
                </a:solidFill>
                <a:hlinkClick r:id="rId4"/>
              </a:rPr>
              <a:t>Zasada 9</a:t>
            </a:r>
            <a:r>
              <a:rPr lang="pl-PL" altLang="pl-PL" sz="2200" dirty="0">
                <a:solidFill>
                  <a:schemeClr val="tx1">
                    <a:lumMod val="75000"/>
                    <a:lumOff val="25000"/>
                  </a:schemeClr>
                </a:solidFill>
              </a:rPr>
              <a:t>: Zachęcać do rozwoju i upowszechniania technologii przyjaznych dla środowiska.   </a:t>
            </a:r>
            <a:endParaRPr lang="en-US" altLang="pl-PL" sz="2200" dirty="0">
              <a:solidFill>
                <a:schemeClr val="tx1">
                  <a:lumMod val="75000"/>
                  <a:lumOff val="25000"/>
                </a:schemeClr>
              </a:solidFill>
            </a:endParaRPr>
          </a:p>
          <a:p>
            <a:pPr>
              <a:lnSpc>
                <a:spcPct val="90000"/>
              </a:lnSpc>
              <a:spcAft>
                <a:spcPts val="0"/>
              </a:spcAft>
              <a:defRPr/>
            </a:pPr>
            <a:r>
              <a:rPr lang="pl-PL" altLang="pl-PL" sz="2200" dirty="0">
                <a:solidFill>
                  <a:schemeClr val="tx1">
                    <a:lumMod val="75000"/>
                    <a:lumOff val="25000"/>
                  </a:schemeClr>
                </a:solidFill>
                <a:hlinkClick r:id="rId5"/>
              </a:rPr>
              <a:t>Zasada 10</a:t>
            </a:r>
            <a:r>
              <a:rPr lang="pl-PL" altLang="pl-PL" sz="2200" dirty="0">
                <a:solidFill>
                  <a:schemeClr val="tx1">
                    <a:lumMod val="75000"/>
                    <a:lumOff val="25000"/>
                  </a:schemeClr>
                </a:solidFill>
              </a:rPr>
              <a:t>: Firmy powinny działać przeciwko wszystkim formom korupcji, włączając wymuszenia i łapownictwo.  </a:t>
            </a:r>
          </a:p>
          <a:p>
            <a:pPr>
              <a:lnSpc>
                <a:spcPct val="90000"/>
              </a:lnSpc>
              <a:spcAft>
                <a:spcPts val="0"/>
              </a:spcAft>
              <a:defRPr/>
            </a:pPr>
            <a:endParaRPr lang="pl-PL" altLang="pl-PL" sz="2200" dirty="0">
              <a:solidFill>
                <a:schemeClr val="tx1">
                  <a:lumMod val="75000"/>
                  <a:lumOff val="25000"/>
                </a:schemeClr>
              </a:solidFill>
            </a:endParaRPr>
          </a:p>
          <a:p>
            <a:pPr>
              <a:lnSpc>
                <a:spcPct val="90000"/>
              </a:lnSpc>
              <a:spcAft>
                <a:spcPts val="0"/>
              </a:spcAft>
              <a:defRPr/>
            </a:pPr>
            <a:endParaRPr lang="pl-PL" altLang="pl-PL" sz="2200" dirty="0">
              <a:solidFill>
                <a:schemeClr val="tx1">
                  <a:lumMod val="75000"/>
                  <a:lumOff val="2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1371600" y="1752600"/>
            <a:ext cx="10515600" cy="1325563"/>
          </a:xfrm>
        </p:spPr>
        <p:txBody>
          <a:bodyPr>
            <a:normAutofit/>
          </a:bodyPr>
          <a:lstStyle/>
          <a:p>
            <a:pPr algn="l" eaLnBrk="1" hangingPunct="1"/>
            <a:r>
              <a:rPr lang="pl-PL" altLang="pl-PL" sz="4000" b="1" dirty="0"/>
              <a:t>Norma ISO 26000</a:t>
            </a:r>
          </a:p>
        </p:txBody>
      </p:sp>
      <p:sp>
        <p:nvSpPr>
          <p:cNvPr id="22531" name="Rectangle 3"/>
          <p:cNvSpPr>
            <a:spLocks noGrp="1" noChangeArrowheads="1"/>
          </p:cNvSpPr>
          <p:nvPr>
            <p:ph idx="1"/>
          </p:nvPr>
        </p:nvSpPr>
        <p:spPr>
          <a:xfrm>
            <a:off x="1371600" y="2971800"/>
            <a:ext cx="10134600" cy="3695700"/>
          </a:xfrm>
        </p:spPr>
        <p:txBody>
          <a:bodyPr>
            <a:normAutofit/>
          </a:bodyPr>
          <a:lstStyle/>
          <a:p>
            <a:pPr eaLnBrk="1" hangingPunct="1">
              <a:buFont typeface="Wingdings" panose="05000000000000000000" pitchFamily="2" charset="2"/>
              <a:buNone/>
            </a:pPr>
            <a:r>
              <a:rPr lang="pl-PL" altLang="pl-PL" sz="2400" b="1" dirty="0"/>
              <a:t>Co zawiera norma ISO 26 000?</a:t>
            </a:r>
          </a:p>
          <a:p>
            <a:pPr eaLnBrk="1" hangingPunct="1"/>
            <a:r>
              <a:rPr lang="pl-PL" altLang="pl-PL" sz="2400" dirty="0"/>
              <a:t>zawiera wytyczne dotyczące odpowiedzialności społecznej, które mogą być stosowane dobrowolnie przez wszystkie organizacje</a:t>
            </a:r>
          </a:p>
          <a:p>
            <a:pPr eaLnBrk="1" hangingPunct="1"/>
            <a:r>
              <a:rPr lang="pl-PL" altLang="pl-PL" sz="2400" dirty="0"/>
              <a:t>nie zawiera wymagań i nie jest przeznaczona do stosowania do celów certyfikacji</a:t>
            </a:r>
          </a:p>
          <a:p>
            <a:pPr eaLnBrk="1" hangingPunct="1"/>
            <a:endParaRPr lang="pl-PL" altLang="pl-PL" sz="2400" b="1" dirty="0"/>
          </a:p>
          <a:p>
            <a:pPr eaLnBrk="1" hangingPunct="1"/>
            <a:endParaRPr lang="pl-PL" altLang="pl-PL"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1295400" y="1981200"/>
            <a:ext cx="10515600" cy="1325563"/>
          </a:xfrm>
        </p:spPr>
        <p:txBody>
          <a:bodyPr>
            <a:normAutofit/>
          </a:bodyPr>
          <a:lstStyle/>
          <a:p>
            <a:pPr algn="l" eaLnBrk="1" hangingPunct="1"/>
            <a:r>
              <a:rPr lang="pl-PL" altLang="pl-PL" sz="4000" b="1" dirty="0"/>
              <a:t>Norma ISO 26000</a:t>
            </a:r>
          </a:p>
        </p:txBody>
      </p:sp>
      <p:sp>
        <p:nvSpPr>
          <p:cNvPr id="23555" name="Rectangle 3"/>
          <p:cNvSpPr>
            <a:spLocks noGrp="1" noChangeArrowheads="1"/>
          </p:cNvSpPr>
          <p:nvPr>
            <p:ph idx="1"/>
          </p:nvPr>
        </p:nvSpPr>
        <p:spPr>
          <a:xfrm>
            <a:off x="1295400" y="3429000"/>
            <a:ext cx="9906000" cy="3733800"/>
          </a:xfrm>
        </p:spPr>
        <p:txBody>
          <a:bodyPr>
            <a:normAutofit/>
          </a:bodyPr>
          <a:lstStyle/>
          <a:p>
            <a:pPr eaLnBrk="1" hangingPunct="1"/>
            <a:r>
              <a:rPr lang="pl-PL" altLang="pl-PL" sz="2400" dirty="0"/>
              <a:t>ISO 26000 jest normą zawierającą </a:t>
            </a:r>
            <a:r>
              <a:rPr lang="pl-PL" altLang="pl-PL" sz="2400" b="1" dirty="0"/>
              <a:t>wytyczne</a:t>
            </a:r>
            <a:r>
              <a:rPr lang="pl-PL" altLang="pl-PL" sz="2400" dirty="0"/>
              <a:t> dotyczące odpowiedzialności społecznej. </a:t>
            </a:r>
            <a:r>
              <a:rPr lang="pl-PL" altLang="pl-PL" sz="2400" b="1" dirty="0"/>
              <a:t>Nie zawiera wymagań i nie jest przeznaczona ani właściwa do stosowania do celów certyfikacji</a:t>
            </a:r>
            <a:r>
              <a:rPr lang="pl-PL" altLang="pl-PL" sz="2400" dirty="0"/>
              <a:t>.</a:t>
            </a:r>
          </a:p>
          <a:p>
            <a:pPr eaLnBrk="1" hangingPunct="1"/>
            <a:endParaRPr lang="pl-PL" altLang="pl-P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1295400" y="2047115"/>
            <a:ext cx="10515600" cy="1325563"/>
          </a:xfrm>
        </p:spPr>
        <p:txBody>
          <a:bodyPr>
            <a:normAutofit/>
          </a:bodyPr>
          <a:lstStyle/>
          <a:p>
            <a:pPr algn="l" eaLnBrk="1" hangingPunct="1"/>
            <a:r>
              <a:rPr lang="pl-PL" altLang="pl-PL" sz="4000" b="1" dirty="0"/>
              <a:t>Definicja</a:t>
            </a:r>
          </a:p>
        </p:txBody>
      </p:sp>
      <p:sp>
        <p:nvSpPr>
          <p:cNvPr id="6147" name="Rectangle 3"/>
          <p:cNvSpPr>
            <a:spLocks noGrp="1" noChangeArrowheads="1"/>
          </p:cNvSpPr>
          <p:nvPr>
            <p:ph idx="1"/>
          </p:nvPr>
        </p:nvSpPr>
        <p:spPr>
          <a:xfrm>
            <a:off x="1295400" y="3352800"/>
            <a:ext cx="10058400" cy="3886200"/>
          </a:xfrm>
        </p:spPr>
        <p:txBody>
          <a:bodyPr>
            <a:normAutofit/>
          </a:bodyPr>
          <a:lstStyle/>
          <a:p>
            <a:pPr eaLnBrk="1" hangingPunct="1"/>
            <a:r>
              <a:rPr lang="pl-PL" altLang="pl-PL" sz="2400" b="1" dirty="0"/>
              <a:t>Społeczna odpowiedzialność biznesu (przedsiębiorstw)</a:t>
            </a:r>
            <a:r>
              <a:rPr lang="pl-PL" altLang="pl-PL" sz="2400" dirty="0"/>
              <a:t> (z </a:t>
            </a:r>
            <a:r>
              <a:rPr lang="pl-PL" altLang="pl-PL" sz="2400" dirty="0">
                <a:hlinkClick r:id="rId2" tooltip="Język angielski"/>
              </a:rPr>
              <a:t>ang.</a:t>
            </a:r>
            <a:r>
              <a:rPr lang="pl-PL" altLang="pl-PL" sz="2400" dirty="0"/>
              <a:t> </a:t>
            </a:r>
            <a:r>
              <a:rPr lang="pl-PL" altLang="pl-PL" sz="2400" i="1" dirty="0"/>
              <a:t>CSR – </a:t>
            </a:r>
            <a:r>
              <a:rPr lang="pl-PL" altLang="pl-PL" sz="2400" i="1" dirty="0" err="1"/>
              <a:t>Corporate</a:t>
            </a:r>
            <a:r>
              <a:rPr lang="pl-PL" altLang="pl-PL" sz="2400" i="1" dirty="0"/>
              <a:t> </a:t>
            </a:r>
            <a:r>
              <a:rPr lang="pl-PL" altLang="pl-PL" sz="2400" i="1" dirty="0" err="1"/>
              <a:t>Social</a:t>
            </a:r>
            <a:r>
              <a:rPr lang="pl-PL" altLang="pl-PL" sz="2400" i="1" dirty="0"/>
              <a:t> </a:t>
            </a:r>
            <a:r>
              <a:rPr lang="pl-PL" altLang="pl-PL" sz="2400" i="1" dirty="0" err="1"/>
              <a:t>Responsibility</a:t>
            </a:r>
            <a:r>
              <a:rPr lang="pl-PL" altLang="pl-PL" sz="2400" dirty="0"/>
              <a:t>) – koncepcja, według której przedsiębiorstwa na etapie budowania strategii dobrowolnie uwzględniają interesy społeczne i ochronę środowiska, a także relacje z różnymi grupami interesariuszy.</a:t>
            </a:r>
          </a:p>
          <a:p>
            <a:pPr eaLnBrk="1" hangingPunct="1"/>
            <a:endParaRPr lang="pl-PL" altLang="pl-P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1066800" y="1798637"/>
            <a:ext cx="10515600" cy="1325563"/>
          </a:xfrm>
        </p:spPr>
        <p:txBody>
          <a:bodyPr>
            <a:normAutofit/>
          </a:bodyPr>
          <a:lstStyle/>
          <a:p>
            <a:pPr algn="l" eaLnBrk="1" hangingPunct="1"/>
            <a:r>
              <a:rPr lang="pl-PL" altLang="pl-PL" sz="4000" b="1" dirty="0"/>
              <a:t>Norma SA 8000</a:t>
            </a:r>
          </a:p>
        </p:txBody>
      </p:sp>
      <p:sp>
        <p:nvSpPr>
          <p:cNvPr id="22531" name="Rectangle 3"/>
          <p:cNvSpPr>
            <a:spLocks noGrp="1" noChangeArrowheads="1"/>
          </p:cNvSpPr>
          <p:nvPr>
            <p:ph idx="1"/>
          </p:nvPr>
        </p:nvSpPr>
        <p:spPr>
          <a:xfrm>
            <a:off x="990600" y="2895600"/>
            <a:ext cx="10439400" cy="3886200"/>
          </a:xfrm>
        </p:spPr>
        <p:txBody>
          <a:bodyPr rtlCol="0">
            <a:normAutofit/>
          </a:bodyPr>
          <a:lstStyle/>
          <a:p>
            <a:pPr>
              <a:lnSpc>
                <a:spcPct val="90000"/>
              </a:lnSpc>
              <a:spcAft>
                <a:spcPts val="0"/>
              </a:spcAft>
              <a:defRPr/>
            </a:pPr>
            <a:r>
              <a:rPr lang="pl-PL" altLang="pl-PL" sz="2400" dirty="0">
                <a:solidFill>
                  <a:schemeClr val="tx1">
                    <a:lumMod val="75000"/>
                    <a:lumOff val="25000"/>
                  </a:schemeClr>
                </a:solidFill>
              </a:rPr>
              <a:t>Standard </a:t>
            </a:r>
            <a:r>
              <a:rPr lang="pl-PL" altLang="pl-PL" sz="2400" b="1" dirty="0">
                <a:solidFill>
                  <a:schemeClr val="tx1">
                    <a:lumMod val="75000"/>
                    <a:lumOff val="25000"/>
                  </a:schemeClr>
                </a:solidFill>
              </a:rPr>
              <a:t>SA 8000</a:t>
            </a:r>
            <a:r>
              <a:rPr lang="pl-PL" altLang="pl-PL" sz="2400" dirty="0">
                <a:solidFill>
                  <a:schemeClr val="tx1">
                    <a:lumMod val="75000"/>
                    <a:lumOff val="25000"/>
                  </a:schemeClr>
                </a:solidFill>
              </a:rPr>
              <a:t> (Social Accountability 8000) jest uniwersalną normą, określającą wymogi w zakresie odpowiedzialności społecznej, jakie powinno spełniać przedsiębiorstwo. Standard nawiązuje do norm ISO dotyczących jakości. Główną przesłanką stworzenia możliwości weryfikacji zasad społecznej odpowiedzialności było niezadowolenie klientów i pracowników na całym świecie, wynikające ze sprzeczności między wartościami i zasadami głoszonymi przez firmy a codzienną praktyką.</a:t>
            </a:r>
            <a:br>
              <a:rPr lang="pl-PL" altLang="pl-PL" sz="2400" dirty="0">
                <a:solidFill>
                  <a:schemeClr val="tx1">
                    <a:lumMod val="75000"/>
                    <a:lumOff val="25000"/>
                  </a:schemeClr>
                </a:solidFill>
              </a:rPr>
            </a:br>
            <a:endParaRPr lang="pl-PL" altLang="pl-PL" sz="2400" dirty="0">
              <a:solidFill>
                <a:schemeClr val="tx1">
                  <a:lumMod val="75000"/>
                  <a:lumOff val="25000"/>
                </a:schemeClr>
              </a:solidFill>
            </a:endParaRPr>
          </a:p>
          <a:p>
            <a:pPr>
              <a:lnSpc>
                <a:spcPct val="90000"/>
              </a:lnSpc>
              <a:spcAft>
                <a:spcPts val="0"/>
              </a:spcAft>
              <a:defRPr/>
            </a:pPr>
            <a:endParaRPr lang="pl-PL" altLang="pl-PL" sz="2400" dirty="0">
              <a:solidFill>
                <a:schemeClr val="tx1">
                  <a:lumMod val="75000"/>
                  <a:lumOff val="2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a:xfrm>
            <a:off x="1219200" y="1143000"/>
            <a:ext cx="10515600" cy="1325563"/>
          </a:xfrm>
        </p:spPr>
        <p:txBody>
          <a:bodyPr>
            <a:normAutofit/>
          </a:bodyPr>
          <a:lstStyle/>
          <a:p>
            <a:pPr algn="l" eaLnBrk="1" hangingPunct="1"/>
            <a:r>
              <a:rPr lang="pl-PL" altLang="pl-PL" sz="4000" b="1" dirty="0"/>
              <a:t>Norma SA 8000</a:t>
            </a:r>
          </a:p>
        </p:txBody>
      </p:sp>
      <p:sp>
        <p:nvSpPr>
          <p:cNvPr id="23555" name="Rectangle 3"/>
          <p:cNvSpPr>
            <a:spLocks noGrp="1" noChangeArrowheads="1"/>
          </p:cNvSpPr>
          <p:nvPr>
            <p:ph idx="1"/>
          </p:nvPr>
        </p:nvSpPr>
        <p:spPr>
          <a:xfrm>
            <a:off x="1219200" y="2286000"/>
            <a:ext cx="9601200" cy="4343400"/>
          </a:xfrm>
        </p:spPr>
        <p:txBody>
          <a:bodyPr rtlCol="0">
            <a:normAutofit lnSpcReduction="10000"/>
          </a:bodyPr>
          <a:lstStyle/>
          <a:p>
            <a:pPr>
              <a:lnSpc>
                <a:spcPct val="90000"/>
              </a:lnSpc>
              <a:spcAft>
                <a:spcPts val="0"/>
              </a:spcAft>
              <a:defRPr/>
            </a:pPr>
            <a:r>
              <a:rPr lang="pl-PL" altLang="pl-PL" sz="2400" b="1" dirty="0">
                <a:solidFill>
                  <a:schemeClr val="tx1">
                    <a:lumMod val="75000"/>
                    <a:lumOff val="25000"/>
                  </a:schemeClr>
                </a:solidFill>
              </a:rPr>
              <a:t>Praca dzieci.</a:t>
            </a:r>
            <a:r>
              <a:rPr lang="pl-PL" altLang="pl-PL" sz="2400" dirty="0">
                <a:solidFill>
                  <a:schemeClr val="tx1">
                    <a:lumMod val="75000"/>
                    <a:lumOff val="25000"/>
                  </a:schemeClr>
                </a:solidFill>
              </a:rPr>
              <a:t> Zakazuje się wykorzystywania w firmie pracy dzieci, czyli osób które (wg polskich przepisów) nie ukończyły 16 roku życia, a w przypadku stosowania takiego rodzaju pracy organizacja powinna przedsięwziąć wszelkie niezbędne środki do zapewnienia dzieciom możliwości właściwego rozwoju.</a:t>
            </a:r>
            <a:br>
              <a:rPr lang="pl-PL" altLang="pl-PL" sz="2400" dirty="0">
                <a:solidFill>
                  <a:schemeClr val="tx1">
                    <a:lumMod val="75000"/>
                    <a:lumOff val="25000"/>
                  </a:schemeClr>
                </a:solidFill>
              </a:rPr>
            </a:br>
            <a:br>
              <a:rPr lang="pl-PL" altLang="pl-PL" sz="2400" dirty="0">
                <a:solidFill>
                  <a:schemeClr val="tx1">
                    <a:lumMod val="75000"/>
                    <a:lumOff val="25000"/>
                  </a:schemeClr>
                </a:solidFill>
              </a:rPr>
            </a:br>
            <a:r>
              <a:rPr lang="pl-PL" altLang="pl-PL" sz="2400" b="1" dirty="0">
                <a:solidFill>
                  <a:schemeClr val="tx1">
                    <a:lumMod val="75000"/>
                    <a:lumOff val="25000"/>
                  </a:schemeClr>
                </a:solidFill>
              </a:rPr>
              <a:t>Praca przymusowa.</a:t>
            </a:r>
            <a:r>
              <a:rPr lang="pl-PL" altLang="pl-PL" sz="2400" dirty="0">
                <a:solidFill>
                  <a:schemeClr val="tx1">
                    <a:lumMod val="75000"/>
                    <a:lumOff val="25000"/>
                  </a:schemeClr>
                </a:solidFill>
              </a:rPr>
              <a:t> Niedozwolone jest stosowanie pracy przymusowej czyli zatrudniania osób na zasadach, które uniemożliwiają dobrowolne rozwiązanie stosunku pracy przez pracownika. Personel nie może być zmuszany do składania depozytów ani dokumentów tożsamości przy podejmowaniu zatrudnienia w firmie.</a:t>
            </a:r>
            <a:br>
              <a:rPr lang="pl-PL" altLang="pl-PL" dirty="0">
                <a:solidFill>
                  <a:schemeClr val="tx1">
                    <a:lumMod val="75000"/>
                    <a:lumOff val="25000"/>
                  </a:schemeClr>
                </a:solidFill>
              </a:rPr>
            </a:br>
            <a:endParaRPr lang="pl-PL" altLang="pl-PL" dirty="0">
              <a:solidFill>
                <a:schemeClr val="tx1">
                  <a:lumMod val="75000"/>
                  <a:lumOff val="25000"/>
                </a:schemeClr>
              </a:solidFill>
            </a:endParaRPr>
          </a:p>
          <a:p>
            <a:pPr>
              <a:lnSpc>
                <a:spcPct val="90000"/>
              </a:lnSpc>
              <a:spcAft>
                <a:spcPts val="0"/>
              </a:spcAft>
              <a:buFont typeface="Wingdings 3" charset="2"/>
              <a:buChar char=""/>
              <a:defRPr/>
            </a:pPr>
            <a:endParaRPr lang="pl-PL" altLang="pl-PL" dirty="0">
              <a:solidFill>
                <a:schemeClr val="tx1">
                  <a:lumMod val="75000"/>
                  <a:lumOff val="2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a:xfrm>
            <a:off x="952500" y="1828800"/>
            <a:ext cx="10515600" cy="1325563"/>
          </a:xfrm>
        </p:spPr>
        <p:txBody>
          <a:bodyPr>
            <a:normAutofit/>
          </a:bodyPr>
          <a:lstStyle/>
          <a:p>
            <a:pPr algn="l" eaLnBrk="1" hangingPunct="1"/>
            <a:r>
              <a:rPr lang="pl-PL" altLang="pl-PL" sz="4000" b="1" dirty="0"/>
              <a:t>Norma SA 8000</a:t>
            </a:r>
          </a:p>
        </p:txBody>
      </p:sp>
      <p:sp>
        <p:nvSpPr>
          <p:cNvPr id="24579" name="Rectangle 3"/>
          <p:cNvSpPr>
            <a:spLocks noGrp="1" noChangeArrowheads="1"/>
          </p:cNvSpPr>
          <p:nvPr>
            <p:ph idx="1"/>
          </p:nvPr>
        </p:nvSpPr>
        <p:spPr>
          <a:xfrm>
            <a:off x="952500" y="3021496"/>
            <a:ext cx="10287000" cy="3810000"/>
          </a:xfrm>
        </p:spPr>
        <p:txBody>
          <a:bodyPr rtlCol="0">
            <a:normAutofit/>
          </a:bodyPr>
          <a:lstStyle/>
          <a:p>
            <a:pPr>
              <a:lnSpc>
                <a:spcPct val="90000"/>
              </a:lnSpc>
              <a:spcAft>
                <a:spcPts val="0"/>
              </a:spcAft>
              <a:buFont typeface="Wingdings" panose="05000000000000000000" pitchFamily="2" charset="2"/>
              <a:buChar char="§"/>
              <a:defRPr/>
            </a:pPr>
            <a:r>
              <a:rPr lang="pl-PL" altLang="pl-PL" sz="2400" b="1" dirty="0">
                <a:solidFill>
                  <a:schemeClr val="tx1">
                    <a:lumMod val="75000"/>
                    <a:lumOff val="25000"/>
                  </a:schemeClr>
                </a:solidFill>
              </a:rPr>
              <a:t>BHP.</a:t>
            </a:r>
            <a:r>
              <a:rPr lang="pl-PL" altLang="pl-PL" sz="2400" dirty="0">
                <a:solidFill>
                  <a:schemeClr val="tx1">
                    <a:lumMod val="75000"/>
                    <a:lumOff val="25000"/>
                  </a:schemeClr>
                </a:solidFill>
              </a:rPr>
              <a:t> Firma musi zapewnić bezpieczne i zdrowe środowisko pracy. Mowa tu o obowiązujących przepisach Bezpieczeństwa i Higieny Pracy (BHP). Przedsiębiorca musi podjąć odpowiednie kroki w celu zapobieżenia wypadkom i szkodom na zdrowiu poprzez minimalizowanie przyczyn powstania zagrożeń związanych ze środowiskiem pracy. Niezbędne jest wyznaczenie osoby, która czuwa nad całokształtem zagadnień z zakresu BHP oraz jest odpowiedzialna za spełnianie przez firmę wszystkich wymogów prawnych z tym związanych.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a:xfrm>
            <a:off x="887897" y="1295400"/>
            <a:ext cx="10515600" cy="1325563"/>
          </a:xfrm>
        </p:spPr>
        <p:txBody>
          <a:bodyPr>
            <a:normAutofit/>
          </a:bodyPr>
          <a:lstStyle/>
          <a:p>
            <a:pPr algn="l" eaLnBrk="1" hangingPunct="1"/>
            <a:r>
              <a:rPr lang="pl-PL" altLang="pl-PL" sz="4000" b="1" dirty="0"/>
              <a:t>Norma SA 8000</a:t>
            </a:r>
          </a:p>
        </p:txBody>
      </p:sp>
      <p:sp>
        <p:nvSpPr>
          <p:cNvPr id="27651" name="Rectangle 3"/>
          <p:cNvSpPr>
            <a:spLocks noGrp="1" noChangeArrowheads="1"/>
          </p:cNvSpPr>
          <p:nvPr>
            <p:ph idx="1"/>
          </p:nvPr>
        </p:nvSpPr>
        <p:spPr>
          <a:xfrm>
            <a:off x="824947" y="2362200"/>
            <a:ext cx="10455965" cy="4260304"/>
          </a:xfrm>
        </p:spPr>
        <p:txBody>
          <a:bodyPr>
            <a:noAutofit/>
          </a:bodyPr>
          <a:lstStyle/>
          <a:p>
            <a:pPr eaLnBrk="1" hangingPunct="1">
              <a:lnSpc>
                <a:spcPct val="80000"/>
              </a:lnSpc>
            </a:pPr>
            <a:r>
              <a:rPr lang="pl-PL" altLang="pl-PL" sz="2400" b="1" dirty="0"/>
              <a:t>Wolność zrzeszania się oraz prawo do negocjacji zbiorowych.</a:t>
            </a:r>
            <a:r>
              <a:rPr lang="pl-PL" altLang="pl-PL" sz="2400" dirty="0"/>
              <a:t> Polskie prawo zezwala na tworzenie wszelkiego rodzaju organizacji pracowniczych. Pracodawca powinien zatem to prawo respektować, a pracownicy powinni mieć zapewnioną wolność i swobodę przynależności do takich stowarzyszeń.</a:t>
            </a:r>
            <a:br>
              <a:rPr lang="pl-PL" altLang="pl-PL" sz="2400" dirty="0"/>
            </a:br>
            <a:endParaRPr lang="pl-PL" altLang="pl-PL" sz="2400" dirty="0"/>
          </a:p>
          <a:p>
            <a:pPr eaLnBrk="1" hangingPunct="1">
              <a:lnSpc>
                <a:spcPct val="80000"/>
              </a:lnSpc>
            </a:pPr>
            <a:r>
              <a:rPr lang="pl-PL" altLang="pl-PL" sz="2400" b="1" dirty="0"/>
              <a:t>Dyskryminacja.</a:t>
            </a:r>
            <a:r>
              <a:rPr lang="pl-PL" altLang="pl-PL" sz="2400" dirty="0"/>
              <a:t> Stosowanie dyskryminacji w jakiejkolwiek formie jest zakazane. Firma nie może stosować ani popierać dyskryminacji w zakresie zatrudniania i zwalniania, wynagradzania, dostępu do szkoleń, możliwości awansu oraz emerytury ze względu na przynależność rasową, narodowość, wyznawaną religię, niepełnosprawność, płeć, orientację seksualną, członkostwo w związku zawodowym lub przynależność partyjną.</a:t>
            </a:r>
            <a:br>
              <a:rPr lang="pl-PL" altLang="pl-PL" sz="2400" dirty="0"/>
            </a:br>
            <a:endParaRPr lang="pl-PL" altLang="pl-PL"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a:xfrm>
            <a:off x="1447800" y="1828800"/>
            <a:ext cx="10515600" cy="1325563"/>
          </a:xfrm>
        </p:spPr>
        <p:txBody>
          <a:bodyPr>
            <a:normAutofit/>
          </a:bodyPr>
          <a:lstStyle/>
          <a:p>
            <a:pPr algn="l" eaLnBrk="1" hangingPunct="1"/>
            <a:r>
              <a:rPr lang="pl-PL" altLang="pl-PL" sz="4000" b="1" dirty="0"/>
              <a:t>Norma SA 8000</a:t>
            </a:r>
          </a:p>
        </p:txBody>
      </p:sp>
      <p:sp>
        <p:nvSpPr>
          <p:cNvPr id="26627" name="Rectangle 3"/>
          <p:cNvSpPr>
            <a:spLocks noGrp="1" noChangeArrowheads="1"/>
          </p:cNvSpPr>
          <p:nvPr>
            <p:ph idx="1"/>
          </p:nvPr>
        </p:nvSpPr>
        <p:spPr>
          <a:xfrm>
            <a:off x="1447800" y="2895600"/>
            <a:ext cx="10134600" cy="4114800"/>
          </a:xfrm>
        </p:spPr>
        <p:txBody>
          <a:bodyPr rtlCol="0">
            <a:normAutofit/>
          </a:bodyPr>
          <a:lstStyle/>
          <a:p>
            <a:pPr>
              <a:lnSpc>
                <a:spcPct val="90000"/>
              </a:lnSpc>
              <a:spcAft>
                <a:spcPts val="0"/>
              </a:spcAft>
              <a:defRPr/>
            </a:pPr>
            <a:r>
              <a:rPr lang="pl-PL" altLang="pl-PL" sz="2400" b="1" dirty="0">
                <a:solidFill>
                  <a:schemeClr val="tx1">
                    <a:lumMod val="75000"/>
                    <a:lumOff val="25000"/>
                  </a:schemeClr>
                </a:solidFill>
              </a:rPr>
              <a:t>Kary dyscyplinarne.</a:t>
            </a:r>
            <a:r>
              <a:rPr lang="pl-PL" altLang="pl-PL" sz="2400" dirty="0">
                <a:solidFill>
                  <a:schemeClr val="tx1">
                    <a:lumMod val="75000"/>
                    <a:lumOff val="25000"/>
                  </a:schemeClr>
                </a:solidFill>
              </a:rPr>
              <a:t> Firma nie może stosować ani popierać stosowania kar cielesnych, przymusu psychicznego lub psychicznego ani obraźliwego języka.</a:t>
            </a:r>
          </a:p>
          <a:p>
            <a:pPr>
              <a:lnSpc>
                <a:spcPct val="90000"/>
              </a:lnSpc>
              <a:spcAft>
                <a:spcPts val="0"/>
              </a:spcAft>
              <a:defRPr/>
            </a:pPr>
            <a:endParaRPr lang="pl-PL" altLang="pl-PL" sz="2400" dirty="0">
              <a:solidFill>
                <a:schemeClr val="tx1">
                  <a:lumMod val="75000"/>
                  <a:lumOff val="25000"/>
                </a:schemeClr>
              </a:solidFill>
            </a:endParaRPr>
          </a:p>
          <a:p>
            <a:pPr>
              <a:lnSpc>
                <a:spcPct val="90000"/>
              </a:lnSpc>
              <a:spcAft>
                <a:spcPts val="0"/>
              </a:spcAft>
              <a:defRPr/>
            </a:pPr>
            <a:r>
              <a:rPr lang="pl-PL" altLang="pl-PL" sz="2400" b="1" dirty="0">
                <a:solidFill>
                  <a:schemeClr val="tx1">
                    <a:lumMod val="75000"/>
                    <a:lumOff val="25000"/>
                  </a:schemeClr>
                </a:solidFill>
              </a:rPr>
              <a:t>Godziny pracy.</a:t>
            </a:r>
            <a:r>
              <a:rPr lang="pl-PL" altLang="pl-PL" sz="2400" dirty="0">
                <a:solidFill>
                  <a:schemeClr val="tx1">
                    <a:lumMod val="75000"/>
                    <a:lumOff val="25000"/>
                  </a:schemeClr>
                </a:solidFill>
              </a:rPr>
              <a:t> Tu zastosowanie ma, w największej mierze, polskie ustawodawstwo (Kodeks pracy). Tygodniowy czas pracy nie powinien przekraczać tego, ustalonego w kodeksie. Podobnie w odniesieniu do pracy w nadgodzinach.</a:t>
            </a:r>
            <a:br>
              <a:rPr lang="pl-PL" altLang="pl-PL" sz="2400" dirty="0">
                <a:solidFill>
                  <a:schemeClr val="tx1">
                    <a:lumMod val="75000"/>
                    <a:lumOff val="25000"/>
                  </a:schemeClr>
                </a:solidFill>
              </a:rPr>
            </a:br>
            <a:endParaRPr lang="pl-PL" altLang="pl-PL" sz="2400" dirty="0">
              <a:solidFill>
                <a:schemeClr val="tx1">
                  <a:lumMod val="75000"/>
                  <a:lumOff val="2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914400" y="1905000"/>
            <a:ext cx="10515600" cy="1325563"/>
          </a:xfrm>
        </p:spPr>
        <p:txBody>
          <a:bodyPr>
            <a:normAutofit/>
          </a:bodyPr>
          <a:lstStyle/>
          <a:p>
            <a:pPr algn="l" eaLnBrk="1" hangingPunct="1"/>
            <a:r>
              <a:rPr lang="pl-PL" altLang="pl-PL" sz="4000" b="1" dirty="0"/>
              <a:t>Norma SA 8000</a:t>
            </a:r>
          </a:p>
        </p:txBody>
      </p:sp>
      <p:sp>
        <p:nvSpPr>
          <p:cNvPr id="27651" name="Rectangle 3"/>
          <p:cNvSpPr>
            <a:spLocks noGrp="1" noChangeArrowheads="1"/>
          </p:cNvSpPr>
          <p:nvPr>
            <p:ph idx="1"/>
          </p:nvPr>
        </p:nvSpPr>
        <p:spPr>
          <a:xfrm>
            <a:off x="914400" y="2975113"/>
            <a:ext cx="10515600" cy="3886200"/>
          </a:xfrm>
        </p:spPr>
        <p:txBody>
          <a:bodyPr rtlCol="0">
            <a:normAutofit/>
          </a:bodyPr>
          <a:lstStyle/>
          <a:p>
            <a:pPr>
              <a:lnSpc>
                <a:spcPct val="90000"/>
              </a:lnSpc>
              <a:spcAft>
                <a:spcPts val="0"/>
              </a:spcAft>
              <a:defRPr/>
            </a:pPr>
            <a:r>
              <a:rPr lang="pl-PL" altLang="pl-PL" sz="2400" b="1" dirty="0">
                <a:solidFill>
                  <a:schemeClr val="tx1">
                    <a:lumMod val="75000"/>
                    <a:lumOff val="25000"/>
                  </a:schemeClr>
                </a:solidFill>
              </a:rPr>
              <a:t>Wynagrodzenie.</a:t>
            </a:r>
            <a:r>
              <a:rPr lang="pl-PL" altLang="pl-PL" sz="2400" dirty="0">
                <a:solidFill>
                  <a:schemeClr val="tx1">
                    <a:lumMod val="75000"/>
                    <a:lumOff val="25000"/>
                  </a:schemeClr>
                </a:solidFill>
              </a:rPr>
              <a:t> Za pracę w pełnym wymiarze czasu pracownik ma zapewnione wynagrodzenie na poziomie co najmniej minimalnej krajowej płacy. Ponadto przedsiębiorca zapewnia, że nie będą stosowane żadne formy zatrudnienia stałych pracowników na zasadach innych niż umowa o pracę, których celem było uniknięcie wypełniania przez firmę zobowiązań wobec swoich pracowników, wynikające z odpowiednich ustaw i przepisów regulujących kwestie ubezpieczeń społecznych.</a:t>
            </a:r>
            <a:br>
              <a:rPr lang="pl-PL" altLang="pl-PL" sz="2400" dirty="0">
                <a:solidFill>
                  <a:schemeClr val="tx1">
                    <a:lumMod val="75000"/>
                    <a:lumOff val="25000"/>
                  </a:schemeClr>
                </a:solidFill>
              </a:rPr>
            </a:br>
            <a:endParaRPr lang="pl-PL" altLang="pl-PL" sz="2400" dirty="0">
              <a:solidFill>
                <a:schemeClr val="tx1">
                  <a:lumMod val="75000"/>
                  <a:lumOff val="25000"/>
                </a:schemeClr>
              </a:solidFill>
            </a:endParaRPr>
          </a:p>
          <a:p>
            <a:pPr>
              <a:lnSpc>
                <a:spcPct val="90000"/>
              </a:lnSpc>
              <a:spcAft>
                <a:spcPts val="0"/>
              </a:spcAft>
              <a:defRPr/>
            </a:pPr>
            <a:endParaRPr lang="pl-PL" altLang="pl-PL" sz="2400" dirty="0">
              <a:solidFill>
                <a:schemeClr val="tx1">
                  <a:lumMod val="75000"/>
                  <a:lumOff val="2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a:xfrm>
            <a:off x="901148" y="1600200"/>
            <a:ext cx="10515600" cy="1325563"/>
          </a:xfrm>
        </p:spPr>
        <p:txBody>
          <a:bodyPr>
            <a:normAutofit/>
          </a:bodyPr>
          <a:lstStyle/>
          <a:p>
            <a:pPr algn="l" eaLnBrk="1" hangingPunct="1"/>
            <a:r>
              <a:rPr lang="pl-PL" altLang="pl-PL" sz="4000" b="1" dirty="0"/>
              <a:t>Kodeks etyczny - definicja</a:t>
            </a:r>
          </a:p>
        </p:txBody>
      </p:sp>
      <p:sp>
        <p:nvSpPr>
          <p:cNvPr id="30723" name="Rectangle 3"/>
          <p:cNvSpPr>
            <a:spLocks noGrp="1" noChangeArrowheads="1"/>
          </p:cNvSpPr>
          <p:nvPr>
            <p:ph idx="1"/>
          </p:nvPr>
        </p:nvSpPr>
        <p:spPr>
          <a:xfrm>
            <a:off x="901148" y="2735923"/>
            <a:ext cx="10389704" cy="3886200"/>
          </a:xfrm>
        </p:spPr>
        <p:txBody>
          <a:bodyPr>
            <a:normAutofit/>
          </a:bodyPr>
          <a:lstStyle/>
          <a:p>
            <a:pPr eaLnBrk="1" hangingPunct="1">
              <a:lnSpc>
                <a:spcPct val="80000"/>
              </a:lnSpc>
              <a:buFont typeface="Wingdings" panose="05000000000000000000" pitchFamily="2" charset="2"/>
              <a:buNone/>
            </a:pPr>
            <a:r>
              <a:rPr lang="pl-PL" altLang="pl-PL" sz="2400" b="1" dirty="0"/>
              <a:t>Kodeks etyczny</a:t>
            </a:r>
          </a:p>
          <a:p>
            <a:pPr eaLnBrk="1" hangingPunct="1">
              <a:lnSpc>
                <a:spcPct val="80000"/>
              </a:lnSpc>
            </a:pPr>
            <a:r>
              <a:rPr lang="pl-PL" altLang="pl-PL" sz="2400" dirty="0"/>
              <a:t>nie będący  prawem, ale spisany  zbiór zasad, których powinien przestrzegać  rzetelny przedsiębiorca</a:t>
            </a:r>
          </a:p>
          <a:p>
            <a:pPr eaLnBrk="1" hangingPunct="1">
              <a:lnSpc>
                <a:spcPct val="80000"/>
              </a:lnSpc>
            </a:pPr>
            <a:r>
              <a:rPr lang="pl-PL" altLang="pl-PL" sz="2400" dirty="0"/>
              <a:t>zespół  wartości podstawowych i opartych  na nich  standardach postępowania firmy i jej pracowników (często bardzo szczegółowych) wobec  różnych grup interesariuszy. Zawartość kodeksu etycznego danej firmy zależy od wielu czynników wewnętrznych i zewnętrznych</a:t>
            </a:r>
            <a:r>
              <a:rPr lang="pl-PL" altLang="pl-PL" sz="2400" b="1" dirty="0"/>
              <a:t>.</a:t>
            </a:r>
            <a:r>
              <a:rPr lang="pl-PL" altLang="pl-PL" sz="2400" dirty="0"/>
              <a:t> </a:t>
            </a:r>
            <a:br>
              <a:rPr lang="pl-PL" altLang="pl-PL" sz="2400" dirty="0"/>
            </a:br>
            <a:endParaRPr lang="pl-PL" altLang="pl-PL" sz="2400" dirty="0"/>
          </a:p>
          <a:p>
            <a:pPr eaLnBrk="1" hangingPunct="1">
              <a:lnSpc>
                <a:spcPct val="80000"/>
              </a:lnSpc>
            </a:pPr>
            <a:endParaRPr lang="pl-PL" altLang="pl-PL"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1676400" y="2133600"/>
            <a:ext cx="9601200" cy="3581400"/>
          </a:xfrm>
        </p:spPr>
        <p:txBody>
          <a:bodyPr>
            <a:normAutofit/>
          </a:bodyPr>
          <a:lstStyle/>
          <a:p>
            <a:pPr marL="0" indent="0">
              <a:buNone/>
            </a:pPr>
            <a:r>
              <a:rPr lang="pl-PL" altLang="pl-PL" sz="2800" b="1" dirty="0"/>
              <a:t>Pomocna strona internetowa: </a:t>
            </a:r>
          </a:p>
          <a:p>
            <a:pPr marL="0" indent="0">
              <a:buNone/>
            </a:pPr>
            <a:endParaRPr lang="pl-PL" altLang="pl-PL" sz="2800" b="1" dirty="0"/>
          </a:p>
          <a:p>
            <a:pPr marL="0" indent="0">
              <a:buNone/>
            </a:pPr>
            <a:r>
              <a:rPr lang="pl-PL" altLang="pl-PL" sz="2800" b="1" dirty="0"/>
              <a:t>Forum Odpowiedzialnego Biznesu </a:t>
            </a:r>
          </a:p>
          <a:p>
            <a:pPr marL="0" indent="0">
              <a:buNone/>
            </a:pPr>
            <a:r>
              <a:rPr lang="pl-PL" altLang="pl-PL" sz="2800" b="1" dirty="0"/>
              <a:t>http://www.fob.org.pl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4000" b="1" dirty="0"/>
              <a:t>Dziękuję za uwagę!</a:t>
            </a:r>
          </a:p>
        </p:txBody>
      </p:sp>
    </p:spTree>
    <p:extLst>
      <p:ext uri="{BB962C8B-B14F-4D97-AF65-F5344CB8AC3E}">
        <p14:creationId xmlns:p14="http://schemas.microsoft.com/office/powerpoint/2010/main" val="218897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1524000" y="2103437"/>
            <a:ext cx="10515600" cy="1325563"/>
          </a:xfrm>
        </p:spPr>
        <p:txBody>
          <a:bodyPr>
            <a:normAutofit/>
          </a:bodyPr>
          <a:lstStyle/>
          <a:p>
            <a:pPr algn="l" eaLnBrk="1" hangingPunct="1"/>
            <a:r>
              <a:rPr lang="pl-PL" altLang="pl-PL" sz="4000" b="1" dirty="0"/>
              <a:t>CSR</a:t>
            </a:r>
          </a:p>
        </p:txBody>
      </p:sp>
      <p:sp>
        <p:nvSpPr>
          <p:cNvPr id="5123" name="Rectangle 3"/>
          <p:cNvSpPr>
            <a:spLocks noGrp="1" noChangeArrowheads="1"/>
          </p:cNvSpPr>
          <p:nvPr>
            <p:ph idx="1"/>
          </p:nvPr>
        </p:nvSpPr>
        <p:spPr>
          <a:xfrm>
            <a:off x="1524000" y="3276600"/>
            <a:ext cx="9829800" cy="3962400"/>
          </a:xfrm>
        </p:spPr>
        <p:txBody>
          <a:bodyPr rtlCol="0">
            <a:normAutofit/>
          </a:bodyPr>
          <a:lstStyle/>
          <a:p>
            <a:pPr>
              <a:spcAft>
                <a:spcPts val="0"/>
              </a:spcAft>
              <a:defRPr/>
            </a:pPr>
            <a:r>
              <a:rPr lang="pl-PL" altLang="pl-PL" sz="2400" dirty="0">
                <a:solidFill>
                  <a:schemeClr val="tx1">
                    <a:lumMod val="75000"/>
                    <a:lumOff val="25000"/>
                  </a:schemeClr>
                </a:solidFill>
              </a:rPr>
              <a:t>Według tego podejścia, bycie odpowiedzialnym nie oznacza tylko spełniania przez organizacje biznesowe (przedsiębiorstwa) wszystkich wymogów formalnych i prawnych, ale oprócz tego również zwiększone inwestycje w zasoby ludzkie, w ochronę środowiska i relacje z interesariuszami, którzy mogą mieć faktyczny wpływ na efektywność działalności gospodarczej tych organizacji.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1394791" y="1371600"/>
            <a:ext cx="10515600" cy="1325563"/>
          </a:xfrm>
        </p:spPr>
        <p:txBody>
          <a:bodyPr>
            <a:normAutofit/>
          </a:bodyPr>
          <a:lstStyle/>
          <a:p>
            <a:pPr algn="l" eaLnBrk="1" hangingPunct="1"/>
            <a:r>
              <a:rPr lang="pl-PL" altLang="pl-PL" sz="4000" b="1" dirty="0"/>
              <a:t>Skąd się wziął CSR?</a:t>
            </a:r>
          </a:p>
        </p:txBody>
      </p:sp>
      <p:sp>
        <p:nvSpPr>
          <p:cNvPr id="6147" name="Rectangle 3"/>
          <p:cNvSpPr>
            <a:spLocks noGrp="1" noChangeArrowheads="1"/>
          </p:cNvSpPr>
          <p:nvPr>
            <p:ph idx="1"/>
          </p:nvPr>
        </p:nvSpPr>
        <p:spPr>
          <a:xfrm>
            <a:off x="1371600" y="2438400"/>
            <a:ext cx="10287000" cy="3962400"/>
          </a:xfrm>
        </p:spPr>
        <p:txBody>
          <a:bodyPr rtlCol="0">
            <a:noAutofit/>
          </a:bodyPr>
          <a:lstStyle/>
          <a:p>
            <a:pPr>
              <a:lnSpc>
                <a:spcPct val="90000"/>
              </a:lnSpc>
              <a:spcAft>
                <a:spcPts val="0"/>
              </a:spcAft>
              <a:defRPr/>
            </a:pPr>
            <a:r>
              <a:rPr lang="pl-PL" altLang="pl-PL" sz="2200" dirty="0">
                <a:solidFill>
                  <a:schemeClr val="tx1">
                    <a:lumMod val="75000"/>
                    <a:lumOff val="25000"/>
                  </a:schemeClr>
                </a:solidFill>
              </a:rPr>
              <a:t>Zmieniająca się relacja państwo – biznes. Rośnie potencjał biznesu w zaspakajaniu potrzeb ludności (prywatyzacja)</a:t>
            </a:r>
          </a:p>
          <a:p>
            <a:pPr>
              <a:lnSpc>
                <a:spcPct val="90000"/>
              </a:lnSpc>
              <a:spcAft>
                <a:spcPts val="0"/>
              </a:spcAft>
              <a:defRPr/>
            </a:pPr>
            <a:r>
              <a:rPr lang="pl-PL" altLang="pl-PL" sz="2200" dirty="0">
                <a:solidFill>
                  <a:schemeClr val="tx1">
                    <a:lumMod val="75000"/>
                    <a:lumOff val="25000"/>
                  </a:schemeClr>
                </a:solidFill>
              </a:rPr>
              <a:t> 800 firm spoza sektora finansowego ma wynik ekonomiczny porównywalny ze 144 krajami świata</a:t>
            </a:r>
          </a:p>
          <a:p>
            <a:pPr>
              <a:lnSpc>
                <a:spcPct val="90000"/>
              </a:lnSpc>
              <a:spcAft>
                <a:spcPts val="0"/>
              </a:spcAft>
              <a:defRPr/>
            </a:pPr>
            <a:r>
              <a:rPr lang="pl-PL" altLang="pl-PL" sz="2200" dirty="0">
                <a:solidFill>
                  <a:schemeClr val="tx1">
                    <a:lumMod val="75000"/>
                    <a:lumOff val="25000"/>
                  </a:schemeClr>
                </a:solidFill>
              </a:rPr>
              <a:t>Na 100 największych podmiotów ekonomicznych świata 51 to korporacje (</a:t>
            </a:r>
            <a:r>
              <a:rPr lang="pl-PL" altLang="pl-PL" sz="2200" dirty="0" err="1">
                <a:solidFill>
                  <a:schemeClr val="tx1">
                    <a:lumMod val="75000"/>
                    <a:lumOff val="25000"/>
                  </a:schemeClr>
                </a:solidFill>
              </a:rPr>
              <a:t>Institute</a:t>
            </a:r>
            <a:r>
              <a:rPr lang="pl-PL" altLang="pl-PL" sz="2200" dirty="0">
                <a:solidFill>
                  <a:schemeClr val="tx1">
                    <a:lumMod val="75000"/>
                    <a:lumOff val="25000"/>
                  </a:schemeClr>
                </a:solidFill>
              </a:rPr>
              <a:t> for Policy </a:t>
            </a:r>
            <a:r>
              <a:rPr lang="pl-PL" altLang="pl-PL" sz="2200" dirty="0" err="1">
                <a:solidFill>
                  <a:schemeClr val="tx1">
                    <a:lumMod val="75000"/>
                    <a:lumOff val="25000"/>
                  </a:schemeClr>
                </a:solidFill>
              </a:rPr>
              <a:t>Studies</a:t>
            </a:r>
            <a:r>
              <a:rPr lang="pl-PL" altLang="pl-PL" sz="2200" dirty="0">
                <a:solidFill>
                  <a:schemeClr val="tx1">
                    <a:lumMod val="75000"/>
                    <a:lumOff val="25000"/>
                  </a:schemeClr>
                </a:solidFill>
              </a:rPr>
              <a:t> 2002)</a:t>
            </a:r>
          </a:p>
          <a:p>
            <a:pPr>
              <a:lnSpc>
                <a:spcPct val="90000"/>
              </a:lnSpc>
              <a:spcAft>
                <a:spcPts val="0"/>
              </a:spcAft>
              <a:defRPr/>
            </a:pPr>
            <a:r>
              <a:rPr lang="pl-PL" altLang="pl-PL" sz="2200" dirty="0">
                <a:solidFill>
                  <a:schemeClr val="tx1">
                    <a:lumMod val="75000"/>
                    <a:lumOff val="25000"/>
                  </a:schemeClr>
                </a:solidFill>
              </a:rPr>
              <a:t>Żadnego problemu współczesnego świata nie da się rozwiązać bez biznesu i jego know-how</a:t>
            </a:r>
          </a:p>
          <a:p>
            <a:pPr>
              <a:lnSpc>
                <a:spcPct val="90000"/>
              </a:lnSpc>
              <a:spcAft>
                <a:spcPts val="0"/>
              </a:spcAft>
              <a:defRPr/>
            </a:pPr>
            <a:r>
              <a:rPr lang="pl-PL" altLang="pl-PL" sz="2200" dirty="0">
                <a:solidFill>
                  <a:schemeClr val="tx1">
                    <a:lumMod val="75000"/>
                    <a:lumOff val="25000"/>
                  </a:schemeClr>
                </a:solidFill>
              </a:rPr>
              <a:t>HIV / AIDS, malaria, głód, globalne ocieplenie itd.</a:t>
            </a:r>
          </a:p>
          <a:p>
            <a:pPr>
              <a:lnSpc>
                <a:spcPct val="90000"/>
              </a:lnSpc>
              <a:spcAft>
                <a:spcPts val="0"/>
              </a:spcAft>
              <a:defRPr/>
            </a:pPr>
            <a:r>
              <a:rPr lang="pl-PL" altLang="pl-PL" sz="2200" dirty="0">
                <a:solidFill>
                  <a:schemeClr val="tx1">
                    <a:lumMod val="75000"/>
                    <a:lumOff val="25000"/>
                  </a:schemeClr>
                </a:solidFill>
              </a:rPr>
              <a:t>Nowe koncepcje zarządzania – np. przez przywództwo. Rozwój nauki o etyce biznesu, zrównoważonym rozwoju</a:t>
            </a:r>
            <a:endParaRPr lang="en-GB" altLang="pl-PL" sz="2200" dirty="0">
              <a:solidFill>
                <a:schemeClr val="tx1">
                  <a:lumMod val="75000"/>
                  <a:lumOff val="25000"/>
                </a:schemeClr>
              </a:solidFill>
            </a:endParaRPr>
          </a:p>
          <a:p>
            <a:pPr>
              <a:lnSpc>
                <a:spcPct val="90000"/>
              </a:lnSpc>
              <a:spcAft>
                <a:spcPts val="0"/>
              </a:spcAft>
              <a:defRPr/>
            </a:pPr>
            <a:endParaRPr lang="pl-PL" altLang="pl-PL" sz="2200" dirty="0">
              <a:solidFill>
                <a:schemeClr val="tx1">
                  <a:lumMod val="75000"/>
                  <a:lumOff val="25000"/>
                </a:schemeClr>
              </a:solidFill>
            </a:endParaRPr>
          </a:p>
          <a:p>
            <a:pPr>
              <a:lnSpc>
                <a:spcPct val="90000"/>
              </a:lnSpc>
              <a:spcAft>
                <a:spcPts val="0"/>
              </a:spcAft>
              <a:defRPr/>
            </a:pPr>
            <a:endParaRPr lang="pl-PL" altLang="pl-PL" sz="2200" dirty="0">
              <a:solidFill>
                <a:schemeClr val="tx1">
                  <a:lumMod val="75000"/>
                  <a:lumOff val="2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1600200" y="2066994"/>
            <a:ext cx="6400800" cy="1325563"/>
          </a:xfrm>
        </p:spPr>
        <p:txBody>
          <a:bodyPr>
            <a:normAutofit/>
          </a:bodyPr>
          <a:lstStyle/>
          <a:p>
            <a:pPr algn="l" eaLnBrk="1" hangingPunct="1"/>
            <a:r>
              <a:rPr lang="pl-PL" altLang="pl-PL" sz="4000" b="1" dirty="0"/>
              <a:t>CSR</a:t>
            </a:r>
          </a:p>
        </p:txBody>
      </p:sp>
      <p:sp>
        <p:nvSpPr>
          <p:cNvPr id="9219" name="Rectangle 3"/>
          <p:cNvSpPr>
            <a:spLocks noGrp="1" noChangeArrowheads="1"/>
          </p:cNvSpPr>
          <p:nvPr>
            <p:ph idx="1"/>
          </p:nvPr>
        </p:nvSpPr>
        <p:spPr>
          <a:xfrm>
            <a:off x="1600200" y="3276600"/>
            <a:ext cx="9601200" cy="3886200"/>
          </a:xfrm>
        </p:spPr>
        <p:txBody>
          <a:bodyPr>
            <a:normAutofit/>
          </a:bodyPr>
          <a:lstStyle/>
          <a:p>
            <a:pPr marL="0" indent="0">
              <a:buNone/>
            </a:pPr>
            <a:r>
              <a:rPr lang="pl-PL" altLang="pl-PL" sz="2200" dirty="0"/>
              <a:t>Główne obszary działania CSR</a:t>
            </a:r>
          </a:p>
          <a:p>
            <a:pPr eaLnBrk="1" hangingPunct="1"/>
            <a:r>
              <a:rPr lang="pl-PL" altLang="pl-PL" sz="2200" b="1" i="1" dirty="0"/>
              <a:t>Zakres działań</a:t>
            </a:r>
            <a:r>
              <a:rPr lang="pl-PL" altLang="pl-PL" sz="2200" b="1" dirty="0"/>
              <a:t> </a:t>
            </a:r>
            <a:r>
              <a:rPr lang="pl-PL" altLang="pl-PL" sz="2200" b="1" i="1" dirty="0"/>
              <a:t>gospodarczych</a:t>
            </a:r>
            <a:r>
              <a:rPr lang="pl-PL" altLang="pl-PL" sz="2200" b="1" dirty="0"/>
              <a:t>:</a:t>
            </a:r>
            <a:r>
              <a:rPr lang="pl-PL" altLang="pl-PL" sz="2200" dirty="0"/>
              <a:t> konkurencyjność, uczciwość i transparentność przy zawieraniu umów, zarządzanie łańcuchem dostawców, wpływ gospodarki na społeczeństwo, itd.</a:t>
            </a:r>
          </a:p>
          <a:p>
            <a:pPr eaLnBrk="1" hangingPunct="1"/>
            <a:endParaRPr lang="pl-PL" altLang="pl-PL"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a:xfrm>
            <a:off x="1219200" y="1981200"/>
            <a:ext cx="10515600" cy="1325563"/>
          </a:xfrm>
        </p:spPr>
        <p:txBody>
          <a:bodyPr>
            <a:normAutofit/>
          </a:bodyPr>
          <a:lstStyle/>
          <a:p>
            <a:pPr algn="l" eaLnBrk="1" hangingPunct="1"/>
            <a:r>
              <a:rPr lang="pl-PL" altLang="pl-PL" sz="4000" b="1" dirty="0"/>
              <a:t>CSR</a:t>
            </a:r>
          </a:p>
        </p:txBody>
      </p:sp>
      <p:sp>
        <p:nvSpPr>
          <p:cNvPr id="10243" name="Rectangle 3"/>
          <p:cNvSpPr>
            <a:spLocks noGrp="1" noChangeArrowheads="1"/>
          </p:cNvSpPr>
          <p:nvPr>
            <p:ph idx="1"/>
          </p:nvPr>
        </p:nvSpPr>
        <p:spPr>
          <a:xfrm>
            <a:off x="1219200" y="3124200"/>
            <a:ext cx="10134600" cy="4114800"/>
          </a:xfrm>
        </p:spPr>
        <p:txBody>
          <a:bodyPr>
            <a:normAutofit/>
          </a:bodyPr>
          <a:lstStyle/>
          <a:p>
            <a:r>
              <a:rPr lang="pl-PL" altLang="pl-PL" sz="2200" b="1" i="1" dirty="0"/>
              <a:t>Zakres działań</a:t>
            </a:r>
            <a:r>
              <a:rPr lang="pl-PL" altLang="pl-PL" sz="2200" b="1" dirty="0"/>
              <a:t> </a:t>
            </a:r>
            <a:r>
              <a:rPr lang="pl-PL" altLang="pl-PL" sz="2200" b="1" i="1" dirty="0"/>
              <a:t>środowiskowych</a:t>
            </a:r>
            <a:r>
              <a:rPr lang="pl-PL" altLang="pl-PL" sz="2200" b="1" dirty="0"/>
              <a:t>: </a:t>
            </a:r>
            <a:r>
              <a:rPr lang="pl-PL" altLang="pl-PL" sz="2200" dirty="0"/>
              <a:t>bezpieczeństwo środowiska przy produkcji (szkody, wypadki, ryzyko), kontrola emisji substancji, użycie zasobów odnawialnych i nieodnawialnych, dystrybucja, projektowanie produktu oraz usług</a:t>
            </a:r>
          </a:p>
          <a:p>
            <a:pPr eaLnBrk="1" hangingPunct="1"/>
            <a:endParaRPr lang="pl-PL" altLang="pl-PL"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1524000" y="1371600"/>
            <a:ext cx="10515600" cy="1325563"/>
          </a:xfrm>
        </p:spPr>
        <p:txBody>
          <a:bodyPr>
            <a:normAutofit/>
          </a:bodyPr>
          <a:lstStyle/>
          <a:p>
            <a:pPr algn="l" eaLnBrk="1" hangingPunct="1"/>
            <a:r>
              <a:rPr lang="pl-PL" altLang="pl-PL" sz="4000" b="1" dirty="0"/>
              <a:t>CSR</a:t>
            </a:r>
          </a:p>
        </p:txBody>
      </p:sp>
      <p:sp>
        <p:nvSpPr>
          <p:cNvPr id="9219" name="Rectangle 3"/>
          <p:cNvSpPr>
            <a:spLocks noGrp="1" noChangeArrowheads="1"/>
          </p:cNvSpPr>
          <p:nvPr>
            <p:ph idx="1"/>
          </p:nvPr>
        </p:nvSpPr>
        <p:spPr>
          <a:xfrm>
            <a:off x="1524000" y="2438400"/>
            <a:ext cx="9829800" cy="4114800"/>
          </a:xfrm>
        </p:spPr>
        <p:txBody>
          <a:bodyPr rtlCol="0">
            <a:normAutofit/>
          </a:bodyPr>
          <a:lstStyle/>
          <a:p>
            <a:pPr>
              <a:lnSpc>
                <a:spcPct val="90000"/>
              </a:lnSpc>
              <a:spcAft>
                <a:spcPts val="0"/>
              </a:spcAft>
              <a:defRPr/>
            </a:pPr>
            <a:r>
              <a:rPr lang="pl-PL" altLang="pl-PL" b="1" i="1" dirty="0">
                <a:solidFill>
                  <a:schemeClr val="tx1">
                    <a:lumMod val="75000"/>
                    <a:lumOff val="25000"/>
                  </a:schemeClr>
                </a:solidFill>
              </a:rPr>
              <a:t>Zakres działań społecznych:</a:t>
            </a:r>
          </a:p>
          <a:p>
            <a:pPr>
              <a:lnSpc>
                <a:spcPct val="90000"/>
              </a:lnSpc>
              <a:spcAft>
                <a:spcPts val="0"/>
              </a:spcAft>
              <a:defRPr/>
            </a:pPr>
            <a:r>
              <a:rPr lang="pl-PL" altLang="pl-PL" sz="2200" b="1" dirty="0">
                <a:solidFill>
                  <a:schemeClr val="tx1">
                    <a:lumMod val="75000"/>
                    <a:lumOff val="25000"/>
                  </a:schemeClr>
                </a:solidFill>
              </a:rPr>
              <a:t>wewnętrzny postęp społeczny</a:t>
            </a:r>
            <a:r>
              <a:rPr lang="pl-PL" altLang="pl-PL" sz="2200" dirty="0">
                <a:solidFill>
                  <a:schemeClr val="tx1">
                    <a:lumMod val="75000"/>
                    <a:lumOff val="25000"/>
                  </a:schemeClr>
                </a:solidFill>
              </a:rPr>
              <a:t> (w zakresie praw człowieka i praw pracowniczych, zabezpieczenie emerytalne, bezpieczeństwo i ochrony pracowników, poszanowania standardów pracy, oraz równości szans)</a:t>
            </a:r>
          </a:p>
          <a:p>
            <a:pPr>
              <a:lnSpc>
                <a:spcPct val="90000"/>
              </a:lnSpc>
              <a:spcAft>
                <a:spcPts val="0"/>
              </a:spcAft>
              <a:defRPr/>
            </a:pPr>
            <a:r>
              <a:rPr lang="pl-PL" altLang="pl-PL" sz="2200" b="1" dirty="0">
                <a:solidFill>
                  <a:schemeClr val="tx1">
                    <a:lumMod val="75000"/>
                    <a:lumOff val="25000"/>
                  </a:schemeClr>
                </a:solidFill>
              </a:rPr>
              <a:t>zewnętrzny postęp społeczny</a:t>
            </a:r>
            <a:r>
              <a:rPr lang="pl-PL" altLang="pl-PL" sz="2200" dirty="0">
                <a:solidFill>
                  <a:schemeClr val="tx1">
                    <a:lumMod val="75000"/>
                    <a:lumOff val="25000"/>
                  </a:schemeClr>
                </a:solidFill>
              </a:rPr>
              <a:t> (potrzeby korporacji i społeczności oraz ich percepcja, inicjatyw sąsiedzkich)</a:t>
            </a:r>
          </a:p>
          <a:p>
            <a:pPr>
              <a:lnSpc>
                <a:spcPct val="90000"/>
              </a:lnSpc>
              <a:spcAft>
                <a:spcPts val="0"/>
              </a:spcAft>
              <a:defRPr/>
            </a:pPr>
            <a:endParaRPr lang="pl-PL" altLang="pl-PL" sz="2400"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1391478" y="1676400"/>
            <a:ext cx="10515600" cy="1325563"/>
          </a:xfrm>
        </p:spPr>
        <p:txBody>
          <a:bodyPr>
            <a:normAutofit/>
          </a:bodyPr>
          <a:lstStyle/>
          <a:p>
            <a:pPr algn="l" eaLnBrk="1" hangingPunct="1"/>
            <a:r>
              <a:rPr lang="pl-PL" altLang="pl-PL" sz="4000" b="1" dirty="0"/>
              <a:t>CSR</a:t>
            </a:r>
          </a:p>
        </p:txBody>
      </p:sp>
      <p:sp>
        <p:nvSpPr>
          <p:cNvPr id="12291" name="Rectangle 3"/>
          <p:cNvSpPr>
            <a:spLocks noGrp="1" noChangeArrowheads="1"/>
          </p:cNvSpPr>
          <p:nvPr>
            <p:ph idx="1"/>
          </p:nvPr>
        </p:nvSpPr>
        <p:spPr>
          <a:xfrm>
            <a:off x="1371600" y="2743200"/>
            <a:ext cx="10134600" cy="4191000"/>
          </a:xfrm>
        </p:spPr>
        <p:txBody>
          <a:bodyPr/>
          <a:lstStyle/>
          <a:p>
            <a:r>
              <a:rPr lang="pl-PL" altLang="pl-PL" b="1" i="1" dirty="0"/>
              <a:t>Zakres zarządzania korporacyjnego</a:t>
            </a:r>
            <a:r>
              <a:rPr lang="pl-PL" altLang="pl-PL" dirty="0"/>
              <a:t>: </a:t>
            </a:r>
            <a:br>
              <a:rPr lang="pl-PL" altLang="pl-PL" sz="2400" dirty="0"/>
            </a:br>
            <a:r>
              <a:rPr lang="pl-PL" altLang="pl-PL" sz="2200" dirty="0"/>
              <a:t>ochrona praw udziałowców i inwestorów w korporacji, ustanawianie kodeksów postępowania dla biznesu, ograniczenia korupcji w korporacjach i w rządzie, oraz utrzymania transparentności i odpowiedzialności w procesie podejmowania decyzji w zarządzaniu korporacyjnym.</a:t>
            </a:r>
          </a:p>
          <a:p>
            <a:pPr eaLnBrk="1" hangingPunct="1"/>
            <a:endParaRPr lang="pl-PL" alt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1676400" y="2103437"/>
            <a:ext cx="9144000" cy="1325563"/>
          </a:xfrm>
        </p:spPr>
        <p:txBody>
          <a:bodyPr>
            <a:normAutofit/>
          </a:bodyPr>
          <a:lstStyle/>
          <a:p>
            <a:pPr algn="l" eaLnBrk="1" hangingPunct="1"/>
            <a:r>
              <a:rPr lang="pl-PL" altLang="pl-PL" sz="4000" b="1" dirty="0"/>
              <a:t>CSR</a:t>
            </a:r>
          </a:p>
        </p:txBody>
      </p:sp>
      <p:sp>
        <p:nvSpPr>
          <p:cNvPr id="13315" name="Rectangle 3"/>
          <p:cNvSpPr>
            <a:spLocks noGrp="1" noChangeArrowheads="1"/>
          </p:cNvSpPr>
          <p:nvPr>
            <p:ph idx="1"/>
          </p:nvPr>
        </p:nvSpPr>
        <p:spPr>
          <a:xfrm>
            <a:off x="1676400" y="3124200"/>
            <a:ext cx="9525000" cy="3962400"/>
          </a:xfrm>
        </p:spPr>
        <p:txBody>
          <a:bodyPr>
            <a:normAutofit/>
          </a:bodyPr>
          <a:lstStyle/>
          <a:p>
            <a:pPr eaLnBrk="1" hangingPunct="1"/>
            <a:r>
              <a:rPr lang="pl-PL" altLang="pl-PL" sz="2200" b="1" dirty="0"/>
              <a:t>Pracownicy -</a:t>
            </a:r>
            <a:r>
              <a:rPr lang="pl-PL" altLang="pl-PL" sz="2200" dirty="0"/>
              <a:t> organizacja imprez integracyjnych dla pracowników i ich rodzin; rozszerzony zakres działań z dziedziny BHP; inwestycje w kompetencje pracowników (szkolenia)</a:t>
            </a:r>
          </a:p>
          <a:p>
            <a:pPr eaLnBrk="1" hangingPunct="1"/>
            <a:r>
              <a:rPr lang="pl-PL" altLang="pl-PL" sz="2200" b="1" dirty="0"/>
              <a:t>Klienci i konsumenci -</a:t>
            </a:r>
            <a:r>
              <a:rPr lang="pl-PL" altLang="pl-PL" sz="2200" dirty="0"/>
              <a:t> rozszerzony zakres gwarancji produktów; znakowanie produktów; rabaty i preferencyjne ceny</a:t>
            </a:r>
          </a:p>
          <a:p>
            <a:pPr eaLnBrk="1" hangingPunct="1"/>
            <a:endParaRPr lang="pl-PL" altLang="pl-PL" sz="2200" dirty="0"/>
          </a:p>
          <a:p>
            <a:pPr eaLnBrk="1" hangingPunct="1"/>
            <a:endParaRPr lang="pl-PL" altLang="pl-PL" sz="2200" dirty="0"/>
          </a:p>
        </p:txBody>
      </p:sp>
    </p:spTree>
  </p:cSld>
  <p:clrMapOvr>
    <a:masterClrMapping/>
  </p:clrMapOvr>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docProps/app.xml><?xml version="1.0" encoding="utf-8"?>
<Properties xmlns="http://schemas.openxmlformats.org/officeDocument/2006/extended-properties" xmlns:vt="http://schemas.openxmlformats.org/officeDocument/2006/docPropsVTypes">
  <Template>Śablona_prezentace_NICE</Template>
  <TotalTime>69</TotalTime>
  <Words>1489</Words>
  <Application>Microsoft Office PowerPoint</Application>
  <PresentationFormat>Širokoúhlá obrazovka</PresentationFormat>
  <Paragraphs>86</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Franklin Gothic Book</vt:lpstr>
      <vt:lpstr>Wingdings</vt:lpstr>
      <vt:lpstr>Wingdings 3</vt:lpstr>
      <vt:lpstr>Śablona_prezentace_NICE</vt:lpstr>
      <vt:lpstr>SPOŁECZNIE ODPOWIEDZIALNE ZARZĄDZANIE FIRMĄ</vt:lpstr>
      <vt:lpstr>Definicja</vt:lpstr>
      <vt:lpstr>CSR</vt:lpstr>
      <vt:lpstr>Skąd się wziął CSR?</vt:lpstr>
      <vt:lpstr>CSR</vt:lpstr>
      <vt:lpstr>CSR</vt:lpstr>
      <vt:lpstr>CSR</vt:lpstr>
      <vt:lpstr>CSR</vt:lpstr>
      <vt:lpstr>CSR</vt:lpstr>
      <vt:lpstr>CSR</vt:lpstr>
      <vt:lpstr>Definicja</vt:lpstr>
      <vt:lpstr>Korzyści płynące z CSR</vt:lpstr>
      <vt:lpstr>Korzyści płynące z CSR</vt:lpstr>
      <vt:lpstr>Global Compact</vt:lpstr>
      <vt:lpstr>Global Compact</vt:lpstr>
      <vt:lpstr>Global Compact</vt:lpstr>
      <vt:lpstr>Global Compact</vt:lpstr>
      <vt:lpstr>Norma ISO 26000</vt:lpstr>
      <vt:lpstr>Norma ISO 26000</vt:lpstr>
      <vt:lpstr>Norma SA 8000</vt:lpstr>
      <vt:lpstr>Norma SA 8000</vt:lpstr>
      <vt:lpstr>Norma SA 8000</vt:lpstr>
      <vt:lpstr>Norma SA 8000</vt:lpstr>
      <vt:lpstr>Norma SA 8000</vt:lpstr>
      <vt:lpstr>Norma SA 8000</vt:lpstr>
      <vt:lpstr>Kodeks etyczny - definicja</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Społeczna odpowiedzialność biznesu</dc:title>
  <dc:creator>Maria Kubica</dc:creator>
  <cp:lastModifiedBy>Kulihova Kublova Tereza</cp:lastModifiedBy>
  <cp:revision>8</cp:revision>
  <cp:lastPrinted>1601-01-01T00:00:00Z</cp:lastPrinted>
  <dcterms:created xsi:type="dcterms:W3CDTF">1601-01-01T00:00:00Z</dcterms:created>
  <dcterms:modified xsi:type="dcterms:W3CDTF">2023-09-19T12:35:45Z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