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334" r:id="rId3"/>
    <p:sldId id="335" r:id="rId4"/>
    <p:sldId id="336" r:id="rId5"/>
    <p:sldId id="337" r:id="rId6"/>
    <p:sldId id="338" r:id="rId7"/>
    <p:sldId id="339" r:id="rId8"/>
    <p:sldId id="340" r:id="rId9"/>
    <p:sldId id="341" r:id="rId10"/>
    <p:sldId id="342" r:id="rId11"/>
    <p:sldId id="343" r:id="rId12"/>
    <p:sldId id="344" r:id="rId13"/>
    <p:sldId id="345" r:id="rId14"/>
    <p:sldId id="346" r:id="rId15"/>
    <p:sldId id="347" r:id="rId16"/>
    <p:sldId id="348" r:id="rId17"/>
    <p:sldId id="349" r:id="rId18"/>
    <p:sldId id="350" r:id="rId19"/>
    <p:sldId id="351" r:id="rId20"/>
    <p:sldId id="352" r:id="rId21"/>
    <p:sldId id="353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72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D04FEA15-B052-4EF2-83CD-264C14861B7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7990" y="3948576"/>
            <a:ext cx="3754010" cy="2957219"/>
          </a:xfrm>
          <a:prstGeom prst="rect">
            <a:avLst/>
          </a:prstGeom>
        </p:spPr>
      </p:pic>
      <p:pic>
        <p:nvPicPr>
          <p:cNvPr id="16" name="Obrázek 15">
            <a:extLst>
              <a:ext uri="{FF2B5EF4-FFF2-40B4-BE49-F238E27FC236}">
                <a16:creationId xmlns:a16="http://schemas.microsoft.com/office/drawing/2014/main" id="{37AB73D9-C2E7-4E6F-98F9-2170CD31877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5" y="0"/>
            <a:ext cx="4085924" cy="3852695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B67B4897-D9B0-4CFD-8137-994B45F5B4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83578" y="2273955"/>
            <a:ext cx="7751805" cy="2387600"/>
          </a:xfrm>
        </p:spPr>
        <p:txBody>
          <a:bodyPr anchor="b"/>
          <a:lstStyle>
            <a:lvl1pPr algn="l">
              <a:defRPr sz="6000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F7B8A41-B52E-4C71-8155-58470B56EC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83577" y="4780863"/>
            <a:ext cx="7751806" cy="1655762"/>
          </a:xfrm>
        </p:spPr>
        <p:txBody>
          <a:bodyPr/>
          <a:lstStyle>
            <a:lvl1pPr marL="0" indent="0" algn="l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CF29AF1F-BEEC-4FDA-B82B-5BC9F5BE4CF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4064" y="222646"/>
            <a:ext cx="6285051" cy="1008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488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0D7F4B-178F-4068-847F-A3DD517FE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3415"/>
            <a:ext cx="10515600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358C1A-5337-4345-ADC3-AC78C3B5D6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4980"/>
            <a:ext cx="10515600" cy="379198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993612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BE2E82-3A08-4406-970D-0BF0B3057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DFD0A80-C25E-48AB-ABAA-6FA451D46D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187297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3E939B-BCE0-45D2-B16D-41C78D416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70605"/>
            <a:ext cx="10515600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A8293E-F3D4-4048-8D1B-5997F2E292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375555"/>
            <a:ext cx="5181600" cy="380140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79915F5-46E8-47F6-BF11-5BC0A9F334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375555"/>
            <a:ext cx="5181600" cy="380140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588041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B72F62-CCBA-4507-BF5D-6E31F320E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35298"/>
            <a:ext cx="10515600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1807510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Obrázek 18">
            <a:extLst>
              <a:ext uri="{FF2B5EF4-FFF2-40B4-BE49-F238E27FC236}">
                <a16:creationId xmlns:a16="http://schemas.microsoft.com/office/drawing/2014/main" id="{B3592D6B-834C-43B3-839E-3773636F72BA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0058" y="5414889"/>
            <a:ext cx="1831942" cy="1443111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19B6C3F4-DEDF-4CE1-AC03-67790760053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5" y="0"/>
            <a:ext cx="2054116" cy="1936865"/>
          </a:xfrm>
          <a:prstGeom prst="rect">
            <a:avLst/>
          </a:prstGeom>
        </p:spPr>
      </p:pic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895BD18-3E86-4085-92D7-CBE4C890E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447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6EF8590-89EE-4F8A-B7C7-156DDD2DD6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00520"/>
            <a:ext cx="10515600" cy="43764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pic>
        <p:nvPicPr>
          <p:cNvPr id="20" name="Obrázek 19">
            <a:extLst>
              <a:ext uri="{FF2B5EF4-FFF2-40B4-BE49-F238E27FC236}">
                <a16:creationId xmlns:a16="http://schemas.microsoft.com/office/drawing/2014/main" id="{A60F351C-0FBE-44A9-B1C3-843F7E43D30B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5076" y="6367451"/>
            <a:ext cx="2837469" cy="455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0215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249CDC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9216" userDrawn="1">
          <p15:clr>
            <a:srgbClr val="F26B43"/>
          </p15:clr>
        </p15:guide>
        <p15:guide id="2" pos="1248" userDrawn="1">
          <p15:clr>
            <a:srgbClr val="F26B43"/>
          </p15:clr>
        </p15:guide>
        <p15:guide id="3" pos="1152" userDrawn="1">
          <p15:clr>
            <a:srgbClr val="F26B43"/>
          </p15:clr>
        </p15:guide>
        <p15:guide id="4" orient="horz" pos="1368" userDrawn="1">
          <p15:clr>
            <a:srgbClr val="F26B43"/>
          </p15:clr>
        </p15:guide>
        <p15:guide id="5" orient="horz" pos="1440" userDrawn="1">
          <p15:clr>
            <a:srgbClr val="F26B43"/>
          </p15:clr>
        </p15:guide>
        <p15:guide id="6" orient="horz" pos="3696" userDrawn="1">
          <p15:clr>
            <a:srgbClr val="F26B43"/>
          </p15:clr>
        </p15:guide>
        <p15:guide id="7" orient="horz" pos="432" userDrawn="1">
          <p15:clr>
            <a:srgbClr val="F26B43"/>
          </p15:clr>
        </p15:guide>
        <p15:guide id="8" orient="horz" pos="1512" userDrawn="1">
          <p15:clr>
            <a:srgbClr val="F26B43"/>
          </p15:clr>
        </p15:guide>
        <p15:guide id="9" pos="6912" userDrawn="1">
          <p15:clr>
            <a:srgbClr val="F26B43"/>
          </p15:clr>
        </p15:guide>
        <p15:guide id="10" pos="936" userDrawn="1">
          <p15:clr>
            <a:srgbClr val="F26B43"/>
          </p15:clr>
        </p15:guide>
        <p15:guide id="11" pos="86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corporate.lot.com/pl/pl/o-nas" TargetMode="External"/><Relationship Id="rId2" Type="http://schemas.openxmlformats.org/officeDocument/2006/relationships/hyperlink" Target="https://www.amrest.eu/pl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poradnikprzedsiebiorcy.pl/-strategia-firmy-czy-jest-konieczna" TargetMode="External"/><Relationship Id="rId2" Type="http://schemas.openxmlformats.org/officeDocument/2006/relationships/hyperlink" Target="https://mfiles.pl/pl/index.php/Podmiot_gospodarcz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rp.pl/artykul/652651-Firma-moze-okreslac-profil-dzialalnosci-.html" TargetMode="External"/><Relationship Id="rId5" Type="http://schemas.openxmlformats.org/officeDocument/2006/relationships/hyperlink" Target="https://www.biznes.gov.pl/pl/firma/zakladanie-firmy/chce-wiedziec-jak-zalozyc-wlasna-firme/nazwa-przedsiebiorcy/nazwa-firmy" TargetMode="External"/><Relationship Id="rId4" Type="http://schemas.openxmlformats.org/officeDocument/2006/relationships/hyperlink" Target="https://miniprzedsiebiorstwo.junior.org.pl/pl/Misja-i-wizja-firmy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files.pl/pl/index.php/Podmiot_gospodarczy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759049" y="2088300"/>
            <a:ext cx="8872330" cy="2132885"/>
          </a:xfrm>
        </p:spPr>
        <p:txBody>
          <a:bodyPr>
            <a:noAutofit/>
          </a:bodyPr>
          <a:lstStyle/>
          <a:p>
            <a:r>
              <a:rPr lang="pl-PL" sz="4800" b="1" dirty="0"/>
              <a:t>JAK ZAPROJEKTOWAĆ </a:t>
            </a:r>
            <a:br>
              <a:rPr lang="pl-PL" sz="4800" b="1" dirty="0"/>
            </a:br>
            <a:r>
              <a:rPr lang="pl-PL" sz="4800" b="1" dirty="0"/>
              <a:t>PROFIL TWOJEJ FIRMY</a:t>
            </a:r>
            <a:endParaRPr lang="pl-PL" sz="4800" b="1" dirty="0">
              <a:cs typeface="Arial" panose="020B0604020202020204" pitchFamily="34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633336" y="3595020"/>
            <a:ext cx="5123755" cy="1086237"/>
          </a:xfrm>
        </p:spPr>
        <p:txBody>
          <a:bodyPr>
            <a:normAutofit fontScale="92500" lnSpcReduction="20000"/>
          </a:bodyPr>
          <a:lstStyle/>
          <a:p>
            <a:pPr algn="r"/>
            <a:endParaRPr lang="pl-PL" dirty="0"/>
          </a:p>
          <a:p>
            <a:pPr algn="r"/>
            <a:endParaRPr lang="pl-PL" dirty="0"/>
          </a:p>
          <a:p>
            <a:pPr algn="r"/>
            <a:r>
              <a:rPr lang="pl-PL" dirty="0"/>
              <a:t>Część teoretyczna</a:t>
            </a:r>
          </a:p>
        </p:txBody>
      </p:sp>
      <p:sp>
        <p:nvSpPr>
          <p:cNvPr id="7" name="Podtytuł 2"/>
          <p:cNvSpPr txBox="1">
            <a:spLocks/>
          </p:cNvSpPr>
          <p:nvPr/>
        </p:nvSpPr>
        <p:spPr>
          <a:xfrm>
            <a:off x="1759049" y="5307422"/>
            <a:ext cx="6831673" cy="7637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Franklin Gothic Book" panose="020B05030201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5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35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2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2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2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l-PL" sz="1400" dirty="0"/>
              <a:t>realizacja w ramach projektu </a:t>
            </a:r>
          </a:p>
          <a:p>
            <a:pPr algn="l"/>
            <a:r>
              <a:rPr lang="pl-PL" sz="1400" b="1" dirty="0"/>
              <a:t>NICE (</a:t>
            </a:r>
            <a:r>
              <a:rPr lang="en-US" sz="1400" b="1" dirty="0"/>
              <a:t>Network for Inter-Institutional Cooperation in Entrepreneurial Education</a:t>
            </a:r>
            <a:r>
              <a:rPr lang="pl-PL" sz="1400" b="1" dirty="0"/>
              <a:t>) </a:t>
            </a:r>
          </a:p>
          <a:p>
            <a:pPr algn="l"/>
            <a:r>
              <a:rPr lang="pl-PL" sz="1400" dirty="0"/>
              <a:t>finansowanego z programu UE Erasmus+</a:t>
            </a:r>
          </a:p>
        </p:txBody>
      </p:sp>
    </p:spTree>
    <p:extLst>
      <p:ext uri="{BB962C8B-B14F-4D97-AF65-F5344CB8AC3E}">
        <p14:creationId xmlns:p14="http://schemas.microsoft.com/office/powerpoint/2010/main" val="1996368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13183" y="1946720"/>
            <a:ext cx="10515600" cy="1325563"/>
          </a:xfrm>
        </p:spPr>
        <p:txBody>
          <a:bodyPr>
            <a:normAutofit/>
          </a:bodyPr>
          <a:lstStyle/>
          <a:p>
            <a:pPr algn="l"/>
            <a:r>
              <a:rPr lang="pl-PL" sz="4000" b="1" dirty="0"/>
              <a:t>Strategia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13183" y="3063561"/>
            <a:ext cx="10389704" cy="41452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200" b="1" dirty="0"/>
              <a:t>Strategia</a:t>
            </a:r>
            <a:r>
              <a:rPr lang="pl-PL" sz="2200" dirty="0"/>
              <a:t> to pojęcie jest różnie definiowane w literaturze poświęconej zarządzaniu. Jest to długofalowy plan, zawierający główne cele i zadania organizacji, kierunki działania, alokację środków koniecznych dla realizacji zdefiniowanych celów. </a:t>
            </a:r>
          </a:p>
          <a:p>
            <a:pPr marL="0" indent="0">
              <a:buNone/>
            </a:pPr>
            <a:r>
              <a:rPr lang="pl-PL" sz="2200" dirty="0"/>
              <a:t>Strategia firmy jest dokumentem wskazującym to, co w najbliższym czasie ma zostać przez firmę osiągnięte, w jaki sposób zostanie to zrealizowane oraz jakie zasoby będą niezbędne, aby całe przedsięwzięcie zakończyło się sukcesem.</a:t>
            </a:r>
          </a:p>
          <a:p>
            <a:pPr marL="0" indent="0">
              <a:buNone/>
            </a:pPr>
            <a:r>
              <a:rPr lang="pl-PL" sz="1400" dirty="0"/>
              <a:t>https://poradnikprzedsiebiorcy.pl/-strategia-firmy-czy-jest-konieczna</a:t>
            </a:r>
          </a:p>
        </p:txBody>
      </p:sp>
    </p:spTree>
    <p:extLst>
      <p:ext uri="{BB962C8B-B14F-4D97-AF65-F5344CB8AC3E}">
        <p14:creationId xmlns:p14="http://schemas.microsoft.com/office/powerpoint/2010/main" val="11293438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95958" y="1331844"/>
            <a:ext cx="7200900" cy="982980"/>
          </a:xfrm>
        </p:spPr>
        <p:txBody>
          <a:bodyPr>
            <a:normAutofit/>
          </a:bodyPr>
          <a:lstStyle/>
          <a:p>
            <a:pPr algn="l"/>
            <a:r>
              <a:rPr lang="pl-PL" sz="4000" b="1" dirty="0"/>
              <a:t>Strategia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5958" y="2314824"/>
            <a:ext cx="10714383" cy="436256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sz="2600" b="1" dirty="0"/>
              <a:t>Strategia firmy składa się z kilku elementów. </a:t>
            </a:r>
          </a:p>
          <a:p>
            <a:r>
              <a:rPr lang="pl-PL" sz="2400" dirty="0"/>
              <a:t>Po pierwsze, tworzona jest </a:t>
            </a:r>
            <a:r>
              <a:rPr lang="pl-PL" sz="2400" b="1" dirty="0"/>
              <a:t>wizja</a:t>
            </a:r>
            <a:r>
              <a:rPr lang="pl-PL" sz="2400" dirty="0"/>
              <a:t>, czyli kierunek, w którym będzie zmierzać organizacja (obraz idealny, marzenie). </a:t>
            </a:r>
          </a:p>
          <a:p>
            <a:r>
              <a:rPr lang="pl-PL" sz="2400" dirty="0"/>
              <a:t>Po drugie, pojawia się także </a:t>
            </a:r>
            <a:r>
              <a:rPr lang="pl-PL" sz="2400" b="1" dirty="0"/>
              <a:t>misja</a:t>
            </a:r>
            <a:r>
              <a:rPr lang="pl-PL" sz="2400" dirty="0"/>
              <a:t>, czyli nadrzędny cel organizacji. To ona ma za zadanie wyznaczać kierunki wszystkich działań. Misja jest podstawą, bazą, punktem wyjścia dla formułowania strategii firmy. Bez wiedzy o tym, gdzie chcemy być w przyszłości i co chcemy osiągnąć, trudno stworzyć szczegółowy plan dojścia w to miejsce.</a:t>
            </a:r>
          </a:p>
          <a:p>
            <a:r>
              <a:rPr lang="pl-PL" sz="2400" dirty="0"/>
              <a:t>Po trzecie, formułowana jest </a:t>
            </a:r>
            <a:r>
              <a:rPr lang="pl-PL" sz="2400" b="1" dirty="0"/>
              <a:t>strategia ogólna</a:t>
            </a:r>
            <a:r>
              <a:rPr lang="pl-PL" sz="2400" dirty="0"/>
              <a:t>, która określa sposoby rozwoju całej organizacji. </a:t>
            </a:r>
          </a:p>
          <a:p>
            <a:r>
              <a:rPr lang="pl-PL" sz="2400" dirty="0"/>
              <a:t>Po czwarte, w przedsiębiorstwie obecne są także </a:t>
            </a:r>
            <a:r>
              <a:rPr lang="pl-PL" sz="2400" b="1" dirty="0"/>
              <a:t>strategiczne plany funkcjonalne</a:t>
            </a:r>
            <a:r>
              <a:rPr lang="pl-PL" sz="2400" dirty="0"/>
              <a:t>, wskazujące cele dla poszczególnych obszarów biznesowych – marketingu, finansów, produkcji. </a:t>
            </a:r>
          </a:p>
          <a:p>
            <a:pPr marL="0" indent="0">
              <a:buNone/>
            </a:pPr>
            <a:r>
              <a:rPr lang="pl-PL" sz="1800" dirty="0"/>
              <a:t>https://poradnikprzedsiebiorcy.pl/-strategia-firmy-czy-jest-konieczna</a:t>
            </a:r>
          </a:p>
        </p:txBody>
      </p:sp>
    </p:spTree>
    <p:extLst>
      <p:ext uri="{BB962C8B-B14F-4D97-AF65-F5344CB8AC3E}">
        <p14:creationId xmlns:p14="http://schemas.microsoft.com/office/powerpoint/2010/main" val="5149316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578665" y="1940436"/>
            <a:ext cx="2665344" cy="1325563"/>
          </a:xfrm>
        </p:spPr>
        <p:txBody>
          <a:bodyPr>
            <a:normAutofit/>
          </a:bodyPr>
          <a:lstStyle/>
          <a:p>
            <a:pPr algn="l"/>
            <a:r>
              <a:rPr lang="pl-PL" sz="4000" b="1" dirty="0"/>
              <a:t>Wizja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578665" y="3265999"/>
            <a:ext cx="10298595" cy="42214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200" b="1" dirty="0"/>
              <a:t>Wizja </a:t>
            </a:r>
            <a:r>
              <a:rPr lang="pl-PL" sz="2200" dirty="0"/>
              <a:t>firmy to jej obraz w przyszłości. Jest to poniekąd marzenie, do którego realizacji firma będzie dążyła, angażując wszelkie niezbędne zasoby, w tym również zasoby ludzkie.</a:t>
            </a:r>
          </a:p>
          <a:p>
            <a:pPr marL="0" indent="0">
              <a:buNone/>
            </a:pPr>
            <a:r>
              <a:rPr lang="pl-PL" sz="1600" dirty="0"/>
              <a:t>https://miniprzedsiebiorstwo.junior.org.pl/pl/Misja-i-wizja-firmy</a:t>
            </a:r>
          </a:p>
        </p:txBody>
      </p:sp>
    </p:spTree>
    <p:extLst>
      <p:ext uri="{BB962C8B-B14F-4D97-AF65-F5344CB8AC3E}">
        <p14:creationId xmlns:p14="http://schemas.microsoft.com/office/powerpoint/2010/main" val="2403135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50065" y="1385169"/>
            <a:ext cx="3549926" cy="1325563"/>
          </a:xfrm>
        </p:spPr>
        <p:txBody>
          <a:bodyPr>
            <a:normAutofit/>
          </a:bodyPr>
          <a:lstStyle/>
          <a:p>
            <a:pPr algn="l"/>
            <a:r>
              <a:rPr lang="pl-PL" sz="4000" b="1" dirty="0"/>
              <a:t>Wizja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350065" y="2621280"/>
            <a:ext cx="9742004" cy="42367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200" b="1" dirty="0"/>
              <a:t>Przykład: </a:t>
            </a:r>
            <a:endParaRPr lang="pl-PL" sz="2200" dirty="0"/>
          </a:p>
          <a:p>
            <a:pPr algn="just"/>
            <a:r>
              <a:rPr lang="pl-PL" sz="2200" u="sng" dirty="0">
                <a:effectLst/>
              </a:rPr>
              <a:t>DHL - przewoźnik międzynarodowy</a:t>
            </a:r>
            <a:endParaRPr lang="pl-PL" sz="2200" dirty="0"/>
          </a:p>
          <a:p>
            <a:pPr marL="0" indent="0" algn="just">
              <a:buNone/>
            </a:pPr>
            <a:br>
              <a:rPr lang="pl-PL" sz="2200" dirty="0">
                <a:effectLst/>
              </a:rPr>
            </a:br>
            <a:r>
              <a:rPr lang="pl-PL" sz="2200" dirty="0">
                <a:effectLst/>
              </a:rPr>
              <a:t>„Klienci mają zaufanie do DHL Polska jako wiodącego partnera, zapewniającego zintegrowane usługi ekspresowe i rozwiązania logistyczne, będącego integralną częścią międzynarodowej korporacji. DHL Polska jest liderem branży usług logistycznych (TSL) pod względem jakości, rentowności i udziałów w rynku”.</a:t>
            </a:r>
          </a:p>
          <a:p>
            <a:pPr marL="0" indent="0">
              <a:buNone/>
            </a:pPr>
            <a:r>
              <a:rPr lang="pl-PL" sz="1600" dirty="0"/>
              <a:t>https://miniprzedsiebiorstwo.junior.org.pl/pl/Misja-i-wizja-firmy</a:t>
            </a:r>
          </a:p>
        </p:txBody>
      </p:sp>
    </p:spTree>
    <p:extLst>
      <p:ext uri="{BB962C8B-B14F-4D97-AF65-F5344CB8AC3E}">
        <p14:creationId xmlns:p14="http://schemas.microsoft.com/office/powerpoint/2010/main" val="16076635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20246" y="1360310"/>
            <a:ext cx="4280452" cy="1325563"/>
          </a:xfrm>
        </p:spPr>
        <p:txBody>
          <a:bodyPr>
            <a:normAutofit/>
          </a:bodyPr>
          <a:lstStyle/>
          <a:p>
            <a:pPr algn="l"/>
            <a:r>
              <a:rPr lang="pl-PL" sz="4000" b="1" dirty="0"/>
              <a:t>Misja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320246" y="2427136"/>
            <a:ext cx="10388049" cy="417576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sz="2400" b="1" dirty="0">
                <a:effectLst/>
              </a:rPr>
              <a:t>Misja </a:t>
            </a:r>
            <a:r>
              <a:rPr lang="pl-PL" sz="2400" dirty="0">
                <a:effectLst/>
              </a:rPr>
              <a:t>ma bardziej precyzyjny charakter. Choć również dotyczy przyszłości, wyznacza jednak konkretny kierunek rozwoju firmy i stawia przed pracownikami konkretne wyzwania. Misja powinna być sformułowana w taki sposób, by jej realizacja była możliwa, jednocześnie jednak nie może być ona zbyt szczegółowa, by nie utrudniała wprowadzania zmian dostosowawczych, kiedy zmienią się warunki funkcjonowania danego przedsiębiorstwa. </a:t>
            </a:r>
          </a:p>
          <a:p>
            <a:pPr marL="0" indent="0">
              <a:buNone/>
            </a:pPr>
            <a:r>
              <a:rPr lang="pl-PL" sz="2400" dirty="0">
                <a:effectLst/>
              </a:rPr>
              <a:t>Musi też być zrozumiała dla każdego pracownika, nawet pracującego na najniższym szczeblu hierarchii, tak by rzeczywiście wskazywała mu sposób postępowania w sytuacjach, dla których nie opracowano szczegółowych procedur.</a:t>
            </a:r>
            <a:endParaRPr lang="pl-PL" sz="2400" dirty="0"/>
          </a:p>
          <a:p>
            <a:pPr marL="0" indent="0">
              <a:buNone/>
            </a:pPr>
            <a:r>
              <a:rPr lang="pl-PL" sz="1600" dirty="0"/>
              <a:t>https://miniprzedsiebiorstwo.junior.org.pl/pl/Misja-i-wizja-firmy</a:t>
            </a:r>
          </a:p>
        </p:txBody>
      </p:sp>
    </p:spTree>
    <p:extLst>
      <p:ext uri="{BB962C8B-B14F-4D97-AF65-F5344CB8AC3E}">
        <p14:creationId xmlns:p14="http://schemas.microsoft.com/office/powerpoint/2010/main" val="15413220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32453" y="1908313"/>
            <a:ext cx="7200900" cy="1066800"/>
          </a:xfrm>
        </p:spPr>
        <p:txBody>
          <a:bodyPr>
            <a:normAutofit/>
          </a:bodyPr>
          <a:lstStyle/>
          <a:p>
            <a:pPr algn="l"/>
            <a:r>
              <a:rPr lang="pl-PL" sz="4000" b="1" dirty="0"/>
              <a:t>Misja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232453" y="3048001"/>
            <a:ext cx="10356573" cy="41148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2200" dirty="0">
                <a:effectLst/>
              </a:rPr>
              <a:t>Aby określić misję i wizję firmy, musimy odpowiedzieć sobie na pytanie: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2200" dirty="0">
                <a:effectLst/>
              </a:rPr>
              <a:t>Jaki jest przedmiot działalności przedsiębiorstwa (na czym polega działalność, co otrzymuje klient)?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2200" dirty="0">
                <a:effectLst/>
              </a:rPr>
              <a:t>Jaki jest cel działalności w wymiarze innym niż finansowy (w aspekcie społecznym, ekologicznym itp.)?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2200" dirty="0">
                <a:effectLst/>
              </a:rPr>
              <a:t>Jak firma (organizacja) chciałaby być postrzegana?</a:t>
            </a:r>
            <a:endParaRPr lang="pl-PL" sz="2200" dirty="0"/>
          </a:p>
          <a:p>
            <a:pPr marL="0" indent="0">
              <a:buNone/>
            </a:pPr>
            <a:r>
              <a:rPr lang="pl-PL" sz="1600" dirty="0"/>
              <a:t>https://miniprzedsiebiorstwo.junior.org.pl/pl/Misja-i-wizja-firmy</a:t>
            </a:r>
          </a:p>
        </p:txBody>
      </p:sp>
    </p:spTree>
    <p:extLst>
      <p:ext uri="{BB962C8B-B14F-4D97-AF65-F5344CB8AC3E}">
        <p14:creationId xmlns:p14="http://schemas.microsoft.com/office/powerpoint/2010/main" val="24401512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598544" y="1877146"/>
            <a:ext cx="4802256" cy="1325563"/>
          </a:xfrm>
        </p:spPr>
        <p:txBody>
          <a:bodyPr>
            <a:normAutofit/>
          </a:bodyPr>
          <a:lstStyle/>
          <a:p>
            <a:pPr algn="l"/>
            <a:r>
              <a:rPr lang="pl-PL" b="1" dirty="0"/>
              <a:t>Misja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598544" y="3002954"/>
            <a:ext cx="10348292" cy="40081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2400" dirty="0">
                <a:effectLst/>
              </a:rPr>
              <a:t>Przykład:</a:t>
            </a:r>
            <a:endParaRPr lang="pl-PL" sz="2400" dirty="0"/>
          </a:p>
          <a:p>
            <a:pPr marL="0" indent="0">
              <a:buNone/>
            </a:pPr>
            <a:r>
              <a:rPr lang="pl-PL" sz="2200" b="1" dirty="0"/>
              <a:t>Misja</a:t>
            </a:r>
            <a:br>
              <a:rPr lang="pl-PL" sz="2200" dirty="0"/>
            </a:br>
            <a:r>
              <a:rPr lang="pl-PL" sz="2200" dirty="0"/>
              <a:t>„DHL Polska w oparciu o znajomość lokalnego rynku oraz unikalne międzynarodowe doświadczenie oferuje najwyższej jakości usługi, kreując tym samym wartość dodaną dla Klientów”.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sz="1800" dirty="0"/>
              <a:t>https://miniprzedsiebiorstwo.junior.org.pl/pl/Misja-i-wizja-firmy</a:t>
            </a:r>
          </a:p>
        </p:txBody>
      </p:sp>
    </p:spTree>
    <p:extLst>
      <p:ext uri="{BB962C8B-B14F-4D97-AF65-F5344CB8AC3E}">
        <p14:creationId xmlns:p14="http://schemas.microsoft.com/office/powerpoint/2010/main" val="41403166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519029" y="2103437"/>
            <a:ext cx="9834771" cy="1325563"/>
          </a:xfrm>
        </p:spPr>
        <p:txBody>
          <a:bodyPr>
            <a:normAutofit/>
          </a:bodyPr>
          <a:lstStyle/>
          <a:p>
            <a:pPr algn="l"/>
            <a:r>
              <a:rPr lang="pl-PL" sz="4000" b="1" dirty="0"/>
              <a:t>Wizja i misja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519030" y="3180522"/>
            <a:ext cx="9834770" cy="39700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200" dirty="0"/>
              <a:t>Wizja i misja nie powinny być tylko pustymi sloganami. Powinny to być słowa, pod którymi szczerze może się podpisać kierownictwo firmy. Tylko wówczas to marzenie zawarte w wizji ma szansę stać się rzeczywistością.</a:t>
            </a:r>
            <a:endParaRPr lang="pl-PL" sz="2200" dirty="0">
              <a:effectLst/>
            </a:endParaRPr>
          </a:p>
          <a:p>
            <a:pPr marL="0" indent="0">
              <a:buNone/>
            </a:pPr>
            <a:r>
              <a:rPr lang="pl-PL" sz="1400" dirty="0"/>
              <a:t>https://miniprzedsiebiorstwo.junior.org.pl/pl/Misja-i-wizja-firmy</a:t>
            </a:r>
            <a:endParaRPr lang="pl-PL" sz="1800" dirty="0"/>
          </a:p>
        </p:txBody>
      </p:sp>
    </p:spTree>
    <p:extLst>
      <p:ext uri="{BB962C8B-B14F-4D97-AF65-F5344CB8AC3E}">
        <p14:creationId xmlns:p14="http://schemas.microsoft.com/office/powerpoint/2010/main" val="25189597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03513" y="1419946"/>
            <a:ext cx="10515600" cy="1325563"/>
          </a:xfrm>
        </p:spPr>
        <p:txBody>
          <a:bodyPr>
            <a:normAutofit/>
          </a:bodyPr>
          <a:lstStyle/>
          <a:p>
            <a:pPr algn="l"/>
            <a:r>
              <a:rPr lang="pl-PL" sz="4000" b="1" dirty="0"/>
              <a:t>Ćwiczenie nr 2: </a:t>
            </a:r>
            <a:br>
              <a:rPr lang="pl-PL" sz="4000" b="1" dirty="0"/>
            </a:br>
            <a:r>
              <a:rPr lang="pl-PL" sz="4000" b="1" dirty="0"/>
              <a:t>Studium przypadku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676400" y="2404859"/>
            <a:ext cx="10515600" cy="3791983"/>
          </a:xfrm>
        </p:spPr>
        <p:txBody>
          <a:bodyPr>
            <a:normAutofit/>
          </a:bodyPr>
          <a:lstStyle/>
          <a:p>
            <a:pPr algn="just"/>
            <a:endParaRPr lang="pl-PL" sz="2400" dirty="0"/>
          </a:p>
          <a:p>
            <a:pPr marL="0" indent="0" algn="just">
              <a:buNone/>
            </a:pPr>
            <a:r>
              <a:rPr lang="pl-PL" sz="2400" dirty="0"/>
              <a:t>LOT</a:t>
            </a:r>
            <a:endParaRPr lang="pl-PL" sz="2400" dirty="0">
              <a:hlinkClick r:id="rId2"/>
            </a:endParaRPr>
          </a:p>
          <a:p>
            <a:pPr algn="just"/>
            <a:r>
              <a:rPr lang="pl-PL" sz="2400" dirty="0">
                <a:hlinkClick r:id="rId2"/>
              </a:rPr>
              <a:t>https://www.amrest.eu/pl</a:t>
            </a:r>
            <a:endParaRPr lang="pl-PL" sz="2400" dirty="0"/>
          </a:p>
          <a:p>
            <a:pPr algn="just"/>
            <a:r>
              <a:rPr lang="pl-PL" sz="2400" dirty="0">
                <a:hlinkClick r:id="rId3"/>
              </a:rPr>
              <a:t>https://corporate.lot.com/pl/pl/o-nas</a:t>
            </a:r>
            <a:endParaRPr lang="pl-PL" sz="2400" dirty="0"/>
          </a:p>
          <a:p>
            <a:pPr algn="just"/>
            <a:endParaRPr lang="pl-PL" sz="2400" dirty="0"/>
          </a:p>
          <a:p>
            <a:pPr marL="0" indent="0" algn="just">
              <a:buNone/>
            </a:pPr>
            <a:endParaRPr lang="pl-PL" sz="2400" dirty="0"/>
          </a:p>
          <a:p>
            <a:pPr algn="just"/>
            <a:endParaRPr lang="pl-PL" sz="2400" dirty="0"/>
          </a:p>
          <a:p>
            <a:pPr algn="just"/>
            <a:endParaRPr lang="pl-PL" sz="2400" dirty="0"/>
          </a:p>
          <a:p>
            <a:pPr algn="just"/>
            <a:endParaRPr lang="pl-PL" sz="2400" dirty="0"/>
          </a:p>
          <a:p>
            <a:pPr marL="0" indent="0" algn="just">
              <a:buNone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3968408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Autofit/>
          </a:bodyPr>
          <a:lstStyle/>
          <a:p>
            <a:pPr algn="l"/>
            <a:r>
              <a:rPr lang="pl-PL" sz="4000" b="1" dirty="0"/>
              <a:t>Ćwiczenie nr 3: </a:t>
            </a:r>
            <a:br>
              <a:rPr lang="pl-PL" sz="4000" b="1" dirty="0"/>
            </a:br>
            <a:r>
              <a:rPr lang="pl-PL" sz="4000" b="1" dirty="0"/>
              <a:t>Twoja wymarzona firma c.d. </a:t>
            </a:r>
            <a:br>
              <a:rPr lang="pl-PL" sz="4000" b="1" dirty="0"/>
            </a:br>
            <a:endParaRPr lang="pl-PL" sz="40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3557797"/>
            <a:ext cx="10515600" cy="3791983"/>
          </a:xfrm>
        </p:spPr>
        <p:txBody>
          <a:bodyPr>
            <a:normAutofit/>
          </a:bodyPr>
          <a:lstStyle/>
          <a:p>
            <a:pPr marL="385763" indent="-385763">
              <a:buAutoNum type="arabicPeriod"/>
            </a:pPr>
            <a:endParaRPr lang="pl-PL" sz="2200" dirty="0"/>
          </a:p>
          <a:p>
            <a:pPr marL="0" indent="0">
              <a:buNone/>
            </a:pPr>
            <a:r>
              <a:rPr lang="pl-PL" sz="2200" dirty="0"/>
              <a:t>Wymyśl nazwę dla podmiotu, w ramach którego będziesz realizować działalność gospodarczą z pierwszego ćwiczenia. Napisz jedno zdanie wizji i jedno zdanie misji dla tej firmy.</a:t>
            </a:r>
          </a:p>
        </p:txBody>
      </p:sp>
    </p:spTree>
    <p:extLst>
      <p:ext uri="{BB962C8B-B14F-4D97-AF65-F5344CB8AC3E}">
        <p14:creationId xmlns:p14="http://schemas.microsoft.com/office/powerpoint/2010/main" val="2092306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578666" y="976272"/>
            <a:ext cx="10515600" cy="1325563"/>
          </a:xfrm>
        </p:spPr>
        <p:txBody>
          <a:bodyPr>
            <a:normAutofit/>
          </a:bodyPr>
          <a:lstStyle/>
          <a:p>
            <a:pPr algn="l"/>
            <a:r>
              <a:rPr lang="pl-PL" sz="4000" b="1" dirty="0"/>
              <a:t>Plan prezentacji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578666" y="1639054"/>
            <a:ext cx="7200900" cy="4287982"/>
          </a:xfrm>
        </p:spPr>
        <p:txBody>
          <a:bodyPr>
            <a:normAutofit/>
          </a:bodyPr>
          <a:lstStyle/>
          <a:p>
            <a:pPr marL="385763" indent="-385763" algn="just">
              <a:buAutoNum type="arabicPeriod"/>
            </a:pPr>
            <a:endParaRPr lang="pl-PL" sz="2200" dirty="0"/>
          </a:p>
          <a:p>
            <a:pPr algn="just"/>
            <a:r>
              <a:rPr lang="pl-PL" sz="2200" dirty="0"/>
              <a:t>Twoja wymarzona firma (ćwiczenie w grupach)</a:t>
            </a:r>
          </a:p>
          <a:p>
            <a:pPr algn="just"/>
            <a:r>
              <a:rPr lang="pl-PL" sz="2200" dirty="0"/>
              <a:t>Elementy tworzenia profilu firmy</a:t>
            </a:r>
          </a:p>
          <a:p>
            <a:pPr algn="just"/>
            <a:r>
              <a:rPr lang="pl-PL" sz="2200" dirty="0"/>
              <a:t>Nazwa podmiotu (firma)</a:t>
            </a:r>
          </a:p>
          <a:p>
            <a:pPr algn="just"/>
            <a:r>
              <a:rPr lang="pl-PL" sz="2200" dirty="0"/>
              <a:t>Strategia i jej elementy </a:t>
            </a:r>
          </a:p>
          <a:p>
            <a:pPr algn="just"/>
            <a:r>
              <a:rPr lang="pl-PL" sz="2200" dirty="0"/>
              <a:t>Wizja i misja jako elementy strategii</a:t>
            </a:r>
          </a:p>
          <a:p>
            <a:pPr algn="just"/>
            <a:r>
              <a:rPr lang="pl-PL" sz="2200" dirty="0"/>
              <a:t>Studia przypadku (ćwiczenie w grupach)</a:t>
            </a:r>
          </a:p>
          <a:p>
            <a:pPr algn="just"/>
            <a:r>
              <a:rPr lang="pl-PL" sz="2200" dirty="0"/>
              <a:t>Nazwij swoją działalność (ćwiczenia w grupach)</a:t>
            </a:r>
          </a:p>
          <a:p>
            <a:pPr algn="just"/>
            <a:r>
              <a:rPr lang="pl-PL" sz="2200" dirty="0"/>
              <a:t>Dyskusja </a:t>
            </a:r>
          </a:p>
          <a:p>
            <a:pPr algn="just"/>
            <a:r>
              <a:rPr lang="pl-PL" sz="2200" dirty="0"/>
              <a:t>Bibliografia</a:t>
            </a:r>
          </a:p>
        </p:txBody>
      </p:sp>
    </p:spTree>
    <p:extLst>
      <p:ext uri="{BB962C8B-B14F-4D97-AF65-F5344CB8AC3E}">
        <p14:creationId xmlns:p14="http://schemas.microsoft.com/office/powerpoint/2010/main" val="16236257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60004" y="736143"/>
            <a:ext cx="10515600" cy="1325563"/>
          </a:xfrm>
        </p:spPr>
        <p:txBody>
          <a:bodyPr>
            <a:normAutofit/>
          </a:bodyPr>
          <a:lstStyle/>
          <a:p>
            <a:pPr algn="l"/>
            <a:r>
              <a:rPr lang="pl-PL" sz="4000" b="1" dirty="0"/>
              <a:t>Bibliografia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360004" y="1852984"/>
            <a:ext cx="10515600" cy="4183380"/>
          </a:xfrm>
        </p:spPr>
        <p:txBody>
          <a:bodyPr>
            <a:noAutofit/>
          </a:bodyPr>
          <a:lstStyle/>
          <a:p>
            <a:r>
              <a:rPr lang="pl-PL" sz="2000" dirty="0"/>
              <a:t>Hasło „podmiot gospodarczy” w „Encyklopedia Zarządzania”</a:t>
            </a:r>
          </a:p>
          <a:p>
            <a:pPr marL="0" indent="0">
              <a:buNone/>
            </a:pPr>
            <a:r>
              <a:rPr lang="pl-PL" sz="2000" dirty="0">
                <a:hlinkClick r:id="rId2"/>
              </a:rPr>
              <a:t>https://mfiles.pl/pl/index.php/Podmiot_gospodarczy</a:t>
            </a:r>
            <a:endParaRPr lang="pl-PL" sz="2000" dirty="0"/>
          </a:p>
          <a:p>
            <a:r>
              <a:rPr lang="pl-PL" sz="2000" i="1" dirty="0"/>
              <a:t>Strategia firmy - czy jest potrzebna?</a:t>
            </a:r>
            <a:r>
              <a:rPr lang="pl-PL" sz="2000" dirty="0"/>
              <a:t> w „Poradnik przedsiębiorcy”</a:t>
            </a:r>
          </a:p>
          <a:p>
            <a:pPr marL="0" indent="0">
              <a:buNone/>
            </a:pPr>
            <a:r>
              <a:rPr lang="pl-PL" sz="2000" dirty="0">
                <a:hlinkClick r:id="rId3"/>
              </a:rPr>
              <a:t>https://poradnikprzedsiebiorcy.pl/-strategia-firmy-czy-jest-konieczna</a:t>
            </a:r>
            <a:endParaRPr lang="pl-PL" sz="2000" dirty="0"/>
          </a:p>
          <a:p>
            <a:r>
              <a:rPr lang="pl-PL" sz="2000" i="1" dirty="0"/>
              <a:t>Misja i wizja firmy.</a:t>
            </a:r>
            <a:r>
              <a:rPr lang="pl-PL" sz="2000" dirty="0"/>
              <a:t> Fundacja Młodzieżowej Przedsiębiorczości.</a:t>
            </a:r>
          </a:p>
          <a:p>
            <a:pPr marL="0" indent="0">
              <a:buNone/>
            </a:pPr>
            <a:r>
              <a:rPr lang="pl-PL" sz="2000" dirty="0">
                <a:hlinkClick r:id="rId4"/>
              </a:rPr>
              <a:t>https://miniprzedsiebiorstwo.junior.org.pl/pl/Misja-i-wizja-firmy</a:t>
            </a:r>
            <a:r>
              <a:rPr lang="pl-PL" sz="2000" dirty="0"/>
              <a:t> </a:t>
            </a:r>
          </a:p>
          <a:p>
            <a:r>
              <a:rPr lang="pl-PL" sz="2000" i="1" dirty="0"/>
              <a:t>Jak nazwać firmę</a:t>
            </a:r>
            <a:r>
              <a:rPr lang="pl-PL" sz="2000" dirty="0"/>
              <a:t>, w: Serwis informacyjno-usługowy dla przedsiębiorcy</a:t>
            </a:r>
          </a:p>
          <a:p>
            <a:pPr marL="0" indent="0">
              <a:buNone/>
            </a:pPr>
            <a:r>
              <a:rPr lang="pl-PL" sz="2000" dirty="0">
                <a:hlinkClick r:id="rId5"/>
              </a:rPr>
              <a:t>https://www.biznes.gov.pl/pl/firma/zakladanie-firmy/chce-wiedziec-jak-zalozyc-wlasna-firme/nazwa-przedsiebiorcy/nazwa-firmy</a:t>
            </a:r>
            <a:endParaRPr lang="pl-PL" sz="2000" dirty="0"/>
          </a:p>
          <a:p>
            <a:r>
              <a:rPr lang="pl-PL" sz="2000" i="1" dirty="0"/>
              <a:t>Firma może określać profil działalności,</a:t>
            </a:r>
            <a:r>
              <a:rPr lang="pl-PL" sz="2000" dirty="0"/>
              <a:t> w: „Rzeczpospolita” z dn. 05.05.2011</a:t>
            </a:r>
          </a:p>
          <a:p>
            <a:pPr marL="0" indent="0">
              <a:buNone/>
            </a:pPr>
            <a:r>
              <a:rPr lang="pl-PL" sz="2000" dirty="0">
                <a:hlinkClick r:id="rId6"/>
              </a:rPr>
              <a:t>https://www.rp.pl/artykul/652651-Firma-moze-okreslac-profil-dzialalnosci-.html</a:t>
            </a:r>
            <a:endParaRPr lang="pl-PL" sz="2000" dirty="0"/>
          </a:p>
          <a:p>
            <a:pPr marL="0" indent="0">
              <a:buNone/>
            </a:pPr>
            <a:endParaRPr lang="pl-PL" sz="2000" dirty="0"/>
          </a:p>
          <a:p>
            <a:pPr marL="0" indent="0" algn="just">
              <a:buNone/>
            </a:pPr>
            <a:endParaRPr lang="pl-PL" sz="2000" dirty="0"/>
          </a:p>
          <a:p>
            <a:pPr marL="0" indent="0" algn="just">
              <a:buNone/>
            </a:pPr>
            <a:endParaRPr lang="pl-PL" sz="2000" dirty="0"/>
          </a:p>
          <a:p>
            <a:pPr marL="0" indent="0" algn="just">
              <a:buNone/>
            </a:pP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13881468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4000" b="1" dirty="0"/>
              <a:t>Dziękuję za uwagę!</a:t>
            </a:r>
          </a:p>
        </p:txBody>
      </p:sp>
    </p:spTree>
    <p:extLst>
      <p:ext uri="{BB962C8B-B14F-4D97-AF65-F5344CB8AC3E}">
        <p14:creationId xmlns:p14="http://schemas.microsoft.com/office/powerpoint/2010/main" val="1499956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1976537"/>
            <a:ext cx="10515600" cy="1325563"/>
          </a:xfrm>
        </p:spPr>
        <p:txBody>
          <a:bodyPr>
            <a:normAutofit/>
          </a:bodyPr>
          <a:lstStyle/>
          <a:p>
            <a:pPr algn="l"/>
            <a:r>
              <a:rPr lang="pl-PL" sz="4000" b="1" dirty="0"/>
              <a:t>Ćwiczenie nr 1: Twoja wymarzona firma  </a:t>
            </a:r>
            <a:br>
              <a:rPr lang="pl-PL" sz="4000" b="1" dirty="0"/>
            </a:br>
            <a:endParaRPr lang="pl-PL" sz="40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2464493"/>
            <a:ext cx="10515600" cy="3791983"/>
          </a:xfrm>
        </p:spPr>
        <p:txBody>
          <a:bodyPr>
            <a:normAutofit/>
          </a:bodyPr>
          <a:lstStyle/>
          <a:p>
            <a:pPr marL="385763" indent="-385763" algn="just">
              <a:buAutoNum type="arabicPeriod"/>
            </a:pPr>
            <a:endParaRPr lang="pl-PL" sz="2200" dirty="0"/>
          </a:p>
          <a:p>
            <a:pPr marL="0" indent="0" algn="just">
              <a:buNone/>
            </a:pPr>
            <a:r>
              <a:rPr lang="pl-PL" sz="2200" dirty="0"/>
              <a:t>Wyobraź sobie, że otrzymałeś 50 000 zł na założenie działalności gospodarczej. </a:t>
            </a:r>
          </a:p>
          <a:p>
            <a:pPr marL="0" indent="0" algn="just">
              <a:buNone/>
            </a:pPr>
            <a:r>
              <a:rPr lang="pl-PL" sz="2200" dirty="0"/>
              <a:t>Omów w grupie, </a:t>
            </a:r>
            <a:r>
              <a:rPr lang="pl-PL" sz="2200" b="1" dirty="0"/>
              <a:t>czym będziesz się zajmować</a:t>
            </a:r>
            <a:r>
              <a:rPr lang="pl-PL" sz="2200" dirty="0"/>
              <a:t> (burza mózgów).</a:t>
            </a:r>
          </a:p>
        </p:txBody>
      </p:sp>
    </p:spTree>
    <p:extLst>
      <p:ext uri="{BB962C8B-B14F-4D97-AF65-F5344CB8AC3E}">
        <p14:creationId xmlns:p14="http://schemas.microsoft.com/office/powerpoint/2010/main" val="2134942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pl-PL" b="1" dirty="0"/>
            </a:br>
            <a:br>
              <a:rPr lang="pl-PL" b="1" dirty="0"/>
            </a:br>
            <a:br>
              <a:rPr lang="pl-PL" sz="2100" b="1" dirty="0"/>
            </a:b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312794" y="1516196"/>
            <a:ext cx="9812406" cy="3581400"/>
          </a:xfrm>
        </p:spPr>
        <p:txBody>
          <a:bodyPr>
            <a:normAutofit/>
          </a:bodyPr>
          <a:lstStyle/>
          <a:p>
            <a:pPr marL="385763" indent="-385763">
              <a:buAutoNum type="arabicPeriod"/>
            </a:pPr>
            <a:endParaRPr lang="pl-PL" dirty="0"/>
          </a:p>
          <a:p>
            <a:pPr marL="0" indent="0">
              <a:buNone/>
            </a:pPr>
            <a:r>
              <a:rPr lang="pl-PL" sz="3600" b="1" dirty="0"/>
              <a:t>Waszym zdaniem: </a:t>
            </a:r>
          </a:p>
          <a:p>
            <a:pPr marL="0" indent="0">
              <a:buNone/>
            </a:pPr>
            <a:endParaRPr lang="pl-PL" sz="3000" b="1" dirty="0"/>
          </a:p>
          <a:p>
            <a:pPr marL="0" indent="0">
              <a:buNone/>
            </a:pPr>
            <a:r>
              <a:rPr lang="pl-PL" sz="3000" b="1" dirty="0"/>
              <a:t>Jakie są elementy, o których należy pomyśleć, zanim założy się własną działalność?</a:t>
            </a:r>
          </a:p>
        </p:txBody>
      </p:sp>
    </p:spTree>
    <p:extLst>
      <p:ext uri="{BB962C8B-B14F-4D97-AF65-F5344CB8AC3E}">
        <p14:creationId xmlns:p14="http://schemas.microsoft.com/office/powerpoint/2010/main" val="390668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441713" y="785191"/>
            <a:ext cx="9225170" cy="1485900"/>
          </a:xfrm>
        </p:spPr>
        <p:txBody>
          <a:bodyPr>
            <a:normAutofit/>
          </a:bodyPr>
          <a:lstStyle/>
          <a:p>
            <a:pPr algn="l"/>
            <a:r>
              <a:rPr lang="pl-PL" sz="4000" b="1" dirty="0"/>
              <a:t>Elementy tworzenia profilu firmy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438400" y="2065020"/>
            <a:ext cx="7200900" cy="4107180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l-PL" dirty="0"/>
              <a:t>Przykłady:</a:t>
            </a:r>
          </a:p>
          <a:p>
            <a:pPr algn="just"/>
            <a:r>
              <a:rPr lang="pl-PL" dirty="0"/>
              <a:t>Czym firma się zajmuje</a:t>
            </a:r>
          </a:p>
          <a:p>
            <a:pPr algn="just"/>
            <a:r>
              <a:rPr lang="pl-PL" dirty="0"/>
              <a:t>Oferta</a:t>
            </a:r>
          </a:p>
          <a:p>
            <a:pPr algn="just"/>
            <a:r>
              <a:rPr lang="pl-PL" dirty="0"/>
              <a:t>Rodzaj działalności (działalność jednoosobowa, spółka)</a:t>
            </a:r>
          </a:p>
          <a:p>
            <a:pPr algn="just"/>
            <a:r>
              <a:rPr lang="pl-PL" dirty="0"/>
              <a:t>Budżet </a:t>
            </a:r>
          </a:p>
          <a:p>
            <a:pPr algn="just"/>
            <a:r>
              <a:rPr lang="pl-PL" dirty="0"/>
              <a:t>Klient</a:t>
            </a:r>
          </a:p>
          <a:p>
            <a:pPr algn="just"/>
            <a:r>
              <a:rPr lang="pl-PL" dirty="0"/>
              <a:t>Marketing i promocja (strona internetowa) </a:t>
            </a:r>
          </a:p>
          <a:p>
            <a:pPr algn="just"/>
            <a:r>
              <a:rPr lang="pl-PL" b="1" dirty="0"/>
              <a:t>Nazwa podmiotu (firma)</a:t>
            </a:r>
          </a:p>
          <a:p>
            <a:pPr algn="just"/>
            <a:r>
              <a:rPr lang="pl-PL" b="1" dirty="0"/>
              <a:t>Strategia </a:t>
            </a:r>
          </a:p>
          <a:p>
            <a:pPr algn="just"/>
            <a:r>
              <a:rPr lang="pl-PL" b="1" dirty="0"/>
              <a:t>Wizja</a:t>
            </a:r>
          </a:p>
          <a:p>
            <a:pPr algn="just"/>
            <a:r>
              <a:rPr lang="pl-PL" b="1" dirty="0"/>
              <a:t>Misja</a:t>
            </a:r>
          </a:p>
          <a:p>
            <a:pPr algn="just"/>
            <a:endParaRPr lang="pl-PL" dirty="0"/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27274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99760" y="1559093"/>
            <a:ext cx="10515600" cy="1325563"/>
          </a:xfrm>
        </p:spPr>
        <p:txBody>
          <a:bodyPr>
            <a:normAutofit/>
          </a:bodyPr>
          <a:lstStyle/>
          <a:p>
            <a:pPr algn="l"/>
            <a:r>
              <a:rPr lang="pl-PL" sz="4000" b="1" dirty="0"/>
              <a:t>Nazwa podmiotu: uwagi wstępne</a:t>
            </a:r>
            <a:br>
              <a:rPr lang="pl-PL" sz="4000" b="1" dirty="0"/>
            </a:br>
            <a:endParaRPr lang="pl-PL" sz="40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399760" y="2389036"/>
            <a:ext cx="9851335" cy="42138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200" b="1" dirty="0"/>
              <a:t>Podmiot gospodarczy</a:t>
            </a:r>
            <a:r>
              <a:rPr lang="pl-PL" sz="2200" dirty="0"/>
              <a:t> – polski termin prawny oznaczający każdego aktywnego uczestnika procesów gospodarczych, niezależnie od formy organizacyjnej, którego decyzje i działania wywołują skutki ekonomiczne. Celem istnienia podmiotu gospodarczego było prowadzenie działalności gospodarczej (Wikipedia).</a:t>
            </a:r>
          </a:p>
          <a:p>
            <a:pPr marL="0" indent="0">
              <a:buNone/>
            </a:pPr>
            <a:r>
              <a:rPr lang="pl-PL" sz="2200" dirty="0"/>
              <a:t>Podmiotem gospodarczym może być na przykład osoba fizyczna, osoba prawna lub nie mająca osobowości prawnej spółka prawa handlowego.</a:t>
            </a:r>
          </a:p>
          <a:p>
            <a:pPr marL="0" indent="0">
              <a:buNone/>
            </a:pPr>
            <a:r>
              <a:rPr lang="pl-PL" sz="2200" b="1" dirty="0"/>
              <a:t>Uwaga: „firma”</a:t>
            </a:r>
            <a:r>
              <a:rPr lang="pl-PL" sz="2200" dirty="0"/>
              <a:t> to nazwa spółki prawa handlowego. Słowo to w języku potocznym oznacza całe przedsiębiorstwo, jednak w języku prawnym "firma" oznacza tylko nazwę przedsiębiorstwa, które jest spółką prawa handlowego.</a:t>
            </a:r>
          </a:p>
          <a:p>
            <a:pPr marL="0" indent="0">
              <a:buNone/>
            </a:pPr>
            <a:r>
              <a:rPr lang="pl-PL" sz="2200" dirty="0"/>
              <a:t>Więcej: </a:t>
            </a:r>
            <a:r>
              <a:rPr lang="pl-PL" sz="2200" dirty="0">
                <a:hlinkClick r:id="rId2"/>
              </a:rPr>
              <a:t>https://mfiles.pl/pl/index.php/Podmiot_gospodarczy</a:t>
            </a:r>
            <a:endParaRPr lang="pl-PL" sz="2200" dirty="0"/>
          </a:p>
          <a:p>
            <a:pPr marL="0" indent="0">
              <a:buNone/>
            </a:pPr>
            <a:r>
              <a:rPr lang="pl-PL" sz="2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077118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29578" y="1509398"/>
            <a:ext cx="8504583" cy="1325563"/>
          </a:xfrm>
        </p:spPr>
        <p:txBody>
          <a:bodyPr>
            <a:normAutofit/>
          </a:bodyPr>
          <a:lstStyle/>
          <a:p>
            <a:pPr algn="l"/>
            <a:r>
              <a:rPr lang="pl-PL" sz="4000" b="1" dirty="0"/>
              <a:t>Nazwa podmiotu</a:t>
            </a:r>
            <a:br>
              <a:rPr lang="pl-PL" sz="4000" b="1" dirty="0"/>
            </a:br>
            <a:endParaRPr lang="pl-PL" sz="40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29578" y="2457273"/>
            <a:ext cx="10318474" cy="41224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200" dirty="0"/>
              <a:t>Nazwa podmiotu ma na celu oddanie charakter jego działalności i odróżnienie go od innych uczestników obrotu gospodarczego. </a:t>
            </a:r>
          </a:p>
          <a:p>
            <a:pPr marL="0" indent="0">
              <a:buNone/>
            </a:pPr>
            <a:r>
              <a:rPr lang="pl-PL" sz="2200" dirty="0"/>
              <a:t>Musi ona odpowiadać następującym regułom: prawdziwości, jedności, wyłączności, ciągłości, jawności i pełności. </a:t>
            </a:r>
          </a:p>
          <a:p>
            <a:pPr marL="0" indent="0">
              <a:buNone/>
            </a:pPr>
            <a:r>
              <a:rPr lang="pl-PL" sz="2200" dirty="0"/>
              <a:t>W nazwie może być dodatek wskazujący na profil działalności podmiotu (patrz dalej).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sz="1600" dirty="0"/>
              <a:t>https://www.rp.pl/artykul/652651-Firma-moze-okreslac-profil-dzialalnosci-.html </a:t>
            </a:r>
          </a:p>
        </p:txBody>
      </p:sp>
    </p:spTree>
    <p:extLst>
      <p:ext uri="{BB962C8B-B14F-4D97-AF65-F5344CB8AC3E}">
        <p14:creationId xmlns:p14="http://schemas.microsoft.com/office/powerpoint/2010/main" val="32269991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30187" y="1529276"/>
            <a:ext cx="10159448" cy="1325563"/>
          </a:xfrm>
        </p:spPr>
        <p:txBody>
          <a:bodyPr>
            <a:noAutofit/>
          </a:bodyPr>
          <a:lstStyle/>
          <a:p>
            <a:pPr algn="l"/>
            <a:r>
              <a:rPr lang="pl-PL" sz="4000" b="1" dirty="0"/>
              <a:t>Nazwa podmiotu </a:t>
            </a:r>
            <a:br>
              <a:rPr lang="pl-PL" sz="4000" b="1" dirty="0"/>
            </a:br>
            <a:r>
              <a:rPr lang="pl-PL" sz="3200" b="1" dirty="0"/>
              <a:t>(Nazwa jednoosobowej działalności gospodarczej)</a:t>
            </a:r>
            <a:br>
              <a:rPr lang="pl-PL" sz="3200" b="1" dirty="0"/>
            </a:b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330187" y="2660068"/>
            <a:ext cx="10515600" cy="3314700"/>
          </a:xfrm>
        </p:spPr>
        <p:txBody>
          <a:bodyPr>
            <a:noAutofit/>
          </a:bodyPr>
          <a:lstStyle/>
          <a:p>
            <a:r>
              <a:rPr lang="pl-PL" sz="2200" dirty="0"/>
              <a:t>W przypadku jednoosobowej działalności gospodarczej nazwa musi zawierać co najmniej imię i nazwisko jej założyciela.</a:t>
            </a:r>
          </a:p>
          <a:p>
            <a:r>
              <a:rPr lang="pl-PL" sz="2200" dirty="0"/>
              <a:t>Jako przedsiębiorca musisz się zarejestrować w CEIDG (Centralnej Ewidencji i Informacji o Działalności Gospodarczej), podając swoje imię i nazwisko w kolejności: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200" dirty="0"/>
              <a:t>imię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200" dirty="0"/>
              <a:t>(ewentualnie) drugie imię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200" dirty="0"/>
              <a:t>nazwisko w mianowniku </a:t>
            </a:r>
          </a:p>
          <a:p>
            <a:pPr marL="0" indent="0">
              <a:buNone/>
            </a:pPr>
            <a:r>
              <a:rPr lang="pl-PL" sz="2200" dirty="0"/>
              <a:t>np. „Jan Krzysztof Kowalski”</a:t>
            </a:r>
          </a:p>
        </p:txBody>
      </p:sp>
    </p:spTree>
    <p:extLst>
      <p:ext uri="{BB962C8B-B14F-4D97-AF65-F5344CB8AC3E}">
        <p14:creationId xmlns:p14="http://schemas.microsoft.com/office/powerpoint/2010/main" val="33649749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99151" y="1128091"/>
            <a:ext cx="10050119" cy="1485900"/>
          </a:xfrm>
        </p:spPr>
        <p:txBody>
          <a:bodyPr>
            <a:normAutofit fontScale="90000"/>
          </a:bodyPr>
          <a:lstStyle/>
          <a:p>
            <a:pPr algn="l"/>
            <a:r>
              <a:rPr lang="pl-PL" sz="4000" b="1" dirty="0"/>
              <a:t>Nazwa podmiotu </a:t>
            </a:r>
            <a:br>
              <a:rPr lang="pl-PL" sz="4000" b="1" dirty="0"/>
            </a:br>
            <a:r>
              <a:rPr lang="pl-PL" sz="3600" b="1" dirty="0"/>
              <a:t>(Nazwa jednoosobowej działalności gospodarczej)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99151" y="2613991"/>
            <a:ext cx="9513405" cy="3680692"/>
          </a:xfrm>
        </p:spPr>
        <p:txBody>
          <a:bodyPr>
            <a:normAutofit fontScale="77500" lnSpcReduction="20000"/>
          </a:bodyPr>
          <a:lstStyle/>
          <a:p>
            <a:r>
              <a:rPr lang="pl-PL" dirty="0"/>
              <a:t>Do imienia i nazwiska możesz dodać inne elementy np. </a:t>
            </a:r>
          </a:p>
          <a:p>
            <a:pPr>
              <a:buFontTx/>
              <a:buChar char="-"/>
            </a:pPr>
            <a:r>
              <a:rPr lang="pl-PL" dirty="0"/>
              <a:t>określające profil twojej działalności – „Jan Kowalski dorabianie kluczy”</a:t>
            </a:r>
          </a:p>
          <a:p>
            <a:pPr>
              <a:buFontTx/>
              <a:buChar char="-"/>
            </a:pPr>
            <a:r>
              <a:rPr lang="pl-PL" dirty="0"/>
              <a:t>wskazujące na miejsce jej prowadzenia – „Nad </a:t>
            </a:r>
            <a:r>
              <a:rPr lang="pl-PL" dirty="0" err="1"/>
              <a:t>Swelinią</a:t>
            </a:r>
            <a:r>
              <a:rPr lang="pl-PL" dirty="0"/>
              <a:t> Anna Danuta Kowalska” </a:t>
            </a:r>
          </a:p>
          <a:p>
            <a:pPr>
              <a:buFontTx/>
              <a:buChar char="-"/>
            </a:pPr>
            <a:r>
              <a:rPr lang="pl-PL" dirty="0"/>
              <a:t>albo twój pseudonim – „Wenus Anna Kowalska”. </a:t>
            </a:r>
          </a:p>
          <a:p>
            <a:r>
              <a:rPr lang="pl-PL" dirty="0"/>
              <a:t>Możesz też dodać bardziej fantazyjną nazwę, np. „Jan Kowalski Czarna Perła”. </a:t>
            </a:r>
          </a:p>
          <a:p>
            <a:pPr marL="0" indent="0">
              <a:buNone/>
            </a:pPr>
            <a:r>
              <a:rPr lang="pl-PL" dirty="0"/>
              <a:t>Pamiętaj, że wszelkie tego typu oznaczenia mają charakter dodatkowy i nie mogą wprowadzać w błąd, szczególnie co do osoby przedsiębiorcy.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sz="1500" dirty="0"/>
              <a:t>https://www.biznes.gov.pl/pl/firma/zakladanie-firmy/chce-wiedziec-jak-zalozyc-wlasna-firme/nazwa-przedsiebiorcy/nazwa-firmy</a:t>
            </a:r>
          </a:p>
        </p:txBody>
      </p:sp>
    </p:spTree>
    <p:extLst>
      <p:ext uri="{BB962C8B-B14F-4D97-AF65-F5344CB8AC3E}">
        <p14:creationId xmlns:p14="http://schemas.microsoft.com/office/powerpoint/2010/main" val="337393140"/>
      </p:ext>
    </p:extLst>
  </p:cSld>
  <p:clrMapOvr>
    <a:masterClrMapping/>
  </p:clrMapOvr>
</p:sld>
</file>

<file path=ppt/theme/theme1.xml><?xml version="1.0" encoding="utf-8"?>
<a:theme xmlns:a="http://schemas.openxmlformats.org/drawingml/2006/main" name="Śablona_prezentace_N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2" id="{0D558C50-51D4-4EF6-88BF-468640285203}" vid="{DC8905DB-F15E-4664-83D4-7E3B5AAF96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Śablona_prezentace_NICE</Template>
  <TotalTime>1302</TotalTime>
  <Words>1326</Words>
  <Application>Microsoft Office PowerPoint</Application>
  <PresentationFormat>Širokoúhlá obrazovka</PresentationFormat>
  <Paragraphs>130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Calibri</vt:lpstr>
      <vt:lpstr>Franklin Gothic Book</vt:lpstr>
      <vt:lpstr>Śablona_prezentace_NICE</vt:lpstr>
      <vt:lpstr>JAK ZAPROJEKTOWAĆ  PROFIL TWOJEJ FIRMY</vt:lpstr>
      <vt:lpstr>Plan prezentacji</vt:lpstr>
      <vt:lpstr>Ćwiczenie nr 1: Twoja wymarzona firma   </vt:lpstr>
      <vt:lpstr>   </vt:lpstr>
      <vt:lpstr>Elementy tworzenia profilu firmy</vt:lpstr>
      <vt:lpstr>Nazwa podmiotu: uwagi wstępne </vt:lpstr>
      <vt:lpstr>Nazwa podmiotu </vt:lpstr>
      <vt:lpstr>Nazwa podmiotu  (Nazwa jednoosobowej działalności gospodarczej) </vt:lpstr>
      <vt:lpstr>Nazwa podmiotu  (Nazwa jednoosobowej działalności gospodarczej)</vt:lpstr>
      <vt:lpstr>Strategia</vt:lpstr>
      <vt:lpstr>Strategia</vt:lpstr>
      <vt:lpstr>Wizja</vt:lpstr>
      <vt:lpstr>Wizja</vt:lpstr>
      <vt:lpstr>Misja</vt:lpstr>
      <vt:lpstr>Misja</vt:lpstr>
      <vt:lpstr>Misja</vt:lpstr>
      <vt:lpstr>Wizja i misja</vt:lpstr>
      <vt:lpstr>Ćwiczenie nr 2:  Studium przypadku</vt:lpstr>
      <vt:lpstr>Ćwiczenie nr 3:  Twoja wymarzona firma c.d.  </vt:lpstr>
      <vt:lpstr>Bibliografia</vt:lpstr>
      <vt:lpstr>Prezentace aplikace PowerPoint</vt:lpstr>
    </vt:vector>
  </TitlesOfParts>
  <Company>ATH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 jaki sposób zaprojektować budżet kosztochłonności planowanej działalności gospodarczej np. startupu</dc:title>
  <dc:creator>Dagmara Mika</dc:creator>
  <cp:lastModifiedBy>Kulihova Kublova Tereza</cp:lastModifiedBy>
  <cp:revision>114</cp:revision>
  <dcterms:created xsi:type="dcterms:W3CDTF">2021-07-29T09:54:29Z</dcterms:created>
  <dcterms:modified xsi:type="dcterms:W3CDTF">2023-09-19T12:15:04Z</dcterms:modified>
</cp:coreProperties>
</file>