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65" r:id="rId1"/>
  </p:sldMasterIdLst>
  <p:sldIdLst>
    <p:sldId id="29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01" r:id="rId23"/>
    <p:sldId id="281" r:id="rId24"/>
    <p:sldId id="282" r:id="rId25"/>
    <p:sldId id="283" r:id="rId26"/>
    <p:sldId id="284" r:id="rId27"/>
    <p:sldId id="285" r:id="rId28"/>
    <p:sldId id="302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8" r:id="rId39"/>
    <p:sldId id="300" r:id="rId40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4" y="4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2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0750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1710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3611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1193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5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05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5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pos="9216" userDrawn="1">
          <p15:clr>
            <a:srgbClr val="F26B43"/>
          </p15:clr>
        </p15:guide>
        <p15:guide id="3" pos="1248" userDrawn="1">
          <p15:clr>
            <a:srgbClr val="F26B43"/>
          </p15:clr>
        </p15:guide>
        <p15:guide id="4" pos="1152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691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87826" y="3048000"/>
            <a:ext cx="6270922" cy="1869146"/>
          </a:xfrm>
        </p:spPr>
        <p:txBody>
          <a:bodyPr>
            <a:normAutofit/>
          </a:bodyPr>
          <a:lstStyle/>
          <a:p>
            <a:r>
              <a:rPr lang="pl-PL" b="1" dirty="0"/>
              <a:t>ZARZĄDZANIE STARTUPAMI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981200" y="5257800"/>
            <a:ext cx="6831673" cy="763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/>
              <a:t>realizacja w ramach projektu </a:t>
            </a:r>
          </a:p>
          <a:p>
            <a:pPr algn="l"/>
            <a:r>
              <a:rPr lang="pl-PL" sz="1400" b="1" dirty="0"/>
              <a:t>NICE (</a:t>
            </a:r>
            <a:r>
              <a:rPr lang="en-US" sz="1400" b="1" dirty="0"/>
              <a:t>Network for Inter-Institutional Cooperation in Entrepreneurial Education</a:t>
            </a:r>
            <a:r>
              <a:rPr lang="pl-PL" sz="1400" b="1" dirty="0"/>
              <a:t>) </a:t>
            </a:r>
          </a:p>
          <a:p>
            <a:pPr algn="l"/>
            <a:r>
              <a:rPr lang="pl-PL" sz="1400" dirty="0"/>
              <a:t>finansowanego z programu UE Erasmus+</a:t>
            </a:r>
          </a:p>
        </p:txBody>
      </p:sp>
    </p:spTree>
    <p:extLst>
      <p:ext uri="{BB962C8B-B14F-4D97-AF65-F5344CB8AC3E}">
        <p14:creationId xmlns:p14="http://schemas.microsoft.com/office/powerpoint/2010/main" val="189538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1676400"/>
            <a:ext cx="104394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64490" marR="5080" indent="-226060" algn="l">
              <a:lnSpc>
                <a:spcPct val="100000"/>
              </a:lnSpc>
              <a:spcBef>
                <a:spcPts val="100"/>
              </a:spcBef>
            </a:pPr>
            <a:r>
              <a:rPr sz="4000" b="1" spc="-165" dirty="0" err="1"/>
              <a:t>Zarządzanie</a:t>
            </a:r>
            <a:r>
              <a:rPr sz="4000" b="1" spc="-20" dirty="0"/>
              <a:t> </a:t>
            </a:r>
            <a:r>
              <a:rPr sz="4000" b="1" spc="-5" dirty="0" err="1"/>
              <a:t>projektem</a:t>
            </a:r>
            <a:endParaRPr sz="4000"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95400" y="3276600"/>
            <a:ext cx="10287000" cy="216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tradycyjnym </a:t>
            </a: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zarządzaniu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projektem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dominuje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podejście </a:t>
            </a:r>
            <a:r>
              <a:rPr sz="22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produktowe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200" spc="-225" dirty="0" err="1">
                <a:latin typeface="Arial" panose="020B0604020202020204" pitchFamily="34" charset="0"/>
                <a:cs typeface="Arial" panose="020B0604020202020204" pitchFamily="34" charset="0"/>
              </a:rPr>
              <a:t>stąd</a:t>
            </a:r>
            <a:r>
              <a:rPr sz="2200" spc="-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zakres, </a:t>
            </a:r>
            <a:r>
              <a:rPr sz="2200" spc="-145" dirty="0">
                <a:latin typeface="Arial" panose="020B0604020202020204" pitchFamily="34" charset="0"/>
                <a:cs typeface="Arial" panose="020B0604020202020204" pitchFamily="34" charset="0"/>
              </a:rPr>
              <a:t>budżet,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czas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product centric </a:t>
            </a:r>
            <a:r>
              <a:rPr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45415" indent="-342900">
              <a:lnSpc>
                <a:spcPct val="989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sytuacji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kiedy działamy na polu innowacji i 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wielopłaszczyznowej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95" dirty="0">
                <a:latin typeface="Arial" panose="020B0604020202020204" pitchFamily="34" charset="0"/>
                <a:cs typeface="Arial" panose="020B0604020202020204" pitchFamily="34" charset="0"/>
              </a:rPr>
              <a:t>niepewności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istotne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jest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podejście </a:t>
            </a:r>
            <a:r>
              <a:rPr sz="22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skoncentrowane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wyniku,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wypadku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startupów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– na </a:t>
            </a:r>
            <a:r>
              <a:rPr sz="2200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kliencie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końcowym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centric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 procesy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wzajemnie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2200" spc="-890" dirty="0" err="1"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uzupełniaj</a:t>
            </a:r>
            <a:r>
              <a:rPr sz="2200" spc="-890" dirty="0" err="1">
                <a:latin typeface="Arial" panose="020B0604020202020204" pitchFamily="34" charset="0"/>
                <a:cs typeface="Arial" panose="020B0604020202020204" pitchFamily="34" charset="0"/>
              </a:rPr>
              <a:t>ą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0F2996E-CF1A-4EFC-8699-D3CE626064DD}"/>
              </a:ext>
            </a:extLst>
          </p:cNvPr>
          <p:cNvSpPr txBox="1">
            <a:spLocks/>
          </p:cNvSpPr>
          <p:nvPr/>
        </p:nvSpPr>
        <p:spPr>
          <a:xfrm>
            <a:off x="1219200" y="2304777"/>
            <a:ext cx="104394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64490" marR="5080" indent="-226060" algn="l">
              <a:lnSpc>
                <a:spcPct val="100000"/>
              </a:lnSpc>
              <a:spcBef>
                <a:spcPts val="100"/>
              </a:spcBef>
            </a:pPr>
            <a:r>
              <a:rPr lang="pl-PL" sz="4000" dirty="0"/>
              <a:t>a </a:t>
            </a:r>
            <a:r>
              <a:rPr lang="pl-PL" sz="4000" spc="-1100" dirty="0"/>
              <a:t> </a:t>
            </a:r>
            <a:r>
              <a:rPr lang="pl-PL" sz="4000" spc="-165" dirty="0"/>
              <a:t>zarządzanie</a:t>
            </a:r>
            <a:r>
              <a:rPr lang="pl-PL" sz="4000" spc="-15" dirty="0"/>
              <a:t> </a:t>
            </a:r>
            <a:r>
              <a:rPr lang="pl-PL" sz="4000" spc="-5" dirty="0"/>
              <a:t>startupem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256" y="990600"/>
            <a:ext cx="6567487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b="1" spc="-6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9011476" cy="4207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608373"/>
            <a:ext cx="9906000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971550" marR="5080" indent="-959485" algn="l">
              <a:spcBef>
                <a:spcPts val="100"/>
              </a:spcBef>
              <a:tabLst>
                <a:tab pos="3739515" algn="l"/>
              </a:tabLst>
            </a:pPr>
            <a:r>
              <a:rPr lang="pl-PL" sz="4000" b="1" dirty="0"/>
              <a:t>Podsumowując: </a:t>
            </a:r>
            <a:br>
              <a:rPr lang="pl-PL" sz="4000" b="1" dirty="0"/>
            </a:br>
            <a:r>
              <a:rPr lang="pl-PL" sz="4000" b="1" dirty="0"/>
              <a:t>czym to się różni od tradycyjnego modelu?</a:t>
            </a:r>
            <a:endParaRPr sz="4000"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3581400"/>
            <a:ext cx="9906000" cy="18440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sz="2200" dirty="0"/>
              <a:t>Błędy są OK o ile planujesz wyciągać z nich wnioski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200" dirty="0"/>
              <a:t>Popełnisz błędy kilkukrotnie, zanim potwierdzisz swoje hipotezy  na temat rynku i produktu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200" dirty="0"/>
              <a:t>Model iteracyjny</a:t>
            </a:r>
          </a:p>
          <a:p>
            <a:pPr marL="355600" indent="-342900"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828800"/>
            <a:ext cx="92964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045335" algn="l"/>
              </a:tabLst>
            </a:pPr>
            <a:r>
              <a:rPr sz="4000" b="1" dirty="0"/>
              <a:t>Krok</a:t>
            </a:r>
            <a:r>
              <a:rPr sz="4000" b="1" spc="-5" dirty="0"/>
              <a:t> </a:t>
            </a:r>
            <a:r>
              <a:rPr sz="4000" b="1" dirty="0"/>
              <a:t>1	–	</a:t>
            </a:r>
            <a:r>
              <a:rPr sz="4000" b="1" spc="-5" dirty="0"/>
              <a:t>Customer</a:t>
            </a:r>
            <a:r>
              <a:rPr sz="4000" b="1" spc="-65" dirty="0"/>
              <a:t> </a:t>
            </a:r>
            <a:r>
              <a:rPr sz="4000" b="1" dirty="0"/>
              <a:t>Discovery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000" y="2743200"/>
            <a:ext cx="9067800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8775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CEL: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Dowiedzieć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się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kto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może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być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klientem twojego </a:t>
            </a:r>
            <a:r>
              <a:rPr sz="2200" b="1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produktu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ts val="232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Dowiedzie</a:t>
            </a:r>
            <a:r>
              <a:rPr sz="2200" spc="-1000" dirty="0" err="1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 się czy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problem,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óry </a:t>
            </a: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planujesz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rozwi</a:t>
            </a:r>
            <a:r>
              <a:rPr sz="2200" spc="-890" dirty="0" err="1">
                <a:latin typeface="Arial" panose="020B0604020202020204" pitchFamily="34" charset="0"/>
                <a:cs typeface="Arial" panose="020B0604020202020204" pitchFamily="34" charset="0"/>
              </a:rPr>
              <a:t>ą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zać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jest ważny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, dla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teg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 klien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355600" indent="-342900"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formalnie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zweryfikować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hipotezy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90" dirty="0">
                <a:latin typeface="Arial" panose="020B0604020202020204" pitchFamily="34" charset="0"/>
                <a:cs typeface="Arial" panose="020B0604020202020204" pitchFamily="34" charset="0"/>
              </a:rPr>
              <a:t>dotyczące: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ts val="450"/>
              </a:spcBef>
              <a:buChar char="–"/>
              <a:tabLst>
                <a:tab pos="755015" algn="l"/>
                <a:tab pos="75565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Problemu</a:t>
            </a:r>
          </a:p>
          <a:p>
            <a:pPr marL="755650" lvl="1" indent="-285750">
              <a:spcBef>
                <a:spcPts val="440"/>
              </a:spcBef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Produktu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ts val="440"/>
              </a:spcBef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Klienta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057400"/>
            <a:ext cx="5584825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dirty="0"/>
              <a:t>Krok</a:t>
            </a:r>
            <a:r>
              <a:rPr sz="4000" b="1" spc="-20" dirty="0"/>
              <a:t> </a:t>
            </a:r>
            <a:r>
              <a:rPr sz="4000" b="1" dirty="0"/>
              <a:t>1</a:t>
            </a:r>
            <a:r>
              <a:rPr sz="4000" b="1" spc="-20" dirty="0"/>
              <a:t> </a:t>
            </a:r>
            <a:r>
              <a:rPr sz="4000" b="1" dirty="0"/>
              <a:t>–</a:t>
            </a:r>
            <a:r>
              <a:rPr sz="4000" b="1" spc="-15" dirty="0"/>
              <a:t> </a:t>
            </a:r>
            <a:r>
              <a:rPr sz="4000" b="1" dirty="0"/>
              <a:t>jak</a:t>
            </a:r>
            <a:r>
              <a:rPr sz="4000" b="1" spc="-20" dirty="0"/>
              <a:t> </a:t>
            </a:r>
            <a:r>
              <a:rPr sz="4000" b="1" dirty="0"/>
              <a:t>to</a:t>
            </a:r>
            <a:r>
              <a:rPr sz="4000" b="1" spc="-20" dirty="0"/>
              <a:t> </a:t>
            </a:r>
            <a:r>
              <a:rPr sz="4000" b="1" spc="-290" dirty="0"/>
              <a:t>zrobić?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3048000"/>
            <a:ext cx="10058400" cy="1861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Podstawowe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hasło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Customer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GET OUT OF </a:t>
            </a:r>
            <a:r>
              <a:rPr sz="2200" b="1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THE BUILDING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44780" indent="-342900">
              <a:lnSpc>
                <a:spcPts val="232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95" dirty="0">
                <a:latin typeface="Arial" panose="020B0604020202020204" pitchFamily="34" charset="0"/>
                <a:cs typeface="Arial" panose="020B0604020202020204" pitchFamily="34" charset="0"/>
              </a:rPr>
              <a:t>Założyciele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zespół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0" dirty="0">
                <a:latin typeface="Arial" panose="020B0604020202020204" pitchFamily="34" charset="0"/>
                <a:cs typeface="Arial" panose="020B0604020202020204" pitchFamily="34" charset="0"/>
              </a:rPr>
              <a:t>definiują </a:t>
            </a:r>
            <a:r>
              <a:rPr sz="2200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</a:p>
          <a:p>
            <a:pPr marL="355600" marR="455930" indent="-342900">
              <a:lnSpc>
                <a:spcPct val="1008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sz="2200" spc="-890" dirty="0">
                <a:latin typeface="Arial" panose="020B0604020202020204" pitchFamily="34" charset="0"/>
                <a:cs typeface="Arial" panose="020B0604020202020204" pitchFamily="34" charset="0"/>
              </a:rPr>
              <a:t>ą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zespołu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omer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jest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sprawdzi</a:t>
            </a:r>
            <a:r>
              <a:rPr sz="2200" spc="-1005" dirty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, czy 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istnieje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rynek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 klienci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pasujący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tej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wizji</a:t>
            </a:r>
          </a:p>
          <a:p>
            <a:pPr marL="355600" indent="-342900"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Brzmi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pozornie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łatwo,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ale…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8763000" cy="63246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752600"/>
            <a:ext cx="9667461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045335" algn="l"/>
              </a:tabLst>
            </a:pPr>
            <a:r>
              <a:rPr sz="4000" b="1" dirty="0"/>
              <a:t>Krok</a:t>
            </a:r>
            <a:r>
              <a:rPr sz="4000" b="1" spc="-5" dirty="0"/>
              <a:t> </a:t>
            </a:r>
            <a:r>
              <a:rPr sz="4000" b="1" dirty="0"/>
              <a:t>2	–	</a:t>
            </a:r>
            <a:r>
              <a:rPr sz="4000" b="1" spc="-5" dirty="0"/>
              <a:t>Customer</a:t>
            </a:r>
            <a:r>
              <a:rPr sz="4000" b="1" spc="-25" dirty="0"/>
              <a:t> </a:t>
            </a:r>
            <a:r>
              <a:rPr sz="4000" b="1" spc="-5" dirty="0"/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2667000"/>
            <a:ext cx="9525000" cy="2476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CEL: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Stworzenie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powtarzalnej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“mapy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sprzedaży”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zespołu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sprzedażowego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b="1" u="sng" spc="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marketingowego,</a:t>
            </a:r>
            <a:r>
              <a:rPr sz="2200" b="1" u="sng" spc="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który</a:t>
            </a:r>
            <a:r>
              <a:rPr sz="2200" b="1" u="sng" spc="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zostanie </a:t>
            </a:r>
            <a:r>
              <a:rPr sz="2200" b="1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powołany później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82600" indent="-342900">
              <a:lnSpc>
                <a:spcPct val="983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“Mapa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5" dirty="0">
                <a:latin typeface="Arial" panose="020B0604020202020204" pitchFamily="34" charset="0"/>
                <a:cs typeface="Arial" panose="020B0604020202020204" pitchFamily="34" charset="0"/>
              </a:rPr>
              <a:t>sprzedaży”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(sales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roadmap)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opisuje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procesy 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95" dirty="0">
                <a:latin typeface="Arial" panose="020B0604020202020204" pitchFamily="34" charset="0"/>
                <a:cs typeface="Arial" panose="020B0604020202020204" pitchFamily="34" charset="0"/>
              </a:rPr>
              <a:t>sprzedażowe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powstaje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przeprowadzonych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z sukcesem </a:t>
            </a:r>
            <a:r>
              <a:rPr sz="22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sprzedaży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wczesnych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klientów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25780" indent="-342900">
              <a:lnSpc>
                <a:spcPct val="1008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tym</a:t>
            </a:r>
            <a:r>
              <a:rPr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etapie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potwierdzasz,</a:t>
            </a:r>
            <a:r>
              <a:rPr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spc="-114" dirty="0">
                <a:latin typeface="Arial" panose="020B0604020202020204" pitchFamily="34" charset="0"/>
                <a:cs typeface="Arial" panose="020B0604020202020204" pitchFamily="34" charset="0"/>
              </a:rPr>
              <a:t>znalazłeś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klientów,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którzy </a:t>
            </a:r>
            <a:r>
              <a:rPr sz="22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pozytywnie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30" dirty="0">
                <a:latin typeface="Arial" panose="020B0604020202020204" pitchFamily="34" charset="0"/>
                <a:cs typeface="Arial" panose="020B0604020202020204" pitchFamily="34" charset="0"/>
              </a:rPr>
              <a:t>reagują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800"/>
            <a:ext cx="8682182" cy="63939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1447800"/>
            <a:ext cx="83058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dirty="0"/>
              <a:t>Podsumowanie</a:t>
            </a:r>
            <a:r>
              <a:rPr sz="4000" b="1" spc="-30" dirty="0"/>
              <a:t> </a:t>
            </a:r>
            <a:r>
              <a:rPr sz="4000" b="1" dirty="0"/>
              <a:t>kroku</a:t>
            </a:r>
            <a:r>
              <a:rPr sz="4000" b="1" spc="-30" dirty="0"/>
              <a:t> </a:t>
            </a:r>
            <a:r>
              <a:rPr sz="4000" b="1" dirty="0"/>
              <a:t>1</a:t>
            </a:r>
            <a:r>
              <a:rPr sz="4000" b="1" spc="-25" dirty="0"/>
              <a:t> </a:t>
            </a:r>
            <a:r>
              <a:rPr sz="4000" b="1" dirty="0"/>
              <a:t>i</a:t>
            </a:r>
            <a:r>
              <a:rPr sz="4000" b="1" spc="-30" dirty="0"/>
              <a:t> </a:t>
            </a:r>
            <a:r>
              <a:rPr sz="4000" b="1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0" y="2112620"/>
            <a:ext cx="8991600" cy="410881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Weryfikacja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rynku</a:t>
            </a:r>
          </a:p>
          <a:p>
            <a:pPr marL="355600" indent="-342900"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Zidentyfikowanie klientów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odbioru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30" dirty="0">
                <a:latin typeface="Arial" panose="020B0604020202020204" pitchFamily="34" charset="0"/>
                <a:cs typeface="Arial" panose="020B0604020202020204" pitchFamily="34" charset="0"/>
              </a:rPr>
              <a:t>wartości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produktu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Identyfikacja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90" dirty="0">
                <a:latin typeface="Arial" panose="020B0604020202020204" pitchFamily="34" charset="0"/>
                <a:cs typeface="Arial" panose="020B0604020202020204" pitchFamily="34" charset="0"/>
              </a:rPr>
              <a:t>kupującego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Ustalenie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ceny i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sposobu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dystrybucji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produktu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Sprawdzenie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cyklu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80" dirty="0">
                <a:latin typeface="Arial" panose="020B0604020202020204" pitchFamily="34" charset="0"/>
                <a:cs typeface="Arial" panose="020B0604020202020204" pitchFamily="34" charset="0"/>
              </a:rPr>
              <a:t>sprzedażowego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Opuszczasz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cykl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tylko gdy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znajdziesz: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ts val="35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powtarzalnych</a:t>
            </a:r>
            <a:r>
              <a:rPr sz="2200" b="1" u="sng" spc="-2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klientów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ts val="44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powtarzalny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cykl</a:t>
            </a:r>
            <a:r>
              <a:rPr sz="2200" b="1" u="sng" spc="-1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sprzedażowy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ts val="44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zyskowny</a:t>
            </a:r>
            <a:r>
              <a:rPr sz="2200" b="1" u="sng" spc="-2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sz="2200" b="1" u="sng" spc="-1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biznesowy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199" y="2057400"/>
            <a:ext cx="9003325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045335" algn="l"/>
              </a:tabLst>
            </a:pPr>
            <a:r>
              <a:rPr sz="4000" b="1" dirty="0"/>
              <a:t>Krok</a:t>
            </a:r>
            <a:r>
              <a:rPr sz="4000" b="1" spc="-5" dirty="0"/>
              <a:t> </a:t>
            </a:r>
            <a:r>
              <a:rPr sz="4000" b="1" dirty="0"/>
              <a:t>3	–	</a:t>
            </a:r>
            <a:r>
              <a:rPr sz="4000" b="1" spc="-5" dirty="0"/>
              <a:t>Customer</a:t>
            </a:r>
            <a:r>
              <a:rPr sz="4000" b="1" spc="-35" dirty="0"/>
              <a:t> </a:t>
            </a:r>
            <a:r>
              <a:rPr sz="4000" b="1" spc="-5" dirty="0"/>
              <a:t>Creation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199" y="2895600"/>
            <a:ext cx="9003325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CEL:</a:t>
            </a:r>
            <a:r>
              <a:rPr sz="2200" b="1" u="sng" spc="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Wykorzystanie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sukcesu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pierwszej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wczesnej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sprzedaży </a:t>
            </a:r>
            <a:r>
              <a:rPr sz="2200" b="1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budowania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popytu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Zwiększenie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skali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sprzedaży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Wykreowanie potrzeby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skierowanie jej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lejka </a:t>
            </a:r>
            <a:r>
              <a:rPr sz="2200" spc="-80" dirty="0">
                <a:latin typeface="Arial" panose="020B0604020202020204" pitchFamily="34" charset="0"/>
                <a:cs typeface="Arial" panose="020B0604020202020204" pitchFamily="34" charset="0"/>
              </a:rPr>
              <a:t>sprzedażowego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40" dirty="0">
                <a:latin typeface="Arial" panose="020B0604020202020204" pitchFamily="34" charset="0"/>
                <a:cs typeface="Arial" panose="020B0604020202020204" pitchFamily="34" charset="0"/>
              </a:rPr>
              <a:t>Zaprzęgnięcie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30" dirty="0">
                <a:latin typeface="Arial" panose="020B0604020202020204" pitchFamily="34" charset="0"/>
                <a:cs typeface="Arial" panose="020B0604020202020204" pitchFamily="34" charset="0"/>
              </a:rPr>
              <a:t>budżetów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marketingowych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590800"/>
            <a:ext cx="9982200" cy="516500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</a:rPr>
              <a:t>Przedsięwzięcie oparte o pomysł założycieli</a:t>
            </a:r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Mnóstwo hipotez – niewiele pewników</a:t>
            </a:r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Ogromna rola założycieli</a:t>
            </a:r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Poszukuje sposobu zarabiania – nic nie jest do końca znane</a:t>
            </a:r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Mniejszy nacisk na wykonanie a większy na poszukiwanie modelu zarabiania na pomyśle</a:t>
            </a:r>
            <a:br>
              <a:rPr lang="pl-PL" spc="-5" dirty="0">
                <a:solidFill>
                  <a:schemeClr val="tx1"/>
                </a:solidFill>
              </a:rPr>
            </a:br>
            <a:br>
              <a:rPr lang="pl-PL" spc="-5" dirty="0">
                <a:solidFill>
                  <a:schemeClr val="tx1"/>
                </a:solidFill>
              </a:rPr>
            </a:br>
            <a:br>
              <a:rPr lang="pl-PL" spc="-5" dirty="0">
                <a:solidFill>
                  <a:schemeClr val="tx1"/>
                </a:solidFill>
              </a:rPr>
            </a:b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371600" y="1447800"/>
            <a:ext cx="7543800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to jest „startup”?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88392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004854"/>
            <a:ext cx="92964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045335" algn="l"/>
              </a:tabLst>
            </a:pPr>
            <a:r>
              <a:rPr sz="4000" b="1" dirty="0"/>
              <a:t>Krok</a:t>
            </a:r>
            <a:r>
              <a:rPr sz="4000" b="1" spc="-5" dirty="0"/>
              <a:t> </a:t>
            </a:r>
            <a:r>
              <a:rPr sz="4000" b="1" dirty="0"/>
              <a:t>4	–	Company</a:t>
            </a:r>
            <a:r>
              <a:rPr sz="4000" b="1" spc="-100" dirty="0"/>
              <a:t> </a:t>
            </a:r>
            <a:r>
              <a:rPr sz="4000" b="1" dirty="0"/>
              <a:t>Building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1357" y="2895600"/>
            <a:ext cx="9982200" cy="2085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CEL: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Transformacja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firmy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ze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zorientowanej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naukę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sz="2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poznawanie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rynku,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w kierunku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bardziej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sformalizowanym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ze </a:t>
            </a:r>
            <a:r>
              <a:rPr sz="2200" b="1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strukturą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działów,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dyrektorów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31115" indent="-342900">
              <a:lnSpc>
                <a:spcPts val="232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Budowa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działów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zorientowanych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80" dirty="0">
                <a:latin typeface="Arial" panose="020B0604020202020204" pitchFamily="34" charset="0"/>
                <a:cs typeface="Arial" panose="020B0604020202020204" pitchFamily="34" charset="0"/>
              </a:rPr>
              <a:t>misję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firmy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(a nie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50" dirty="0">
                <a:latin typeface="Arial" panose="020B0604020202020204" pitchFamily="34" charset="0"/>
                <a:cs typeface="Arial" panose="020B0604020202020204" pitchFamily="34" charset="0"/>
              </a:rPr>
              <a:t>naukę) </a:t>
            </a:r>
            <a:r>
              <a:rPr sz="2200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budowa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sukcesie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wynikającym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z nauki</a:t>
            </a:r>
          </a:p>
          <a:p>
            <a:pPr marL="355600" indent="-342900"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Dotarcie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do klienta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masowego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609600"/>
            <a:ext cx="8534400" cy="6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2286000"/>
            <a:ext cx="5314299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dirty="0"/>
              <a:t>Pokochaj</a:t>
            </a:r>
            <a:r>
              <a:rPr sz="4000" b="1" spc="-100" dirty="0"/>
              <a:t> </a:t>
            </a:r>
            <a:r>
              <a:rPr sz="4000" b="1" dirty="0"/>
              <a:t>chaos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3276600"/>
            <a:ext cx="9601200" cy="1356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fundamentalnie </a:t>
            </a:r>
            <a:r>
              <a:rPr sz="2200" spc="-145" dirty="0">
                <a:latin typeface="Arial" panose="020B0604020202020204" pitchFamily="34" charset="0"/>
                <a:cs typeface="Arial" panose="020B0604020202020204" pitchFamily="34" charset="0"/>
              </a:rPr>
              <a:t>zmienić</a:t>
            </a:r>
            <a:r>
              <a:rPr sz="22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podejście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budowania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statupu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70" dirty="0">
                <a:latin typeface="Arial" panose="020B0604020202020204" pitchFamily="34" charset="0"/>
                <a:cs typeface="Arial" panose="020B0604020202020204" pitchFamily="34" charset="0"/>
              </a:rPr>
              <a:t>należy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5" dirty="0">
                <a:latin typeface="Arial" panose="020B0604020202020204" pitchFamily="34" charset="0"/>
                <a:cs typeface="Arial" panose="020B0604020202020204" pitchFamily="34" charset="0"/>
              </a:rPr>
              <a:t>zrozumieć,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00" dirty="0">
                <a:latin typeface="Arial" panose="020B0604020202020204" pitchFamily="34" charset="0"/>
                <a:cs typeface="Arial" panose="020B0604020202020204" pitchFamily="34" charset="0"/>
              </a:rPr>
              <a:t>ż</a:t>
            </a:r>
            <a:r>
              <a:rPr lang="pl-PL" sz="2200" spc="-5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sz="2200" spc="-5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sz="2200" spc="-49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sz="2200" b="1" u="sng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środowisko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biznesowe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jest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chaotyczne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ts val="232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Metodyka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Development daje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pozwalające </a:t>
            </a:r>
            <a:r>
              <a:rPr sz="2200" b="1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efektywnie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działać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w tym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chaosie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707858"/>
            <a:ext cx="99060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68095" marR="5080" indent="-1256030" algn="l">
              <a:lnSpc>
                <a:spcPct val="100000"/>
              </a:lnSpc>
              <a:spcBef>
                <a:spcPts val="100"/>
              </a:spcBef>
              <a:tabLst>
                <a:tab pos="5630545" algn="l"/>
              </a:tabLst>
            </a:pPr>
            <a:r>
              <a:rPr sz="4000" b="1" dirty="0"/>
              <a:t>Cus</a:t>
            </a:r>
            <a:r>
              <a:rPr sz="4000" b="1" spc="-5" dirty="0"/>
              <a:t>t</a:t>
            </a:r>
            <a:r>
              <a:rPr sz="4000" b="1" dirty="0"/>
              <a:t>omer</a:t>
            </a:r>
            <a:r>
              <a:rPr sz="4000" b="1" spc="-5" dirty="0"/>
              <a:t> </a:t>
            </a:r>
            <a:r>
              <a:rPr sz="4000" b="1" dirty="0" err="1"/>
              <a:t>Devleopment</a:t>
            </a:r>
            <a:r>
              <a:rPr lang="pl-PL" sz="4000" b="1" dirty="0"/>
              <a:t> </a:t>
            </a:r>
            <a:r>
              <a:rPr sz="4000" b="1" dirty="0" err="1"/>
              <a:t>podsumowanie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3515141"/>
            <a:ext cx="9677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800" dirty="0" err="1">
                <a:latin typeface="+mj-lt"/>
                <a:cs typeface="Arial MT"/>
              </a:rPr>
              <a:t>Jeden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dirty="0" err="1">
                <a:latin typeface="+mj-lt"/>
                <a:cs typeface="Arial MT"/>
              </a:rPr>
              <a:t>główny</a:t>
            </a:r>
            <a:r>
              <a:rPr sz="2800" spc="-5" dirty="0">
                <a:latin typeface="+mj-lt"/>
                <a:cs typeface="Arial MT"/>
              </a:rPr>
              <a:t> </a:t>
            </a:r>
            <a:r>
              <a:rPr sz="2800" spc="-5" dirty="0" err="1">
                <a:latin typeface="+mj-lt"/>
                <a:cs typeface="Arial MT"/>
              </a:rPr>
              <a:t>cel</a:t>
            </a:r>
            <a:r>
              <a:rPr sz="2800" spc="-5" dirty="0">
                <a:latin typeface="+mj-lt"/>
                <a:cs typeface="Arial MT"/>
              </a:rPr>
              <a:t>:</a:t>
            </a:r>
            <a:r>
              <a:rPr sz="2800" dirty="0">
                <a:latin typeface="+mj-lt"/>
                <a:cs typeface="Arial MT"/>
              </a:rPr>
              <a:t> </a:t>
            </a:r>
            <a:br>
              <a:rPr lang="pl-PL" sz="2800" dirty="0">
                <a:latin typeface="+mj-lt"/>
                <a:cs typeface="Arial MT"/>
              </a:rPr>
            </a:br>
            <a:r>
              <a:rPr sz="2800" b="1" u="sng" spc="-5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potwierdzenie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,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że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spc="-5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istnieje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spc="-5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zyskowny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, </a:t>
            </a:r>
            <a:r>
              <a:rPr sz="2800" b="1" spc="-545" dirty="0">
                <a:latin typeface="+mj-lt"/>
                <a:cs typeface="Arial"/>
              </a:rPr>
              <a:t> </a:t>
            </a:r>
            <a:r>
              <a:rPr sz="2800" b="1" u="sng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skalowalny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model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spc="-5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biznesowy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br>
              <a:rPr lang="pl-PL"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</a:br>
            <a:r>
              <a:rPr sz="2800" b="1" u="sng" spc="-5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dla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spc="-5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produktu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/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spc="-5" dirty="0" err="1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firmy</a:t>
            </a:r>
            <a:endParaRPr sz="28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667000"/>
            <a:ext cx="6477000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740150" algn="l"/>
              </a:tabLst>
            </a:pPr>
            <a:r>
              <a:rPr sz="4800" b="1" dirty="0">
                <a:latin typeface="+mj-lt"/>
              </a:rPr>
              <a:t>Business</a:t>
            </a:r>
            <a:r>
              <a:rPr sz="4800" b="1" spc="-5" dirty="0">
                <a:latin typeface="+mj-lt"/>
              </a:rPr>
              <a:t> </a:t>
            </a:r>
            <a:r>
              <a:rPr sz="4800" b="1" dirty="0">
                <a:latin typeface="+mj-lt"/>
              </a:rPr>
              <a:t>Model</a:t>
            </a:r>
            <a:r>
              <a:rPr lang="pl-PL" sz="4800" b="1" dirty="0">
                <a:latin typeface="+mj-lt"/>
              </a:rPr>
              <a:t> </a:t>
            </a:r>
            <a:r>
              <a:rPr sz="4800" b="1" dirty="0">
                <a:latin typeface="+mj-lt"/>
              </a:rPr>
              <a:t>Canvas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609600"/>
            <a:ext cx="5545350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Model</a:t>
            </a:r>
            <a:r>
              <a:rPr b="1" spc="-100" dirty="0"/>
              <a:t> </a:t>
            </a:r>
            <a:r>
              <a:rPr b="1" dirty="0"/>
              <a:t>biznesowy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4601" y="1828800"/>
            <a:ext cx="730059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Arial MT"/>
              </a:rPr>
              <a:t>Model</a:t>
            </a:r>
            <a:r>
              <a:rPr sz="2800" spc="-15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biznesowy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opisuje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jak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organizacja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tworzy, dostarcza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i </a:t>
            </a:r>
            <a:r>
              <a:rPr sz="2800" b="1" spc="-540" dirty="0">
                <a:latin typeface="+mj-lt"/>
                <a:cs typeface="Arial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zatrzymuje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wartość</a:t>
            </a:r>
            <a:endParaRPr sz="28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609600"/>
            <a:ext cx="5655974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Canvas</a:t>
            </a:r>
            <a:r>
              <a:rPr b="1" spc="-40" dirty="0"/>
              <a:t> </a:t>
            </a:r>
            <a:r>
              <a:rPr b="1" dirty="0"/>
              <a:t>–</a:t>
            </a:r>
            <a:r>
              <a:rPr b="1" spc="-35" dirty="0"/>
              <a:t> </a:t>
            </a:r>
            <a:r>
              <a:rPr b="1" dirty="0"/>
              <a:t>po</a:t>
            </a:r>
            <a:r>
              <a:rPr b="1" spc="-40" dirty="0"/>
              <a:t> </a:t>
            </a:r>
            <a:r>
              <a:rPr b="1" dirty="0"/>
              <a:t>co?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9962" y="1734133"/>
            <a:ext cx="7230109" cy="2270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1440" indent="-342900" algn="just"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Normalizacja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sposobu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opisu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modelu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biznesowego</a:t>
            </a:r>
            <a:r>
              <a:rPr sz="2400" b="1" spc="-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 MT"/>
              </a:rPr>
              <a:t>– </a:t>
            </a:r>
            <a:r>
              <a:rPr sz="2400" spc="-5" dirty="0">
                <a:latin typeface="+mj-lt"/>
                <a:cs typeface="Arial MT"/>
              </a:rPr>
              <a:t>tak, </a:t>
            </a:r>
            <a:r>
              <a:rPr sz="2400" spc="-5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aby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mo</a:t>
            </a:r>
            <a:r>
              <a:rPr sz="2400" spc="-1000" dirty="0">
                <a:latin typeface="+mj-lt"/>
                <a:cs typeface="Arial MT"/>
              </a:rPr>
              <a:t>ż</a:t>
            </a:r>
            <a:r>
              <a:rPr sz="2400" dirty="0">
                <a:latin typeface="+mj-lt"/>
                <a:cs typeface="Arial MT"/>
              </a:rPr>
              <a:t>liwe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było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analizowanie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 dysku</a:t>
            </a:r>
            <a:r>
              <a:rPr sz="2400" spc="-5" dirty="0">
                <a:latin typeface="+mj-lt"/>
                <a:cs typeface="Arial MT"/>
              </a:rPr>
              <a:t>t</a:t>
            </a:r>
            <a:r>
              <a:rPr sz="2400" dirty="0">
                <a:latin typeface="+mj-lt"/>
                <a:cs typeface="Arial MT"/>
              </a:rPr>
              <a:t>owanie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na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wspólnym  gruncie</a:t>
            </a:r>
          </a:p>
          <a:p>
            <a:pPr marL="355600" marR="5080" indent="-342900">
              <a:lnSpc>
                <a:spcPct val="983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+mj-lt"/>
                <a:cs typeface="Arial MT"/>
              </a:rPr>
              <a:t>Prosta</a:t>
            </a:r>
            <a:r>
              <a:rPr sz="2400" spc="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</a:t>
            </a:r>
            <a:r>
              <a:rPr sz="2400" spc="10" dirty="0">
                <a:latin typeface="+mj-lt"/>
                <a:cs typeface="Arial MT"/>
              </a:rPr>
              <a:t> </a:t>
            </a:r>
            <a:r>
              <a:rPr sz="2400" spc="-5" dirty="0">
                <a:latin typeface="+mj-lt"/>
                <a:cs typeface="Arial MT"/>
              </a:rPr>
              <a:t>intuicyjna</a:t>
            </a:r>
            <a:r>
              <a:rPr sz="2400" spc="5" dirty="0">
                <a:latin typeface="+mj-lt"/>
                <a:cs typeface="Arial MT"/>
              </a:rPr>
              <a:t> </a:t>
            </a:r>
            <a:r>
              <a:rPr sz="2400" spc="-5" dirty="0">
                <a:latin typeface="+mj-lt"/>
                <a:cs typeface="Arial MT"/>
              </a:rPr>
              <a:t>koncepcja,</a:t>
            </a:r>
            <a:r>
              <a:rPr sz="2400" spc="15" dirty="0">
                <a:latin typeface="+mj-lt"/>
                <a:cs typeface="Arial MT"/>
              </a:rPr>
              <a:t> </a:t>
            </a:r>
            <a:r>
              <a:rPr sz="2400" spc="-5" dirty="0">
                <a:latin typeface="+mj-lt"/>
                <a:cs typeface="Arial MT"/>
              </a:rPr>
              <a:t>ale</a:t>
            </a:r>
            <a:r>
              <a:rPr sz="2400" spc="10" dirty="0">
                <a:latin typeface="+mj-lt"/>
                <a:cs typeface="Arial MT"/>
              </a:rPr>
              <a:t> </a:t>
            </a:r>
            <a:r>
              <a:rPr sz="2400" spc="-85" dirty="0">
                <a:latin typeface="+mj-lt"/>
                <a:cs typeface="Arial MT"/>
              </a:rPr>
              <a:t>równocześnie</a:t>
            </a:r>
            <a:r>
              <a:rPr sz="2400" spc="5" dirty="0">
                <a:latin typeface="+mj-lt"/>
                <a:cs typeface="Arial MT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pozwalająca </a:t>
            </a:r>
            <a:r>
              <a:rPr sz="2400" b="1" spc="-540" dirty="0">
                <a:latin typeface="+mj-lt"/>
                <a:cs typeface="Arial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oddać złożoność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procesów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biznesowych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w </a:t>
            </a:r>
            <a:r>
              <a:rPr sz="2400" b="1" spc="5" dirty="0">
                <a:latin typeface="+mj-lt"/>
                <a:cs typeface="Arial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przedsiębiorstwie</a:t>
            </a:r>
            <a:endParaRPr sz="24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9524"/>
            <a:ext cx="8305798" cy="61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36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-9476"/>
            <a:ext cx="9144000" cy="68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423433"/>
            <a:ext cx="6531065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pl-PL" sz="4000" b="1" dirty="0"/>
              <a:t>Definicja 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676400" y="2057400"/>
            <a:ext cx="9601200" cy="352404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najbardziej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pasuje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równie</a:t>
            </a:r>
            <a:r>
              <a:rPr sz="2400" spc="-1000" dirty="0" err="1">
                <a:latin typeface="Arial" panose="020B0604020202020204" pitchFamily="34" charset="0"/>
                <a:cs typeface="Arial" panose="020B0604020202020204" pitchFamily="34" charset="0"/>
              </a:rPr>
              <a:t>ż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spc="-5" dirty="0">
                <a:latin typeface="Arial" panose="020B0604020202020204" pitchFamily="34" charset="0"/>
                <a:cs typeface="Arial" panose="020B0604020202020204" pitchFamily="34" charset="0"/>
              </a:rPr>
              <a:t>  do: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organizacji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non-profit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34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nowego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2400" spc="-900" dirty="0" err="1">
                <a:latin typeface="Arial" panose="020B0604020202020204" pitchFamily="34" charset="0"/>
                <a:cs typeface="Arial" panose="020B0604020202020204" pitchFamily="34" charset="0"/>
              </a:rPr>
              <a:t>ż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spc="-5" dirty="0">
                <a:latin typeface="Arial" panose="020B0604020202020204" pitchFamily="34" charset="0"/>
                <a:cs typeface="Arial" panose="020B0604020202020204" pitchFamily="34" charset="0"/>
              </a:rPr>
              <a:t> ej firmie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44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innowacyjnego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działu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firmie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44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poszukiwania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nowych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rynków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zbytu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489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>
                <a:latin typeface="Arial" panose="020B0604020202020204" pitchFamily="34" charset="0"/>
                <a:cs typeface="Arial" panose="020B0604020202020204" pitchFamily="34" charset="0"/>
              </a:rPr>
              <a:t>Istotne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ą 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innowacja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44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generowanie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wartości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– niekoniecznie w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postaci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finansowej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3998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342120" y="1508759"/>
            <a:ext cx="997585" cy="1002030"/>
            <a:chOff x="7818119" y="1508759"/>
            <a:chExt cx="997585" cy="10020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19" y="1508759"/>
              <a:ext cx="997527" cy="10016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85110" y="1557338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800" y="0"/>
                  </a:moveTo>
                  <a:lnTo>
                    <a:pt x="312451" y="82461"/>
                  </a:lnTo>
                  <a:lnTo>
                    <a:pt x="164931" y="82464"/>
                  </a:lnTo>
                  <a:lnTo>
                    <a:pt x="119343" y="215896"/>
                  </a:lnTo>
                  <a:lnTo>
                    <a:pt x="0" y="298364"/>
                  </a:lnTo>
                  <a:lnTo>
                    <a:pt x="45584" y="431800"/>
                  </a:lnTo>
                  <a:lnTo>
                    <a:pt x="0" y="565235"/>
                  </a:lnTo>
                  <a:lnTo>
                    <a:pt x="119343" y="647703"/>
                  </a:lnTo>
                  <a:lnTo>
                    <a:pt x="164931" y="781135"/>
                  </a:lnTo>
                  <a:lnTo>
                    <a:pt x="312451" y="781138"/>
                  </a:lnTo>
                  <a:lnTo>
                    <a:pt x="431800" y="863600"/>
                  </a:lnTo>
                  <a:lnTo>
                    <a:pt x="551149" y="781138"/>
                  </a:lnTo>
                  <a:lnTo>
                    <a:pt x="698668" y="781135"/>
                  </a:lnTo>
                  <a:lnTo>
                    <a:pt x="744256" y="647703"/>
                  </a:lnTo>
                  <a:lnTo>
                    <a:pt x="863601" y="565235"/>
                  </a:lnTo>
                  <a:lnTo>
                    <a:pt x="818017" y="431800"/>
                  </a:lnTo>
                  <a:lnTo>
                    <a:pt x="863601" y="298364"/>
                  </a:lnTo>
                  <a:lnTo>
                    <a:pt x="744256" y="215896"/>
                  </a:lnTo>
                  <a:lnTo>
                    <a:pt x="698668" y="82464"/>
                  </a:lnTo>
                  <a:lnTo>
                    <a:pt x="551149" y="82461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85110" y="1557338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0" y="298365"/>
                  </a:moveTo>
                  <a:lnTo>
                    <a:pt x="119343" y="215896"/>
                  </a:lnTo>
                  <a:lnTo>
                    <a:pt x="164931" y="82465"/>
                  </a:lnTo>
                  <a:lnTo>
                    <a:pt x="312451" y="82460"/>
                  </a:lnTo>
                  <a:lnTo>
                    <a:pt x="431800" y="0"/>
                  </a:lnTo>
                  <a:lnTo>
                    <a:pt x="551149" y="82460"/>
                  </a:lnTo>
                  <a:lnTo>
                    <a:pt x="698669" y="82465"/>
                  </a:lnTo>
                  <a:lnTo>
                    <a:pt x="744257" y="215896"/>
                  </a:lnTo>
                  <a:lnTo>
                    <a:pt x="863601" y="298365"/>
                  </a:lnTo>
                  <a:lnTo>
                    <a:pt x="818017" y="431799"/>
                  </a:lnTo>
                  <a:lnTo>
                    <a:pt x="863601" y="565234"/>
                  </a:lnTo>
                  <a:lnTo>
                    <a:pt x="744257" y="647703"/>
                  </a:lnTo>
                  <a:lnTo>
                    <a:pt x="698669" y="781134"/>
                  </a:lnTo>
                  <a:lnTo>
                    <a:pt x="551149" y="781138"/>
                  </a:lnTo>
                  <a:lnTo>
                    <a:pt x="431800" y="863599"/>
                  </a:lnTo>
                  <a:lnTo>
                    <a:pt x="312451" y="781138"/>
                  </a:lnTo>
                  <a:lnTo>
                    <a:pt x="164931" y="781134"/>
                  </a:lnTo>
                  <a:lnTo>
                    <a:pt x="119343" y="647703"/>
                  </a:lnTo>
                  <a:lnTo>
                    <a:pt x="0" y="565234"/>
                  </a:lnTo>
                  <a:lnTo>
                    <a:pt x="45584" y="431799"/>
                  </a:lnTo>
                  <a:lnTo>
                    <a:pt x="0" y="298365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46275" y="1793558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22422" y="1650076"/>
            <a:ext cx="1002030" cy="1005840"/>
            <a:chOff x="3998422" y="1650076"/>
            <a:chExt cx="1002030" cy="1005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8422" y="1650076"/>
              <a:ext cx="1001683" cy="10058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67173" y="1700213"/>
              <a:ext cx="865505" cy="865505"/>
            </a:xfrm>
            <a:custGeom>
              <a:avLst/>
              <a:gdLst/>
              <a:ahLst/>
              <a:cxnLst/>
              <a:rect l="l" t="t" r="r" b="b"/>
              <a:pathLst>
                <a:path w="865504" h="865505">
                  <a:moveTo>
                    <a:pt x="432595" y="0"/>
                  </a:moveTo>
                  <a:lnTo>
                    <a:pt x="313027" y="82613"/>
                  </a:lnTo>
                  <a:lnTo>
                    <a:pt x="165235" y="82617"/>
                  </a:lnTo>
                  <a:lnTo>
                    <a:pt x="119562" y="216292"/>
                  </a:lnTo>
                  <a:lnTo>
                    <a:pt x="0" y="298912"/>
                  </a:lnTo>
                  <a:lnTo>
                    <a:pt x="45667" y="432593"/>
                  </a:lnTo>
                  <a:lnTo>
                    <a:pt x="0" y="566273"/>
                  </a:lnTo>
                  <a:lnTo>
                    <a:pt x="119562" y="648893"/>
                  </a:lnTo>
                  <a:lnTo>
                    <a:pt x="165235" y="782570"/>
                  </a:lnTo>
                  <a:lnTo>
                    <a:pt x="313027" y="782574"/>
                  </a:lnTo>
                  <a:lnTo>
                    <a:pt x="432595" y="865186"/>
                  </a:lnTo>
                  <a:lnTo>
                    <a:pt x="552162" y="782574"/>
                  </a:lnTo>
                  <a:lnTo>
                    <a:pt x="699954" y="782570"/>
                  </a:lnTo>
                  <a:lnTo>
                    <a:pt x="745627" y="648893"/>
                  </a:lnTo>
                  <a:lnTo>
                    <a:pt x="865190" y="566273"/>
                  </a:lnTo>
                  <a:lnTo>
                    <a:pt x="819522" y="432593"/>
                  </a:lnTo>
                  <a:lnTo>
                    <a:pt x="865190" y="298912"/>
                  </a:lnTo>
                  <a:lnTo>
                    <a:pt x="745627" y="216292"/>
                  </a:lnTo>
                  <a:lnTo>
                    <a:pt x="699954" y="82617"/>
                  </a:lnTo>
                  <a:lnTo>
                    <a:pt x="552162" y="82613"/>
                  </a:lnTo>
                  <a:lnTo>
                    <a:pt x="4325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67173" y="1700213"/>
              <a:ext cx="865505" cy="865505"/>
            </a:xfrm>
            <a:custGeom>
              <a:avLst/>
              <a:gdLst/>
              <a:ahLst/>
              <a:cxnLst/>
              <a:rect l="l" t="t" r="r" b="b"/>
              <a:pathLst>
                <a:path w="865504" h="865505">
                  <a:moveTo>
                    <a:pt x="0" y="298912"/>
                  </a:moveTo>
                  <a:lnTo>
                    <a:pt x="119563" y="216292"/>
                  </a:lnTo>
                  <a:lnTo>
                    <a:pt x="165236" y="82617"/>
                  </a:lnTo>
                  <a:lnTo>
                    <a:pt x="313026" y="82613"/>
                  </a:lnTo>
                  <a:lnTo>
                    <a:pt x="432594" y="0"/>
                  </a:lnTo>
                  <a:lnTo>
                    <a:pt x="552163" y="82613"/>
                  </a:lnTo>
                  <a:lnTo>
                    <a:pt x="699954" y="82617"/>
                  </a:lnTo>
                  <a:lnTo>
                    <a:pt x="745626" y="216292"/>
                  </a:lnTo>
                  <a:lnTo>
                    <a:pt x="865189" y="298912"/>
                  </a:lnTo>
                  <a:lnTo>
                    <a:pt x="819521" y="432593"/>
                  </a:lnTo>
                  <a:lnTo>
                    <a:pt x="865189" y="566273"/>
                  </a:lnTo>
                  <a:lnTo>
                    <a:pt x="745626" y="648893"/>
                  </a:lnTo>
                  <a:lnTo>
                    <a:pt x="699954" y="782569"/>
                  </a:lnTo>
                  <a:lnTo>
                    <a:pt x="552163" y="782573"/>
                  </a:lnTo>
                  <a:lnTo>
                    <a:pt x="432594" y="865186"/>
                  </a:lnTo>
                  <a:lnTo>
                    <a:pt x="313026" y="782573"/>
                  </a:lnTo>
                  <a:lnTo>
                    <a:pt x="165236" y="782569"/>
                  </a:lnTo>
                  <a:lnTo>
                    <a:pt x="119563" y="648893"/>
                  </a:lnTo>
                  <a:lnTo>
                    <a:pt x="0" y="566273"/>
                  </a:lnTo>
                  <a:lnTo>
                    <a:pt x="45668" y="432593"/>
                  </a:lnTo>
                  <a:lnTo>
                    <a:pt x="0" y="29891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29351" y="1937227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96942" y="3524596"/>
            <a:ext cx="997585" cy="1002030"/>
            <a:chOff x="5872941" y="3524596"/>
            <a:chExt cx="997585" cy="100203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2941" y="3524596"/>
              <a:ext cx="997527" cy="10016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40422" y="3573463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801" y="0"/>
                  </a:moveTo>
                  <a:lnTo>
                    <a:pt x="312453" y="82461"/>
                  </a:lnTo>
                  <a:lnTo>
                    <a:pt x="164932" y="82464"/>
                  </a:lnTo>
                  <a:lnTo>
                    <a:pt x="119344" y="215894"/>
                  </a:lnTo>
                  <a:lnTo>
                    <a:pt x="0" y="298364"/>
                  </a:lnTo>
                  <a:lnTo>
                    <a:pt x="45584" y="431800"/>
                  </a:lnTo>
                  <a:lnTo>
                    <a:pt x="0" y="565233"/>
                  </a:lnTo>
                  <a:lnTo>
                    <a:pt x="119344" y="647703"/>
                  </a:lnTo>
                  <a:lnTo>
                    <a:pt x="164932" y="781133"/>
                  </a:lnTo>
                  <a:lnTo>
                    <a:pt x="312453" y="781138"/>
                  </a:lnTo>
                  <a:lnTo>
                    <a:pt x="431801" y="863598"/>
                  </a:lnTo>
                  <a:lnTo>
                    <a:pt x="551150" y="781138"/>
                  </a:lnTo>
                  <a:lnTo>
                    <a:pt x="698670" y="781133"/>
                  </a:lnTo>
                  <a:lnTo>
                    <a:pt x="744258" y="647703"/>
                  </a:lnTo>
                  <a:lnTo>
                    <a:pt x="863602" y="565233"/>
                  </a:lnTo>
                  <a:lnTo>
                    <a:pt x="818018" y="431800"/>
                  </a:lnTo>
                  <a:lnTo>
                    <a:pt x="863602" y="298364"/>
                  </a:lnTo>
                  <a:lnTo>
                    <a:pt x="744258" y="215894"/>
                  </a:lnTo>
                  <a:lnTo>
                    <a:pt x="698670" y="82464"/>
                  </a:lnTo>
                  <a:lnTo>
                    <a:pt x="551150" y="82461"/>
                  </a:lnTo>
                  <a:lnTo>
                    <a:pt x="431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0422" y="3573463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0" y="298364"/>
                  </a:moveTo>
                  <a:lnTo>
                    <a:pt x="119344" y="215895"/>
                  </a:lnTo>
                  <a:lnTo>
                    <a:pt x="164932" y="82464"/>
                  </a:lnTo>
                  <a:lnTo>
                    <a:pt x="312452" y="82461"/>
                  </a:lnTo>
                  <a:lnTo>
                    <a:pt x="431801" y="0"/>
                  </a:lnTo>
                  <a:lnTo>
                    <a:pt x="551149" y="82461"/>
                  </a:lnTo>
                  <a:lnTo>
                    <a:pt x="698670" y="82464"/>
                  </a:lnTo>
                  <a:lnTo>
                    <a:pt x="744257" y="215895"/>
                  </a:lnTo>
                  <a:lnTo>
                    <a:pt x="863601" y="298364"/>
                  </a:lnTo>
                  <a:lnTo>
                    <a:pt x="818017" y="431799"/>
                  </a:lnTo>
                  <a:lnTo>
                    <a:pt x="863601" y="565234"/>
                  </a:lnTo>
                  <a:lnTo>
                    <a:pt x="744257" y="647703"/>
                  </a:lnTo>
                  <a:lnTo>
                    <a:pt x="698670" y="781134"/>
                  </a:lnTo>
                  <a:lnTo>
                    <a:pt x="551149" y="781138"/>
                  </a:lnTo>
                  <a:lnTo>
                    <a:pt x="431801" y="863599"/>
                  </a:lnTo>
                  <a:lnTo>
                    <a:pt x="312452" y="781138"/>
                  </a:lnTo>
                  <a:lnTo>
                    <a:pt x="164932" y="781134"/>
                  </a:lnTo>
                  <a:lnTo>
                    <a:pt x="119344" y="647703"/>
                  </a:lnTo>
                  <a:lnTo>
                    <a:pt x="0" y="565234"/>
                  </a:lnTo>
                  <a:lnTo>
                    <a:pt x="45584" y="431799"/>
                  </a:lnTo>
                  <a:lnTo>
                    <a:pt x="0" y="298364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01587" y="3809683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396942" y="860367"/>
            <a:ext cx="997585" cy="1002030"/>
            <a:chOff x="5872941" y="860367"/>
            <a:chExt cx="997585" cy="100203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2941" y="860367"/>
              <a:ext cx="997527" cy="100168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940422" y="908051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5">
                  <a:moveTo>
                    <a:pt x="431801" y="0"/>
                  </a:moveTo>
                  <a:lnTo>
                    <a:pt x="312453" y="82612"/>
                  </a:lnTo>
                  <a:lnTo>
                    <a:pt x="164932" y="82616"/>
                  </a:lnTo>
                  <a:lnTo>
                    <a:pt x="119344" y="216292"/>
                  </a:lnTo>
                  <a:lnTo>
                    <a:pt x="0" y="298913"/>
                  </a:lnTo>
                  <a:lnTo>
                    <a:pt x="45584" y="432593"/>
                  </a:lnTo>
                  <a:lnTo>
                    <a:pt x="0" y="566273"/>
                  </a:lnTo>
                  <a:lnTo>
                    <a:pt x="119344" y="648893"/>
                  </a:lnTo>
                  <a:lnTo>
                    <a:pt x="164932" y="782570"/>
                  </a:lnTo>
                  <a:lnTo>
                    <a:pt x="312453" y="782574"/>
                  </a:lnTo>
                  <a:lnTo>
                    <a:pt x="431801" y="865187"/>
                  </a:lnTo>
                  <a:lnTo>
                    <a:pt x="551150" y="782574"/>
                  </a:lnTo>
                  <a:lnTo>
                    <a:pt x="698670" y="782570"/>
                  </a:lnTo>
                  <a:lnTo>
                    <a:pt x="744258" y="648893"/>
                  </a:lnTo>
                  <a:lnTo>
                    <a:pt x="863602" y="566273"/>
                  </a:lnTo>
                  <a:lnTo>
                    <a:pt x="818018" y="432593"/>
                  </a:lnTo>
                  <a:lnTo>
                    <a:pt x="863602" y="298913"/>
                  </a:lnTo>
                  <a:lnTo>
                    <a:pt x="744258" y="216292"/>
                  </a:lnTo>
                  <a:lnTo>
                    <a:pt x="698670" y="82616"/>
                  </a:lnTo>
                  <a:lnTo>
                    <a:pt x="551150" y="82612"/>
                  </a:lnTo>
                  <a:lnTo>
                    <a:pt x="431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40422" y="908051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5">
                  <a:moveTo>
                    <a:pt x="0" y="298913"/>
                  </a:moveTo>
                  <a:lnTo>
                    <a:pt x="119344" y="216292"/>
                  </a:lnTo>
                  <a:lnTo>
                    <a:pt x="164932" y="82617"/>
                  </a:lnTo>
                  <a:lnTo>
                    <a:pt x="312452" y="82613"/>
                  </a:lnTo>
                  <a:lnTo>
                    <a:pt x="431801" y="0"/>
                  </a:lnTo>
                  <a:lnTo>
                    <a:pt x="551149" y="82613"/>
                  </a:lnTo>
                  <a:lnTo>
                    <a:pt x="698670" y="82617"/>
                  </a:lnTo>
                  <a:lnTo>
                    <a:pt x="744257" y="216292"/>
                  </a:lnTo>
                  <a:lnTo>
                    <a:pt x="863601" y="298913"/>
                  </a:lnTo>
                  <a:lnTo>
                    <a:pt x="818017" y="432593"/>
                  </a:lnTo>
                  <a:lnTo>
                    <a:pt x="863601" y="566273"/>
                  </a:lnTo>
                  <a:lnTo>
                    <a:pt x="744257" y="648894"/>
                  </a:lnTo>
                  <a:lnTo>
                    <a:pt x="698670" y="782570"/>
                  </a:lnTo>
                  <a:lnTo>
                    <a:pt x="551149" y="782574"/>
                  </a:lnTo>
                  <a:lnTo>
                    <a:pt x="431801" y="865187"/>
                  </a:lnTo>
                  <a:lnTo>
                    <a:pt x="312452" y="782574"/>
                  </a:lnTo>
                  <a:lnTo>
                    <a:pt x="164932" y="782570"/>
                  </a:lnTo>
                  <a:lnTo>
                    <a:pt x="119344" y="648894"/>
                  </a:lnTo>
                  <a:lnTo>
                    <a:pt x="0" y="566273"/>
                  </a:lnTo>
                  <a:lnTo>
                    <a:pt x="45584" y="432593"/>
                  </a:lnTo>
                  <a:lnTo>
                    <a:pt x="0" y="29891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01587" y="114506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970520" y="5394959"/>
            <a:ext cx="1002030" cy="1002030"/>
            <a:chOff x="6446520" y="5394959"/>
            <a:chExt cx="1002030" cy="100203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6520" y="5394959"/>
              <a:ext cx="1001683" cy="100168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516686" y="5445125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801" y="0"/>
                  </a:moveTo>
                  <a:lnTo>
                    <a:pt x="312451" y="82461"/>
                  </a:lnTo>
                  <a:lnTo>
                    <a:pt x="164932" y="82464"/>
                  </a:lnTo>
                  <a:lnTo>
                    <a:pt x="119344" y="215896"/>
                  </a:lnTo>
                  <a:lnTo>
                    <a:pt x="0" y="298365"/>
                  </a:lnTo>
                  <a:lnTo>
                    <a:pt x="45584" y="431800"/>
                  </a:lnTo>
                  <a:lnTo>
                    <a:pt x="0" y="565234"/>
                  </a:lnTo>
                  <a:lnTo>
                    <a:pt x="119344" y="647703"/>
                  </a:lnTo>
                  <a:lnTo>
                    <a:pt x="164932" y="781134"/>
                  </a:lnTo>
                  <a:lnTo>
                    <a:pt x="312451" y="781138"/>
                  </a:lnTo>
                  <a:lnTo>
                    <a:pt x="431801" y="863600"/>
                  </a:lnTo>
                  <a:lnTo>
                    <a:pt x="551149" y="781138"/>
                  </a:lnTo>
                  <a:lnTo>
                    <a:pt x="698670" y="781134"/>
                  </a:lnTo>
                  <a:lnTo>
                    <a:pt x="744258" y="647703"/>
                  </a:lnTo>
                  <a:lnTo>
                    <a:pt x="863602" y="565234"/>
                  </a:lnTo>
                  <a:lnTo>
                    <a:pt x="818018" y="431800"/>
                  </a:lnTo>
                  <a:lnTo>
                    <a:pt x="863602" y="298365"/>
                  </a:lnTo>
                  <a:lnTo>
                    <a:pt x="744258" y="215896"/>
                  </a:lnTo>
                  <a:lnTo>
                    <a:pt x="698670" y="82464"/>
                  </a:lnTo>
                  <a:lnTo>
                    <a:pt x="551149" y="82461"/>
                  </a:lnTo>
                  <a:lnTo>
                    <a:pt x="431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16686" y="5445125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0" y="298364"/>
                  </a:moveTo>
                  <a:lnTo>
                    <a:pt x="119343" y="215895"/>
                  </a:lnTo>
                  <a:lnTo>
                    <a:pt x="164931" y="82465"/>
                  </a:lnTo>
                  <a:lnTo>
                    <a:pt x="312451" y="82460"/>
                  </a:lnTo>
                  <a:lnTo>
                    <a:pt x="431800" y="0"/>
                  </a:lnTo>
                  <a:lnTo>
                    <a:pt x="551149" y="82460"/>
                  </a:lnTo>
                  <a:lnTo>
                    <a:pt x="698669" y="82465"/>
                  </a:lnTo>
                  <a:lnTo>
                    <a:pt x="744257" y="215895"/>
                  </a:lnTo>
                  <a:lnTo>
                    <a:pt x="863601" y="298364"/>
                  </a:lnTo>
                  <a:lnTo>
                    <a:pt x="818017" y="431799"/>
                  </a:lnTo>
                  <a:lnTo>
                    <a:pt x="863601" y="565234"/>
                  </a:lnTo>
                  <a:lnTo>
                    <a:pt x="744257" y="647703"/>
                  </a:lnTo>
                  <a:lnTo>
                    <a:pt x="698669" y="781134"/>
                  </a:lnTo>
                  <a:lnTo>
                    <a:pt x="551149" y="781138"/>
                  </a:lnTo>
                  <a:lnTo>
                    <a:pt x="431800" y="863599"/>
                  </a:lnTo>
                  <a:lnTo>
                    <a:pt x="312451" y="781138"/>
                  </a:lnTo>
                  <a:lnTo>
                    <a:pt x="164931" y="781134"/>
                  </a:lnTo>
                  <a:lnTo>
                    <a:pt x="119343" y="647703"/>
                  </a:lnTo>
                  <a:lnTo>
                    <a:pt x="0" y="565234"/>
                  </a:lnTo>
                  <a:lnTo>
                    <a:pt x="45584" y="431799"/>
                  </a:lnTo>
                  <a:lnTo>
                    <a:pt x="0" y="298364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377850" y="568134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03665" y="5465617"/>
            <a:ext cx="1002030" cy="1005840"/>
            <a:chOff x="1479665" y="5465617"/>
            <a:chExt cx="1002030" cy="100584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9665" y="5465617"/>
              <a:ext cx="1001683" cy="10058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47812" y="5516562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4">
                  <a:moveTo>
                    <a:pt x="431800" y="0"/>
                  </a:moveTo>
                  <a:lnTo>
                    <a:pt x="312451" y="82613"/>
                  </a:lnTo>
                  <a:lnTo>
                    <a:pt x="164931" y="82617"/>
                  </a:lnTo>
                  <a:lnTo>
                    <a:pt x="119343" y="216293"/>
                  </a:lnTo>
                  <a:lnTo>
                    <a:pt x="0" y="298913"/>
                  </a:lnTo>
                  <a:lnTo>
                    <a:pt x="45582" y="432594"/>
                  </a:lnTo>
                  <a:lnTo>
                    <a:pt x="0" y="566274"/>
                  </a:lnTo>
                  <a:lnTo>
                    <a:pt x="119343" y="648894"/>
                  </a:lnTo>
                  <a:lnTo>
                    <a:pt x="164931" y="782570"/>
                  </a:lnTo>
                  <a:lnTo>
                    <a:pt x="312451" y="782574"/>
                  </a:lnTo>
                  <a:lnTo>
                    <a:pt x="431800" y="865187"/>
                  </a:lnTo>
                  <a:lnTo>
                    <a:pt x="551149" y="782574"/>
                  </a:lnTo>
                  <a:lnTo>
                    <a:pt x="698668" y="782570"/>
                  </a:lnTo>
                  <a:lnTo>
                    <a:pt x="744256" y="648894"/>
                  </a:lnTo>
                  <a:lnTo>
                    <a:pt x="863601" y="566274"/>
                  </a:lnTo>
                  <a:lnTo>
                    <a:pt x="818017" y="432594"/>
                  </a:lnTo>
                  <a:lnTo>
                    <a:pt x="863601" y="298913"/>
                  </a:lnTo>
                  <a:lnTo>
                    <a:pt x="744256" y="216293"/>
                  </a:lnTo>
                  <a:lnTo>
                    <a:pt x="698668" y="82617"/>
                  </a:lnTo>
                  <a:lnTo>
                    <a:pt x="551149" y="82613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7811" y="5516562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4">
                  <a:moveTo>
                    <a:pt x="0" y="298912"/>
                  </a:moveTo>
                  <a:lnTo>
                    <a:pt x="119343" y="216292"/>
                  </a:lnTo>
                  <a:lnTo>
                    <a:pt x="164931" y="82616"/>
                  </a:lnTo>
                  <a:lnTo>
                    <a:pt x="312451" y="82612"/>
                  </a:lnTo>
                  <a:lnTo>
                    <a:pt x="431800" y="0"/>
                  </a:lnTo>
                  <a:lnTo>
                    <a:pt x="551149" y="82612"/>
                  </a:lnTo>
                  <a:lnTo>
                    <a:pt x="698669" y="82616"/>
                  </a:lnTo>
                  <a:lnTo>
                    <a:pt x="744257" y="216292"/>
                  </a:lnTo>
                  <a:lnTo>
                    <a:pt x="863601" y="298912"/>
                  </a:lnTo>
                  <a:lnTo>
                    <a:pt x="818017" y="432593"/>
                  </a:lnTo>
                  <a:lnTo>
                    <a:pt x="863601" y="566273"/>
                  </a:lnTo>
                  <a:lnTo>
                    <a:pt x="744257" y="648893"/>
                  </a:lnTo>
                  <a:lnTo>
                    <a:pt x="698669" y="782569"/>
                  </a:lnTo>
                  <a:lnTo>
                    <a:pt x="551149" y="782573"/>
                  </a:lnTo>
                  <a:lnTo>
                    <a:pt x="431800" y="865186"/>
                  </a:lnTo>
                  <a:lnTo>
                    <a:pt x="312451" y="782573"/>
                  </a:lnTo>
                  <a:lnTo>
                    <a:pt x="164931" y="782569"/>
                  </a:lnTo>
                  <a:lnTo>
                    <a:pt x="119343" y="648893"/>
                  </a:lnTo>
                  <a:lnTo>
                    <a:pt x="0" y="566273"/>
                  </a:lnTo>
                  <a:lnTo>
                    <a:pt x="45583" y="432593"/>
                  </a:lnTo>
                  <a:lnTo>
                    <a:pt x="0" y="29891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08976" y="575357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22716" y="3524596"/>
            <a:ext cx="1002030" cy="1002030"/>
            <a:chOff x="2198716" y="3524596"/>
            <a:chExt cx="1002030" cy="100203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8716" y="3524596"/>
              <a:ext cx="1001683" cy="10016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68536" y="3573463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801" y="0"/>
                  </a:moveTo>
                  <a:lnTo>
                    <a:pt x="312451" y="82461"/>
                  </a:lnTo>
                  <a:lnTo>
                    <a:pt x="164932" y="82464"/>
                  </a:lnTo>
                  <a:lnTo>
                    <a:pt x="119344" y="215894"/>
                  </a:lnTo>
                  <a:lnTo>
                    <a:pt x="0" y="298364"/>
                  </a:lnTo>
                  <a:lnTo>
                    <a:pt x="45584" y="431800"/>
                  </a:lnTo>
                  <a:lnTo>
                    <a:pt x="0" y="565233"/>
                  </a:lnTo>
                  <a:lnTo>
                    <a:pt x="119344" y="647703"/>
                  </a:lnTo>
                  <a:lnTo>
                    <a:pt x="164932" y="781133"/>
                  </a:lnTo>
                  <a:lnTo>
                    <a:pt x="312451" y="781138"/>
                  </a:lnTo>
                  <a:lnTo>
                    <a:pt x="431801" y="863598"/>
                  </a:lnTo>
                  <a:lnTo>
                    <a:pt x="551150" y="781138"/>
                  </a:lnTo>
                  <a:lnTo>
                    <a:pt x="698670" y="781133"/>
                  </a:lnTo>
                  <a:lnTo>
                    <a:pt x="744258" y="647703"/>
                  </a:lnTo>
                  <a:lnTo>
                    <a:pt x="863602" y="565233"/>
                  </a:lnTo>
                  <a:lnTo>
                    <a:pt x="818018" y="431800"/>
                  </a:lnTo>
                  <a:lnTo>
                    <a:pt x="863602" y="298364"/>
                  </a:lnTo>
                  <a:lnTo>
                    <a:pt x="744258" y="215894"/>
                  </a:lnTo>
                  <a:lnTo>
                    <a:pt x="698670" y="82464"/>
                  </a:lnTo>
                  <a:lnTo>
                    <a:pt x="551150" y="82461"/>
                  </a:lnTo>
                  <a:lnTo>
                    <a:pt x="431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68536" y="3573463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0" y="298364"/>
                  </a:moveTo>
                  <a:lnTo>
                    <a:pt x="119343" y="215895"/>
                  </a:lnTo>
                  <a:lnTo>
                    <a:pt x="164931" y="82464"/>
                  </a:lnTo>
                  <a:lnTo>
                    <a:pt x="312451" y="82461"/>
                  </a:lnTo>
                  <a:lnTo>
                    <a:pt x="431800" y="0"/>
                  </a:lnTo>
                  <a:lnTo>
                    <a:pt x="551149" y="82461"/>
                  </a:lnTo>
                  <a:lnTo>
                    <a:pt x="698669" y="82464"/>
                  </a:lnTo>
                  <a:lnTo>
                    <a:pt x="744257" y="215895"/>
                  </a:lnTo>
                  <a:lnTo>
                    <a:pt x="863601" y="298364"/>
                  </a:lnTo>
                  <a:lnTo>
                    <a:pt x="818017" y="431799"/>
                  </a:lnTo>
                  <a:lnTo>
                    <a:pt x="863601" y="565234"/>
                  </a:lnTo>
                  <a:lnTo>
                    <a:pt x="744257" y="647703"/>
                  </a:lnTo>
                  <a:lnTo>
                    <a:pt x="698669" y="781134"/>
                  </a:lnTo>
                  <a:lnTo>
                    <a:pt x="551149" y="781138"/>
                  </a:lnTo>
                  <a:lnTo>
                    <a:pt x="431800" y="863599"/>
                  </a:lnTo>
                  <a:lnTo>
                    <a:pt x="312451" y="781138"/>
                  </a:lnTo>
                  <a:lnTo>
                    <a:pt x="164931" y="781134"/>
                  </a:lnTo>
                  <a:lnTo>
                    <a:pt x="119343" y="647703"/>
                  </a:lnTo>
                  <a:lnTo>
                    <a:pt x="0" y="565234"/>
                  </a:lnTo>
                  <a:lnTo>
                    <a:pt x="45584" y="431799"/>
                  </a:lnTo>
                  <a:lnTo>
                    <a:pt x="0" y="298364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29701" y="3809683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722716" y="860367"/>
            <a:ext cx="1002030" cy="1002030"/>
            <a:chOff x="2198716" y="860367"/>
            <a:chExt cx="1002030" cy="1002030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8716" y="860367"/>
              <a:ext cx="1001683" cy="100168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268536" y="908051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5">
                  <a:moveTo>
                    <a:pt x="431801" y="0"/>
                  </a:moveTo>
                  <a:lnTo>
                    <a:pt x="312451" y="82612"/>
                  </a:lnTo>
                  <a:lnTo>
                    <a:pt x="164932" y="82616"/>
                  </a:lnTo>
                  <a:lnTo>
                    <a:pt x="119344" y="216292"/>
                  </a:lnTo>
                  <a:lnTo>
                    <a:pt x="0" y="298913"/>
                  </a:lnTo>
                  <a:lnTo>
                    <a:pt x="45584" y="432593"/>
                  </a:lnTo>
                  <a:lnTo>
                    <a:pt x="0" y="566273"/>
                  </a:lnTo>
                  <a:lnTo>
                    <a:pt x="119344" y="648893"/>
                  </a:lnTo>
                  <a:lnTo>
                    <a:pt x="164932" y="782570"/>
                  </a:lnTo>
                  <a:lnTo>
                    <a:pt x="312451" y="782574"/>
                  </a:lnTo>
                  <a:lnTo>
                    <a:pt x="431801" y="865187"/>
                  </a:lnTo>
                  <a:lnTo>
                    <a:pt x="551150" y="782574"/>
                  </a:lnTo>
                  <a:lnTo>
                    <a:pt x="698670" y="782570"/>
                  </a:lnTo>
                  <a:lnTo>
                    <a:pt x="744258" y="648893"/>
                  </a:lnTo>
                  <a:lnTo>
                    <a:pt x="863602" y="566273"/>
                  </a:lnTo>
                  <a:lnTo>
                    <a:pt x="818018" y="432593"/>
                  </a:lnTo>
                  <a:lnTo>
                    <a:pt x="863602" y="298913"/>
                  </a:lnTo>
                  <a:lnTo>
                    <a:pt x="744258" y="216292"/>
                  </a:lnTo>
                  <a:lnTo>
                    <a:pt x="698670" y="82616"/>
                  </a:lnTo>
                  <a:lnTo>
                    <a:pt x="551150" y="82612"/>
                  </a:lnTo>
                  <a:lnTo>
                    <a:pt x="431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68536" y="908051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5">
                  <a:moveTo>
                    <a:pt x="0" y="298913"/>
                  </a:moveTo>
                  <a:lnTo>
                    <a:pt x="119343" y="216292"/>
                  </a:lnTo>
                  <a:lnTo>
                    <a:pt x="164931" y="82617"/>
                  </a:lnTo>
                  <a:lnTo>
                    <a:pt x="312451" y="82613"/>
                  </a:lnTo>
                  <a:lnTo>
                    <a:pt x="431800" y="0"/>
                  </a:lnTo>
                  <a:lnTo>
                    <a:pt x="551149" y="82613"/>
                  </a:lnTo>
                  <a:lnTo>
                    <a:pt x="698669" y="82617"/>
                  </a:lnTo>
                  <a:lnTo>
                    <a:pt x="744257" y="216292"/>
                  </a:lnTo>
                  <a:lnTo>
                    <a:pt x="863601" y="298913"/>
                  </a:lnTo>
                  <a:lnTo>
                    <a:pt x="818017" y="432593"/>
                  </a:lnTo>
                  <a:lnTo>
                    <a:pt x="863601" y="566273"/>
                  </a:lnTo>
                  <a:lnTo>
                    <a:pt x="744257" y="648894"/>
                  </a:lnTo>
                  <a:lnTo>
                    <a:pt x="698669" y="782570"/>
                  </a:lnTo>
                  <a:lnTo>
                    <a:pt x="551149" y="782574"/>
                  </a:lnTo>
                  <a:lnTo>
                    <a:pt x="431800" y="865187"/>
                  </a:lnTo>
                  <a:lnTo>
                    <a:pt x="312451" y="782574"/>
                  </a:lnTo>
                  <a:lnTo>
                    <a:pt x="164931" y="782570"/>
                  </a:lnTo>
                  <a:lnTo>
                    <a:pt x="119343" y="648894"/>
                  </a:lnTo>
                  <a:lnTo>
                    <a:pt x="0" y="566273"/>
                  </a:lnTo>
                  <a:lnTo>
                    <a:pt x="45584" y="432593"/>
                  </a:lnTo>
                  <a:lnTo>
                    <a:pt x="0" y="29891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129701" y="114506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852353" y="1508759"/>
            <a:ext cx="997585" cy="1002030"/>
            <a:chOff x="328352" y="1508759"/>
            <a:chExt cx="997585" cy="1002030"/>
          </a:xfrm>
        </p:grpSpPr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352" y="1508759"/>
              <a:ext cx="997527" cy="10016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286" y="1557338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800" y="0"/>
                  </a:moveTo>
                  <a:lnTo>
                    <a:pt x="312451" y="82461"/>
                  </a:lnTo>
                  <a:lnTo>
                    <a:pt x="164931" y="82464"/>
                  </a:lnTo>
                  <a:lnTo>
                    <a:pt x="119343" y="215896"/>
                  </a:lnTo>
                  <a:lnTo>
                    <a:pt x="0" y="298364"/>
                  </a:lnTo>
                  <a:lnTo>
                    <a:pt x="45583" y="431800"/>
                  </a:lnTo>
                  <a:lnTo>
                    <a:pt x="0" y="565235"/>
                  </a:lnTo>
                  <a:lnTo>
                    <a:pt x="119343" y="647703"/>
                  </a:lnTo>
                  <a:lnTo>
                    <a:pt x="164931" y="781135"/>
                  </a:lnTo>
                  <a:lnTo>
                    <a:pt x="312451" y="781138"/>
                  </a:lnTo>
                  <a:lnTo>
                    <a:pt x="431800" y="863600"/>
                  </a:lnTo>
                  <a:lnTo>
                    <a:pt x="551149" y="781138"/>
                  </a:lnTo>
                  <a:lnTo>
                    <a:pt x="698669" y="781135"/>
                  </a:lnTo>
                  <a:lnTo>
                    <a:pt x="744257" y="647703"/>
                  </a:lnTo>
                  <a:lnTo>
                    <a:pt x="863601" y="565235"/>
                  </a:lnTo>
                  <a:lnTo>
                    <a:pt x="818017" y="431800"/>
                  </a:lnTo>
                  <a:lnTo>
                    <a:pt x="863601" y="298364"/>
                  </a:lnTo>
                  <a:lnTo>
                    <a:pt x="744257" y="215896"/>
                  </a:lnTo>
                  <a:lnTo>
                    <a:pt x="698669" y="82464"/>
                  </a:lnTo>
                  <a:lnTo>
                    <a:pt x="551149" y="82461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286" y="1557338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0" y="298365"/>
                  </a:moveTo>
                  <a:lnTo>
                    <a:pt x="119343" y="215896"/>
                  </a:lnTo>
                  <a:lnTo>
                    <a:pt x="164931" y="82465"/>
                  </a:lnTo>
                  <a:lnTo>
                    <a:pt x="312451" y="82460"/>
                  </a:lnTo>
                  <a:lnTo>
                    <a:pt x="431800" y="0"/>
                  </a:lnTo>
                  <a:lnTo>
                    <a:pt x="551149" y="82460"/>
                  </a:lnTo>
                  <a:lnTo>
                    <a:pt x="698669" y="82465"/>
                  </a:lnTo>
                  <a:lnTo>
                    <a:pt x="744257" y="215896"/>
                  </a:lnTo>
                  <a:lnTo>
                    <a:pt x="863601" y="298365"/>
                  </a:lnTo>
                  <a:lnTo>
                    <a:pt x="818017" y="431799"/>
                  </a:lnTo>
                  <a:lnTo>
                    <a:pt x="863601" y="565234"/>
                  </a:lnTo>
                  <a:lnTo>
                    <a:pt x="744257" y="647703"/>
                  </a:lnTo>
                  <a:lnTo>
                    <a:pt x="698669" y="781134"/>
                  </a:lnTo>
                  <a:lnTo>
                    <a:pt x="551149" y="781138"/>
                  </a:lnTo>
                  <a:lnTo>
                    <a:pt x="431800" y="863599"/>
                  </a:lnTo>
                  <a:lnTo>
                    <a:pt x="312451" y="781138"/>
                  </a:lnTo>
                  <a:lnTo>
                    <a:pt x="164931" y="781134"/>
                  </a:lnTo>
                  <a:lnTo>
                    <a:pt x="119343" y="647703"/>
                  </a:lnTo>
                  <a:lnTo>
                    <a:pt x="0" y="565234"/>
                  </a:lnTo>
                  <a:lnTo>
                    <a:pt x="45583" y="431799"/>
                  </a:lnTo>
                  <a:lnTo>
                    <a:pt x="0" y="298365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256451" y="1793558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3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9002" y="2547937"/>
            <a:ext cx="3019425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</a:tabLst>
            </a:pPr>
            <a:r>
              <a:rPr sz="4400" b="1" dirty="0">
                <a:latin typeface="+mj-lt"/>
              </a:rPr>
              <a:t>Lean	Canvas</a:t>
            </a:r>
          </a:p>
        </p:txBody>
      </p:sp>
      <p:pic>
        <p:nvPicPr>
          <p:cNvPr id="3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351874"/>
            <a:ext cx="3312368" cy="504056"/>
          </a:xfrm>
          <a:prstGeom prst="rect">
            <a:avLst/>
          </a:prstGeom>
        </p:spPr>
      </p:pic>
      <p:pic>
        <p:nvPicPr>
          <p:cNvPr id="4" name="Picture 2" descr="C:\Users\mkaminska\Documents\Z Pulpitu\ATH-wizualizacja\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52" y="6165304"/>
            <a:ext cx="874648" cy="6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3998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29204" y="1579418"/>
            <a:ext cx="997585" cy="1002030"/>
            <a:chOff x="6305203" y="1579418"/>
            <a:chExt cx="997585" cy="10020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5203" y="1579418"/>
              <a:ext cx="997527" cy="10016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72222" y="1628775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5">
                  <a:moveTo>
                    <a:pt x="431801" y="0"/>
                  </a:moveTo>
                  <a:lnTo>
                    <a:pt x="312453" y="82613"/>
                  </a:lnTo>
                  <a:lnTo>
                    <a:pt x="164932" y="82617"/>
                  </a:lnTo>
                  <a:lnTo>
                    <a:pt x="119344" y="216293"/>
                  </a:lnTo>
                  <a:lnTo>
                    <a:pt x="0" y="298914"/>
                  </a:lnTo>
                  <a:lnTo>
                    <a:pt x="45584" y="432593"/>
                  </a:lnTo>
                  <a:lnTo>
                    <a:pt x="0" y="566273"/>
                  </a:lnTo>
                  <a:lnTo>
                    <a:pt x="119344" y="648895"/>
                  </a:lnTo>
                  <a:lnTo>
                    <a:pt x="164932" y="782571"/>
                  </a:lnTo>
                  <a:lnTo>
                    <a:pt x="312453" y="782575"/>
                  </a:lnTo>
                  <a:lnTo>
                    <a:pt x="431801" y="865188"/>
                  </a:lnTo>
                  <a:lnTo>
                    <a:pt x="551150" y="782575"/>
                  </a:lnTo>
                  <a:lnTo>
                    <a:pt x="698670" y="782571"/>
                  </a:lnTo>
                  <a:lnTo>
                    <a:pt x="744258" y="648895"/>
                  </a:lnTo>
                  <a:lnTo>
                    <a:pt x="863602" y="566273"/>
                  </a:lnTo>
                  <a:lnTo>
                    <a:pt x="818018" y="432593"/>
                  </a:lnTo>
                  <a:lnTo>
                    <a:pt x="863602" y="298914"/>
                  </a:lnTo>
                  <a:lnTo>
                    <a:pt x="744258" y="216293"/>
                  </a:lnTo>
                  <a:lnTo>
                    <a:pt x="698670" y="82617"/>
                  </a:lnTo>
                  <a:lnTo>
                    <a:pt x="551150" y="82613"/>
                  </a:lnTo>
                  <a:lnTo>
                    <a:pt x="431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2222" y="1628775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5">
                  <a:moveTo>
                    <a:pt x="0" y="298913"/>
                  </a:moveTo>
                  <a:lnTo>
                    <a:pt x="119344" y="216292"/>
                  </a:lnTo>
                  <a:lnTo>
                    <a:pt x="164932" y="82617"/>
                  </a:lnTo>
                  <a:lnTo>
                    <a:pt x="312451" y="82613"/>
                  </a:lnTo>
                  <a:lnTo>
                    <a:pt x="431801" y="0"/>
                  </a:lnTo>
                  <a:lnTo>
                    <a:pt x="551149" y="82613"/>
                  </a:lnTo>
                  <a:lnTo>
                    <a:pt x="698670" y="82617"/>
                  </a:lnTo>
                  <a:lnTo>
                    <a:pt x="744257" y="216292"/>
                  </a:lnTo>
                  <a:lnTo>
                    <a:pt x="863601" y="298913"/>
                  </a:lnTo>
                  <a:lnTo>
                    <a:pt x="818017" y="432593"/>
                  </a:lnTo>
                  <a:lnTo>
                    <a:pt x="863601" y="566273"/>
                  </a:lnTo>
                  <a:lnTo>
                    <a:pt x="744257" y="648894"/>
                  </a:lnTo>
                  <a:lnTo>
                    <a:pt x="698670" y="782570"/>
                  </a:lnTo>
                  <a:lnTo>
                    <a:pt x="551149" y="782574"/>
                  </a:lnTo>
                  <a:lnTo>
                    <a:pt x="431801" y="865187"/>
                  </a:lnTo>
                  <a:lnTo>
                    <a:pt x="312451" y="782574"/>
                  </a:lnTo>
                  <a:lnTo>
                    <a:pt x="164932" y="782570"/>
                  </a:lnTo>
                  <a:lnTo>
                    <a:pt x="119344" y="648894"/>
                  </a:lnTo>
                  <a:lnTo>
                    <a:pt x="0" y="566273"/>
                  </a:lnTo>
                  <a:lnTo>
                    <a:pt x="45584" y="432593"/>
                  </a:lnTo>
                  <a:lnTo>
                    <a:pt x="0" y="29891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33387" y="186578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54977" y="3379123"/>
            <a:ext cx="1002030" cy="1005840"/>
            <a:chOff x="2630977" y="3379123"/>
            <a:chExt cx="1002030" cy="1005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0977" y="3379123"/>
              <a:ext cx="1001683" cy="10058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00336" y="3428999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4">
                  <a:moveTo>
                    <a:pt x="431801" y="0"/>
                  </a:moveTo>
                  <a:lnTo>
                    <a:pt x="312451" y="82613"/>
                  </a:lnTo>
                  <a:lnTo>
                    <a:pt x="164932" y="82617"/>
                  </a:lnTo>
                  <a:lnTo>
                    <a:pt x="119344" y="216293"/>
                  </a:lnTo>
                  <a:lnTo>
                    <a:pt x="0" y="298914"/>
                  </a:lnTo>
                  <a:lnTo>
                    <a:pt x="45584" y="432593"/>
                  </a:lnTo>
                  <a:lnTo>
                    <a:pt x="0" y="566273"/>
                  </a:lnTo>
                  <a:lnTo>
                    <a:pt x="119344" y="648895"/>
                  </a:lnTo>
                  <a:lnTo>
                    <a:pt x="164932" y="782571"/>
                  </a:lnTo>
                  <a:lnTo>
                    <a:pt x="312451" y="782575"/>
                  </a:lnTo>
                  <a:lnTo>
                    <a:pt x="431801" y="865188"/>
                  </a:lnTo>
                  <a:lnTo>
                    <a:pt x="551150" y="782575"/>
                  </a:lnTo>
                  <a:lnTo>
                    <a:pt x="698670" y="782571"/>
                  </a:lnTo>
                  <a:lnTo>
                    <a:pt x="744258" y="648895"/>
                  </a:lnTo>
                  <a:lnTo>
                    <a:pt x="863602" y="566273"/>
                  </a:lnTo>
                  <a:lnTo>
                    <a:pt x="818018" y="432593"/>
                  </a:lnTo>
                  <a:lnTo>
                    <a:pt x="863602" y="298914"/>
                  </a:lnTo>
                  <a:lnTo>
                    <a:pt x="744258" y="216293"/>
                  </a:lnTo>
                  <a:lnTo>
                    <a:pt x="698670" y="82617"/>
                  </a:lnTo>
                  <a:lnTo>
                    <a:pt x="551150" y="82613"/>
                  </a:lnTo>
                  <a:lnTo>
                    <a:pt x="431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0336" y="3429000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4">
                  <a:moveTo>
                    <a:pt x="0" y="298913"/>
                  </a:moveTo>
                  <a:lnTo>
                    <a:pt x="119343" y="216292"/>
                  </a:lnTo>
                  <a:lnTo>
                    <a:pt x="164931" y="82617"/>
                  </a:lnTo>
                  <a:lnTo>
                    <a:pt x="312451" y="82613"/>
                  </a:lnTo>
                  <a:lnTo>
                    <a:pt x="431800" y="0"/>
                  </a:lnTo>
                  <a:lnTo>
                    <a:pt x="551149" y="82613"/>
                  </a:lnTo>
                  <a:lnTo>
                    <a:pt x="698669" y="82617"/>
                  </a:lnTo>
                  <a:lnTo>
                    <a:pt x="744257" y="216292"/>
                  </a:lnTo>
                  <a:lnTo>
                    <a:pt x="863601" y="298913"/>
                  </a:lnTo>
                  <a:lnTo>
                    <a:pt x="818017" y="432593"/>
                  </a:lnTo>
                  <a:lnTo>
                    <a:pt x="863601" y="566273"/>
                  </a:lnTo>
                  <a:lnTo>
                    <a:pt x="744257" y="648894"/>
                  </a:lnTo>
                  <a:lnTo>
                    <a:pt x="698669" y="782570"/>
                  </a:lnTo>
                  <a:lnTo>
                    <a:pt x="551149" y="782574"/>
                  </a:lnTo>
                  <a:lnTo>
                    <a:pt x="431800" y="865187"/>
                  </a:lnTo>
                  <a:lnTo>
                    <a:pt x="312451" y="782574"/>
                  </a:lnTo>
                  <a:lnTo>
                    <a:pt x="164931" y="782570"/>
                  </a:lnTo>
                  <a:lnTo>
                    <a:pt x="119343" y="648894"/>
                  </a:lnTo>
                  <a:lnTo>
                    <a:pt x="0" y="566273"/>
                  </a:lnTo>
                  <a:lnTo>
                    <a:pt x="45584" y="432593"/>
                  </a:lnTo>
                  <a:lnTo>
                    <a:pt x="0" y="29891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61501" y="3666013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36222" y="3308465"/>
            <a:ext cx="997585" cy="1002030"/>
            <a:chOff x="112221" y="3308465"/>
            <a:chExt cx="997585" cy="100203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221" y="3308465"/>
              <a:ext cx="997527" cy="10016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9386" y="3357563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4">
                  <a:moveTo>
                    <a:pt x="431800" y="0"/>
                  </a:moveTo>
                  <a:lnTo>
                    <a:pt x="312451" y="82612"/>
                  </a:lnTo>
                  <a:lnTo>
                    <a:pt x="164931" y="82616"/>
                  </a:lnTo>
                  <a:lnTo>
                    <a:pt x="119343" y="216292"/>
                  </a:lnTo>
                  <a:lnTo>
                    <a:pt x="0" y="298912"/>
                  </a:lnTo>
                  <a:lnTo>
                    <a:pt x="45583" y="432593"/>
                  </a:lnTo>
                  <a:lnTo>
                    <a:pt x="0" y="566273"/>
                  </a:lnTo>
                  <a:lnTo>
                    <a:pt x="119343" y="648893"/>
                  </a:lnTo>
                  <a:lnTo>
                    <a:pt x="164931" y="782568"/>
                  </a:lnTo>
                  <a:lnTo>
                    <a:pt x="312451" y="782574"/>
                  </a:lnTo>
                  <a:lnTo>
                    <a:pt x="431800" y="865186"/>
                  </a:lnTo>
                  <a:lnTo>
                    <a:pt x="551149" y="782574"/>
                  </a:lnTo>
                  <a:lnTo>
                    <a:pt x="698669" y="782568"/>
                  </a:lnTo>
                  <a:lnTo>
                    <a:pt x="744257" y="648893"/>
                  </a:lnTo>
                  <a:lnTo>
                    <a:pt x="863601" y="566273"/>
                  </a:lnTo>
                  <a:lnTo>
                    <a:pt x="818017" y="432593"/>
                  </a:lnTo>
                  <a:lnTo>
                    <a:pt x="863601" y="298912"/>
                  </a:lnTo>
                  <a:lnTo>
                    <a:pt x="744257" y="216292"/>
                  </a:lnTo>
                  <a:lnTo>
                    <a:pt x="698669" y="82616"/>
                  </a:lnTo>
                  <a:lnTo>
                    <a:pt x="551149" y="82612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386" y="3357563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4">
                  <a:moveTo>
                    <a:pt x="0" y="298912"/>
                  </a:moveTo>
                  <a:lnTo>
                    <a:pt x="119343" y="216292"/>
                  </a:lnTo>
                  <a:lnTo>
                    <a:pt x="164931" y="82617"/>
                  </a:lnTo>
                  <a:lnTo>
                    <a:pt x="312451" y="82613"/>
                  </a:lnTo>
                  <a:lnTo>
                    <a:pt x="431800" y="0"/>
                  </a:lnTo>
                  <a:lnTo>
                    <a:pt x="551149" y="82613"/>
                  </a:lnTo>
                  <a:lnTo>
                    <a:pt x="698669" y="82617"/>
                  </a:lnTo>
                  <a:lnTo>
                    <a:pt x="744257" y="216292"/>
                  </a:lnTo>
                  <a:lnTo>
                    <a:pt x="863601" y="298912"/>
                  </a:lnTo>
                  <a:lnTo>
                    <a:pt x="818017" y="432593"/>
                  </a:lnTo>
                  <a:lnTo>
                    <a:pt x="863601" y="566273"/>
                  </a:lnTo>
                  <a:lnTo>
                    <a:pt x="744257" y="648893"/>
                  </a:lnTo>
                  <a:lnTo>
                    <a:pt x="698669" y="782569"/>
                  </a:lnTo>
                  <a:lnTo>
                    <a:pt x="551149" y="782573"/>
                  </a:lnTo>
                  <a:lnTo>
                    <a:pt x="431800" y="865186"/>
                  </a:lnTo>
                  <a:lnTo>
                    <a:pt x="312451" y="782573"/>
                  </a:lnTo>
                  <a:lnTo>
                    <a:pt x="164931" y="782569"/>
                  </a:lnTo>
                  <a:lnTo>
                    <a:pt x="119343" y="648893"/>
                  </a:lnTo>
                  <a:lnTo>
                    <a:pt x="0" y="566273"/>
                  </a:lnTo>
                  <a:lnTo>
                    <a:pt x="45583" y="432593"/>
                  </a:lnTo>
                  <a:lnTo>
                    <a:pt x="0" y="29891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40551" y="359457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54977" y="1363287"/>
            <a:ext cx="1002030" cy="1002030"/>
            <a:chOff x="2630977" y="1363287"/>
            <a:chExt cx="1002030" cy="100203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0977" y="1363287"/>
              <a:ext cx="1001683" cy="100168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00336" y="1412874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5">
                  <a:moveTo>
                    <a:pt x="431801" y="0"/>
                  </a:moveTo>
                  <a:lnTo>
                    <a:pt x="312451" y="82613"/>
                  </a:lnTo>
                  <a:lnTo>
                    <a:pt x="164932" y="82617"/>
                  </a:lnTo>
                  <a:lnTo>
                    <a:pt x="119344" y="216293"/>
                  </a:lnTo>
                  <a:lnTo>
                    <a:pt x="0" y="298914"/>
                  </a:lnTo>
                  <a:lnTo>
                    <a:pt x="45584" y="432593"/>
                  </a:lnTo>
                  <a:lnTo>
                    <a:pt x="0" y="566273"/>
                  </a:lnTo>
                  <a:lnTo>
                    <a:pt x="119344" y="648895"/>
                  </a:lnTo>
                  <a:lnTo>
                    <a:pt x="164932" y="782571"/>
                  </a:lnTo>
                  <a:lnTo>
                    <a:pt x="312451" y="782575"/>
                  </a:lnTo>
                  <a:lnTo>
                    <a:pt x="431801" y="865188"/>
                  </a:lnTo>
                  <a:lnTo>
                    <a:pt x="551150" y="782575"/>
                  </a:lnTo>
                  <a:lnTo>
                    <a:pt x="698670" y="782571"/>
                  </a:lnTo>
                  <a:lnTo>
                    <a:pt x="744258" y="648895"/>
                  </a:lnTo>
                  <a:lnTo>
                    <a:pt x="863602" y="566273"/>
                  </a:lnTo>
                  <a:lnTo>
                    <a:pt x="818018" y="432593"/>
                  </a:lnTo>
                  <a:lnTo>
                    <a:pt x="863602" y="298914"/>
                  </a:lnTo>
                  <a:lnTo>
                    <a:pt x="744258" y="216293"/>
                  </a:lnTo>
                  <a:lnTo>
                    <a:pt x="698670" y="82617"/>
                  </a:lnTo>
                  <a:lnTo>
                    <a:pt x="551150" y="82613"/>
                  </a:lnTo>
                  <a:lnTo>
                    <a:pt x="431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00336" y="1412875"/>
              <a:ext cx="863600" cy="865505"/>
            </a:xfrm>
            <a:custGeom>
              <a:avLst/>
              <a:gdLst/>
              <a:ahLst/>
              <a:cxnLst/>
              <a:rect l="l" t="t" r="r" b="b"/>
              <a:pathLst>
                <a:path w="863600" h="865505">
                  <a:moveTo>
                    <a:pt x="0" y="298913"/>
                  </a:moveTo>
                  <a:lnTo>
                    <a:pt x="119343" y="216292"/>
                  </a:lnTo>
                  <a:lnTo>
                    <a:pt x="164931" y="82617"/>
                  </a:lnTo>
                  <a:lnTo>
                    <a:pt x="312451" y="82613"/>
                  </a:lnTo>
                  <a:lnTo>
                    <a:pt x="431800" y="0"/>
                  </a:lnTo>
                  <a:lnTo>
                    <a:pt x="551149" y="82613"/>
                  </a:lnTo>
                  <a:lnTo>
                    <a:pt x="698669" y="82617"/>
                  </a:lnTo>
                  <a:lnTo>
                    <a:pt x="744257" y="216292"/>
                  </a:lnTo>
                  <a:lnTo>
                    <a:pt x="863601" y="298913"/>
                  </a:lnTo>
                  <a:lnTo>
                    <a:pt x="818017" y="432593"/>
                  </a:lnTo>
                  <a:lnTo>
                    <a:pt x="863601" y="566273"/>
                  </a:lnTo>
                  <a:lnTo>
                    <a:pt x="744257" y="648894"/>
                  </a:lnTo>
                  <a:lnTo>
                    <a:pt x="698669" y="782570"/>
                  </a:lnTo>
                  <a:lnTo>
                    <a:pt x="551149" y="782574"/>
                  </a:lnTo>
                  <a:lnTo>
                    <a:pt x="431800" y="865187"/>
                  </a:lnTo>
                  <a:lnTo>
                    <a:pt x="312451" y="782574"/>
                  </a:lnTo>
                  <a:lnTo>
                    <a:pt x="164931" y="782570"/>
                  </a:lnTo>
                  <a:lnTo>
                    <a:pt x="119343" y="648894"/>
                  </a:lnTo>
                  <a:lnTo>
                    <a:pt x="0" y="566273"/>
                  </a:lnTo>
                  <a:lnTo>
                    <a:pt x="45584" y="432593"/>
                  </a:lnTo>
                  <a:lnTo>
                    <a:pt x="0" y="29891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61501" y="164988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3104" y="2547937"/>
            <a:ext cx="6133297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2880" algn="l"/>
                <a:tab pos="4135754" algn="l"/>
              </a:tabLst>
            </a:pPr>
            <a:r>
              <a:rPr sz="4400" b="1" dirty="0">
                <a:latin typeface="+mj-lt"/>
              </a:rPr>
              <a:t>Value	Proposi</a:t>
            </a:r>
            <a:r>
              <a:rPr sz="4400" b="1" spc="-5" dirty="0">
                <a:latin typeface="+mj-lt"/>
              </a:rPr>
              <a:t>t</a:t>
            </a:r>
            <a:r>
              <a:rPr sz="4400" b="1" dirty="0">
                <a:latin typeface="+mj-lt"/>
              </a:rPr>
              <a:t>ion	Canvas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3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3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4178" y="533401"/>
            <a:ext cx="7833549" cy="185948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100"/>
              </a:spcBef>
            </a:pPr>
            <a:r>
              <a:rPr lang="pl-PL" b="1" dirty="0"/>
              <a:t>Czego możemy nauczyć się od startupów?</a:t>
            </a:r>
            <a:br>
              <a:rPr lang="pl-PL" b="1" dirty="0"/>
            </a:br>
            <a:endParaRPr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544178" y="2101360"/>
            <a:ext cx="7438023" cy="316753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Podejście Lean – minimalizacja strat na każdym etapie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Kwestionowanie wszelkich założeń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Podejście iteracyjne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Mierzenie wszystkiego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Interdyscyplinarne rozwiązywanie problemów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Popełnianie błędów jest OK o ile wyciągniesz z tego wnioski</a:t>
            </a:r>
          </a:p>
          <a:p>
            <a:pPr marL="355600" indent="-342900"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1" y="577270"/>
            <a:ext cx="4853999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Bibliografia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4600" y="1752600"/>
            <a:ext cx="7696200" cy="333424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+mj-lt"/>
                <a:cs typeface="Arial MT"/>
              </a:rPr>
              <a:t>Steve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Blank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spc="-5" dirty="0">
                <a:latin typeface="+mj-lt"/>
                <a:cs typeface="Arial MT"/>
              </a:rPr>
              <a:t>“Four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spc="-5" dirty="0">
                <a:latin typeface="+mj-lt"/>
                <a:cs typeface="Arial MT"/>
              </a:rPr>
              <a:t>Steps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spc="-5" dirty="0">
                <a:latin typeface="+mj-lt"/>
                <a:cs typeface="Arial MT"/>
              </a:rPr>
              <a:t>To </a:t>
            </a:r>
            <a:r>
              <a:rPr sz="2800" dirty="0">
                <a:latin typeface="+mj-lt"/>
                <a:cs typeface="Arial MT"/>
              </a:rPr>
              <a:t>Epiphany”</a:t>
            </a:r>
          </a:p>
          <a:p>
            <a:pPr marL="355600" indent="-342900"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Arial MT"/>
              </a:rPr>
              <a:t>Eric</a:t>
            </a:r>
            <a:r>
              <a:rPr sz="2800" spc="-25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Ries</a:t>
            </a:r>
            <a:r>
              <a:rPr sz="2800" spc="-20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“Lean</a:t>
            </a:r>
            <a:r>
              <a:rPr sz="2800" spc="-15" dirty="0">
                <a:latin typeface="+mj-lt"/>
                <a:cs typeface="Arial MT"/>
              </a:rPr>
              <a:t> </a:t>
            </a:r>
            <a:r>
              <a:rPr sz="2800" spc="-5" dirty="0">
                <a:latin typeface="+mj-lt"/>
                <a:cs typeface="Arial MT"/>
              </a:rPr>
              <a:t>Startup”</a:t>
            </a:r>
            <a:endParaRPr sz="2800" dirty="0">
              <a:latin typeface="+mj-lt"/>
              <a:cs typeface="Arial MT"/>
            </a:endParaRPr>
          </a:p>
          <a:p>
            <a:pPr marL="355600" indent="-342900"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Arial MT"/>
              </a:rPr>
              <a:t>Ash</a:t>
            </a:r>
            <a:r>
              <a:rPr sz="2800" spc="-25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Maurya</a:t>
            </a:r>
            <a:r>
              <a:rPr sz="2800" spc="-30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“Running</a:t>
            </a:r>
            <a:r>
              <a:rPr sz="2800" spc="-25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Lean”</a:t>
            </a:r>
          </a:p>
          <a:p>
            <a:pPr marL="355600" indent="-342900"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Arial MT"/>
              </a:rPr>
              <a:t>Alexander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spc="-5" dirty="0">
                <a:latin typeface="+mj-lt"/>
                <a:cs typeface="Arial MT"/>
              </a:rPr>
              <a:t>Ostervalder </a:t>
            </a:r>
            <a:r>
              <a:rPr sz="2800" dirty="0">
                <a:latin typeface="+mj-lt"/>
                <a:cs typeface="Arial MT"/>
              </a:rPr>
              <a:t>“Business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dirty="0">
                <a:latin typeface="+mj-lt"/>
                <a:cs typeface="Arial MT"/>
              </a:rPr>
              <a:t>Model </a:t>
            </a:r>
            <a:r>
              <a:rPr sz="2800" spc="-5" dirty="0">
                <a:latin typeface="+mj-lt"/>
                <a:cs typeface="Arial MT"/>
              </a:rPr>
              <a:t>Generation”</a:t>
            </a:r>
            <a:endParaRPr sz="2800" dirty="0">
              <a:latin typeface="+mj-lt"/>
              <a:cs typeface="Arial MT"/>
            </a:endParaRPr>
          </a:p>
          <a:p>
            <a:pPr marL="355600" indent="-342900"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Arial MT"/>
              </a:rPr>
              <a:t>Alexander</a:t>
            </a:r>
            <a:r>
              <a:rPr sz="2800" spc="-10" dirty="0">
                <a:latin typeface="+mj-lt"/>
                <a:cs typeface="Arial MT"/>
              </a:rPr>
              <a:t> </a:t>
            </a:r>
            <a:r>
              <a:rPr sz="2800" spc="-5" dirty="0">
                <a:latin typeface="+mj-lt"/>
                <a:cs typeface="Arial MT"/>
              </a:rPr>
              <a:t>Ostervalder </a:t>
            </a:r>
            <a:r>
              <a:rPr sz="2800" dirty="0">
                <a:latin typeface="+mj-lt"/>
                <a:cs typeface="Arial MT"/>
              </a:rPr>
              <a:t>“Value </a:t>
            </a:r>
            <a:r>
              <a:rPr sz="2800" spc="-5" dirty="0">
                <a:latin typeface="+mj-lt"/>
                <a:cs typeface="Arial MT"/>
              </a:rPr>
              <a:t>Proposition</a:t>
            </a:r>
            <a:r>
              <a:rPr sz="2800" dirty="0">
                <a:latin typeface="+mj-lt"/>
                <a:cs typeface="Arial MT"/>
              </a:rPr>
              <a:t> Design”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53300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626" y="2510468"/>
            <a:ext cx="84582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dirty="0"/>
              <a:t>Dlaczego</a:t>
            </a:r>
            <a:r>
              <a:rPr sz="4000" b="1" spc="-30" dirty="0"/>
              <a:t> </a:t>
            </a:r>
            <a:r>
              <a:rPr sz="4000" b="1" spc="-5" dirty="0"/>
              <a:t>startupy</a:t>
            </a:r>
            <a:r>
              <a:rPr sz="4000" b="1" spc="-25" dirty="0"/>
              <a:t> </a:t>
            </a:r>
            <a:r>
              <a:rPr sz="4000" b="1" spc="-225" dirty="0"/>
              <a:t>upadają?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2626" y="3352800"/>
            <a:ext cx="7354951" cy="129779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9 na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0 s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upów nie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rwa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dłu</a:t>
            </a:r>
            <a:r>
              <a:rPr sz="2400" spc="-1000" dirty="0" err="1">
                <a:latin typeface="Arial" panose="020B0604020202020204" pitchFamily="34" charset="0"/>
                <a:cs typeface="Arial" panose="020B0604020202020204" pitchFamily="34" charset="0"/>
              </a:rPr>
              <a:t>ż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ej niż 2 lata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pozostałych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9 na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przetrwa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kolejnych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3 lat</a:t>
            </a:r>
          </a:p>
          <a:p>
            <a:pPr marL="355600" indent="-342900"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laczego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2400" spc="-890" dirty="0" err="1"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dzieje?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8703739" cy="6331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828800"/>
            <a:ext cx="1043940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</a:t>
            </a:r>
            <a:r>
              <a:rPr b="1" spc="-1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zorientowane</a:t>
            </a:r>
            <a:r>
              <a:rPr b="1" spc="-1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endParaRPr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9372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320" y="2057400"/>
            <a:ext cx="1011428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4000" b="1" spc="-165" dirty="0" err="1"/>
              <a:t>Zarządzanie</a:t>
            </a:r>
            <a:r>
              <a:rPr sz="4000" b="1" spc="-15" dirty="0"/>
              <a:t> </a:t>
            </a:r>
            <a:r>
              <a:rPr sz="4000" b="1" spc="-5" dirty="0" err="1"/>
              <a:t>zorientowane</a:t>
            </a:r>
            <a:r>
              <a:rPr lang="cs-CZ" sz="4000" b="1" spc="-5" dirty="0"/>
              <a:t> </a:t>
            </a:r>
            <a:r>
              <a:rPr sz="4000" b="1" dirty="0" err="1"/>
              <a:t>na</a:t>
            </a:r>
            <a:r>
              <a:rPr sz="4000" b="1" spc="-55" dirty="0"/>
              <a:t> </a:t>
            </a:r>
            <a:r>
              <a:rPr sz="4000" b="1" dirty="0"/>
              <a:t>produkt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3320" y="2895600"/>
            <a:ext cx="10210800" cy="3072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Każda firma wprowadzająca nowe produkty na rynek używa  jakiejś formy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zarządzania zorientowanego na produkt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Ten skoncentrowany na produkcie model zarządzania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powstał  na początku lat 20-tych ubiegłego wieku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w połowie wieku  został wprowadzony w firmach FMCG, a pod koniec wieku  również w firmach technologicznych</a:t>
            </a: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Niestety okazuje się, że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pasuje tylko do modelu gdzie rynek  jest dobrze zdefiniowany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stabilny, funkcjonuje konkurencja I  łatwo określić konsumenta</a:t>
            </a:r>
          </a:p>
          <a:p>
            <a:pPr lvl="0"/>
            <a:r>
              <a:rPr lang="pl-PL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…czyli nie pasuje do wdrażania innowacji…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357505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1600" y="3200400"/>
            <a:ext cx="9982200" cy="249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7475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Startupom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50" dirty="0">
                <a:latin typeface="Arial" panose="020B0604020202020204" pitchFamily="34" charset="0"/>
                <a:cs typeface="Arial" panose="020B0604020202020204" pitchFamily="34" charset="0"/>
              </a:rPr>
              <a:t>często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zdarza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się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zbudować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coś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czego nikt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sz="2200" b="1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trze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buje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, wi</a:t>
            </a:r>
            <a:r>
              <a:rPr sz="2200" spc="-890" dirty="0"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ma znaczenia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czy b</a:t>
            </a:r>
            <a:r>
              <a:rPr sz="2200" spc="-890" dirty="0"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dzie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czas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  zgodnie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sz="2200" spc="-130" dirty="0">
                <a:latin typeface="Arial" panose="020B0604020202020204" pitchFamily="34" charset="0"/>
                <a:cs typeface="Arial" panose="020B0604020202020204" pitchFamily="34" charset="0"/>
              </a:rPr>
              <a:t>budżetem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983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Dlatego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celem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upa powinno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200" spc="-1000" dirty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sz="22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dokładnie powinno być zbudowane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czego klient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naprawdę </a:t>
            </a:r>
            <a:r>
              <a:rPr sz="22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potrzebuje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355600" indent="-342900">
              <a:lnSpc>
                <a:spcPct val="100400"/>
              </a:lnSpc>
              <a:spcBef>
                <a:spcPts val="470"/>
              </a:spcBef>
              <a:buChar char="•"/>
              <a:tabLst>
                <a:tab pos="355600" algn="l"/>
              </a:tabLst>
            </a:pP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Metoda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Startup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jest nowym </a:t>
            </a:r>
            <a:r>
              <a:rPr sz="2200" spc="-100" dirty="0">
                <a:latin typeface="Arial" panose="020B0604020202020204" pitchFamily="34" charset="0"/>
                <a:cs typeface="Arial" panose="020B0604020202020204" pitchFamily="34" charset="0"/>
              </a:rPr>
              <a:t>podejściem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do tworzenia </a:t>
            </a:r>
            <a:r>
              <a:rPr sz="22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innowacyjnych nowych 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produktów, </a:t>
            </a:r>
            <a:r>
              <a:rPr sz="2200" spc="-150" dirty="0">
                <a:latin typeface="Arial" panose="020B0604020202020204" pitchFamily="34" charset="0"/>
                <a:cs typeface="Arial" panose="020B0604020202020204" pitchFamily="34" charset="0"/>
              </a:rPr>
              <a:t>podkreślająca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szybkie </a:t>
            </a:r>
            <a:r>
              <a:rPr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podejście iteracyjne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wkład klienta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końcowego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4AE80FD-9912-4163-9A50-02B318E5C992}"/>
              </a:ext>
            </a:extLst>
          </p:cNvPr>
          <p:cNvSpPr txBox="1">
            <a:spLocks/>
          </p:cNvSpPr>
          <p:nvPr/>
        </p:nvSpPr>
        <p:spPr>
          <a:xfrm>
            <a:off x="1371600" y="1754183"/>
            <a:ext cx="11201400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774700" marR="5080" indent="-762635" algn="l">
              <a:spcBef>
                <a:spcPts val="100"/>
              </a:spcBef>
            </a:pPr>
            <a:r>
              <a:rPr lang="pl-PL" sz="4000" dirty="0"/>
              <a:t>Dlaczego startupy muszą być </a:t>
            </a:r>
          </a:p>
          <a:p>
            <a:pPr marL="774700" marR="5080" indent="-762635" algn="l">
              <a:spcBef>
                <a:spcPts val="100"/>
              </a:spcBef>
            </a:pPr>
            <a:r>
              <a:rPr lang="pl-PL" sz="4000" dirty="0"/>
              <a:t>zarządzan inaczej?</a:t>
            </a:r>
            <a:br>
              <a:rPr lang="pl-PL" sz="4000" dirty="0"/>
            </a:br>
            <a:endParaRPr lang="pl-PL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468166"/>
            <a:ext cx="5257800" cy="47802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762000"/>
            <a:ext cx="7366000" cy="6350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pl-PL" b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b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pl-PL" b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b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73</TotalTime>
  <Words>866</Words>
  <Application>Microsoft Office PowerPoint</Application>
  <PresentationFormat>Širokoúhlá obrazovka</PresentationFormat>
  <Paragraphs>117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Arial MT</vt:lpstr>
      <vt:lpstr>Calibri</vt:lpstr>
      <vt:lpstr>Calibri Light</vt:lpstr>
      <vt:lpstr>Franklin Gothic Book</vt:lpstr>
      <vt:lpstr>Śablona_prezentace_NICE</vt:lpstr>
      <vt:lpstr>ZARZĄDZANIE STARTUPAMI</vt:lpstr>
      <vt:lpstr>Przedsięwzięcie oparte o pomysł założycieli  Mnóstwo hipotez – niewiele pewników  Ogromna rola założycieli  Poszukuje sposobu zarabiania – nic nie jest do końca znane  Mniejszy nacisk na wykonanie a większy na poszukiwanie modelu zarabiania na pomyśle   </vt:lpstr>
      <vt:lpstr>Definicja </vt:lpstr>
      <vt:lpstr>Dlaczego startupy upadają?</vt:lpstr>
      <vt:lpstr>Prezentace aplikace PowerPoint</vt:lpstr>
      <vt:lpstr>Zarządzanie zorientowane na produkt</vt:lpstr>
      <vt:lpstr>Zarządzanie zorientowane na produkt</vt:lpstr>
      <vt:lpstr>Prezentace aplikace PowerPoint</vt:lpstr>
      <vt:lpstr> BUILD – MEASURE – LEARN</vt:lpstr>
      <vt:lpstr>Zarządzanie projektem</vt:lpstr>
      <vt:lpstr>Customer Development</vt:lpstr>
      <vt:lpstr>Podsumowując:  czym to się różni od tradycyjnego modelu?</vt:lpstr>
      <vt:lpstr>Krok 1 – Customer Discovery</vt:lpstr>
      <vt:lpstr>Krok 1 – jak to zrobić?</vt:lpstr>
      <vt:lpstr>Prezentace aplikace PowerPoint</vt:lpstr>
      <vt:lpstr>Krok 2 – Customer Validation</vt:lpstr>
      <vt:lpstr>Prezentace aplikace PowerPoint</vt:lpstr>
      <vt:lpstr>Podsumowanie kroku 1 i 2</vt:lpstr>
      <vt:lpstr>Krok 3 – Customer Creation</vt:lpstr>
      <vt:lpstr>Prezentace aplikace PowerPoint</vt:lpstr>
      <vt:lpstr>Krok 4 – Company Building</vt:lpstr>
      <vt:lpstr>Prezentace aplikace PowerPoint</vt:lpstr>
      <vt:lpstr>Pokochaj chaos</vt:lpstr>
      <vt:lpstr>Customer Devleopment podsumowanie</vt:lpstr>
      <vt:lpstr>Business Model Canvas</vt:lpstr>
      <vt:lpstr>Model biznesowy</vt:lpstr>
      <vt:lpstr>Canvas – po co?</vt:lpstr>
      <vt:lpstr>Prezentace aplikace PowerPoint</vt:lpstr>
      <vt:lpstr>Prezentace aplikace PowerPoint</vt:lpstr>
      <vt:lpstr>Prezentace aplikace PowerPoint</vt:lpstr>
      <vt:lpstr>Prezentace aplikace PowerPoint</vt:lpstr>
      <vt:lpstr>Lean Canvas</vt:lpstr>
      <vt:lpstr>Prezentace aplikace PowerPoint</vt:lpstr>
      <vt:lpstr>Value Proposition Canvas</vt:lpstr>
      <vt:lpstr>Prezentace aplikace PowerPoint</vt:lpstr>
      <vt:lpstr>Prezentace aplikace PowerPoint</vt:lpstr>
      <vt:lpstr>Czego możemy nauczyć się od startupów? </vt:lpstr>
      <vt:lpstr>Bibliografia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Zarządzanie startupami</dc:title>
  <dc:creator>Maria Kubica</dc:creator>
  <cp:lastModifiedBy>Kulihova Kublova Tereza</cp:lastModifiedBy>
  <cp:revision>10</cp:revision>
  <dcterms:created xsi:type="dcterms:W3CDTF">2021-08-12T14:41:23Z</dcterms:created>
  <dcterms:modified xsi:type="dcterms:W3CDTF">2023-09-19T11:58:50Z</dcterms:modified>
</cp:coreProperties>
</file>