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8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7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347" r:id="rId29"/>
    <p:sldId id="292" r:id="rId30"/>
    <p:sldId id="293" r:id="rId31"/>
    <p:sldId id="294" r:id="rId32"/>
    <p:sldId id="348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5" r:id="rId42"/>
    <p:sldId id="306" r:id="rId43"/>
    <p:sldId id="307" r:id="rId44"/>
    <p:sldId id="308" r:id="rId45"/>
    <p:sldId id="309" r:id="rId46"/>
    <p:sldId id="310" r:id="rId47"/>
    <p:sldId id="311" r:id="rId48"/>
    <p:sldId id="312" r:id="rId49"/>
    <p:sldId id="313" r:id="rId50"/>
    <p:sldId id="314" r:id="rId51"/>
    <p:sldId id="316" r:id="rId52"/>
    <p:sldId id="349" r:id="rId53"/>
    <p:sldId id="317" r:id="rId54"/>
    <p:sldId id="318" r:id="rId55"/>
    <p:sldId id="319" r:id="rId56"/>
    <p:sldId id="320" r:id="rId57"/>
    <p:sldId id="321" r:id="rId58"/>
    <p:sldId id="323" r:id="rId59"/>
    <p:sldId id="324" r:id="rId60"/>
    <p:sldId id="325" r:id="rId61"/>
    <p:sldId id="327" r:id="rId62"/>
    <p:sldId id="328" r:id="rId63"/>
    <p:sldId id="329" r:id="rId64"/>
    <p:sldId id="330" r:id="rId65"/>
    <p:sldId id="331" r:id="rId66"/>
    <p:sldId id="332" r:id="rId67"/>
    <p:sldId id="333" r:id="rId68"/>
    <p:sldId id="334" r:id="rId69"/>
    <p:sldId id="335" r:id="rId70"/>
    <p:sldId id="336" r:id="rId71"/>
    <p:sldId id="337" r:id="rId72"/>
    <p:sldId id="338" r:id="rId73"/>
    <p:sldId id="339" r:id="rId74"/>
    <p:sldId id="340" r:id="rId75"/>
    <p:sldId id="341" r:id="rId76"/>
    <p:sldId id="342" r:id="rId77"/>
    <p:sldId id="343" r:id="rId78"/>
    <p:sldId id="344" r:id="rId79"/>
    <p:sldId id="345" r:id="rId80"/>
    <p:sldId id="346" r:id="rId8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60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E352BAC-DDDD-4C82-87EE-7CA1ACBB660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11115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E3F17A-CF66-407F-818C-AB52BFDAC863}" type="slidenum">
              <a:rPr lang="pl-PL" altLang="pl-PL" smtClean="0"/>
              <a:pPr/>
              <a:t>1</a:t>
            </a:fld>
            <a:endParaRPr lang="pl-PL" altLang="pl-PL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03824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03FD41-9837-48C4-A3A0-EB114F908F8A}" type="slidenum">
              <a:rPr lang="pl-PL" altLang="pl-PL" smtClean="0"/>
              <a:pPr/>
              <a:t>10</a:t>
            </a:fld>
            <a:endParaRPr lang="pl-PL" altLang="pl-PL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2741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7009BA-E148-492B-ABC0-AE9D04D3B38D}" type="slidenum">
              <a:rPr lang="pl-PL" altLang="pl-PL" smtClean="0"/>
              <a:pPr/>
              <a:t>11</a:t>
            </a:fld>
            <a:endParaRPr lang="pl-PL" altLang="pl-PL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42130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26094-3A5F-4CD7-A899-E1F52E3BE71D}" type="slidenum">
              <a:rPr lang="pl-PL" altLang="pl-PL" smtClean="0"/>
              <a:pPr/>
              <a:t>12</a:t>
            </a:fld>
            <a:endParaRPr lang="pl-PL" altLang="pl-PL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212978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26CF61-634B-40B8-98A5-DEB7574B1B22}" type="slidenum">
              <a:rPr lang="pl-PL" altLang="pl-PL" smtClean="0"/>
              <a:pPr/>
              <a:t>13</a:t>
            </a:fld>
            <a:endParaRPr lang="pl-PL" altLang="pl-PL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42803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5EB694-BBA2-4CA6-B6E8-BE149833EB44}" type="slidenum">
              <a:rPr lang="pl-PL" altLang="pl-PL" smtClean="0"/>
              <a:pPr/>
              <a:t>14</a:t>
            </a:fld>
            <a:endParaRPr lang="pl-PL" altLang="pl-PL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156662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D5184E-73BC-4FA5-B9AA-554EE3B1DA69}" type="slidenum">
              <a:rPr lang="pl-PL" altLang="pl-PL" smtClean="0"/>
              <a:pPr/>
              <a:t>15</a:t>
            </a:fld>
            <a:endParaRPr lang="pl-PL" altLang="pl-PL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8166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4B7CD1-EB48-4E22-9B0E-CC9F36DAD88C}" type="slidenum">
              <a:rPr lang="pl-PL" altLang="pl-PL" smtClean="0"/>
              <a:pPr/>
              <a:t>16</a:t>
            </a:fld>
            <a:endParaRPr lang="pl-PL" altLang="pl-PL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333410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6233C8-2645-47AD-8762-ADF48F8FD046}" type="slidenum">
              <a:rPr lang="pl-PL" altLang="pl-PL" smtClean="0"/>
              <a:pPr/>
              <a:t>17</a:t>
            </a:fld>
            <a:endParaRPr lang="pl-PL" altLang="pl-PL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943948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FE3237-0B64-4661-B7B5-D40D767C2B96}" type="slidenum">
              <a:rPr lang="pl-PL" altLang="pl-PL" smtClean="0"/>
              <a:pPr/>
              <a:t>18</a:t>
            </a:fld>
            <a:endParaRPr lang="pl-PL" altLang="pl-PL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52738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318D3A-80E1-4CDD-AC7D-E5957F08ABBF}" type="slidenum">
              <a:rPr lang="pl-PL" altLang="pl-PL" smtClean="0"/>
              <a:pPr/>
              <a:t>19</a:t>
            </a:fld>
            <a:endParaRPr lang="pl-PL" altLang="pl-PL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78034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D00E67-8A9E-4A6E-980F-B00F76BAE3F8}" type="slidenum">
              <a:rPr lang="pl-PL" altLang="pl-PL" smtClean="0"/>
              <a:pPr/>
              <a:t>2</a:t>
            </a:fld>
            <a:endParaRPr lang="pl-PL" altLang="pl-PL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378214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08040D-03FA-48D3-9447-E87B2C049B36}" type="slidenum">
              <a:rPr lang="pl-PL" altLang="pl-PL" smtClean="0"/>
              <a:pPr/>
              <a:t>20</a:t>
            </a:fld>
            <a:endParaRPr lang="pl-PL" altLang="pl-PL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121033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5DF53E-1090-4783-9A08-5258A1180666}" type="slidenum">
              <a:rPr lang="pl-PL" altLang="pl-PL" smtClean="0"/>
              <a:pPr/>
              <a:t>21</a:t>
            </a:fld>
            <a:endParaRPr lang="pl-PL" altLang="pl-PL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52792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5A106C-8488-4C37-88C3-424AFE1C2806}" type="slidenum">
              <a:rPr lang="pl-PL" altLang="pl-PL" smtClean="0"/>
              <a:pPr/>
              <a:t>22</a:t>
            </a:fld>
            <a:endParaRPr lang="pl-PL" altLang="pl-PL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211714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D24EC7-C16F-48DB-B7F9-8EEA7E58E216}" type="slidenum">
              <a:rPr lang="pl-PL" altLang="pl-PL" smtClean="0"/>
              <a:pPr/>
              <a:t>23</a:t>
            </a:fld>
            <a:endParaRPr lang="pl-PL" altLang="pl-PL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97678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23DC8B-EFD3-4F28-B2A2-32C7242C68A7}" type="slidenum">
              <a:rPr lang="pl-PL" altLang="pl-PL" smtClean="0"/>
              <a:pPr/>
              <a:t>24</a:t>
            </a:fld>
            <a:endParaRPr lang="pl-PL" altLang="pl-PL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346918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2E45E3-B82A-4A14-9B8A-5B7B049B8C64}" type="slidenum">
              <a:rPr lang="pl-PL" altLang="pl-PL" smtClean="0"/>
              <a:pPr/>
              <a:t>25</a:t>
            </a:fld>
            <a:endParaRPr lang="pl-PL" altLang="pl-PL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99432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71997B-793B-44BD-83FB-6A9D57BCF822}" type="slidenum">
              <a:rPr lang="pl-PL" altLang="pl-PL" smtClean="0"/>
              <a:pPr/>
              <a:t>26</a:t>
            </a:fld>
            <a:endParaRPr lang="pl-PL" altLang="pl-PL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093026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AFFB81-19F1-4ADF-8BA7-C3CB78E8CBBB}" type="slidenum">
              <a:rPr lang="pl-PL" altLang="pl-PL" smtClean="0"/>
              <a:pPr/>
              <a:t>27</a:t>
            </a:fld>
            <a:endParaRPr lang="pl-PL" altLang="pl-PL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813520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AFFB81-19F1-4ADF-8BA7-C3CB78E8CBBB}" type="slidenum">
              <a:rPr lang="pl-PL" altLang="pl-PL" smtClean="0"/>
              <a:pPr/>
              <a:t>28</a:t>
            </a:fld>
            <a:endParaRPr lang="pl-PL" altLang="pl-PL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350777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026312-6330-455D-AEEA-6FE933C1FE83}" type="slidenum">
              <a:rPr lang="pl-PL" altLang="pl-PL" smtClean="0"/>
              <a:pPr/>
              <a:t>29</a:t>
            </a:fld>
            <a:endParaRPr lang="pl-PL" altLang="pl-PL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8011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CA01FD-0A6C-43B2-B2CB-5532996276BF}" type="slidenum">
              <a:rPr lang="pl-PL" altLang="pl-PL" smtClean="0"/>
              <a:pPr/>
              <a:t>3</a:t>
            </a:fld>
            <a:endParaRPr lang="pl-PL" altLang="pl-PL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 sz="1000"/>
          </a:p>
        </p:txBody>
      </p:sp>
    </p:spTree>
    <p:extLst>
      <p:ext uri="{BB962C8B-B14F-4D97-AF65-F5344CB8AC3E}">
        <p14:creationId xmlns:p14="http://schemas.microsoft.com/office/powerpoint/2010/main" val="22579776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70BB31-AFF4-42D6-8873-D6031B95E03E}" type="slidenum">
              <a:rPr lang="pl-PL" altLang="pl-PL" smtClean="0"/>
              <a:pPr/>
              <a:t>30</a:t>
            </a:fld>
            <a:endParaRPr lang="pl-PL" altLang="pl-PL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1956433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B1B766-3328-44B9-B2A8-46A362B64EFA}" type="slidenum">
              <a:rPr lang="pl-PL" altLang="pl-PL" smtClean="0"/>
              <a:pPr/>
              <a:t>31</a:t>
            </a:fld>
            <a:endParaRPr lang="pl-PL" altLang="pl-PL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077984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AFFB81-19F1-4ADF-8BA7-C3CB78E8CBBB}" type="slidenum">
              <a:rPr lang="pl-PL" altLang="pl-PL" smtClean="0"/>
              <a:pPr/>
              <a:t>32</a:t>
            </a:fld>
            <a:endParaRPr lang="pl-PL" altLang="pl-PL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7123319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8D604B-42C6-4D71-AA4C-2D396B6B3271}" type="slidenum">
              <a:rPr lang="pl-PL" altLang="pl-PL" smtClean="0"/>
              <a:pPr/>
              <a:t>33</a:t>
            </a:fld>
            <a:endParaRPr lang="pl-PL" altLang="pl-PL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352627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A7FD04-E8D3-4C58-91C4-D13AC7D3AB8E}" type="slidenum">
              <a:rPr lang="pl-PL" altLang="pl-PL" smtClean="0"/>
              <a:pPr/>
              <a:t>34</a:t>
            </a:fld>
            <a:endParaRPr lang="pl-PL" altLang="pl-PL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087554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BE2A3B-4B76-47AB-AB7C-B41017D54662}" type="slidenum">
              <a:rPr lang="pl-PL" altLang="pl-PL" smtClean="0"/>
              <a:pPr/>
              <a:t>35</a:t>
            </a:fld>
            <a:endParaRPr lang="pl-PL" altLang="pl-PL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13833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725DA3-E1CB-43CA-A33D-3D838AA151C9}" type="slidenum">
              <a:rPr lang="pl-PL" altLang="pl-PL" smtClean="0"/>
              <a:pPr/>
              <a:t>36</a:t>
            </a:fld>
            <a:endParaRPr lang="pl-PL" altLang="pl-PL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990954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35D2CC-2210-448C-A857-469F0339ED6A}" type="slidenum">
              <a:rPr lang="pl-PL" altLang="pl-PL" smtClean="0"/>
              <a:pPr/>
              <a:t>37</a:t>
            </a:fld>
            <a:endParaRPr lang="pl-PL" altLang="pl-PL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 sz="600"/>
          </a:p>
        </p:txBody>
      </p:sp>
    </p:spTree>
    <p:extLst>
      <p:ext uri="{BB962C8B-B14F-4D97-AF65-F5344CB8AC3E}">
        <p14:creationId xmlns:p14="http://schemas.microsoft.com/office/powerpoint/2010/main" val="190808325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B6C465-ED7B-4256-AB11-EE89A4FE52C5}" type="slidenum">
              <a:rPr lang="pl-PL" altLang="pl-PL" smtClean="0"/>
              <a:pPr/>
              <a:t>38</a:t>
            </a:fld>
            <a:endParaRPr lang="pl-PL" altLang="pl-PL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8846984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182CB5-C631-4416-8E7F-0F71B40A1167}" type="slidenum">
              <a:rPr lang="pl-PL" altLang="pl-PL" smtClean="0"/>
              <a:pPr/>
              <a:t>39</a:t>
            </a:fld>
            <a:endParaRPr lang="pl-PL" altLang="pl-PL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46067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CD7F3A-6040-485A-88EC-6F8DFEE9E1DA}" type="slidenum">
              <a:rPr lang="pl-PL" altLang="pl-PL" smtClean="0"/>
              <a:pPr/>
              <a:t>4</a:t>
            </a:fld>
            <a:endParaRPr lang="pl-PL" altLang="pl-PL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altLang="pl-PL" sz="900"/>
          </a:p>
        </p:txBody>
      </p:sp>
    </p:spTree>
    <p:extLst>
      <p:ext uri="{BB962C8B-B14F-4D97-AF65-F5344CB8AC3E}">
        <p14:creationId xmlns:p14="http://schemas.microsoft.com/office/powerpoint/2010/main" val="66569772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5DD1B4-7B95-4A47-A4CD-DC02B7B3D35A}" type="slidenum">
              <a:rPr lang="pl-PL" altLang="pl-PL" smtClean="0"/>
              <a:pPr/>
              <a:t>40</a:t>
            </a:fld>
            <a:endParaRPr lang="pl-PL" altLang="pl-PL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60637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526D55-C7F5-42B6-884D-0F019E4A002C}" type="slidenum">
              <a:rPr lang="pl-PL" altLang="pl-PL" smtClean="0"/>
              <a:pPr/>
              <a:t>41</a:t>
            </a:fld>
            <a:endParaRPr lang="pl-PL" altLang="pl-PL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 sz="10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03211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8BF922-CB05-4985-8175-8D0082C11E47}" type="slidenum">
              <a:rPr lang="pl-PL" altLang="pl-PL" smtClean="0"/>
              <a:pPr/>
              <a:t>42</a:t>
            </a:fld>
            <a:endParaRPr lang="pl-PL" altLang="pl-PL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3814702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E7F11C-4CD4-47B3-93D0-2844AD32B5A9}" type="slidenum">
              <a:rPr lang="pl-PL" altLang="pl-PL" smtClean="0"/>
              <a:pPr/>
              <a:t>43</a:t>
            </a:fld>
            <a:endParaRPr lang="pl-PL" altLang="pl-PL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3736547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89A9C8-3630-4F72-BE8D-1561D8B14CA8}" type="slidenum">
              <a:rPr lang="pl-PL" altLang="pl-PL" smtClean="0"/>
              <a:pPr/>
              <a:t>44</a:t>
            </a:fld>
            <a:endParaRPr lang="pl-PL" altLang="pl-PL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319164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116293-EF94-4395-A1FF-527B03523FC7}" type="slidenum">
              <a:rPr lang="pl-PL" altLang="pl-PL" smtClean="0"/>
              <a:pPr/>
              <a:t>45</a:t>
            </a:fld>
            <a:endParaRPr lang="pl-PL" altLang="pl-PL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1852024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3E2F24-0D90-4BE6-A4D5-372C16E02594}" type="slidenum">
              <a:rPr lang="pl-PL" altLang="pl-PL" smtClean="0"/>
              <a:pPr/>
              <a:t>46</a:t>
            </a:fld>
            <a:endParaRPr lang="pl-PL" altLang="pl-PL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5404956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D80326-E7B0-4B18-9CA6-AA562F092C68}" type="slidenum">
              <a:rPr lang="pl-PL" altLang="pl-PL" smtClean="0"/>
              <a:pPr/>
              <a:t>47</a:t>
            </a:fld>
            <a:endParaRPr lang="pl-PL" altLang="pl-PL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5210111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63468C-6780-4A63-BADB-B2651F9519F8}" type="slidenum">
              <a:rPr lang="pl-PL" altLang="pl-PL" smtClean="0"/>
              <a:pPr/>
              <a:t>48</a:t>
            </a:fld>
            <a:endParaRPr lang="pl-PL" altLang="pl-PL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781202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53E8F5-A2F0-4E7B-9F0A-B300A1B773FF}" type="slidenum">
              <a:rPr lang="pl-PL" altLang="pl-PL" smtClean="0"/>
              <a:pPr/>
              <a:t>49</a:t>
            </a:fld>
            <a:endParaRPr lang="pl-PL" altLang="pl-PL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16451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0C8191-A5F7-428B-8CE1-957FEF81A8D5}" type="slidenum">
              <a:rPr lang="pl-PL" altLang="pl-PL" smtClean="0"/>
              <a:pPr/>
              <a:t>5</a:t>
            </a:fld>
            <a:endParaRPr lang="pl-PL" altLang="pl-PL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2025832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463C60-6D90-4EE9-AC77-EC989D7B5ECA}" type="slidenum">
              <a:rPr lang="pl-PL" altLang="pl-PL" smtClean="0"/>
              <a:pPr/>
              <a:t>50</a:t>
            </a:fld>
            <a:endParaRPr lang="pl-PL" altLang="pl-PL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3699274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1BF414-69EF-4473-9D3B-25DE7A7BA327}" type="slidenum">
              <a:rPr lang="pl-PL" altLang="pl-PL" smtClean="0"/>
              <a:pPr/>
              <a:t>51</a:t>
            </a:fld>
            <a:endParaRPr lang="pl-PL" altLang="pl-PL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089541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1BF414-69EF-4473-9D3B-25DE7A7BA327}" type="slidenum">
              <a:rPr lang="pl-PL" altLang="pl-PL" smtClean="0"/>
              <a:pPr/>
              <a:t>52</a:t>
            </a:fld>
            <a:endParaRPr lang="pl-PL" altLang="pl-PL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5741721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D553C9-20E3-4E1F-89E0-654379ADCAE4}" type="slidenum">
              <a:rPr lang="pl-PL" altLang="pl-PL" smtClean="0"/>
              <a:pPr/>
              <a:t>53</a:t>
            </a:fld>
            <a:endParaRPr lang="pl-PL" altLang="pl-PL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l-PL" altLang="pl-PL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41592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652504-2C30-418C-838F-221C681E1EF7}" type="slidenum">
              <a:rPr lang="pl-PL" altLang="pl-PL" smtClean="0"/>
              <a:pPr/>
              <a:t>54</a:t>
            </a:fld>
            <a:endParaRPr lang="pl-PL" altLang="pl-PL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5355986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F9A619-7DD0-4107-AA6B-AC13A627864C}" type="slidenum">
              <a:rPr lang="pl-PL" altLang="pl-PL" smtClean="0"/>
              <a:pPr/>
              <a:t>55</a:t>
            </a:fld>
            <a:endParaRPr lang="pl-PL" altLang="pl-PL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5359406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FD8464-5A26-4AD2-8E5D-361C34ABAAB2}" type="slidenum">
              <a:rPr lang="pl-PL" altLang="pl-PL" smtClean="0"/>
              <a:pPr/>
              <a:t>56</a:t>
            </a:fld>
            <a:endParaRPr lang="pl-PL" altLang="pl-PL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4179520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FD27CB-6ACF-46BF-B81C-34F8F9A0E11E}" type="slidenum">
              <a:rPr lang="pl-PL" altLang="pl-PL" smtClean="0"/>
              <a:pPr/>
              <a:t>57</a:t>
            </a:fld>
            <a:endParaRPr lang="pl-PL" altLang="pl-PL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9868872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57341D-96D3-4960-8A1E-DBB7AD5520E9}" type="slidenum">
              <a:rPr lang="pl-PL" altLang="pl-PL" smtClean="0"/>
              <a:pPr/>
              <a:t>58</a:t>
            </a:fld>
            <a:endParaRPr lang="pl-PL" altLang="pl-PL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5983059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07E306-E063-4E9C-A986-9035F3D16724}" type="slidenum">
              <a:rPr lang="pl-PL" altLang="pl-PL" smtClean="0"/>
              <a:pPr/>
              <a:t>59</a:t>
            </a:fld>
            <a:endParaRPr lang="pl-PL" altLang="pl-PL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81216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F26674-F080-4D70-9F88-F8B27945A0C7}" type="slidenum">
              <a:rPr lang="pl-PL" altLang="pl-PL" smtClean="0"/>
              <a:pPr/>
              <a:t>6</a:t>
            </a:fld>
            <a:endParaRPr lang="pl-PL" altLang="pl-PL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3669190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D56A9A-B4B9-458F-AC62-C143DAB76636}" type="slidenum">
              <a:rPr lang="pl-PL" altLang="pl-PL" smtClean="0"/>
              <a:pPr/>
              <a:t>60</a:t>
            </a:fld>
            <a:endParaRPr lang="pl-PL" altLang="pl-PL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476143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81934D-3CBF-4C65-BD64-5BE9D0A7AA3E}" type="slidenum">
              <a:rPr lang="pl-PL" altLang="pl-PL" smtClean="0"/>
              <a:pPr/>
              <a:t>61</a:t>
            </a:fld>
            <a:endParaRPr lang="pl-PL" altLang="pl-PL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78758364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429B23-7AEE-4B88-B7F5-D53738171A95}" type="slidenum">
              <a:rPr lang="pl-PL" altLang="pl-PL" smtClean="0"/>
              <a:pPr/>
              <a:t>62</a:t>
            </a:fld>
            <a:endParaRPr lang="pl-PL" altLang="pl-PL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3171099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33B378-4464-4F6F-A3B2-92737F78C669}" type="slidenum">
              <a:rPr lang="pl-PL" altLang="pl-PL" smtClean="0"/>
              <a:pPr/>
              <a:t>63</a:t>
            </a:fld>
            <a:endParaRPr lang="pl-PL" altLang="pl-PL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398680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EB2687-7416-4D5B-8F69-E0AD26BF9295}" type="slidenum">
              <a:rPr lang="pl-PL" altLang="pl-PL" smtClean="0"/>
              <a:pPr/>
              <a:t>64</a:t>
            </a:fld>
            <a:endParaRPr lang="pl-PL" altLang="pl-PL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6018876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879F77-D819-4B3F-8D96-AD53FD60D9E7}" type="slidenum">
              <a:rPr lang="pl-PL" altLang="pl-PL" smtClean="0"/>
              <a:pPr/>
              <a:t>65</a:t>
            </a:fld>
            <a:endParaRPr lang="pl-PL" altLang="pl-PL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286431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C1575F-C380-4700-99BD-D3A05748EB92}" type="slidenum">
              <a:rPr lang="pl-PL" altLang="pl-PL" smtClean="0"/>
              <a:pPr/>
              <a:t>66</a:t>
            </a:fld>
            <a:endParaRPr lang="pl-PL" altLang="pl-PL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br>
              <a:rPr lang="pl-PL" altLang="pl-PL"/>
            </a:b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3285597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D90E27-E260-4220-8979-FB0A7CD68BBF}" type="slidenum">
              <a:rPr lang="pl-PL" altLang="pl-PL" smtClean="0"/>
              <a:pPr/>
              <a:t>67</a:t>
            </a:fld>
            <a:endParaRPr lang="pl-PL" altLang="pl-PL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br>
              <a:rPr lang="pl-PL" altLang="pl-PL"/>
            </a:b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20803402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A79160-FB68-4F80-AB65-582597B1B90A}" type="slidenum">
              <a:rPr lang="pl-PL" altLang="pl-PL" smtClean="0"/>
              <a:pPr/>
              <a:t>68</a:t>
            </a:fld>
            <a:endParaRPr lang="pl-PL" altLang="pl-PL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6570629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C8F552-304E-475E-A5EC-ACEA079E2DD7}" type="slidenum">
              <a:rPr lang="pl-PL" altLang="pl-PL" smtClean="0"/>
              <a:pPr/>
              <a:t>69</a:t>
            </a:fld>
            <a:endParaRPr lang="pl-PL" altLang="pl-PL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09045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DDCD0F-5A09-4DE6-A4D8-895051C73C9C}" type="slidenum">
              <a:rPr lang="pl-PL" altLang="pl-PL" smtClean="0"/>
              <a:pPr/>
              <a:t>7</a:t>
            </a:fld>
            <a:endParaRPr lang="pl-PL" altLang="pl-PL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5906096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3390D3-7173-4E9B-AACE-EE8645E20DF9}" type="slidenum">
              <a:rPr lang="pl-PL" altLang="pl-PL" smtClean="0"/>
              <a:pPr/>
              <a:t>70</a:t>
            </a:fld>
            <a:endParaRPr lang="pl-PL" altLang="pl-PL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035509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228282-C775-4E23-930F-5EB796FEDA3E}" type="slidenum">
              <a:rPr lang="pl-PL" altLang="pl-PL" smtClean="0"/>
              <a:pPr/>
              <a:t>71</a:t>
            </a:fld>
            <a:endParaRPr lang="pl-PL" altLang="pl-PL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6774155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ED60F6-6FD9-4D4F-9256-CB78B4D3A8FE}" type="slidenum">
              <a:rPr lang="pl-PL" altLang="pl-PL" smtClean="0"/>
              <a:pPr/>
              <a:t>72</a:t>
            </a:fld>
            <a:endParaRPr lang="pl-PL" altLang="pl-PL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altLang="pl-PL" sz="1000" dirty="0"/>
          </a:p>
        </p:txBody>
      </p:sp>
    </p:spTree>
    <p:extLst>
      <p:ext uri="{BB962C8B-B14F-4D97-AF65-F5344CB8AC3E}">
        <p14:creationId xmlns:p14="http://schemas.microsoft.com/office/powerpoint/2010/main" val="62676526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FEFCA6-30D2-4B3B-8CCB-98BA6C26707E}" type="slidenum">
              <a:rPr lang="pl-PL" altLang="pl-PL" smtClean="0"/>
              <a:pPr/>
              <a:t>73</a:t>
            </a:fld>
            <a:endParaRPr lang="pl-PL" altLang="pl-PL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br>
              <a:rPr lang="pl-PL" altLang="pl-PL"/>
            </a:b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47572876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C2AF4-DA9E-4B85-85EB-58E0FFB01843}" type="slidenum">
              <a:rPr lang="pl-PL" altLang="pl-PL" smtClean="0"/>
              <a:pPr/>
              <a:t>74</a:t>
            </a:fld>
            <a:endParaRPr lang="pl-PL" altLang="pl-PL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71346847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D8D462-FA6F-42B3-8352-1ABA31625222}" type="slidenum">
              <a:rPr lang="pl-PL" altLang="pl-PL" smtClean="0"/>
              <a:pPr/>
              <a:t>75</a:t>
            </a:fld>
            <a:endParaRPr lang="pl-PL" altLang="pl-PL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3202657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8D81C2-685C-454D-8E1E-D03D39FD3B8D}" type="slidenum">
              <a:rPr lang="pl-PL" altLang="pl-PL" smtClean="0"/>
              <a:pPr/>
              <a:t>76</a:t>
            </a:fld>
            <a:endParaRPr lang="pl-PL" altLang="pl-PL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590645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5A05EE-62C3-4EFD-B896-6734E4E5555C}" type="slidenum">
              <a:rPr lang="pl-PL" altLang="pl-PL" smtClean="0"/>
              <a:pPr/>
              <a:t>77</a:t>
            </a:fld>
            <a:endParaRPr lang="pl-PL" altLang="pl-PL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1612662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BEDF8C-3417-4B86-8772-ADD94823181C}" type="slidenum">
              <a:rPr lang="pl-PL" altLang="pl-PL" smtClean="0"/>
              <a:pPr/>
              <a:t>78</a:t>
            </a:fld>
            <a:endParaRPr lang="pl-PL" altLang="pl-PL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83935651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99C752-7CB1-4740-B0FF-91F9461732C1}" type="slidenum">
              <a:rPr lang="pl-PL" altLang="pl-PL" smtClean="0"/>
              <a:pPr/>
              <a:t>79</a:t>
            </a:fld>
            <a:endParaRPr lang="pl-PL" altLang="pl-PL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50902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4074F9-EF4D-421F-A851-742A8C3812AC}" type="slidenum">
              <a:rPr lang="pl-PL" altLang="pl-PL" smtClean="0"/>
              <a:pPr/>
              <a:t>8</a:t>
            </a:fld>
            <a:endParaRPr lang="pl-PL" altLang="pl-PL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170246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F34A72-65AC-4EA9-8456-EF42F53317AA}" type="slidenum">
              <a:rPr lang="pl-PL" altLang="pl-PL" smtClean="0"/>
              <a:pPr/>
              <a:t>9</a:t>
            </a:fld>
            <a:endParaRPr lang="pl-PL" altLang="pl-PL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7409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56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8636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260076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988894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13753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 alt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 alt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00787-C523-4D0B-95C3-FF6EE4E929CC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9197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2E2EF-87A7-40DE-A85E-F9554C6D938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0040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05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9216" userDrawn="1">
          <p15:clr>
            <a:srgbClr val="F26B43"/>
          </p15:clr>
        </p15:guide>
        <p15:guide id="2" pos="1248" userDrawn="1">
          <p15:clr>
            <a:srgbClr val="F26B43"/>
          </p15:clr>
        </p15:guide>
        <p15:guide id="3" pos="1152" userDrawn="1">
          <p15:clr>
            <a:srgbClr val="F26B43"/>
          </p15:clr>
        </p15:guide>
        <p15:guide id="4" orient="horz" pos="1368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ns.pl/cgi_bin/whois.pl" TargetMode="External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://zlotemysli.witryna.org/" TargetMode="External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zablony.ebiznes.org.pl/" TargetMode="Externa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02131" y="3212976"/>
            <a:ext cx="6552728" cy="1470025"/>
          </a:xfrm>
        </p:spPr>
        <p:txBody>
          <a:bodyPr anchor="ctr"/>
          <a:lstStyle/>
          <a:p>
            <a:r>
              <a:rPr lang="pl-PL" altLang="pl-PL" sz="4400" dirty="0"/>
              <a:t>BIZNES INTERNETOWY</a:t>
            </a:r>
          </a:p>
        </p:txBody>
      </p:sp>
      <p:sp>
        <p:nvSpPr>
          <p:cNvPr id="3" name="Podtytuł 2"/>
          <p:cNvSpPr txBox="1">
            <a:spLocks/>
          </p:cNvSpPr>
          <p:nvPr/>
        </p:nvSpPr>
        <p:spPr>
          <a:xfrm>
            <a:off x="1981363" y="4509120"/>
            <a:ext cx="6831673" cy="763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realizacja w ramach projektu </a:t>
            </a:r>
          </a:p>
          <a:p>
            <a:pPr algn="l"/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NICE (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Network for Inter-Institutional Cooperation in Entrepreneurial Education</a:t>
            </a:r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l"/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finansowanego z programu UE Erasmus+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980728"/>
            <a:ext cx="7200900" cy="1623020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>
                <a:cs typeface="Tahoma" panose="020B0604030504040204" pitchFamily="34" charset="0"/>
              </a:rPr>
              <a:t>Korzyści standardowe:</a:t>
            </a:r>
            <a:endParaRPr lang="pl-PL" altLang="pl-PL" sz="4000" dirty="0">
              <a:cs typeface="Tahoma" panose="020B060403050404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703512" y="2420888"/>
            <a:ext cx="9433048" cy="3581400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redukcja kosztów transakcji handlowych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poprawa kontaktów z klientami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przewaga strategiczna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zaufanie inwestorów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doskonalenie jakości przepływów informacyjnych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skrócenie cykli czasowych procesów handlowych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eliminacja przepływów papierowych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3472" y="1052736"/>
            <a:ext cx="7772400" cy="1143000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>
                <a:cs typeface="Tahoma" panose="020B0604030504040204" pitchFamily="34" charset="0"/>
              </a:rPr>
              <a:t>Wady i niedogodności:</a:t>
            </a:r>
            <a:r>
              <a:rPr lang="pl-PL" altLang="pl-PL" sz="4000" b="1" dirty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343472" y="1988840"/>
            <a:ext cx="10441160" cy="4114800"/>
          </a:xfrm>
        </p:spPr>
        <p:txBody>
          <a:bodyPr rtlCol="0">
            <a:no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brak systemu bezpieczeństwa, niezawodności, standardów i protokołów komunikacji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niedostateczna sieć telekomunikacyjna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ciągłe ewolucje i zmiany oprogramowania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trudności w zintegrowaniu różnych systemów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drogi dostęp do Internetu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liczne problemy prawne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opory klientów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niewystarczające usługi dodatkowe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możliwość naruszenia tradycyjnych więzi międzyludzkich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1340768"/>
            <a:ext cx="9865096" cy="1695028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Główne kategorie gospodarki elektronicznej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487488" y="2924944"/>
            <a:ext cx="8087816" cy="32004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pl-PL" altLang="pl-PL" sz="2400" dirty="0"/>
              <a:t>Konsument – konsument (C2C) </a:t>
            </a:r>
          </a:p>
          <a:p>
            <a:pPr>
              <a:spcBef>
                <a:spcPct val="50000"/>
              </a:spcBef>
            </a:pPr>
            <a:r>
              <a:rPr lang="pl-PL" altLang="pl-PL" sz="2400" dirty="0"/>
              <a:t>Biznes – biznes (B2B)</a:t>
            </a:r>
          </a:p>
          <a:p>
            <a:pPr>
              <a:spcBef>
                <a:spcPct val="50000"/>
              </a:spcBef>
            </a:pPr>
            <a:r>
              <a:rPr lang="pl-PL" altLang="pl-PL" sz="2400" dirty="0"/>
              <a:t>Biznes – konsument (B2C)</a:t>
            </a:r>
          </a:p>
          <a:p>
            <a:pPr>
              <a:spcBef>
                <a:spcPct val="50000"/>
              </a:spcBef>
            </a:pPr>
            <a:r>
              <a:rPr lang="pl-PL" altLang="pl-PL" sz="2400" dirty="0"/>
              <a:t>Biznes – instytucje publiczne (B2A)</a:t>
            </a:r>
          </a:p>
          <a:p>
            <a:pPr>
              <a:spcBef>
                <a:spcPct val="50000"/>
              </a:spcBef>
            </a:pPr>
            <a:r>
              <a:rPr lang="pl-PL" altLang="pl-PL" sz="2400" dirty="0"/>
              <a:t>Konsument – instytucje publiczne (C2A)</a:t>
            </a:r>
          </a:p>
        </p:txBody>
      </p:sp>
    </p:spTree>
  </p:cSld>
  <p:clrMapOvr>
    <a:masterClrMapping/>
  </p:clrMapOvr>
  <p:transition spd="med">
    <p:spli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59496" y="2132856"/>
            <a:ext cx="7200900" cy="1551012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Rynek elektroniczny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559496" y="3406328"/>
            <a:ext cx="9217024" cy="2297113"/>
          </a:xfrm>
        </p:spPr>
        <p:txBody>
          <a:bodyPr>
            <a:normAutofit/>
          </a:bodyPr>
          <a:lstStyle/>
          <a:p>
            <a:r>
              <a:rPr lang="pl-PL" altLang="pl-PL" sz="2400" b="1" dirty="0"/>
              <a:t>Wirtualny obszar handlowy, w którym transakcje zawierane </a:t>
            </a:r>
            <a:r>
              <a:rPr lang="pl-PL" altLang="pl-PL" sz="2400" b="1" dirty="0" err="1"/>
              <a:t>sa</a:t>
            </a:r>
            <a:r>
              <a:rPr lang="pl-PL" altLang="pl-PL" sz="2400" b="1" dirty="0"/>
              <a:t> za pośrednictwem sieci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43472" y="1268760"/>
            <a:ext cx="10441160" cy="1551012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Główne rozwiązania w zakresie e-rynków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343472" y="2816581"/>
            <a:ext cx="6661150" cy="34194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altLang="pl-PL" sz="2400" dirty="0"/>
              <a:t>aukcje </a:t>
            </a:r>
          </a:p>
          <a:p>
            <a:pPr>
              <a:lnSpc>
                <a:spcPct val="90000"/>
              </a:lnSpc>
            </a:pPr>
            <a:r>
              <a:rPr lang="pl-PL" altLang="pl-PL" sz="2400" dirty="0"/>
              <a:t>serwisy ogłoszeniowe</a:t>
            </a:r>
          </a:p>
          <a:p>
            <a:pPr>
              <a:lnSpc>
                <a:spcPct val="90000"/>
              </a:lnSpc>
            </a:pPr>
            <a:r>
              <a:rPr lang="pl-PL" altLang="pl-PL" sz="2400" dirty="0"/>
              <a:t>sklepy internetowe</a:t>
            </a:r>
          </a:p>
          <a:p>
            <a:pPr>
              <a:lnSpc>
                <a:spcPct val="90000"/>
              </a:lnSpc>
            </a:pPr>
            <a:r>
              <a:rPr lang="pl-PL" altLang="pl-PL" sz="2400" dirty="0"/>
              <a:t>pasaże handlowe</a:t>
            </a:r>
          </a:p>
          <a:p>
            <a:pPr>
              <a:lnSpc>
                <a:spcPct val="90000"/>
              </a:lnSpc>
            </a:pPr>
            <a:r>
              <a:rPr lang="pl-PL" altLang="pl-PL" sz="2400" dirty="0"/>
              <a:t>wirtualne giełdy</a:t>
            </a:r>
          </a:p>
          <a:p>
            <a:pPr>
              <a:lnSpc>
                <a:spcPct val="90000"/>
              </a:lnSpc>
            </a:pPr>
            <a:r>
              <a:rPr lang="pl-PL" altLang="pl-PL" sz="2400" dirty="0"/>
              <a:t>przetargi</a:t>
            </a:r>
          </a:p>
          <a:p>
            <a:pPr>
              <a:lnSpc>
                <a:spcPct val="90000"/>
              </a:lnSpc>
            </a:pPr>
            <a:r>
              <a:rPr lang="pl-PL" altLang="pl-PL" sz="2400" dirty="0"/>
              <a:t>targi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457468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AUKCJA INTERNETOWA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783031"/>
            <a:ext cx="10515600" cy="3791983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pl-PL" altLang="pl-PL" sz="2400" dirty="0"/>
              <a:t>serwis internetowy, gdzie odbywają się transakcje oparte na licytacjach kupowanych dóbr i usług</a:t>
            </a:r>
          </a:p>
          <a:p>
            <a:pPr marL="609600" indent="-609600">
              <a:buFontTx/>
              <a:buAutoNum type="arabicPeriod"/>
            </a:pPr>
            <a:r>
              <a:rPr lang="pl-PL" altLang="pl-PL" sz="2400" dirty="0"/>
              <a:t>sam proces licytacji danego towaru wystawionego na sprzedaż w danym serwisie aukcyjnym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4" y="1844824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B2B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852936"/>
            <a:ext cx="10515600" cy="3791983"/>
          </a:xfrm>
        </p:spPr>
        <p:txBody>
          <a:bodyPr>
            <a:normAutofit/>
          </a:bodyPr>
          <a:lstStyle/>
          <a:p>
            <a:r>
              <a:rPr lang="pl-PL" altLang="pl-PL" sz="2400" dirty="0"/>
              <a:t>„internetowy model prowadzenia biznesu i transakcji pomiędzy przedsiębiorstwami. Usługa świadczona na odległość przez podmiot gospodarczy innemu podmiotowi gospodarczemu za pomocą środków elektronicznych”</a:t>
            </a:r>
          </a:p>
          <a:p>
            <a:pPr algn="r">
              <a:buFontTx/>
              <a:buNone/>
            </a:pPr>
            <a:r>
              <a:rPr lang="pl-PL" altLang="pl-PL" sz="2400" dirty="0"/>
              <a:t>GUS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1484784"/>
            <a:ext cx="9073008" cy="943000"/>
          </a:xfrm>
        </p:spPr>
        <p:txBody>
          <a:bodyPr rtlCol="0">
            <a:noAutofit/>
          </a:bodyPr>
          <a:lstStyle/>
          <a:p>
            <a:pPr algn="l">
              <a:defRPr/>
            </a:pPr>
            <a:r>
              <a:rPr lang="pl-PL" altLang="pl-PL" sz="4000" b="1" dirty="0">
                <a:solidFill>
                  <a:srgbClr val="00B0F0"/>
                </a:solidFill>
              </a:rPr>
              <a:t>Działania marketingowe a Internet:</a:t>
            </a:r>
            <a:r>
              <a:rPr lang="pl-PL" altLang="pl-PL" sz="4000" dirty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839416" y="2636912"/>
            <a:ext cx="10513168" cy="4813300"/>
          </a:xfrm>
        </p:spPr>
        <p:txBody>
          <a:bodyPr>
            <a:normAutofit/>
          </a:bodyPr>
          <a:lstStyle/>
          <a:p>
            <a:pPr lvl="2"/>
            <a:r>
              <a:rPr lang="pl-PL" altLang="pl-PL" sz="2400" dirty="0"/>
              <a:t>pozyskiwanie informacji do badań marketingowych</a:t>
            </a:r>
          </a:p>
          <a:p>
            <a:pPr lvl="2"/>
            <a:r>
              <a:rPr lang="pl-PL" altLang="pl-PL" sz="2400" dirty="0"/>
              <a:t>dostosowywanie produktów do indywidualnego zapotrzebowania nabywców, przekazywanego producentom za pośrednictwem sieci</a:t>
            </a:r>
          </a:p>
          <a:p>
            <a:pPr lvl="2"/>
            <a:r>
              <a:rPr lang="pl-PL" altLang="pl-PL" sz="2400" dirty="0"/>
              <a:t>zbieranie zamówień nabywców</a:t>
            </a:r>
          </a:p>
          <a:p>
            <a:pPr lvl="2"/>
            <a:r>
              <a:rPr lang="pl-PL" altLang="pl-PL" sz="2400" dirty="0"/>
              <a:t>prowadzenie promocji firmy i produktów</a:t>
            </a:r>
          </a:p>
          <a:p>
            <a:pPr lvl="2"/>
            <a:r>
              <a:rPr lang="pl-PL" altLang="pl-PL" sz="2400" dirty="0"/>
              <a:t>tworzenie bliższych związków z klientami</a:t>
            </a:r>
          </a:p>
          <a:p>
            <a:pPr lvl="2"/>
            <a:r>
              <a:rPr lang="pl-PL" altLang="pl-PL" sz="2400" dirty="0"/>
              <a:t>przesyłanie wiadomości pocztą elektroniczną</a:t>
            </a:r>
          </a:p>
          <a:p>
            <a:pPr lvl="2"/>
            <a:r>
              <a:rPr lang="pl-PL" altLang="pl-PL" sz="2400" dirty="0"/>
              <a:t>poszukiwanie i przeglądanie stron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1397509"/>
            <a:ext cx="9770064" cy="752475"/>
          </a:xfrm>
        </p:spPr>
        <p:txBody>
          <a:bodyPr>
            <a:noAutofit/>
          </a:bodyPr>
          <a:lstStyle/>
          <a:p>
            <a:pPr algn="l"/>
            <a:r>
              <a:rPr lang="pl-PL" altLang="pl-PL" sz="3600" b="1" dirty="0">
                <a:solidFill>
                  <a:srgbClr val="00B0F0"/>
                </a:solidFill>
              </a:rPr>
              <a:t>Zalety Internetu jako narzędzia marketingu: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839416" y="2149984"/>
            <a:ext cx="9144000" cy="5373563"/>
          </a:xfrm>
        </p:spPr>
        <p:txBody>
          <a:bodyPr/>
          <a:lstStyle/>
          <a:p>
            <a:pPr lvl="2"/>
            <a:r>
              <a:rPr lang="pl-PL" altLang="pl-PL" sz="2000" dirty="0"/>
              <a:t>globalny zasięg oddziaływania</a:t>
            </a:r>
          </a:p>
          <a:p>
            <a:pPr lvl="2"/>
            <a:r>
              <a:rPr lang="pl-PL" altLang="pl-PL" sz="2000" dirty="0"/>
              <a:t>możliwość dotarcia do wielu milionów ludzi na całym świecie</a:t>
            </a:r>
          </a:p>
          <a:p>
            <a:pPr lvl="2"/>
            <a:r>
              <a:rPr lang="pl-PL" altLang="pl-PL" sz="2000" dirty="0"/>
              <a:t>brak ograniczeń biurokratycznych </a:t>
            </a:r>
          </a:p>
          <a:p>
            <a:pPr lvl="2"/>
            <a:r>
              <a:rPr lang="pl-PL" altLang="pl-PL" sz="2000" dirty="0"/>
              <a:t>szybkość reakcji </a:t>
            </a:r>
          </a:p>
          <a:p>
            <a:pPr lvl="2"/>
            <a:r>
              <a:rPr lang="pl-PL" altLang="pl-PL" sz="2000" dirty="0"/>
              <a:t>multimedialny charakter </a:t>
            </a:r>
          </a:p>
          <a:p>
            <a:pPr lvl="2"/>
            <a:r>
              <a:rPr lang="pl-PL" altLang="pl-PL" sz="2000" dirty="0"/>
              <a:t>brak ograniczeń czasowych oraz przestrzeni reklamowej</a:t>
            </a:r>
          </a:p>
          <a:p>
            <a:pPr lvl="2"/>
            <a:r>
              <a:rPr lang="pl-PL" altLang="pl-PL" sz="2000" dirty="0"/>
              <a:t>elastyczność działania </a:t>
            </a:r>
          </a:p>
          <a:p>
            <a:pPr lvl="2"/>
            <a:r>
              <a:rPr lang="pl-PL" altLang="pl-PL" sz="2000" dirty="0"/>
              <a:t>interaktywność </a:t>
            </a:r>
          </a:p>
          <a:p>
            <a:pPr lvl="2"/>
            <a:r>
              <a:rPr lang="pl-PL" altLang="pl-PL" sz="2000" dirty="0"/>
              <a:t>niski koszt przekazu </a:t>
            </a:r>
          </a:p>
          <a:p>
            <a:pPr lvl="2"/>
            <a:r>
              <a:rPr lang="pl-PL" altLang="pl-PL" sz="2000" dirty="0"/>
              <a:t>międzynarodowe standardy</a:t>
            </a:r>
          </a:p>
          <a:p>
            <a:pPr lvl="2"/>
            <a:r>
              <a:rPr lang="pl-PL" altLang="pl-PL" sz="2000" dirty="0"/>
              <a:t>przyjazny charakter dla środowiska naturalnego</a:t>
            </a:r>
          </a:p>
          <a:p>
            <a:endParaRPr lang="pl-PL" altLang="pl-PL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1484784"/>
            <a:ext cx="9505056" cy="1485900"/>
          </a:xfrm>
        </p:spPr>
        <p:txBody>
          <a:bodyPr>
            <a:normAutofit/>
          </a:bodyPr>
          <a:lstStyle/>
          <a:p>
            <a:pPr algn="l"/>
            <a:r>
              <a:rPr lang="pl-PL" altLang="pl-PL" sz="3600" b="1" dirty="0">
                <a:solidFill>
                  <a:srgbClr val="00B0F0"/>
                </a:solidFill>
              </a:rPr>
              <a:t>Oczekiwane korzyści jakie niesie ze sobą Internet to:</a:t>
            </a:r>
            <a:endParaRPr lang="pl-PL" altLang="pl-PL" sz="4800" dirty="0">
              <a:solidFill>
                <a:srgbClr val="00B0F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2910037"/>
            <a:ext cx="9677400" cy="4114800"/>
          </a:xfrm>
        </p:spPr>
        <p:txBody>
          <a:bodyPr>
            <a:normAutofit/>
          </a:bodyPr>
          <a:lstStyle/>
          <a:p>
            <a:pPr lvl="2"/>
            <a:r>
              <a:rPr lang="pl-PL" altLang="pl-PL" sz="2200" dirty="0"/>
              <a:t>możliwość poprawienia wizerunku firmy</a:t>
            </a:r>
          </a:p>
          <a:p>
            <a:pPr lvl="2"/>
            <a:r>
              <a:rPr lang="pl-PL" altLang="pl-PL" sz="2200" dirty="0"/>
              <a:t>udoskonalenie systemu obsługi klientów</a:t>
            </a:r>
          </a:p>
          <a:p>
            <a:pPr lvl="2"/>
            <a:r>
              <a:rPr lang="pl-PL" altLang="pl-PL" sz="2200" dirty="0"/>
              <a:t>poszukiwanie nowych kierunków rozwoju przedsiębiorstwa</a:t>
            </a:r>
          </a:p>
          <a:p>
            <a:pPr lvl="2"/>
            <a:r>
              <a:rPr lang="pl-PL" altLang="pl-PL" sz="2200" dirty="0"/>
              <a:t>zwiększenie stopnia znajomości firmy i jej produktów</a:t>
            </a:r>
          </a:p>
          <a:p>
            <a:pPr lvl="2"/>
            <a:r>
              <a:rPr lang="pl-PL" altLang="pl-PL" sz="2200" dirty="0"/>
              <a:t>realizacja transakcji za pośrednictwem Internetu</a:t>
            </a:r>
          </a:p>
          <a:p>
            <a:pPr lvl="2"/>
            <a:r>
              <a:rPr lang="pl-PL" altLang="pl-PL" sz="2200" dirty="0"/>
              <a:t>rozwój rynku działania firmy</a:t>
            </a:r>
          </a:p>
          <a:p>
            <a:pPr lvl="2"/>
            <a:r>
              <a:rPr lang="pl-PL" altLang="pl-PL" sz="2200" dirty="0"/>
              <a:t>lepsze dostosowanie się do wymagań nabywców</a:t>
            </a:r>
          </a:p>
          <a:p>
            <a:pPr lvl="2"/>
            <a:r>
              <a:rPr lang="pl-PL" altLang="pl-PL" sz="2200" dirty="0"/>
              <a:t>redukcja kosztów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116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altLang="pl-PL" sz="4000" dirty="0">
                <a:cs typeface="Tahoma" panose="020B0604030504040204" pitchFamily="34" charset="0"/>
              </a:rPr>
              <a:t>Świat w XXI wieku kształtuj</a:t>
            </a:r>
            <a:r>
              <a:rPr lang="pl-PL" altLang="pl-PL" sz="4000" dirty="0"/>
              <a:t>ą 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 flipH="1">
            <a:off x="2207567" y="3693188"/>
            <a:ext cx="4418872" cy="1692771"/>
          </a:xfrm>
          <a:prstGeom prst="leftArrowCallout">
            <a:avLst>
              <a:gd name="adj1" fmla="val 25000"/>
              <a:gd name="adj2" fmla="val 25000"/>
              <a:gd name="adj3" fmla="val 43308"/>
              <a:gd name="adj4" fmla="val 66667"/>
            </a:avLst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globalizacja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4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207568" y="2060849"/>
            <a:ext cx="4399226" cy="1384995"/>
          </a:xfrm>
          <a:prstGeom prst="rightArrowCallout">
            <a:avLst>
              <a:gd name="adj1" fmla="val 25000"/>
              <a:gd name="adj2" fmla="val 25000"/>
              <a:gd name="adj3" fmla="val 51535"/>
              <a:gd name="adj4" fmla="val 66667"/>
            </a:avLst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l-PL" altLang="pl-P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postęp </a:t>
            </a:r>
            <a:br>
              <a:rPr lang="pl-PL" altLang="pl-P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technologiach informacyjnych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626440" y="2825317"/>
            <a:ext cx="3442915" cy="1569660"/>
          </a:xfrm>
          <a:prstGeom prst="rect">
            <a:avLst/>
          </a:prstGeom>
          <a:solidFill>
            <a:schemeClr val="bg2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Globalne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Społeczeństwo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Informacyjne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 autoUpdateAnimBg="0"/>
      <p:bldP spid="6148" grpId="0" animBg="1" autoUpdateAnimBg="0"/>
      <p:bldP spid="6149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1052736"/>
            <a:ext cx="10297144" cy="881062"/>
          </a:xfrm>
        </p:spPr>
        <p:txBody>
          <a:bodyPr>
            <a:noAutofit/>
          </a:bodyPr>
          <a:lstStyle/>
          <a:p>
            <a:pPr algn="l"/>
            <a:r>
              <a:rPr lang="pl-PL" altLang="pl-PL" sz="3600" b="1" dirty="0">
                <a:solidFill>
                  <a:srgbClr val="00B0F0"/>
                </a:solidFill>
              </a:rPr>
              <a:t>Oczekiwane wady/zagrożenia Internetu </a:t>
            </a:r>
            <a:br>
              <a:rPr lang="pl-PL" altLang="pl-PL" sz="3600" b="1" dirty="0">
                <a:solidFill>
                  <a:srgbClr val="00B0F0"/>
                </a:solidFill>
              </a:rPr>
            </a:br>
            <a:r>
              <a:rPr lang="pl-PL" altLang="pl-PL" sz="3600" b="1" dirty="0">
                <a:solidFill>
                  <a:srgbClr val="00B0F0"/>
                </a:solidFill>
              </a:rPr>
              <a:t>w przypadku zastosowań biznesowych:</a:t>
            </a:r>
            <a:endParaRPr lang="pl-PL" altLang="pl-PL" sz="3600" dirty="0">
              <a:solidFill>
                <a:srgbClr val="00B0F0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2060848"/>
            <a:ext cx="10873208" cy="4322762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włamania do sieci, ataki z zewnątrz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wirusy komputerowe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brak zwrotnej informacji po doręczeniu przesyłki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niezadowalająca prędkość przesyłania danych – tłok w Internecie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ograniczenia w przydzielaniu IP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koszt wykonania strony WWW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niewielkie możliwości dotarcia do docelowego klienta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konserwatywna natura klientów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cena opłat telefonicznych i/lub abonamentu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koszt i możliwość doprowadzenia łączy telekomunikacyjnych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26990" y="1340768"/>
            <a:ext cx="9829650" cy="1485900"/>
          </a:xfrm>
        </p:spPr>
        <p:txBody>
          <a:bodyPr>
            <a:noAutofit/>
          </a:bodyPr>
          <a:lstStyle/>
          <a:p>
            <a:pPr algn="l"/>
            <a:r>
              <a:rPr lang="pl-PL" altLang="pl-PL" sz="4000" b="1" dirty="0">
                <a:solidFill>
                  <a:srgbClr val="00B0F0"/>
                </a:solidFill>
              </a:rPr>
              <a:t>Najważniejsze narzędzia Internetu wykorzystywane w marketingu: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2823922"/>
            <a:ext cx="9144000" cy="3603104"/>
          </a:xfrm>
        </p:spPr>
        <p:txBody>
          <a:bodyPr>
            <a:normAutofit/>
          </a:bodyPr>
          <a:lstStyle/>
          <a:p>
            <a:pPr lvl="2"/>
            <a:r>
              <a:rPr lang="pl-PL" altLang="pl-PL" sz="2200" dirty="0"/>
              <a:t>poczta elektroniczna (e-mail)</a:t>
            </a:r>
          </a:p>
          <a:p>
            <a:pPr lvl="2"/>
            <a:endParaRPr lang="pl-PL" altLang="pl-PL" sz="2200" dirty="0"/>
          </a:p>
          <a:p>
            <a:pPr lvl="2"/>
            <a:r>
              <a:rPr lang="pl-PL" altLang="pl-PL" sz="2200" dirty="0"/>
              <a:t>listy dyskusyjne, czyli automatyczne systemy rozsyłania listów elektronicznych do osób, które uprzednio zapisały się na takie listy</a:t>
            </a:r>
          </a:p>
          <a:p>
            <a:pPr lvl="2">
              <a:buFontTx/>
              <a:buChar char="-"/>
            </a:pPr>
            <a:endParaRPr lang="pl-PL" altLang="pl-PL" sz="2200" dirty="0"/>
          </a:p>
          <a:p>
            <a:pPr lvl="2"/>
            <a:r>
              <a:rPr lang="pl-PL" altLang="pl-PL" sz="2200" dirty="0"/>
              <a:t>sieć WWW – World </a:t>
            </a:r>
            <a:r>
              <a:rPr lang="pl-PL" altLang="pl-PL" sz="2200" dirty="0" err="1"/>
              <a:t>Wide</a:t>
            </a:r>
            <a:r>
              <a:rPr lang="pl-PL" altLang="pl-PL" sz="2200" dirty="0"/>
              <a:t> Web</a:t>
            </a:r>
          </a:p>
          <a:p>
            <a:pPr lvl="2">
              <a:buFontTx/>
              <a:buNone/>
            </a:pPr>
            <a:endParaRPr lang="pl-PL" altLang="pl-PL" sz="2200" dirty="0"/>
          </a:p>
          <a:p>
            <a:pPr lvl="2">
              <a:buFontTx/>
              <a:buNone/>
            </a:pPr>
            <a:endParaRPr lang="pl-PL" altLang="pl-PL" sz="22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552" y="1340768"/>
            <a:ext cx="7200900" cy="1080120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>
                <a:solidFill>
                  <a:srgbClr val="00B0F0"/>
                </a:solidFill>
              </a:rPr>
              <a:t>Cenione przez odbiorców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063552" y="2564904"/>
            <a:ext cx="7200900" cy="4094584"/>
          </a:xfrm>
        </p:spPr>
        <p:txBody>
          <a:bodyPr rtlCol="0">
            <a:noAutofit/>
          </a:bodyPr>
          <a:lstStyle/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oferowanie niezbędnych informacji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forma dostosowana do treści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łatwość obsługi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możliwość personalizacji funkcji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szybkość działania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estetyka wykonania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ó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jność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interakcyjność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7478" y="1196752"/>
            <a:ext cx="7200900" cy="1767036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>
                <a:solidFill>
                  <a:srgbClr val="00B0F0"/>
                </a:solidFill>
              </a:rPr>
              <a:t>Źle odbierane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2443113" y="2636912"/>
            <a:ext cx="7200900" cy="3806552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źle przemyślana struktura i nawigacja</a:t>
            </a:r>
          </a:p>
          <a:p>
            <a:r>
              <a:rPr lang="pl-PL" altLang="pl-PL" sz="2200" dirty="0"/>
              <a:t>kiepska grafika</a:t>
            </a:r>
          </a:p>
          <a:p>
            <a:r>
              <a:rPr lang="pl-PL" altLang="pl-PL" sz="2200" dirty="0"/>
              <a:t>zbyt dużo ozdobnik</a:t>
            </a:r>
            <a:r>
              <a:rPr lang="pl-PL" altLang="pl-PL" sz="2200" dirty="0">
                <a:latin typeface="Arial Narrow" panose="020B0606020202030204" pitchFamily="34" charset="0"/>
              </a:rPr>
              <a:t>ó</a:t>
            </a:r>
            <a:r>
              <a:rPr lang="pl-PL" altLang="pl-PL" sz="2200" dirty="0"/>
              <a:t>w</a:t>
            </a:r>
          </a:p>
          <a:p>
            <a:r>
              <a:rPr lang="pl-PL" altLang="pl-PL" sz="2200" dirty="0"/>
              <a:t>brak sp</a:t>
            </a:r>
            <a:r>
              <a:rPr lang="pl-PL" altLang="pl-PL" sz="2200" dirty="0">
                <a:latin typeface="Arial Narrow" panose="020B0606020202030204" pitchFamily="34" charset="0"/>
              </a:rPr>
              <a:t>ó</a:t>
            </a:r>
            <a:r>
              <a:rPr lang="pl-PL" altLang="pl-PL" sz="2200" dirty="0"/>
              <a:t>jności stylu, grafiki i tekstu</a:t>
            </a:r>
          </a:p>
          <a:p>
            <a:r>
              <a:rPr lang="pl-PL" altLang="pl-PL" sz="2200" dirty="0"/>
              <a:t>niewłaściwy język</a:t>
            </a:r>
          </a:p>
          <a:p>
            <a:r>
              <a:rPr lang="pl-PL" altLang="pl-PL" sz="2200" dirty="0"/>
              <a:t>wtrącenia autor</a:t>
            </a:r>
            <a:r>
              <a:rPr lang="pl-PL" altLang="pl-PL" sz="2200" dirty="0">
                <a:latin typeface="Arial Narrow" panose="020B0606020202030204" pitchFamily="34" charset="0"/>
              </a:rPr>
              <a:t>ó</a:t>
            </a:r>
            <a:r>
              <a:rPr lang="pl-PL" altLang="pl-PL" sz="2200" dirty="0"/>
              <a:t>w strony</a:t>
            </a:r>
          </a:p>
          <a:p>
            <a:r>
              <a:rPr lang="pl-PL" altLang="pl-PL" sz="2200" dirty="0"/>
              <a:t>brak staranności w wykończeniu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63641" y="2276872"/>
            <a:ext cx="9865096" cy="1695028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>
                <a:solidFill>
                  <a:srgbClr val="00B0F0"/>
                </a:solidFill>
              </a:rPr>
              <a:t>Badania marketingowe w Internecie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963641" y="3617870"/>
            <a:ext cx="10515600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altLang="pl-PL" sz="2200" b="1" i="1" u="sng" dirty="0"/>
              <a:t>Badania marketingowe</a:t>
            </a:r>
            <a:r>
              <a:rPr lang="pl-PL" altLang="pl-PL" sz="2200" dirty="0"/>
              <a:t> to poszukiwanie, gromadzenie i analizowanie wszelkich informacji o zjawiskach rynkowych (pochodzących ze źródeł pierwotnych i wtórnych); prowadzone są one w celu stworzenia podstaw do podejmowania racjonalnych, ekonomicznie uzasadnionych decyzji.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1268760"/>
            <a:ext cx="10297144" cy="1695028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>
                <a:solidFill>
                  <a:srgbClr val="00B0F0"/>
                </a:solidFill>
              </a:rPr>
              <a:t>Zalety badań ankietowych za pośrednictwem Internetu:</a:t>
            </a:r>
            <a:endParaRPr lang="pl-PL" altLang="pl-PL" sz="3600" dirty="0">
              <a:solidFill>
                <a:srgbClr val="00B0F0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2939960"/>
            <a:ext cx="9906000" cy="4170660"/>
          </a:xfrm>
        </p:spPr>
        <p:txBody>
          <a:bodyPr>
            <a:noAutofit/>
          </a:bodyPr>
          <a:lstStyle/>
          <a:p>
            <a:pPr lvl="2"/>
            <a:r>
              <a:rPr lang="pl-PL" altLang="pl-PL" sz="2200" dirty="0"/>
              <a:t>brak barier geograficznych</a:t>
            </a:r>
          </a:p>
          <a:p>
            <a:pPr lvl="2"/>
            <a:r>
              <a:rPr lang="pl-PL" altLang="pl-PL" sz="2200" dirty="0"/>
              <a:t>czas dotarcia ankiety do respondentów jest krótszy </a:t>
            </a:r>
          </a:p>
          <a:p>
            <a:pPr lvl="2"/>
            <a:r>
              <a:rPr lang="pl-PL" altLang="pl-PL" sz="2200" dirty="0"/>
              <a:t>relatywnie niski koszt badania </a:t>
            </a:r>
          </a:p>
          <a:p>
            <a:pPr lvl="2"/>
            <a:r>
              <a:rPr lang="pl-PL" altLang="pl-PL" sz="2200" dirty="0"/>
              <a:t>wysoki stopień obiektywności odpowiedzi</a:t>
            </a:r>
          </a:p>
          <a:p>
            <a:pPr lvl="2"/>
            <a:r>
              <a:rPr lang="pl-PL" altLang="pl-PL" sz="2200" dirty="0"/>
              <a:t>duża szansa zapewnienia dyskrecji i swobody wypowiedzi</a:t>
            </a:r>
          </a:p>
          <a:p>
            <a:pPr lvl="2"/>
            <a:r>
              <a:rPr lang="pl-PL" altLang="pl-PL" sz="2200" dirty="0"/>
              <a:t>szybkość uzyskania odpowiedzi - szybsze zbieranie danych</a:t>
            </a:r>
          </a:p>
          <a:p>
            <a:pPr lvl="2"/>
            <a:r>
              <a:rPr lang="pl-PL" altLang="pl-PL" sz="2200" dirty="0"/>
              <a:t>wysoki procent zwrotu wypełnionych ankiet</a:t>
            </a:r>
          </a:p>
          <a:p>
            <a:pPr lvl="2"/>
            <a:r>
              <a:rPr lang="pl-PL" altLang="pl-PL" sz="2200" dirty="0"/>
              <a:t>precyzja odpowiedzi użytkowników Internetu</a:t>
            </a:r>
          </a:p>
          <a:p>
            <a:pPr lvl="2"/>
            <a:r>
              <a:rPr lang="pl-PL" altLang="pl-PL" sz="2200" dirty="0"/>
              <a:t>wyższa jakość zebranych danych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59496" y="1698625"/>
            <a:ext cx="10009112" cy="1695028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>
                <a:solidFill>
                  <a:srgbClr val="00B0F0"/>
                </a:solidFill>
              </a:rPr>
              <a:t>Zalety badań ankietowych za pośrednictwem Internetu c.d.:</a:t>
            </a:r>
            <a:endParaRPr lang="pl-PL" altLang="pl-PL" sz="4000" dirty="0">
              <a:solidFill>
                <a:srgbClr val="00B0F0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3393653"/>
            <a:ext cx="11237292" cy="4114800"/>
          </a:xfrm>
        </p:spPr>
        <p:txBody>
          <a:bodyPr>
            <a:normAutofit/>
          </a:bodyPr>
          <a:lstStyle/>
          <a:p>
            <a:pPr lvl="2"/>
            <a:r>
              <a:rPr lang="pl-PL" altLang="pl-PL" sz="2200" dirty="0"/>
              <a:t>międzynarodowy zakres przedsięwzięcia badawczego</a:t>
            </a:r>
          </a:p>
          <a:p>
            <a:pPr lvl="2"/>
            <a:r>
              <a:rPr lang="pl-PL" altLang="pl-PL" sz="2200" dirty="0"/>
              <a:t>możliwość nadania multimedialnego charakteru kwestionariuszom ankiety</a:t>
            </a:r>
          </a:p>
          <a:p>
            <a:pPr lvl="2"/>
            <a:r>
              <a:rPr lang="pl-PL" altLang="pl-PL" sz="2200" dirty="0"/>
              <a:t>możliwość indywidualizacji kwestionariusza</a:t>
            </a:r>
          </a:p>
          <a:p>
            <a:pPr lvl="2"/>
            <a:r>
              <a:rPr lang="pl-PL" altLang="pl-PL" sz="2200" dirty="0"/>
              <a:t>duży stopień automatyzacji badania</a:t>
            </a:r>
          </a:p>
          <a:p>
            <a:endParaRPr lang="pl-PL" altLang="pl-PL" sz="2200" dirty="0"/>
          </a:p>
          <a:p>
            <a:endParaRPr lang="pl-PL" altLang="pl-PL" sz="2200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90454" y="1628800"/>
            <a:ext cx="9937104" cy="914400"/>
          </a:xfrm>
        </p:spPr>
        <p:txBody>
          <a:bodyPr rtlCol="0">
            <a:noAutofit/>
          </a:bodyPr>
          <a:lstStyle/>
          <a:p>
            <a:pPr algn="l">
              <a:defRPr/>
            </a:pPr>
            <a:r>
              <a:rPr lang="pl-PL" altLang="pl-PL" sz="4000" b="1" dirty="0">
                <a:solidFill>
                  <a:srgbClr val="00B0F0"/>
                </a:solidFill>
              </a:rPr>
              <a:t>Rynek internetowy charakteryzują następujące cechy: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1559496" y="2996952"/>
            <a:ext cx="10225136" cy="43926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altLang="pl-PL" sz="2200" dirty="0"/>
              <a:t>duża i wciąż rosnąca podaż produktów oraz coraz większe ich zróżnicowanie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pl-PL" sz="1000" dirty="0"/>
          </a:p>
          <a:p>
            <a:pPr>
              <a:lnSpc>
                <a:spcPct val="90000"/>
              </a:lnSpc>
            </a:pPr>
            <a:r>
              <a:rPr lang="pl-PL" altLang="pl-PL" sz="2200" dirty="0"/>
              <a:t>wzrastająca liczba konkurentów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pl-PL" sz="1000" dirty="0"/>
          </a:p>
          <a:p>
            <a:pPr>
              <a:lnSpc>
                <a:spcPct val="90000"/>
              </a:lnSpc>
            </a:pPr>
            <a:r>
              <a:rPr lang="pl-PL" altLang="pl-PL" sz="2200" dirty="0"/>
              <a:t>zmieniające się wymagania klientów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altLang="pl-PL" sz="1000" dirty="0"/>
          </a:p>
          <a:p>
            <a:pPr>
              <a:lnSpc>
                <a:spcPct val="90000"/>
              </a:lnSpc>
            </a:pPr>
            <a:r>
              <a:rPr lang="pl-PL" altLang="pl-PL" sz="2200" dirty="0"/>
              <a:t>wpływ zmian zachodzących w szerokim otoczeniu rynkowym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E642EC2C-FFAC-411F-B15E-5573C278B579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56490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pl-PL" altLang="pl-PL" sz="4800"/>
              <a:t>PROMOCJA</a:t>
            </a:r>
            <a:endParaRPr lang="pl-PL" altLang="pl-PL" sz="4800" dirty="0"/>
          </a:p>
        </p:txBody>
      </p:sp>
    </p:spTree>
    <p:extLst>
      <p:ext uri="{BB962C8B-B14F-4D97-AF65-F5344CB8AC3E}">
        <p14:creationId xmlns:p14="http://schemas.microsoft.com/office/powerpoint/2010/main" val="31860134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272" y="1700808"/>
            <a:ext cx="7240072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Narzędzia promocji </a:t>
            </a:r>
            <a:br>
              <a:rPr lang="pl-PL" altLang="pl-PL" sz="4000" b="1" dirty="0"/>
            </a:br>
            <a:r>
              <a:rPr lang="pl-PL" altLang="pl-PL" sz="4000" b="1" dirty="0"/>
              <a:t>– dla przypomnienia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1919536" y="3284984"/>
            <a:ext cx="10515600" cy="3791983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reklama</a:t>
            </a:r>
          </a:p>
          <a:p>
            <a:r>
              <a:rPr lang="pl-PL" altLang="pl-PL" sz="2200" dirty="0"/>
              <a:t>promocja uzupełniająca</a:t>
            </a:r>
          </a:p>
          <a:p>
            <a:r>
              <a:rPr lang="pl-PL" altLang="pl-PL" sz="2200" dirty="0"/>
              <a:t>public relations</a:t>
            </a:r>
          </a:p>
          <a:p>
            <a:r>
              <a:rPr lang="pl-PL" altLang="pl-PL" sz="2200" dirty="0"/>
              <a:t>sponsoring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43472" y="1844824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Co to jest globalizacja?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343472" y="3276600"/>
            <a:ext cx="10154344" cy="3581400"/>
          </a:xfrm>
        </p:spPr>
        <p:txBody>
          <a:bodyPr>
            <a:normAutofit/>
          </a:bodyPr>
          <a:lstStyle/>
          <a:p>
            <a:pPr>
              <a:spcBef>
                <a:spcPct val="40000"/>
              </a:spcBef>
            </a:pPr>
            <a:r>
              <a:rPr lang="pl-PL" altLang="pl-PL" sz="2400" dirty="0"/>
              <a:t>ogólnie – wyższy oraz bardziej zaawansowany etap procesu </a:t>
            </a:r>
            <a:r>
              <a:rPr lang="pl-PL" altLang="pl-PL" sz="2400" b="1" dirty="0"/>
              <a:t>umiędzynarodowienia działalności gospodarczej</a:t>
            </a:r>
            <a:r>
              <a:rPr lang="pl-PL" altLang="pl-PL" sz="2400" dirty="0"/>
              <a:t> </a:t>
            </a:r>
          </a:p>
          <a:p>
            <a:pPr>
              <a:spcBef>
                <a:spcPct val="40000"/>
              </a:spcBef>
            </a:pPr>
            <a:r>
              <a:rPr lang="pl-PL" altLang="pl-PL" sz="2400" dirty="0"/>
              <a:t>przenikalność wszelkich granic rośnie z upływem czasu</a:t>
            </a:r>
          </a:p>
          <a:p>
            <a:pPr>
              <a:spcBef>
                <a:spcPct val="40000"/>
              </a:spcBef>
            </a:pPr>
            <a:r>
              <a:rPr lang="pl-PL" altLang="pl-PL" sz="2400" dirty="0"/>
              <a:t>wygrywa nie lepszy, lecz szybszy</a:t>
            </a:r>
          </a:p>
          <a:p>
            <a:pPr>
              <a:buFontTx/>
              <a:buNone/>
            </a:pPr>
            <a:endParaRPr lang="pl-PL" altLang="pl-PL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59496" y="836712"/>
            <a:ext cx="9903568" cy="1767036"/>
          </a:xfrm>
        </p:spPr>
        <p:txBody>
          <a:bodyPr rtlCol="0">
            <a:noAutofit/>
          </a:bodyPr>
          <a:lstStyle/>
          <a:p>
            <a:pPr algn="l">
              <a:defRPr/>
            </a:pPr>
            <a:r>
              <a:rPr lang="pl-PL" altLang="pl-PL" sz="3600" b="1" dirty="0"/>
              <a:t>Cele kampanii reklamowej i możliwości ich realizacji w Internecie:</a:t>
            </a:r>
            <a:endParaRPr lang="pl-PL" altLang="pl-PL" sz="3200" b="1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1559496" y="2348880"/>
            <a:ext cx="10369152" cy="4788768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opisywanie świadczonych usług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budowanie image przedsiębiorstwa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informowanie o nowym produkcie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wyjaśnianie jak produkt działa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poprawianie „fałszywych wyobrażeń o produkcie”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redukowanie obaw konsumenta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nakłanianie konsumenta do zakupu lub złożenia zamówienia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przypominanie, gdzie dany produkt można kupić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utrzymywanie wcześniej zdobytej wysokiej świadomości o produkcie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1196752"/>
            <a:ext cx="9145016" cy="1695028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pl-PL" altLang="pl-PL" sz="3600" b="1" dirty="0"/>
              <a:t>Narzędzia promocji uzupełniającej wykorzystywane w Internecie:</a:t>
            </a:r>
            <a:endParaRPr lang="pl-PL" altLang="pl-PL" sz="2800" b="1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1919536" y="3066017"/>
            <a:ext cx="10515600" cy="3791983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próbki</a:t>
            </a:r>
          </a:p>
          <a:p>
            <a:r>
              <a:rPr lang="pl-PL" altLang="pl-PL" sz="2200" dirty="0"/>
              <a:t>kupony</a:t>
            </a:r>
          </a:p>
          <a:p>
            <a:r>
              <a:rPr lang="pl-PL" altLang="pl-PL" sz="2200" dirty="0"/>
              <a:t>premie</a:t>
            </a:r>
          </a:p>
          <a:p>
            <a:r>
              <a:rPr lang="pl-PL" altLang="pl-PL" sz="2200" dirty="0"/>
              <a:t>konkursy i loterie</a:t>
            </a:r>
          </a:p>
          <a:p>
            <a:r>
              <a:rPr lang="pl-PL" altLang="pl-PL" sz="2200" dirty="0"/>
              <a:t>promocyjne obniżki cen</a:t>
            </a:r>
          </a:p>
          <a:p>
            <a:r>
              <a:rPr lang="pl-PL" altLang="pl-PL" sz="2200" dirty="0"/>
              <a:t>promocje łączone i krzyżowe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E642EC2C-FFAC-411F-B15E-5573C278B579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56490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pl-PL" altLang="pl-PL" sz="4800" dirty="0"/>
              <a:t>PUBLIC RELATIONS</a:t>
            </a:r>
          </a:p>
        </p:txBody>
      </p:sp>
    </p:spTree>
    <p:extLst>
      <p:ext uri="{BB962C8B-B14F-4D97-AF65-F5344CB8AC3E}">
        <p14:creationId xmlns:p14="http://schemas.microsoft.com/office/powerpoint/2010/main" val="16404970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15255" y="1170201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PR w Internecie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1703512" y="2492896"/>
            <a:ext cx="7992888" cy="3581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altLang="pl-PL" sz="2200" dirty="0"/>
              <a:t>formy:</a:t>
            </a:r>
          </a:p>
          <a:p>
            <a:pPr lvl="1">
              <a:lnSpc>
                <a:spcPct val="90000"/>
              </a:lnSpc>
            </a:pPr>
            <a:r>
              <a:rPr lang="pl-PL" altLang="pl-PL" sz="2200" i="0" dirty="0"/>
              <a:t>kształtowanie wizerunku firmy</a:t>
            </a:r>
          </a:p>
          <a:p>
            <a:pPr lvl="1">
              <a:lnSpc>
                <a:spcPct val="90000"/>
              </a:lnSpc>
            </a:pPr>
            <a:r>
              <a:rPr lang="pl-PL" altLang="pl-PL" sz="2200" i="0" dirty="0"/>
              <a:t>współpraca ze środkami masowego przekazu</a:t>
            </a:r>
          </a:p>
          <a:p>
            <a:pPr lvl="1">
              <a:lnSpc>
                <a:spcPct val="90000"/>
              </a:lnSpc>
            </a:pPr>
            <a:r>
              <a:rPr lang="pl-PL" altLang="pl-PL" sz="2200" i="0" dirty="0"/>
              <a:t>komunikowanie z inwestorami</a:t>
            </a:r>
          </a:p>
          <a:p>
            <a:pPr lvl="1">
              <a:lnSpc>
                <a:spcPct val="90000"/>
              </a:lnSpc>
            </a:pPr>
            <a:r>
              <a:rPr lang="pl-PL" altLang="pl-PL" sz="2200" i="0" dirty="0"/>
              <a:t>wewnętrzne PR (pracownicy)</a:t>
            </a:r>
          </a:p>
          <a:p>
            <a:pPr>
              <a:lnSpc>
                <a:spcPct val="90000"/>
              </a:lnSpc>
            </a:pPr>
            <a:r>
              <a:rPr lang="pl-PL" altLang="pl-PL" sz="2200" dirty="0"/>
              <a:t>sposoby:</a:t>
            </a:r>
          </a:p>
          <a:p>
            <a:pPr lvl="1">
              <a:lnSpc>
                <a:spcPct val="90000"/>
              </a:lnSpc>
            </a:pPr>
            <a:r>
              <a:rPr lang="pl-PL" altLang="pl-PL" sz="2200" i="0" dirty="0"/>
              <a:t>strona WWW</a:t>
            </a:r>
          </a:p>
          <a:p>
            <a:pPr lvl="1">
              <a:lnSpc>
                <a:spcPct val="90000"/>
              </a:lnSpc>
            </a:pPr>
            <a:r>
              <a:rPr lang="pl-PL" altLang="pl-PL" sz="2200" i="0" dirty="0"/>
              <a:t>internetowe biura prasowe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18179" y="1455365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PR – funkcje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1487488" y="2780928"/>
            <a:ext cx="10009112" cy="3514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altLang="pl-PL" sz="2200" dirty="0"/>
              <a:t>tworzenie wizerunku przedsiębiorstwa</a:t>
            </a:r>
          </a:p>
          <a:p>
            <a:pPr>
              <a:lnSpc>
                <a:spcPct val="90000"/>
              </a:lnSpc>
            </a:pPr>
            <a:r>
              <a:rPr lang="pl-PL" altLang="pl-PL" sz="2200" dirty="0"/>
              <a:t>przekazywanie opinii publicznej informacji charakteryzujących działalność i kreujących wizerunek</a:t>
            </a:r>
          </a:p>
          <a:p>
            <a:pPr>
              <a:lnSpc>
                <a:spcPct val="90000"/>
              </a:lnSpc>
            </a:pPr>
            <a:r>
              <a:rPr lang="pl-PL" altLang="pl-PL" sz="2200" dirty="0"/>
              <a:t>tworzenie przesłanej informacji dla zrozumienia określonych decyzji przedsiębiorstwa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3472" y="1671389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PR – funkcje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1343472" y="2996952"/>
            <a:ext cx="10369152" cy="3586162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nawiązywanie i utrzymywanie więzi ze wszystkimi elementami otoczenia, ważnymi dla realizacji celów przedsiębiorstwa</a:t>
            </a:r>
          </a:p>
          <a:p>
            <a:r>
              <a:rPr lang="pl-PL" altLang="pl-PL" sz="2200" dirty="0"/>
              <a:t>harmonizacja stosunków społecznych wewnątrz i na zewnątrz</a:t>
            </a:r>
          </a:p>
          <a:p>
            <a:r>
              <a:rPr lang="pl-PL" altLang="pl-PL" sz="2200" dirty="0"/>
              <a:t>wzmacnianie wytrzymałości przedsiębiorstwa w sytuacjach kryzysowych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480" y="1358333"/>
            <a:ext cx="9649072" cy="1623020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Public Relations w Internecie realizowany jest poprzez:</a:t>
            </a:r>
            <a:endParaRPr lang="pl-PL" altLang="pl-PL" sz="3600" b="1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1415480" y="2996952"/>
            <a:ext cx="10369152" cy="3806552"/>
          </a:xfrm>
        </p:spPr>
        <p:txBody>
          <a:bodyPr rtlCol="0">
            <a:noAutofit/>
          </a:bodyPr>
          <a:lstStyle/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umieszczanie na stronach WWW publikacji przeznaczonych dla prasy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tworzenie grup dyskusyjnych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rozsyłanie biuletynów elektronicznych zawierających informacje o firmie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organizowanie telekonferencji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sponsoring serwisów informacyjnych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wewnętrzny PR, czyli komunikowanie się za pośrednictwem sieci z pracownikami firmy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1268760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Formy reklamy internetowej</a:t>
            </a:r>
            <a:endParaRPr lang="pl-PL" altLang="pl-PL" sz="4000" b="1" dirty="0">
              <a:solidFill>
                <a:schemeClr val="folHlink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1775520" y="2423185"/>
            <a:ext cx="8568952" cy="3581400"/>
          </a:xfrm>
        </p:spPr>
        <p:txBody>
          <a:bodyPr rtlCol="0">
            <a:no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reklama docelowa na własnych stronach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reklama odnośnikowa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ogłoszenia reklamowe na stronach WWW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chaty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przerywniki reklamowe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okna siostrzane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ministrony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reklamowe (pop-</a:t>
            </a: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up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bannery – aktywne moduły reklamowe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guziki reklamowe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4735" y="1657350"/>
            <a:ext cx="8229600" cy="542925"/>
          </a:xfrm>
        </p:spPr>
        <p:txBody>
          <a:bodyPr rtlCol="0">
            <a:noAutofit/>
          </a:bodyPr>
          <a:lstStyle/>
          <a:p>
            <a:pPr algn="l">
              <a:defRPr/>
            </a:pPr>
            <a:r>
              <a:rPr lang="pl-PL" altLang="pl-PL" sz="4000" b="1" dirty="0"/>
              <a:t>Zalety reklamy internetowej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1794735" y="2636912"/>
            <a:ext cx="9505056" cy="4319587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szeroki zasięg </a:t>
            </a:r>
          </a:p>
          <a:p>
            <a:r>
              <a:rPr lang="pl-PL" altLang="pl-PL" sz="2200" dirty="0"/>
              <a:t>bardzo niski koszt w stosunku do objętości</a:t>
            </a:r>
          </a:p>
          <a:p>
            <a:r>
              <a:rPr lang="pl-PL" altLang="pl-PL" sz="2200" dirty="0"/>
              <a:t>przekazywanie wszechstronnych i wyczerpujących informacji</a:t>
            </a:r>
          </a:p>
          <a:p>
            <a:r>
              <a:rPr lang="pl-PL" altLang="pl-PL" sz="2200" dirty="0"/>
              <a:t>łatwość częstego uaktualniania przekazywanych informacji</a:t>
            </a:r>
          </a:p>
          <a:p>
            <a:r>
              <a:rPr lang="pl-PL" altLang="pl-PL" sz="2200" dirty="0"/>
              <a:t>możliwość kopiowania i przechowywania informacji</a:t>
            </a:r>
          </a:p>
          <a:p>
            <a:r>
              <a:rPr lang="pl-PL" altLang="pl-PL" sz="2200" dirty="0"/>
              <a:t>interaktywność</a:t>
            </a:r>
          </a:p>
          <a:p>
            <a:r>
              <a:rPr lang="pl-PL" altLang="pl-PL" sz="2200" dirty="0"/>
              <a:t>łatwość analizy efektywności tej formy reklamy</a:t>
            </a:r>
          </a:p>
          <a:p>
            <a:r>
              <a:rPr lang="pl-PL" altLang="pl-PL" sz="2200" dirty="0"/>
              <a:t>tworzenie wizerunku nowoczesnej firmy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2362200" y="1557338"/>
            <a:ext cx="7772400" cy="4691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Blip>
                <a:blip r:embed="rId3"/>
              </a:buBlip>
            </a:pPr>
            <a:endParaRPr lang="pl-PL" altLang="pl-PL" sz="280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480" y="1926142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 err="1"/>
              <a:t>Search</a:t>
            </a:r>
            <a:r>
              <a:rPr lang="pl-PL" altLang="pl-PL" sz="4000" b="1" dirty="0"/>
              <a:t> </a:t>
            </a:r>
            <a:r>
              <a:rPr lang="pl-PL" altLang="pl-PL" sz="4000" b="1" dirty="0" err="1"/>
              <a:t>engine</a:t>
            </a:r>
            <a:r>
              <a:rPr lang="pl-PL" altLang="pl-PL" sz="4000" b="1" dirty="0"/>
              <a:t> marketing …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1415480" y="3068960"/>
            <a:ext cx="10009112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altLang="pl-PL" sz="2400" dirty="0"/>
              <a:t>SEM – marketing internetowy w wyszukiwarkach – poprawa dostępu użytkownika do serwisu poprzez zwiększenie jego widoczności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1916832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Przesłanki globalizacji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631504" y="2888323"/>
            <a:ext cx="9937104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altLang="pl-PL" sz="2400" dirty="0"/>
          </a:p>
          <a:p>
            <a:r>
              <a:rPr lang="pl-PL" altLang="pl-PL" sz="2400" dirty="0"/>
              <a:t>postęp naukowo-techniczny</a:t>
            </a:r>
          </a:p>
          <a:p>
            <a:pPr marL="0" indent="0">
              <a:buNone/>
            </a:pPr>
            <a:endParaRPr lang="pl-PL" altLang="pl-PL" sz="1200" dirty="0"/>
          </a:p>
          <a:p>
            <a:r>
              <a:rPr lang="pl-PL" altLang="pl-PL" sz="2400" dirty="0"/>
              <a:t>liberalizacja warunków rozwoju handlu międzynarodowego, inwestycji zagranicznych, rynków finansowych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85130" y="1831340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Wyniki naturalne (organiczne)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1775520" y="3140968"/>
            <a:ext cx="9937104" cy="3950568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pozycja strony uzależniona od jej jakości, zweryfikowanej przez algorytm oceniający</a:t>
            </a:r>
          </a:p>
          <a:p>
            <a:r>
              <a:rPr lang="pl-PL" altLang="pl-PL" sz="2200" dirty="0"/>
              <a:t>nie są pobierane opłaty za wyświetlanie stron</a:t>
            </a:r>
          </a:p>
          <a:p>
            <a:r>
              <a:rPr lang="pl-PL" altLang="pl-PL" sz="2200" dirty="0"/>
              <a:t>specyfikacja algorytmu nie jest jawna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480" y="1844824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Wyniki płatne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1343472" y="3092937"/>
            <a:ext cx="10515600" cy="3791983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linki sponsorowane (</a:t>
            </a:r>
            <a:r>
              <a:rPr lang="pl-PL" altLang="pl-PL" sz="2200" dirty="0" err="1"/>
              <a:t>sponsored</a:t>
            </a:r>
            <a:r>
              <a:rPr lang="pl-PL" altLang="pl-PL" sz="2200" dirty="0"/>
              <a:t> </a:t>
            </a:r>
            <a:r>
              <a:rPr lang="pl-PL" altLang="pl-PL" sz="2200" dirty="0" err="1"/>
              <a:t>links</a:t>
            </a:r>
            <a:r>
              <a:rPr lang="pl-PL" altLang="pl-PL" sz="2200" dirty="0"/>
              <a:t> – Google, </a:t>
            </a:r>
            <a:r>
              <a:rPr lang="pl-PL" altLang="pl-PL" sz="2200" dirty="0" err="1"/>
              <a:t>sponsored</a:t>
            </a:r>
            <a:r>
              <a:rPr lang="pl-PL" altLang="pl-PL" sz="2200" dirty="0"/>
              <a:t> </a:t>
            </a:r>
            <a:r>
              <a:rPr lang="pl-PL" altLang="pl-PL" sz="2200" dirty="0" err="1"/>
              <a:t>results</a:t>
            </a:r>
            <a:r>
              <a:rPr lang="pl-PL" altLang="pl-PL" sz="2200" dirty="0"/>
              <a:t> – Yahoo, </a:t>
            </a:r>
            <a:r>
              <a:rPr lang="pl-PL" altLang="pl-PL" sz="2200" dirty="0" err="1"/>
              <a:t>sponsored</a:t>
            </a:r>
            <a:r>
              <a:rPr lang="pl-PL" altLang="pl-PL" sz="2200" dirty="0"/>
              <a:t> </a:t>
            </a:r>
            <a:r>
              <a:rPr lang="pl-PL" altLang="pl-PL" sz="2200" dirty="0" err="1"/>
              <a:t>sites</a:t>
            </a:r>
            <a:r>
              <a:rPr lang="pl-PL" altLang="pl-PL" sz="2200" dirty="0"/>
              <a:t> - Microsoft)</a:t>
            </a:r>
          </a:p>
          <a:p>
            <a:pPr>
              <a:lnSpc>
                <a:spcPct val="110000"/>
              </a:lnSpc>
            </a:pPr>
            <a:r>
              <a:rPr lang="pl-PL" altLang="pl-PL" sz="2200" dirty="0"/>
              <a:t>boks sponsorowany – Onet, Wirtualna Polska, </a:t>
            </a:r>
            <a:r>
              <a:rPr lang="pl-PL" altLang="pl-PL" sz="2200" dirty="0" err="1"/>
              <a:t>NetSprint</a:t>
            </a:r>
            <a:r>
              <a:rPr lang="pl-PL" altLang="pl-PL" sz="22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20738" y="1052736"/>
            <a:ext cx="9865096" cy="1695028"/>
          </a:xfrm>
        </p:spPr>
        <p:txBody>
          <a:bodyPr rtlCol="0">
            <a:noAutofit/>
          </a:bodyPr>
          <a:lstStyle/>
          <a:p>
            <a:pPr algn="l">
              <a:defRPr/>
            </a:pPr>
            <a:r>
              <a:rPr lang="pl-PL" altLang="pl-PL" sz="3800" b="1" dirty="0"/>
              <a:t>Cele kampanii reklamowej i możliwości ich realizacji w Internecie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1919536" y="2650193"/>
            <a:ext cx="9289032" cy="3716959"/>
          </a:xfrm>
        </p:spPr>
        <p:txBody>
          <a:bodyPr rtlCol="0">
            <a:normAutofit fontScale="92500" lnSpcReduction="10000"/>
          </a:bodyPr>
          <a:lstStyle/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opisywanie świadczonych usług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budowanie image przedsiębiorstwa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informowanie o nowym produkcie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wyjaśnianie jak produkt działa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poprawianie „fałszywych wyobrażeń o produkcie”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redukowanie obaw konsumenta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nakłanianie konsumenta do zakupu lub złożenia zamówienia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przypominanie, gdzie dany produkt można kupić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utrzymywanie wcześniej zdobytej wysokiej świadomości o produkcie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552" y="1124744"/>
            <a:ext cx="7169586" cy="1485900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Narzędzia promocji </a:t>
            </a:r>
            <a:br>
              <a:rPr lang="pl-PL" altLang="pl-PL" sz="4000" b="1" dirty="0"/>
            </a:br>
            <a:r>
              <a:rPr lang="pl-PL" altLang="pl-PL" sz="4000" b="1" dirty="0"/>
              <a:t>– dla przypomnienia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2063552" y="2492896"/>
            <a:ext cx="7200900" cy="3878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altLang="pl-PL" sz="2200" dirty="0"/>
          </a:p>
          <a:p>
            <a:r>
              <a:rPr lang="pl-PL" altLang="pl-PL" sz="2200" dirty="0"/>
              <a:t>reklama</a:t>
            </a:r>
          </a:p>
          <a:p>
            <a:r>
              <a:rPr lang="pl-PL" altLang="pl-PL" sz="2200" dirty="0"/>
              <a:t>promocja uzupełniająca</a:t>
            </a:r>
          </a:p>
          <a:p>
            <a:r>
              <a:rPr lang="pl-PL" altLang="pl-PL" sz="2200" dirty="0"/>
              <a:t>public relations</a:t>
            </a:r>
          </a:p>
          <a:p>
            <a:r>
              <a:rPr lang="pl-PL" altLang="pl-PL" sz="2200" dirty="0"/>
              <a:t>sponsoring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1628800"/>
            <a:ext cx="10515600" cy="1325563"/>
          </a:xfrm>
          <a:noFill/>
        </p:spPr>
        <p:txBody>
          <a:bodyPr vert="horz" lIns="92075" tIns="46038" rIns="92075" bIns="46038" rtlCol="0" anchor="t">
            <a:normAutofit/>
          </a:bodyPr>
          <a:lstStyle/>
          <a:p>
            <a:pPr algn="l"/>
            <a:r>
              <a:rPr lang="pl-PL" altLang="pl-PL" sz="4000" b="1" dirty="0">
                <a:solidFill>
                  <a:srgbClr val="00B0F0"/>
                </a:solidFill>
              </a:rPr>
              <a:t>Reklama</a:t>
            </a:r>
            <a:r>
              <a:rPr lang="pl-PL" altLang="pl-PL" sz="4000" dirty="0">
                <a:solidFill>
                  <a:srgbClr val="00B0F0"/>
                </a:solidFill>
              </a:rPr>
              <a:t> </a:t>
            </a:r>
            <a:r>
              <a:rPr lang="pl-PL" altLang="pl-PL" sz="4000" b="1" dirty="0">
                <a:solidFill>
                  <a:srgbClr val="00B0F0"/>
                </a:solidFill>
              </a:rPr>
              <a:t>to: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564904"/>
            <a:ext cx="10515600" cy="3791983"/>
          </a:xfrm>
        </p:spPr>
        <p:txBody>
          <a:bodyPr vert="horz" lIns="92075" tIns="46038" rIns="92075" bIns="46038" rtlCol="0">
            <a:normAutofit/>
          </a:bodyPr>
          <a:lstStyle/>
          <a:p>
            <a:pPr>
              <a:buFontTx/>
              <a:buNone/>
            </a:pPr>
            <a:r>
              <a:rPr lang="pl-PL" altLang="pl-PL" sz="2400" dirty="0"/>
              <a:t>  płatna forma nieosobistej prezentacji i promocji idei, dobra lub usługi, ma charakter publicznej, wielokrotnej prezentacji w środkach masowego przekazu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8932" y="692696"/>
            <a:ext cx="7200900" cy="1695028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pl-PL" altLang="pl-PL" sz="4000" b="1" dirty="0"/>
              <a:t>Formy e-reklamy</a:t>
            </a:r>
            <a:endParaRPr lang="pl-PL" altLang="pl-PL" sz="5400" b="1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1127448" y="1916832"/>
            <a:ext cx="10801200" cy="5040560"/>
          </a:xfrm>
        </p:spPr>
        <p:txBody>
          <a:bodyPr rtlCol="0">
            <a:noAutofit/>
          </a:bodyPr>
          <a:lstStyle/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pl-PL" alt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BANEROWE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Baner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 - najpopularniejszy; zazwyczaj na górze strony. Używany jako forma serwująca inne formy, otwierające się w osobnych oknach lub oparte na warstwach (pop-</a:t>
            </a: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up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top laser </a:t>
            </a: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etc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 Wg liczby odsłon (1000).       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Baner w GG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w oknie dialogowym Gadu-Gadu; na czas (1 dzień)</a:t>
            </a:r>
            <a:endParaRPr lang="pl-PL" altLang="pl-PL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Billboard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zamiast tradycyjnego banera, większa powierzchnia za tę samą cenę. Wg odsłon (1000)</a:t>
            </a:r>
            <a:endParaRPr lang="pl-PL" altLang="pl-PL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Button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niewielki prostokątny element w witrynie. Wg liczby odsłon (1000)</a:t>
            </a:r>
            <a:endParaRPr lang="pl-PL" altLang="pl-PL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Rectangle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śródtekstowy; na stronie głównej serwisu, podobny do reklamy prasowej na czas (tydzień)</a:t>
            </a:r>
            <a:endParaRPr lang="pl-PL" altLang="pl-PL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Skyscraper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pionowy prostokąt wzdłuż strony; wg liczby odsłon (1000)</a:t>
            </a:r>
            <a:endParaRPr lang="pl-PL" altLang="pl-PL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Surround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baner (billboard) + </a:t>
            </a: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skyscraper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skorelowane i reklamujące 1 produkt. na czas (1000 odsłon)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1415480" y="1772816"/>
            <a:ext cx="9505056" cy="4896544"/>
          </a:xfrm>
        </p:spPr>
        <p:txBody>
          <a:bodyPr rtlCol="0">
            <a:noAutofit/>
          </a:bodyPr>
          <a:lstStyle/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POP_UPOWE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Pop-</a:t>
            </a:r>
            <a:r>
              <a:rPr lang="pl-PL" altLang="pl-PL" sz="2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up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osobne okno otwierające się nad aktywnym oknem przeglądarki; najbardziej irytujący, skuteczny przy niektórych kampaniach. Limitowany kontakt z 1 użytkownikiem; wg liczby odsłon (1000)</a:t>
            </a:r>
            <a:endParaRPr lang="pl-PL" altLang="pl-PL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Pop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pl-PL" altLang="pl-PL" sz="2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under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osobne okno otwierające się pod przeglądarką, widoczne po zminimalizowaniu lub zamknięciu przeglądarki. Mało irytująca. Przekazuje sporo informacji. Wg liczby odsłon (1000)</a:t>
            </a:r>
            <a:endParaRPr lang="pl-PL" altLang="pl-PL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Komunikator reklamowy GG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osobne okienko otwierające się przy uruchamianiu programu na pulpicie. na czas (1 dzień)</a:t>
            </a:r>
            <a:endParaRPr lang="pl-PL" altLang="pl-PL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Interstitial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pełnoekranowa animacja uruchamiająca się po całkowitym załadowaniu. Max. 10 sekund. </a:t>
            </a: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Capping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Wg liczby odsłon (1000)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983432" y="1916832"/>
            <a:ext cx="10945216" cy="4670648"/>
          </a:xfrm>
        </p:spPr>
        <p:txBody>
          <a:bodyPr rtlCol="0">
            <a:no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pl-PL" alt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EMITOWANE NA WARSTWIE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Brandmark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osobne okienko otwierające się nad aktywnym oknem przeglądarki zdefiniowane na przezroczystej warstwie. Od pop-</a:t>
            </a: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upa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różni się tym, że może mieć dowolny kształt. W pełni interaktywne, idealne do prezentacji produktu. Wg liczby odsłon (1000)</a:t>
            </a:r>
            <a:endParaRPr lang="pl-PL" altLang="pl-PL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Top </a:t>
            </a:r>
            <a:r>
              <a:rPr lang="pl-PL" altLang="pl-PL" sz="2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Layer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animacja rozgrywająca się na przezroczystej warstwie nałożonej na witrynę. Sprawdza się w kampaniach </a:t>
            </a: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brandingowych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Wg liczby odsłon (1000).</a:t>
            </a:r>
            <a:endParaRPr lang="pl-PL" altLang="pl-PL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Expand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dodatkowa powierzchnia reklamowa dla banera, billboardu lub </a:t>
            </a: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skyscrapera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W formie rozwijanej - powiększana „na życzenie” odbiorcy. Wg odsłon (1000)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1464" y="1556792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Wskaźniki skuteczności i efektywności reklamy</a:t>
            </a:r>
            <a:endParaRPr lang="pl-PL" altLang="pl-PL" sz="3600" b="1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1199456" y="2996952"/>
            <a:ext cx="9793088" cy="3695700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pl-PL" altLang="pl-PL" sz="2200" b="1" dirty="0" err="1">
                <a:solidFill>
                  <a:srgbClr val="00B0F0"/>
                </a:solidFill>
              </a:rPr>
              <a:t>AdViews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liczba wyświetleń danej reklamy on-line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b="1" dirty="0" err="1">
                <a:solidFill>
                  <a:srgbClr val="00B0F0"/>
                </a:solidFill>
              </a:rPr>
              <a:t>AdClicks</a:t>
            </a:r>
            <a:r>
              <a:rPr lang="pl-PL" altLang="pl-PL" sz="2200" dirty="0">
                <a:solidFill>
                  <a:schemeClr val="accent1"/>
                </a:solidFill>
              </a:rPr>
              <a:t> 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wskaźnik określający, ile razy dana reklama została zauważona i otwarta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b="1" dirty="0" err="1">
                <a:solidFill>
                  <a:srgbClr val="00B0F0"/>
                </a:solidFill>
              </a:rPr>
              <a:t>Click</a:t>
            </a:r>
            <a:r>
              <a:rPr lang="pl-PL" altLang="pl-PL" sz="2200" b="1" dirty="0">
                <a:solidFill>
                  <a:srgbClr val="00B0F0"/>
                </a:solidFill>
              </a:rPr>
              <a:t> </a:t>
            </a:r>
            <a:r>
              <a:rPr lang="pl-PL" altLang="pl-PL" sz="2200" b="1" dirty="0" err="1">
                <a:solidFill>
                  <a:srgbClr val="00B0F0"/>
                </a:solidFill>
              </a:rPr>
              <a:t>Rate</a:t>
            </a:r>
            <a:r>
              <a:rPr lang="pl-PL" altLang="pl-PL" sz="2200" dirty="0">
                <a:solidFill>
                  <a:srgbClr val="00B0F0"/>
                </a:solidFill>
              </a:rPr>
              <a:t> 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stosunek kliknięć na dany baner do ogólnej liczby jego wyświetleń na danej stronie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b="1" dirty="0" err="1">
                <a:solidFill>
                  <a:srgbClr val="00B0F0"/>
                </a:solidFill>
              </a:rPr>
              <a:t>Click</a:t>
            </a:r>
            <a:r>
              <a:rPr lang="pl-PL" altLang="pl-PL" sz="2200" b="1" dirty="0">
                <a:solidFill>
                  <a:srgbClr val="00B0F0"/>
                </a:solidFill>
              </a:rPr>
              <a:t> Through </a:t>
            </a:r>
            <a:r>
              <a:rPr lang="pl-PL" altLang="pl-PL" sz="2200" b="1" dirty="0" err="1">
                <a:solidFill>
                  <a:srgbClr val="00B0F0"/>
                </a:solidFill>
              </a:rPr>
              <a:t>Rate</a:t>
            </a:r>
            <a:r>
              <a:rPr lang="pl-PL" altLang="pl-PL" sz="2200" b="1" dirty="0">
                <a:solidFill>
                  <a:srgbClr val="00B0F0"/>
                </a:solidFill>
              </a:rPr>
              <a:t> (CTR)</a:t>
            </a:r>
            <a:r>
              <a:rPr lang="pl-PL" altLang="pl-PL" sz="2200" dirty="0">
                <a:solidFill>
                  <a:srgbClr val="00B0F0"/>
                </a:solidFill>
              </a:rPr>
              <a:t> 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procent oglądających, którzy zdecydowali się kliknąć na dany baner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512" y="1484784"/>
            <a:ext cx="8229600" cy="542925"/>
          </a:xfrm>
        </p:spPr>
        <p:txBody>
          <a:bodyPr rtlCol="0">
            <a:noAutofit/>
          </a:bodyPr>
          <a:lstStyle/>
          <a:p>
            <a:pPr algn="l">
              <a:defRPr/>
            </a:pPr>
            <a:r>
              <a:rPr lang="pl-PL" altLang="pl-PL" sz="4000" b="1" dirty="0"/>
              <a:t>Zalety reklamy internetowej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1703512" y="2204864"/>
            <a:ext cx="9361040" cy="4319587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szeroki zasięg 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bardzo niski koszt w stosunku do objętości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przekazywanie wszechstronnych i wyczerpujących informacji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łatwość częstego uaktualniania przekazywanych informacji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możliwość kopiowania i przechowywania informacji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interaktywność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łatwość analizy efektywności tej formy reklamy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tworzenie wizerunku nowoczesnej firmy</a:t>
            </a: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2362200" y="1557338"/>
            <a:ext cx="7772400" cy="4691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Blip>
                <a:blip r:embed="rId3"/>
              </a:buBlip>
            </a:pPr>
            <a:endParaRPr lang="pl-PL" altLang="pl-PL" sz="280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52686" y="1922329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3 elementy Internetu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451484" y="3273231"/>
            <a:ext cx="9289032" cy="3581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altLang="pl-PL" sz="2400" dirty="0"/>
              <a:t>Połączone sieci oparte na protokołach TCP/IP;</a:t>
            </a:r>
          </a:p>
          <a:p>
            <a:pPr marL="514350" indent="-514350">
              <a:buFont typeface="+mj-lt"/>
              <a:buAutoNum type="arabicPeriod"/>
            </a:pPr>
            <a:r>
              <a:rPr lang="pl-PL" altLang="pl-PL" sz="2400" dirty="0"/>
              <a:t>Społeczność, która używa i rozwija te sieci;</a:t>
            </a:r>
          </a:p>
          <a:p>
            <a:pPr marL="514350" indent="-514350">
              <a:buFont typeface="+mj-lt"/>
              <a:buAutoNum type="arabicPeriod"/>
            </a:pPr>
            <a:r>
              <a:rPr lang="pl-PL" altLang="pl-PL" sz="2400" dirty="0"/>
              <a:t>Zbiór zasobów, do jakich można dotrzeć przy pomocy sieci.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59496" y="2437457"/>
            <a:ext cx="8229600" cy="542925"/>
          </a:xfrm>
        </p:spPr>
        <p:txBody>
          <a:bodyPr rtlCol="0">
            <a:noAutofit/>
          </a:bodyPr>
          <a:lstStyle/>
          <a:p>
            <a:pPr algn="l">
              <a:defRPr/>
            </a:pPr>
            <a:r>
              <a:rPr lang="pl-PL" altLang="pl-PL" sz="4000" b="1" dirty="0"/>
              <a:t>Wady reklamy internetowej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1559496" y="2708920"/>
            <a:ext cx="10153128" cy="4638961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pl-PL" altLang="pl-PL" sz="2200" dirty="0"/>
          </a:p>
          <a:p>
            <a:r>
              <a:rPr lang="pl-PL" altLang="pl-PL" sz="2200" dirty="0"/>
              <a:t>ograniczony dostęp do Internetu</a:t>
            </a:r>
          </a:p>
          <a:p>
            <a:r>
              <a:rPr lang="pl-PL" altLang="pl-PL" sz="2200" dirty="0"/>
              <a:t>konieczność aktywnego zaangażowania się w poszukiwanie informacji (</a:t>
            </a:r>
            <a:r>
              <a:rPr lang="pl-PL" altLang="pl-PL" sz="2200" dirty="0" err="1"/>
              <a:t>pull</a:t>
            </a:r>
            <a:r>
              <a:rPr lang="pl-PL" altLang="pl-PL" sz="2200" dirty="0"/>
              <a:t>)</a:t>
            </a:r>
          </a:p>
          <a:p>
            <a:r>
              <a:rPr lang="pl-PL" altLang="pl-PL" sz="2200" dirty="0"/>
              <a:t>nieaktualne lub nierzetelne informacje na wielu stronach reklamowych</a:t>
            </a:r>
          </a:p>
          <a:p>
            <a:r>
              <a:rPr lang="pl-PL" altLang="pl-PL" sz="2200" dirty="0"/>
              <a:t>kłopoty z połączeniami (zwłaszcza w godzinach „szczytu”)</a:t>
            </a: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2362200" y="1557338"/>
            <a:ext cx="7772400" cy="4691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Blip>
                <a:blip r:embed="rId3"/>
              </a:buBlip>
            </a:pPr>
            <a:endParaRPr lang="pl-PL" altLang="pl-PL" sz="280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43B5E96A-560A-40C3-BF8C-9A061ECE34D3}"/>
              </a:ext>
            </a:extLst>
          </p:cNvPr>
          <p:cNvSpPr txBox="1">
            <a:spLocks noChangeArrowheads="1"/>
          </p:cNvSpPr>
          <p:nvPr/>
        </p:nvSpPr>
        <p:spPr>
          <a:xfrm>
            <a:off x="1919536" y="1944443"/>
            <a:ext cx="8636333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pl-PL" altLang="pl-PL" sz="4000" dirty="0"/>
              <a:t>Public </a:t>
            </a:r>
            <a:r>
              <a:rPr lang="en-US" altLang="pl-PL" sz="4000" dirty="0"/>
              <a:t>Relations</a:t>
            </a:r>
            <a:r>
              <a:rPr lang="cs-CZ" altLang="pl-PL" sz="4000" dirty="0"/>
              <a:t> </a:t>
            </a:r>
            <a:r>
              <a:rPr lang="pl-PL" altLang="pl-PL" sz="4000" dirty="0"/>
              <a:t>w Internecie 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94B4AE74-45B5-4AFB-8656-025FB19D854D}"/>
              </a:ext>
            </a:extLst>
          </p:cNvPr>
          <p:cNvSpPr txBox="1">
            <a:spLocks noChangeArrowheads="1"/>
          </p:cNvSpPr>
          <p:nvPr/>
        </p:nvSpPr>
        <p:spPr>
          <a:xfrm>
            <a:off x="1920472" y="321297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altLang="pl-PL" sz="2400" dirty="0"/>
              <a:t>Promocja i reklama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7568" y="1581869"/>
            <a:ext cx="7272808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PR w Internecie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2207568" y="2708920"/>
            <a:ext cx="7200900" cy="395056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pl-PL" altLang="pl-PL" sz="2200" dirty="0"/>
              <a:t>formy:</a:t>
            </a:r>
          </a:p>
          <a:p>
            <a:pPr lvl="1">
              <a:lnSpc>
                <a:spcPct val="90000"/>
              </a:lnSpc>
            </a:pPr>
            <a:r>
              <a:rPr lang="pl-PL" altLang="pl-PL" sz="2200" i="0" dirty="0"/>
              <a:t>kształtowanie wizerunku firmy</a:t>
            </a:r>
          </a:p>
          <a:p>
            <a:pPr lvl="1">
              <a:lnSpc>
                <a:spcPct val="90000"/>
              </a:lnSpc>
            </a:pPr>
            <a:r>
              <a:rPr lang="pl-PL" altLang="pl-PL" sz="2200" i="0" dirty="0"/>
              <a:t>współpraca ze środkami masowego przekazu</a:t>
            </a:r>
          </a:p>
          <a:p>
            <a:pPr lvl="1">
              <a:lnSpc>
                <a:spcPct val="90000"/>
              </a:lnSpc>
            </a:pPr>
            <a:r>
              <a:rPr lang="pl-PL" altLang="pl-PL" sz="2200" i="0" dirty="0"/>
              <a:t>komunikowanie z inwestorami</a:t>
            </a:r>
          </a:p>
          <a:p>
            <a:pPr lvl="1">
              <a:lnSpc>
                <a:spcPct val="90000"/>
              </a:lnSpc>
            </a:pPr>
            <a:r>
              <a:rPr lang="pl-PL" altLang="pl-PL" sz="2200" i="0" dirty="0"/>
              <a:t>wewnętrzne PR (pracownicy)</a:t>
            </a:r>
          </a:p>
          <a:p>
            <a:pPr>
              <a:lnSpc>
                <a:spcPct val="90000"/>
              </a:lnSpc>
            </a:pPr>
            <a:r>
              <a:rPr lang="pl-PL" altLang="pl-PL" sz="2200" dirty="0"/>
              <a:t>sposoby:</a:t>
            </a:r>
          </a:p>
          <a:p>
            <a:pPr lvl="1">
              <a:lnSpc>
                <a:spcPct val="90000"/>
              </a:lnSpc>
            </a:pPr>
            <a:r>
              <a:rPr lang="pl-PL" altLang="pl-PL" sz="2200" i="0" dirty="0"/>
              <a:t>strona WWW</a:t>
            </a:r>
          </a:p>
          <a:p>
            <a:pPr lvl="1">
              <a:lnSpc>
                <a:spcPct val="90000"/>
              </a:lnSpc>
            </a:pPr>
            <a:r>
              <a:rPr lang="pl-PL" altLang="pl-PL" sz="2200" i="0" dirty="0"/>
              <a:t>internetowe biura prasowe</a:t>
            </a:r>
          </a:p>
        </p:txBody>
      </p:sp>
    </p:spTree>
    <p:extLst>
      <p:ext uri="{BB962C8B-B14F-4D97-AF65-F5344CB8AC3E}">
        <p14:creationId xmlns:p14="http://schemas.microsoft.com/office/powerpoint/2010/main" val="27856810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1412776"/>
            <a:ext cx="10515600" cy="1325563"/>
          </a:xfrm>
        </p:spPr>
        <p:txBody>
          <a:bodyPr/>
          <a:lstStyle/>
          <a:p>
            <a:pPr algn="l"/>
            <a:r>
              <a:rPr lang="pl-PL" altLang="pl-PL" sz="4000" b="1" dirty="0"/>
              <a:t>Budowa</a:t>
            </a:r>
            <a:r>
              <a:rPr lang="pl-PL" altLang="pl-PL" b="1" dirty="0"/>
              <a:t> skutecznego serwisu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1847528" y="2852936"/>
            <a:ext cx="9362256" cy="3878560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pl-PL" altLang="pl-PL" sz="2200" b="1" dirty="0">
                <a:solidFill>
                  <a:srgbClr val="00B0F0"/>
                </a:solidFill>
              </a:rPr>
              <a:t>wiarygodny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aktualne i rzetelne informacje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b="1" dirty="0">
                <a:solidFill>
                  <a:srgbClr val="00B0F0"/>
                </a:solidFill>
              </a:rPr>
              <a:t>elegancki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estetyczna szata graficzna, krótki czas ładownia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b="1" dirty="0">
                <a:solidFill>
                  <a:srgbClr val="00B0F0"/>
                </a:solidFill>
              </a:rPr>
              <a:t>przyjazny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intuicyjny system nawigacji, przejrzysta struktura, narzędzia wyszukiwania informacji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b="1" dirty="0">
                <a:solidFill>
                  <a:srgbClr val="00B0F0"/>
                </a:solidFill>
              </a:rPr>
              <a:t>poprawny</a:t>
            </a:r>
            <a:r>
              <a:rPr lang="pl-PL" altLang="pl-PL" sz="2200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l-PL" altLang="pl-PL" sz="2200" b="1" dirty="0">
                <a:solidFill>
                  <a:srgbClr val="00B0F0"/>
                </a:solidFill>
              </a:rPr>
              <a:t>technicznie</a:t>
            </a:r>
            <a:r>
              <a:rPr lang="pl-PL" altLang="pl-PL" sz="2200" dirty="0">
                <a:solidFill>
                  <a:srgbClr val="00B0F0"/>
                </a:solidFill>
              </a:rPr>
              <a:t> 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właściwe kodowanie znaków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448" y="1094834"/>
            <a:ext cx="10515600" cy="1325563"/>
          </a:xfrm>
        </p:spPr>
        <p:txBody>
          <a:bodyPr/>
          <a:lstStyle/>
          <a:p>
            <a:r>
              <a:rPr lang="pl-PL" altLang="pl-PL" b="1" dirty="0"/>
              <a:t>Czym jest bankowość elektroniczna?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altLang="pl-PL" sz="2400" dirty="0"/>
              <a:t>różne definicje w zależności </a:t>
            </a:r>
            <a:br>
              <a:rPr lang="pl-PL" altLang="pl-PL" sz="2400" dirty="0"/>
            </a:br>
            <a:r>
              <a:rPr lang="pl-PL" altLang="pl-PL" sz="2400" dirty="0"/>
              <a:t>od zakresu i szczegółowości</a:t>
            </a:r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2999656" y="3609131"/>
            <a:ext cx="6336704" cy="156966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l-PL" altLang="pl-P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zestaw środków teleinformatycznych umożliwiających </a:t>
            </a:r>
            <a:br>
              <a:rPr lang="pl-PL" altLang="pl-P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zdalny dostęp </a:t>
            </a:r>
            <a:br>
              <a:rPr lang="pl-PL" altLang="pl-P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rachunku bankowego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 animBg="1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584" y="1527373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Internet w bankowości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2351584" y="2839382"/>
            <a:ext cx="7200900" cy="3878560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globalny zasięg działania</a:t>
            </a:r>
          </a:p>
          <a:p>
            <a:r>
              <a:rPr lang="pl-PL" altLang="pl-PL" sz="2200" dirty="0"/>
              <a:t>szybkość</a:t>
            </a:r>
          </a:p>
          <a:p>
            <a:r>
              <a:rPr lang="pl-PL" altLang="pl-PL" sz="2200" dirty="0"/>
              <a:t>multimedia</a:t>
            </a:r>
          </a:p>
          <a:p>
            <a:r>
              <a:rPr lang="pl-PL" altLang="pl-PL" sz="2200" dirty="0"/>
              <a:t>brak ograniczeń czasowych</a:t>
            </a:r>
          </a:p>
          <a:p>
            <a:r>
              <a:rPr lang="pl-PL" altLang="pl-PL" sz="2200" dirty="0"/>
              <a:t>elastyczność działania</a:t>
            </a:r>
          </a:p>
          <a:p>
            <a:r>
              <a:rPr lang="pl-PL" altLang="pl-PL" sz="2200" dirty="0"/>
              <a:t>niski koszt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59496" y="980728"/>
            <a:ext cx="9832538" cy="1623020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Modele banków </a:t>
            </a:r>
            <a:br>
              <a:rPr lang="pl-PL" altLang="pl-PL" sz="4000" b="1" dirty="0"/>
            </a:br>
            <a:r>
              <a:rPr lang="pl-PL" altLang="pl-PL" sz="4000" b="1" dirty="0"/>
              <a:t>w bankowości internetowej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1559496" y="2420888"/>
            <a:ext cx="10515600" cy="3791983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bank wirtualny </a:t>
            </a:r>
          </a:p>
          <a:p>
            <a:pPr lvl="1"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np. mBank detaliczny oddział BRE Banku SA)</a:t>
            </a:r>
          </a:p>
          <a:p>
            <a:pPr lvl="1"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pierwszy - First Network Bank w USA</a:t>
            </a:r>
          </a:p>
          <a:p>
            <a:pPr lvl="1"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różne kanały elektroniczne</a:t>
            </a:r>
          </a:p>
          <a:p>
            <a:pPr lvl="1"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limit operacji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dostęp elektroniczny do banku tradycyjnego</a:t>
            </a:r>
          </a:p>
          <a:p>
            <a:pPr lvl="1"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rozszerzenie usług tradycyjnego banku o konto internetowe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niezależne oddziały wirtualne</a:t>
            </a:r>
          </a:p>
          <a:p>
            <a:pPr lvl="1"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stadium przejściowe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6054" y="1340768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Bankowość terminalowa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2146054" y="2492896"/>
            <a:ext cx="7200900" cy="380655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pl-PL" altLang="pl-PL" sz="2200" dirty="0"/>
              <a:t>rodzaje:</a:t>
            </a:r>
          </a:p>
          <a:p>
            <a:r>
              <a:rPr lang="pl-PL" altLang="pl-PL" sz="2200" dirty="0"/>
              <a:t>bankomaty</a:t>
            </a:r>
          </a:p>
          <a:p>
            <a:r>
              <a:rPr lang="pl-PL" altLang="pl-PL" sz="2200" dirty="0"/>
              <a:t>terminale elektroniczne do akceptowania kart</a:t>
            </a:r>
          </a:p>
          <a:p>
            <a:r>
              <a:rPr lang="pl-PL" altLang="pl-PL" sz="2200" dirty="0"/>
              <a:t>kioski multimedialne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2133600" y="4648200"/>
            <a:ext cx="8001000" cy="46166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dirty="0">
                <a:solidFill>
                  <a:srgbClr val="FF0000"/>
                </a:solidFill>
                <a:latin typeface="+mj-lt"/>
              </a:rPr>
              <a:t>istota - wykorzystanie urządzeń do realizacji usług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2" grpId="0" animBg="1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980728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Rynek płatności online</a:t>
            </a:r>
            <a:br>
              <a:rPr lang="pl-PL" altLang="pl-PL" sz="4000" dirty="0"/>
            </a:br>
            <a:endParaRPr lang="pl-PL" altLang="pl-PL" sz="4000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1631504" y="1772816"/>
            <a:ext cx="9722296" cy="4464496"/>
          </a:xfrm>
        </p:spPr>
        <p:txBody>
          <a:bodyPr rtlCol="0">
            <a:no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pl-PL" altLang="pl-PL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KARTY PŁATNICZE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liczba kart płatniczych w Polsce przekroczyła już 20 mln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tylko 3,9 mln z nich umożliwia płatności w Internecie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 roku 2005 banki wyemitowały 3,5 mln kart co jest przeszło 20% wzrostem w porównaniu do 2004 r.</a:t>
            </a:r>
          </a:p>
          <a:p>
            <a:pPr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pl-PL" altLang="pl-PL" sz="2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ePRZELEWY</a:t>
            </a:r>
            <a:endParaRPr lang="pl-PL" altLang="pl-PL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koniec 2005 r. 16,8 mln rachunków bankowych (w Polsce) z czego około 5,1 mln może być używanych przez Internet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koniec 2005 r. około 3,3 mln ich klientów miało dostęp do rachunków bankowych z funkcja przelewów bezpośrednich</a:t>
            </a:r>
          </a:p>
          <a:p>
            <a:pPr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1772816"/>
            <a:ext cx="7200900" cy="1485900"/>
          </a:xfrm>
        </p:spPr>
        <p:txBody>
          <a:bodyPr>
            <a:normAutofit fontScale="90000"/>
          </a:bodyPr>
          <a:lstStyle/>
          <a:p>
            <a:pPr algn="l"/>
            <a:r>
              <a:rPr lang="pl-PL" altLang="pl-PL" b="1" dirty="0"/>
              <a:t>Akceptowane karty płatnicze</a:t>
            </a:r>
            <a:br>
              <a:rPr lang="pl-PL" altLang="pl-PL" sz="4000" dirty="0"/>
            </a:br>
            <a:endParaRPr lang="pl-PL" altLang="pl-PL" sz="4000" dirty="0"/>
          </a:p>
        </p:txBody>
      </p:sp>
      <p:sp>
        <p:nvSpPr>
          <p:cNvPr id="146434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2852936"/>
            <a:ext cx="9793088" cy="4344715"/>
          </a:xfrm>
        </p:spPr>
        <p:txBody>
          <a:bodyPr>
            <a:normAutofit/>
          </a:bodyPr>
          <a:lstStyle/>
          <a:p>
            <a:pPr marL="381000" indent="-381000"/>
            <a:r>
              <a:rPr lang="pl-PL" altLang="pl-PL" sz="2400" dirty="0"/>
              <a:t>karta wypukła (</a:t>
            </a:r>
            <a:r>
              <a:rPr lang="pl-PL" altLang="pl-PL" sz="2400" dirty="0" err="1"/>
              <a:t>embosowana</a:t>
            </a:r>
            <a:r>
              <a:rPr lang="pl-PL" altLang="pl-PL" sz="2400" dirty="0"/>
              <a:t>)</a:t>
            </a:r>
          </a:p>
          <a:p>
            <a:pPr marL="1485900" lvl="1" indent="-533400"/>
            <a:r>
              <a:rPr lang="pl-PL" altLang="pl-PL" dirty="0" err="1"/>
              <a:t>MasterCard</a:t>
            </a:r>
            <a:r>
              <a:rPr lang="pl-PL" altLang="pl-PL" dirty="0"/>
              <a:t> (54)</a:t>
            </a:r>
          </a:p>
          <a:p>
            <a:pPr marL="1485900" lvl="1" indent="-533400"/>
            <a:r>
              <a:rPr lang="pl-PL" altLang="pl-PL" dirty="0"/>
              <a:t>Visa Classic</a:t>
            </a:r>
          </a:p>
          <a:p>
            <a:pPr marL="381000" indent="-381000"/>
            <a:r>
              <a:rPr lang="pl-PL" altLang="pl-PL" sz="2400" dirty="0"/>
              <a:t>karta płaska (elektroniczna)</a:t>
            </a:r>
          </a:p>
          <a:p>
            <a:pPr marL="1485900" lvl="1" indent="-533400"/>
            <a:r>
              <a:rPr lang="pl-PL" altLang="pl-PL" dirty="0"/>
              <a:t>Visa Elektron (Inteligo, BZ WBK)</a:t>
            </a:r>
          </a:p>
          <a:p>
            <a:pPr marL="381000" indent="-381000"/>
            <a:r>
              <a:rPr lang="pl-PL" altLang="pl-PL" sz="2400" dirty="0"/>
              <a:t>wirtualna karta płatnicza (</a:t>
            </a:r>
            <a:r>
              <a:rPr lang="pl-PL" altLang="pl-PL" sz="2400" dirty="0" err="1"/>
              <a:t>eKarta</a:t>
            </a:r>
            <a:r>
              <a:rPr lang="pl-PL" altLang="pl-PL" sz="2400" dirty="0"/>
              <a:t>, </a:t>
            </a:r>
            <a:r>
              <a:rPr lang="pl-PL" altLang="pl-PL" sz="2400" dirty="0" err="1"/>
              <a:t>netk@rta</a:t>
            </a:r>
            <a:r>
              <a:rPr lang="pl-PL" altLang="pl-PL" sz="24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46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6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1464" y="1700808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Prawa rozwoju technologii </a:t>
            </a:r>
            <a:br>
              <a:rPr lang="pl-PL" altLang="pl-PL" sz="4000" b="1" dirty="0"/>
            </a:br>
            <a:r>
              <a:rPr lang="pl-PL" altLang="pl-PL" sz="4000" b="1" dirty="0"/>
              <a:t>w „nowej ekonomii”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71464" y="2780928"/>
            <a:ext cx="10369152" cy="40354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pl-PL" altLang="pl-PL" sz="2400" b="1" dirty="0"/>
          </a:p>
          <a:p>
            <a:pPr>
              <a:lnSpc>
                <a:spcPct val="90000"/>
              </a:lnSpc>
            </a:pPr>
            <a:r>
              <a:rPr lang="pl-PL" altLang="pl-PL" sz="2400" b="1" dirty="0"/>
              <a:t>Prawo Moore’a</a:t>
            </a:r>
            <a:r>
              <a:rPr lang="pl-PL" altLang="pl-PL" sz="2400" dirty="0"/>
              <a:t> (założyciela Intela):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	</a:t>
            </a:r>
            <a:r>
              <a:rPr lang="pl-PL" altLang="pl-PL" sz="2400" b="1" i="1" dirty="0"/>
              <a:t>„koszt mocy obliczeniowej (szybkości komputerów) maleje wykładniczo z czasem”</a:t>
            </a:r>
          </a:p>
          <a:p>
            <a:pPr>
              <a:lnSpc>
                <a:spcPct val="90000"/>
              </a:lnSpc>
            </a:pPr>
            <a:r>
              <a:rPr lang="pl-PL" altLang="pl-PL" sz="2400" b="1" dirty="0"/>
              <a:t>Prawo </a:t>
            </a:r>
            <a:r>
              <a:rPr lang="pl-PL" altLang="pl-PL" sz="2400" b="1" dirty="0" err="1"/>
              <a:t>Metcalfe</a:t>
            </a:r>
            <a:r>
              <a:rPr lang="pl-PL" altLang="pl-PL" sz="2400" dirty="0"/>
              <a:t> (wynalazcy sieci lokalnej łączącej komputery):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 dirty="0"/>
              <a:t> 	</a:t>
            </a:r>
            <a:r>
              <a:rPr lang="pl-PL" altLang="pl-PL" sz="2400" b="1" i="1" dirty="0"/>
              <a:t>„wartość sieci rośnie wykładniczo z liczbą użytkowników”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1544" y="3140968"/>
            <a:ext cx="9073008" cy="3849291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pl-PL" altLang="pl-PL" sz="2400" dirty="0"/>
              <a:t>PayU – http://www.payu.pl/</a:t>
            </a:r>
          </a:p>
          <a:p>
            <a:pPr>
              <a:lnSpc>
                <a:spcPct val="120000"/>
              </a:lnSpc>
            </a:pPr>
            <a:r>
              <a:rPr lang="pl-PL" altLang="pl-PL" sz="2400" dirty="0" err="1"/>
              <a:t>PayPal</a:t>
            </a:r>
            <a:r>
              <a:rPr lang="pl-PL" altLang="pl-PL" sz="2400" dirty="0"/>
              <a:t> – http://www.paypal.com/</a:t>
            </a:r>
          </a:p>
          <a:p>
            <a:pPr>
              <a:lnSpc>
                <a:spcPct val="120000"/>
              </a:lnSpc>
            </a:pPr>
            <a:r>
              <a:rPr lang="pl-PL" altLang="pl-PL" sz="2400" dirty="0"/>
              <a:t>AllPay.pl – http://www.allpay.pl/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91544" y="2204864"/>
            <a:ext cx="9433048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4000" b="1" dirty="0">
                <a:latin typeface="Arial" panose="020B0604020202020204" pitchFamily="34" charset="0"/>
                <a:cs typeface="Arial" panose="020B0604020202020204" pitchFamily="34" charset="0"/>
              </a:rPr>
              <a:t>Elektroniczne systemy płatności</a:t>
            </a:r>
            <a:br>
              <a:rPr lang="pl-PL" altLang="pl-PL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alt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6245" y="1700808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Nazwy domen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1415480" y="2852936"/>
            <a:ext cx="9793088" cy="3806552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Domena adresowa umożliwiająca utworzenie serwera wirtualnego jest jedyna i niepowtarzalna. Najkorzystniej jest rejestrować domenę, której nazwa jest tożsama z nazwą firmy.</a:t>
            </a:r>
          </a:p>
          <a:p>
            <a:r>
              <a:rPr lang="pl-PL" altLang="pl-PL" sz="2200" dirty="0"/>
              <a:t>Długość domeny nie może przekraczać 24 znaków ale dla wygody zaleca się długość do 10 - 12 znaków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6250" y="1484784"/>
            <a:ext cx="9662318" cy="1695028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Gdzie sprawdzać kto jest właścicielem domeny?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1546250" y="2996952"/>
            <a:ext cx="9213800" cy="3791983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Domeny NASK – WHOIS </a:t>
            </a:r>
          </a:p>
          <a:p>
            <a:r>
              <a:rPr lang="pl-PL" altLang="pl-PL" sz="2200" dirty="0">
                <a:hlinkClick r:id="rId3"/>
              </a:rPr>
              <a:t>http://www.dns.pl/cgi_bin/whois.pl</a:t>
            </a:r>
            <a:endParaRPr lang="pl-PL" altLang="pl-PL" sz="2200" dirty="0"/>
          </a:p>
          <a:p>
            <a:pPr lvl="1"/>
            <a:r>
              <a:rPr lang="pl-PL" altLang="pl-PL" sz="2200" dirty="0"/>
              <a:t>Nazwa dysponenta domeny</a:t>
            </a:r>
          </a:p>
          <a:p>
            <a:pPr lvl="1"/>
            <a:r>
              <a:rPr lang="pl-PL" altLang="pl-PL" sz="2200" dirty="0"/>
              <a:t>Adres (bez osób fizycznych)</a:t>
            </a:r>
          </a:p>
          <a:p>
            <a:pPr lvl="1"/>
            <a:r>
              <a:rPr lang="pl-PL" altLang="pl-PL" sz="2200" dirty="0"/>
              <a:t>Data rejestracji</a:t>
            </a:r>
          </a:p>
          <a:p>
            <a:pPr lvl="1"/>
            <a:r>
              <a:rPr lang="pl-PL" altLang="pl-PL" sz="2200" dirty="0"/>
              <a:t>Nazwy serwerów nazw na których jest umieszczona domena</a:t>
            </a:r>
          </a:p>
          <a:p>
            <a:r>
              <a:rPr lang="pl-PL" altLang="pl-PL" sz="2200" dirty="0"/>
              <a:t>Domeny zagraniczne: http://www.whois.net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87488" y="1772816"/>
            <a:ext cx="10515600" cy="1325563"/>
          </a:xfrm>
        </p:spPr>
        <p:txBody>
          <a:bodyPr/>
          <a:lstStyle/>
          <a:p>
            <a:pPr algn="l"/>
            <a:r>
              <a:rPr lang="pl-PL" altLang="pl-PL" sz="4000" b="1" dirty="0"/>
              <a:t>Rejestracja</a:t>
            </a:r>
            <a:r>
              <a:rPr lang="pl-PL" altLang="pl-PL" b="1" dirty="0"/>
              <a:t> domeny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1415480" y="2924944"/>
            <a:ext cx="10009112" cy="4094584"/>
          </a:xfrm>
        </p:spPr>
        <p:txBody>
          <a:bodyPr>
            <a:noAutofit/>
          </a:bodyPr>
          <a:lstStyle/>
          <a:p>
            <a:r>
              <a:rPr lang="pl-PL" altLang="pl-PL" sz="2200" dirty="0"/>
              <a:t>Użycie domeny nie jest możliwe dopóki nie zostanie ona zarejestrowana.</a:t>
            </a:r>
          </a:p>
          <a:p>
            <a:r>
              <a:rPr lang="pl-PL" altLang="pl-PL" sz="2200" dirty="0"/>
              <a:t>Rejestracją domen w Polsce zarządza NASK – Naukowa i Akademicka sieć komputerowa.</a:t>
            </a:r>
          </a:p>
          <a:p>
            <a:r>
              <a:rPr lang="pl-PL" altLang="pl-PL" sz="2200" dirty="0"/>
              <a:t>Nazwy domen są dzierżawione, a opłata rejestracyjna obejmuje zwykle jeden rok korzystania z danej nazwy.</a:t>
            </a:r>
          </a:p>
          <a:p>
            <a:r>
              <a:rPr lang="pl-PL" altLang="pl-PL" sz="2200" dirty="0"/>
              <a:t>http://statystyki domen.pl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772816"/>
            <a:ext cx="10515600" cy="1325563"/>
          </a:xfrm>
        </p:spPr>
        <p:txBody>
          <a:bodyPr>
            <a:noAutofit/>
          </a:bodyPr>
          <a:lstStyle/>
          <a:p>
            <a:pPr algn="l"/>
            <a:r>
              <a:rPr lang="pl-PL" altLang="pl-PL" sz="4000" b="1" dirty="0"/>
              <a:t>Rozmieszczenie najważniejszych elementów w sklepie internetowym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3284984"/>
            <a:ext cx="7200900" cy="3014464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Logotyp</a:t>
            </a:r>
          </a:p>
          <a:p>
            <a:r>
              <a:rPr lang="pl-PL" altLang="pl-PL" sz="2200" dirty="0"/>
              <a:t>Menu</a:t>
            </a:r>
          </a:p>
          <a:p>
            <a:r>
              <a:rPr lang="pl-PL" altLang="pl-PL" sz="2200" dirty="0"/>
              <a:t>Prezentacje produktów</a:t>
            </a:r>
          </a:p>
          <a:p>
            <a:r>
              <a:rPr lang="pl-PL" altLang="pl-PL" sz="2200" dirty="0"/>
              <a:t>Odnośnik do koszyka</a:t>
            </a:r>
          </a:p>
          <a:p>
            <a:r>
              <a:rPr lang="pl-PL" altLang="pl-PL" sz="2200" dirty="0"/>
              <a:t>Sfera logowania</a:t>
            </a:r>
          </a:p>
          <a:p>
            <a:endParaRPr lang="pl-PL" altLang="pl-PL" sz="22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1415480" y="2276872"/>
            <a:ext cx="10225136" cy="4454624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Logotyp – lewy górny róg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Menu - Po lewej stronie lub w poziomie pod logo na szerokość całego ekranu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Wyszukiwarka - element występujący w różnych miejscach.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Koszyk - optymalne miejsce – prawy górny róg sklepu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Ikona „moje konto” – prawy górny róg.</a:t>
            </a: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Ikona „pomoc” – prawy górny róg.</a:t>
            </a:r>
          </a:p>
          <a:p>
            <a:pPr>
              <a:spcAft>
                <a:spcPts val="0"/>
              </a:spcAft>
              <a:defRPr/>
            </a:pP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1678781"/>
            <a:ext cx="7814072" cy="1066800"/>
          </a:xfrm>
        </p:spPr>
        <p:txBody>
          <a:bodyPr rtlCol="0">
            <a:noAutofit/>
          </a:bodyPr>
          <a:lstStyle/>
          <a:p>
            <a:pPr algn="l">
              <a:defRPr/>
            </a:pPr>
            <a:r>
              <a:rPr lang="pl-PL" altLang="pl-PL" sz="4000" b="1" dirty="0"/>
              <a:t>Zawartość strony głównej</a:t>
            </a:r>
            <a:endParaRPr lang="pl-PL" altLang="pl-PL" sz="4000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1199456" y="2780928"/>
            <a:ext cx="10153128" cy="3950568"/>
          </a:xfrm>
        </p:spPr>
        <p:txBody>
          <a:bodyPr rtlCol="0">
            <a:no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maksymalna ilość ofert promocyjnych (krzykliwych informacji) nie powinna przekraczać 4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najważniejsze rzeczy powinny być widoczne bez przewijania strony przy najczęściej używanej rozdzielczości ekranu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zrównoważenie tematyki i podziału. Zbyt drobny podział na stronie głównej nie jest wskazany. Należy przemyśleć grupowanie tematów i możliwości wyboru ścieżek przez użytkowników. Zaleca się aby nie było ich więcej niż 4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59496" y="1268760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Elementy strony głównej</a:t>
            </a:r>
            <a:r>
              <a:rPr lang="pl-PL" altLang="pl-PL" sz="4000" dirty="0"/>
              <a:t> 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1487488" y="2492896"/>
            <a:ext cx="10225136" cy="3878560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Nazwa, logo, slogan (sygnatura strony) – standardowe miejsce to lewy górny róg. Powinny być widoczne i odróżniać się wyraźnie od pozostałych elementów strony, a szczególnie od </a:t>
            </a: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baneru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reklamowego wstawianego w środkowej części góry. Elementy wokół sygnatury powinny być mniejsze.</a:t>
            </a:r>
            <a:b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Slogan, nie mylić z hasłem reklamowym, powinien zawierać istotę działalności firmy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1464" y="1772816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Grupowanie nawigacji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>
          <a:xfrm>
            <a:off x="1271464" y="2979440"/>
            <a:ext cx="9937104" cy="3878560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Jeśli występuje możliwość tematycznego grupowania linków do podstron należy to wykonać. Przykładem mogą być informacje o firmie: kontakt, relacje z inwestorami, biuro prasowe, referencje, oferty pracy – powinny znajdować się blisko siebie. Innym przykładem może być podział oferty ze względu na tematykę lub grupę do której jest kierowana. Banki: bankowość indywidualna, bankowość firmowa, bankowość korporacyjna. 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480" y="620688"/>
            <a:ext cx="7200900" cy="1623020"/>
          </a:xfrm>
        </p:spPr>
        <p:txBody>
          <a:bodyPr/>
          <a:lstStyle/>
          <a:p>
            <a:pPr algn="l"/>
            <a:r>
              <a:rPr lang="pl-PL" altLang="pl-PL" sz="4000" b="1" dirty="0"/>
              <a:t>Odnośniki</a:t>
            </a:r>
            <a:r>
              <a:rPr lang="pl-PL" altLang="pl-PL" b="1" dirty="0"/>
              <a:t> konieczne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>
          <a:xfrm>
            <a:off x="1127448" y="1844824"/>
            <a:ext cx="10369152" cy="4608512"/>
          </a:xfrm>
        </p:spPr>
        <p:txBody>
          <a:bodyPr rtlCol="0">
            <a:noAutofit/>
          </a:bodyPr>
          <a:lstStyle/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firmie – zawiera informacje dotyczące profilu, misji i filozofii firmy oraz wszystkie dane rejestracyjne, można też dodać informacje o kadrze zarządzającej czy strukturze firmy; 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kontakt – dane adresowe, telefony kontaktowe, mapka dojazdu, jeśli firma posiada rozbudowaną strukturę dobrze jest opisać krótko poszczególne działy (jeśli mają inne telefony niż główny); 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polityka prywatności – jeśli witryna zbiera informacje o jej użytkownikach, w przypadku braku formularzy i pobierania informacji warto taką informację umieścić; 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wyszukiwarka – jeśli przewidujemy implementację wyszukiwarki w serwisie powinna być ona na stronie głównej wraz z przyciskiem „szukaj” tuż przy polu tekstowym wyszukiwarki, 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odnośniki priorytetowe – tylko odnośniki o charakterze priorytetowym powinny znajdować się na stronie głównej aby miały odpowiednią „moc przekazu”.</a:t>
            </a:r>
            <a:b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2318" y="1799084"/>
            <a:ext cx="9926250" cy="1485900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e-commerce&lt;e-biznes&lt;e-gospodarka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282318" y="3068960"/>
            <a:ext cx="10081120" cy="3581400"/>
          </a:xfrm>
        </p:spPr>
        <p:txBody>
          <a:bodyPr>
            <a:normAutofit/>
          </a:bodyPr>
          <a:lstStyle/>
          <a:p>
            <a:r>
              <a:rPr lang="pl-PL" altLang="pl-PL" sz="2400" b="1" dirty="0">
                <a:solidFill>
                  <a:schemeClr val="hlink"/>
                </a:solidFill>
              </a:rPr>
              <a:t>e-gospodarka (</a:t>
            </a:r>
            <a:r>
              <a:rPr lang="pl-PL" altLang="pl-PL" sz="2400" b="1" i="1" dirty="0">
                <a:solidFill>
                  <a:schemeClr val="hlink"/>
                </a:solidFill>
              </a:rPr>
              <a:t>e-</a:t>
            </a:r>
            <a:r>
              <a:rPr lang="pl-PL" altLang="pl-PL" sz="2400" b="1" i="1" dirty="0" err="1">
                <a:solidFill>
                  <a:schemeClr val="hlink"/>
                </a:solidFill>
              </a:rPr>
              <a:t>economy</a:t>
            </a:r>
            <a:r>
              <a:rPr lang="pl-PL" altLang="pl-PL" sz="2400" b="1" i="1" dirty="0">
                <a:solidFill>
                  <a:schemeClr val="hlink"/>
                </a:solidFill>
              </a:rPr>
              <a:t>)</a:t>
            </a:r>
            <a:r>
              <a:rPr lang="pl-PL" altLang="pl-PL" sz="2400" b="1" i="1" dirty="0"/>
              <a:t> </a:t>
            </a:r>
            <a:r>
              <a:rPr lang="pl-PL" altLang="pl-PL" sz="2400" i="1" dirty="0"/>
              <a:t>– </a:t>
            </a:r>
            <a:br>
              <a:rPr lang="pl-PL" altLang="pl-PL" sz="2400" i="1" dirty="0"/>
            </a:br>
            <a:r>
              <a:rPr lang="pl-PL" altLang="pl-PL" sz="2400" i="1" dirty="0"/>
              <a:t>„</a:t>
            </a:r>
            <a:r>
              <a:rPr lang="pl-PL" altLang="pl-PL" sz="2400" dirty="0"/>
              <a:t>wirtualna arena, na której prowadzona jest działalność, prowadzone są transakcje, dochodzi do tworzenia i wymiany wartości i gdzie dojrzewają bezpośrednie kontakty miedzy jej uczestnikami.”</a:t>
            </a:r>
          </a:p>
          <a:p>
            <a:pPr algn="r">
              <a:buFontTx/>
              <a:buNone/>
            </a:pPr>
            <a:r>
              <a:rPr lang="pl-PL" altLang="pl-PL" sz="1800" i="1" dirty="0"/>
              <a:t>J. Piela, </a:t>
            </a:r>
            <a:r>
              <a:rPr lang="pl-PL" altLang="pl-PL" sz="1800" i="1" dirty="0" err="1"/>
              <a:t>Electronic</a:t>
            </a:r>
            <a:r>
              <a:rPr lang="pl-PL" altLang="pl-PL" sz="1800" i="1" dirty="0"/>
              <a:t> Commerce w krajach Unii Europejskiej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480" y="1412776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Odnośniki zbyteczne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>
          <a:xfrm>
            <a:off x="1343472" y="2564904"/>
            <a:ext cx="10153128" cy="3878560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i godzina – wszystkie systemy komputerowe oferują funkcje daty i godziny na pulpicie lub pasku narzędzi; 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imieniny, prognoza pogody – jeśli nie jest to uzasadnione treścią lub specyfiką witryny; </a:t>
            </a: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odnośniki nieistotne – odnośniki prowadzące do mało ważnych z punktu widzenia celów głównych witryny nie powinny być umieszczane na stronach głównych.</a:t>
            </a:r>
            <a:b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480" y="1772816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Trzy zasady dobrej grafiki internetowej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3001804"/>
            <a:ext cx="10515600" cy="3791983"/>
          </a:xfrm>
        </p:spPr>
        <p:txBody>
          <a:bodyPr>
            <a:normAutofit/>
          </a:bodyPr>
          <a:lstStyle/>
          <a:p>
            <a:pPr lvl="3"/>
            <a:endParaRPr lang="pl-PL" altLang="pl-PL" sz="2400" dirty="0"/>
          </a:p>
          <a:p>
            <a:pPr lvl="3"/>
            <a:r>
              <a:rPr lang="pl-PL" altLang="pl-PL" sz="2400" dirty="0"/>
              <a:t>profesjonalizm </a:t>
            </a:r>
          </a:p>
          <a:p>
            <a:pPr lvl="3"/>
            <a:r>
              <a:rPr lang="pl-PL" altLang="pl-PL" sz="2400" dirty="0"/>
              <a:t>przekaz </a:t>
            </a:r>
          </a:p>
          <a:p>
            <a:pPr lvl="3"/>
            <a:r>
              <a:rPr lang="pl-PL" altLang="pl-PL" sz="2400" dirty="0"/>
              <a:t>tematyczność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55440" y="764704"/>
            <a:ext cx="7200900" cy="1623020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Szata graficzna</a:t>
            </a:r>
            <a:r>
              <a:rPr lang="pl-PL" altLang="pl-PL" sz="4000" dirty="0"/>
              <a:t> 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839416" y="1916832"/>
            <a:ext cx="10729192" cy="4651066"/>
          </a:xfrm>
        </p:spPr>
        <p:txBody>
          <a:bodyPr rtlCol="0">
            <a:normAutofit/>
          </a:bodyPr>
          <a:lstStyle/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spójność wszystkich podstron 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ilość elementów animowanych (jak najmniej twoja strona to nie wygaszacz ekranu) 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rysunki, a raczej bardziej zalecałbym zdjęcia (czasem fajnie na coś miłego dla oka popatrzeć) 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logo firmy 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zdjęcia produktów (nikt nie chce kupować kota w worku) - pokaż przynajmniej zdjęcie, lub wirtualne opakowanie, zobacz </a:t>
            </a: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np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opakowania ebooków (książek elektronicznych) na stronie: 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zlotemysli.witryna.org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unikalność (szczególnie ważne przy użytkowaniu gotowych 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 tooltip="szablony na twoje www"/>
              </a:rPr>
              <a:t>szablonów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), oraz spójność dla danej kategorii witryn, pomagająca się w poruszaniu, np. sklepy internetowe zwykle są podobne do siebie, co ułatwia klientom ich obsługę. 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firma to ludzie, a strona firmowa? - strona powinna świadczyć o tym, że internauta ma do czynienia z żywymi ludźmi, zadbaj przynajmniej o zdjęcia pracowników. </a:t>
            </a:r>
          </a:p>
          <a:p>
            <a:pPr>
              <a:lnSpc>
                <a:spcPct val="80000"/>
              </a:lnSpc>
              <a:spcAft>
                <a:spcPts val="0"/>
              </a:spcAft>
              <a:defRPr/>
            </a:pP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21964" y="1556792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Zasady układania modułów na stronie głównej</a:t>
            </a:r>
            <a:endParaRPr lang="pl-PL" altLang="pl-PL" sz="4800" dirty="0"/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1190295" y="3066017"/>
            <a:ext cx="10515600" cy="3791983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Najważniejsze rzeczy powinny znajdować się najwyżej, bez konieczności przewijania ekranu.</a:t>
            </a:r>
            <a:b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Środek strony poniżej nawigacji jest najczęściej </a:t>
            </a:r>
            <a:r>
              <a:rPr lang="pl-PL" altLang="pl-P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klikalnym</a:t>
            </a: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miejscem, warto to wykorzystać w przypadku promocji i najważniejszych informacji.</a:t>
            </a:r>
            <a:b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0"/>
              </a:spcAft>
              <a:defRPr/>
            </a:pPr>
            <a: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Moduły tematyczne powinny być od siebie wyraźnie oddzielone.</a:t>
            </a:r>
            <a:br>
              <a:rPr lang="pl-PL" altLang="pl-P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l-PL" altLang="pl-P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78664" y="1527373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Strona kategorii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1847528" y="2852936"/>
            <a:ext cx="7200900" cy="3878560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zdjęcie produktu, zazwyczaj nieduże </a:t>
            </a:r>
          </a:p>
          <a:p>
            <a:r>
              <a:rPr lang="pl-PL" altLang="pl-PL" sz="2200" dirty="0"/>
              <a:t>nazwę produktu</a:t>
            </a:r>
          </a:p>
          <a:p>
            <a:r>
              <a:rPr lang="pl-PL" altLang="pl-PL" sz="2200" dirty="0"/>
              <a:t>cenę</a:t>
            </a:r>
          </a:p>
          <a:p>
            <a:r>
              <a:rPr lang="pl-PL" altLang="pl-PL" sz="2200" dirty="0"/>
              <a:t>możliwość włożenia towaru do koszyka</a:t>
            </a:r>
          </a:p>
          <a:p>
            <a:r>
              <a:rPr lang="pl-PL" altLang="pl-PL" sz="2200" dirty="0"/>
              <a:t>opis danego towaru – krótki</a:t>
            </a:r>
          </a:p>
          <a:p>
            <a:r>
              <a:rPr lang="pl-PL" altLang="pl-PL" sz="2200" dirty="0"/>
              <a:t>sortowanie różnych parametrów</a:t>
            </a:r>
          </a:p>
          <a:p>
            <a:endParaRPr lang="pl-PL" altLang="pl-PL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7568" y="1844824"/>
            <a:ext cx="7776864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Strona produktu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>
          <a:xfrm>
            <a:off x="2207568" y="2996952"/>
            <a:ext cx="7575748" cy="3695700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dokładny i staranny opis </a:t>
            </a:r>
          </a:p>
          <a:p>
            <a:r>
              <a:rPr lang="pl-PL" altLang="pl-PL" sz="2200" dirty="0"/>
              <a:t>cena towaru w widocznym miejscu</a:t>
            </a:r>
          </a:p>
          <a:p>
            <a:r>
              <a:rPr lang="pl-PL" altLang="pl-PL" sz="2200" dirty="0"/>
              <a:t>łącznik do koszyka w widocznym miejscu</a:t>
            </a:r>
          </a:p>
          <a:p>
            <a:r>
              <a:rPr lang="pl-PL" altLang="pl-PL" sz="2200" dirty="0"/>
              <a:t>zdjęcie produktu</a:t>
            </a:r>
          </a:p>
          <a:p>
            <a:r>
              <a:rPr lang="pl-PL" altLang="pl-PL" sz="2200" dirty="0"/>
              <a:t>zaprezentować opinie internautów</a:t>
            </a:r>
          </a:p>
          <a:p>
            <a:r>
              <a:rPr lang="pl-PL" altLang="pl-PL" sz="2200" dirty="0"/>
              <a:t>informacje dot. samego zamówienia – np. koszt wysyłki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480" y="1628800"/>
            <a:ext cx="10153128" cy="1623020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Metody i środki wspomagania sprzedaży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>
          <a:xfrm>
            <a:off x="1415480" y="2996952"/>
            <a:ext cx="9721080" cy="36957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pl-PL" altLang="pl-PL" sz="2200" dirty="0"/>
              <a:t>Proponowanie produktów komplementarnych i pokrewnych:</a:t>
            </a:r>
          </a:p>
          <a:p>
            <a:r>
              <a:rPr lang="pl-PL" altLang="pl-PL" sz="2200" dirty="0"/>
              <a:t>„klienci, którzy kupili X, kupili również …”</a:t>
            </a:r>
          </a:p>
          <a:p>
            <a:r>
              <a:rPr lang="pl-PL" altLang="pl-PL" sz="2200" dirty="0"/>
              <a:t>„klienci którzy oglądali produkt X, byli zainteresowani również …”</a:t>
            </a:r>
          </a:p>
          <a:p>
            <a:r>
              <a:rPr lang="pl-PL" altLang="pl-PL" sz="2200" dirty="0"/>
              <a:t>„jeśli podobał ci się produkt X, polecamy również …”</a:t>
            </a:r>
          </a:p>
          <a:p>
            <a:r>
              <a:rPr lang="pl-PL" altLang="pl-PL" sz="2200" dirty="0"/>
              <a:t>„ten produkt pasuje do …”</a:t>
            </a:r>
          </a:p>
          <a:p>
            <a:pPr>
              <a:buFontTx/>
              <a:buNone/>
            </a:pPr>
            <a:endParaRPr lang="pl-PL" altLang="pl-PL" sz="2200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552" y="1743397"/>
            <a:ext cx="849816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Inne sposoby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>
          <a:xfrm>
            <a:off x="1912082" y="2636912"/>
            <a:ext cx="8801100" cy="3878560"/>
          </a:xfrm>
        </p:spPr>
        <p:txBody>
          <a:bodyPr>
            <a:normAutofit/>
          </a:bodyPr>
          <a:lstStyle/>
          <a:p>
            <a:endParaRPr lang="pl-PL" altLang="pl-PL" sz="2200" dirty="0"/>
          </a:p>
          <a:p>
            <a:r>
              <a:rPr lang="pl-PL" altLang="pl-PL" sz="2200" dirty="0"/>
              <a:t>Toplisty, bestsellery – listy najczęściej kupowanych produktów w danym sklepie internetowym.</a:t>
            </a:r>
          </a:p>
          <a:p>
            <a:r>
              <a:rPr lang="pl-PL" altLang="pl-PL" sz="2200" dirty="0"/>
              <a:t>Proponowanie podobnych kategorii produktów, pozycji tego samego autora lub wydawnictwa.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480" y="1844824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Mapa strony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>
          <a:xfrm>
            <a:off x="1343472" y="3066017"/>
            <a:ext cx="10515600" cy="3791983"/>
          </a:xfrm>
        </p:spPr>
        <p:txBody>
          <a:bodyPr>
            <a:noAutofit/>
          </a:bodyPr>
          <a:lstStyle/>
          <a:p>
            <a:r>
              <a:rPr lang="pl-PL" altLang="pl-PL" sz="2200" dirty="0"/>
              <a:t>Spis wszystkich odnośników w odpowiednim porządku i hierarchii w sklepie</a:t>
            </a:r>
          </a:p>
          <a:p>
            <a:r>
              <a:rPr lang="pl-PL" altLang="pl-PL" sz="2200" dirty="0"/>
              <a:t>Elektroniczny odpowiednik spisu treści</a:t>
            </a:r>
          </a:p>
          <a:p>
            <a:r>
              <a:rPr lang="pl-PL" altLang="pl-PL" sz="2200" dirty="0"/>
              <a:t>Hierarchiczny spis łączy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15793" y="2107942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altLang="pl-PL" sz="4000" b="1" dirty="0"/>
              <a:t>Regulamin sklepu internetowego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1427536" y="3356992"/>
            <a:ext cx="10515600" cy="3791983"/>
          </a:xfrm>
        </p:spPr>
        <p:txBody>
          <a:bodyPr>
            <a:normAutofit/>
          </a:bodyPr>
          <a:lstStyle/>
          <a:p>
            <a:r>
              <a:rPr lang="pl-PL" altLang="pl-PL" sz="2200" dirty="0"/>
              <a:t>Najbardziej oficjalna strona sklepu internetowego</a:t>
            </a:r>
          </a:p>
          <a:p>
            <a:r>
              <a:rPr lang="pl-PL" altLang="pl-PL" sz="2200" dirty="0"/>
              <a:t>Określa ogólne warunki umowy kupna-sprzedaży</a:t>
            </a:r>
          </a:p>
          <a:p>
            <a:r>
              <a:rPr lang="pl-PL" altLang="pl-PL" sz="2200" dirty="0"/>
              <a:t>Może zawierać szereg zapisów, które wyjaśniają klientowi zasady działania sklepu – przede wszystkim czynić zadość obowiązującym przepisom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271464" y="2896099"/>
            <a:ext cx="10515600" cy="316071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pl-PL" altLang="pl-PL" sz="2400" b="1" dirty="0">
                <a:solidFill>
                  <a:schemeClr val="hlink"/>
                </a:solidFill>
              </a:rPr>
              <a:t>e-commerce</a:t>
            </a:r>
            <a:r>
              <a:rPr lang="pl-PL" altLang="pl-PL" sz="2400" b="1" dirty="0"/>
              <a:t> – </a:t>
            </a:r>
            <a:br>
              <a:rPr lang="pl-PL" altLang="pl-PL" sz="2400" dirty="0"/>
            </a:br>
            <a:r>
              <a:rPr lang="pl-PL" altLang="pl-PL" sz="2400" dirty="0"/>
              <a:t>„proces sprzedawania i kupowania produktów i usług, a więc zawierania transakcji handlowych z wykorzystaniem środków elektronicznych, prowadzonych za pośrednictwem Internetu (często pomocne są także narzędzia tradycyjne – fax czy telefon)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pl-PL" altLang="pl-PL" sz="1800" i="1" dirty="0"/>
              <a:t>B. Gregor, </a:t>
            </a:r>
            <a:r>
              <a:rPr lang="pl-PL" altLang="pl-PL" sz="1800" i="1" dirty="0" err="1"/>
              <a:t>M.Stawiszyński</a:t>
            </a:r>
            <a:endParaRPr lang="pl-PL" altLang="pl-PL" sz="1800" i="1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3FB045B-464E-4BCA-8C11-140920CE06B0}"/>
              </a:ext>
            </a:extLst>
          </p:cNvPr>
          <p:cNvSpPr txBox="1">
            <a:spLocks noChangeArrowheads="1"/>
          </p:cNvSpPr>
          <p:nvPr/>
        </p:nvSpPr>
        <p:spPr>
          <a:xfrm>
            <a:off x="1271464" y="1556792"/>
            <a:ext cx="9926250" cy="1485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249C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pl-PL" altLang="pl-PL" sz="4000" dirty="0"/>
              <a:t>e-commerce&lt;e-biznes&lt;e-gospodarka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dirty="0"/>
              <a:t>Dziękuję za uwagę!</a:t>
            </a:r>
          </a:p>
        </p:txBody>
      </p:sp>
    </p:spTree>
    <p:extLst>
      <p:ext uri="{BB962C8B-B14F-4D97-AF65-F5344CB8AC3E}">
        <p14:creationId xmlns:p14="http://schemas.microsoft.com/office/powerpoint/2010/main" val="3133423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991544" y="281781"/>
            <a:ext cx="10091464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3000" b="1" dirty="0">
                <a:solidFill>
                  <a:schemeClr val="tx2"/>
                </a:solidFill>
                <a:latin typeface="Arial" panose="020B0604020202020204" pitchFamily="34" charset="0"/>
              </a:rPr>
              <a:t>Rozwój biznesowego wykorzystanie Internetu</a:t>
            </a:r>
            <a:endParaRPr lang="en-US" altLang="pl-PL" sz="3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2590800" y="4343400"/>
            <a:ext cx="2057400" cy="1371600"/>
            <a:chOff x="144" y="672"/>
            <a:chExt cx="1296" cy="864"/>
          </a:xfrm>
        </p:grpSpPr>
        <p:sp>
          <p:nvSpPr>
            <p:cNvPr id="23575" name="Rectangle 4"/>
            <p:cNvSpPr>
              <a:spLocks noChangeArrowheads="1"/>
            </p:cNvSpPr>
            <p:nvPr/>
          </p:nvSpPr>
          <p:spPr bwMode="auto">
            <a:xfrm>
              <a:off x="144" y="960"/>
              <a:ext cx="1296" cy="576"/>
            </a:xfrm>
            <a:prstGeom prst="rect">
              <a:avLst/>
            </a:prstGeom>
            <a:solidFill>
              <a:srgbClr val="66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Informacje o produktach</a:t>
              </a:r>
              <a:endParaRPr lang="en-US" altLang="pl-PL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576" name="Rectangle 5"/>
            <p:cNvSpPr>
              <a:spLocks noChangeArrowheads="1"/>
            </p:cNvSpPr>
            <p:nvPr/>
          </p:nvSpPr>
          <p:spPr bwMode="auto">
            <a:xfrm>
              <a:off x="144" y="672"/>
              <a:ext cx="1296" cy="288"/>
            </a:xfrm>
            <a:prstGeom prst="rect">
              <a:avLst/>
            </a:prstGeom>
            <a:solidFill>
              <a:srgbClr val="66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FAZA</a:t>
              </a:r>
              <a:r>
                <a:rPr lang="en-US" altLang="pl-PL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 I</a:t>
              </a:r>
            </a:p>
          </p:txBody>
        </p:sp>
      </p:grpSp>
      <p:grpSp>
        <p:nvGrpSpPr>
          <p:cNvPr id="23556" name="Group 6"/>
          <p:cNvGrpSpPr>
            <a:grpSpLocks/>
          </p:cNvGrpSpPr>
          <p:nvPr/>
        </p:nvGrpSpPr>
        <p:grpSpPr bwMode="auto">
          <a:xfrm>
            <a:off x="4495800" y="3352800"/>
            <a:ext cx="2057400" cy="1371600"/>
            <a:chOff x="1488" y="672"/>
            <a:chExt cx="1296" cy="864"/>
          </a:xfrm>
        </p:grpSpPr>
        <p:sp>
          <p:nvSpPr>
            <p:cNvPr id="23573" name="Rectangle 7"/>
            <p:cNvSpPr>
              <a:spLocks noChangeArrowheads="1"/>
            </p:cNvSpPr>
            <p:nvPr/>
          </p:nvSpPr>
          <p:spPr bwMode="auto">
            <a:xfrm>
              <a:off x="1488" y="960"/>
              <a:ext cx="1296" cy="576"/>
            </a:xfrm>
            <a:prstGeom prst="rect">
              <a:avLst/>
            </a:prstGeom>
            <a:solidFill>
              <a:srgbClr val="66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Marketing: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Koncentracja na</a:t>
              </a:r>
              <a:r>
                <a:rPr lang="en-US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 B2C</a:t>
              </a:r>
            </a:p>
          </p:txBody>
        </p:sp>
        <p:sp>
          <p:nvSpPr>
            <p:cNvPr id="23574" name="Rectangle 8"/>
            <p:cNvSpPr>
              <a:spLocks noChangeArrowheads="1"/>
            </p:cNvSpPr>
            <p:nvPr/>
          </p:nvSpPr>
          <p:spPr bwMode="auto">
            <a:xfrm>
              <a:off x="1488" y="672"/>
              <a:ext cx="1296" cy="288"/>
            </a:xfrm>
            <a:prstGeom prst="rect">
              <a:avLst/>
            </a:prstGeom>
            <a:solidFill>
              <a:srgbClr val="66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FAZA</a:t>
              </a:r>
              <a:r>
                <a:rPr lang="en-US" altLang="pl-PL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 II</a:t>
              </a:r>
            </a:p>
          </p:txBody>
        </p:sp>
      </p:grpSp>
      <p:grpSp>
        <p:nvGrpSpPr>
          <p:cNvPr id="23557" name="Group 9"/>
          <p:cNvGrpSpPr>
            <a:grpSpLocks/>
          </p:cNvGrpSpPr>
          <p:nvPr/>
        </p:nvGrpSpPr>
        <p:grpSpPr bwMode="auto">
          <a:xfrm>
            <a:off x="6324600" y="2362200"/>
            <a:ext cx="2057400" cy="1371600"/>
            <a:chOff x="2832" y="672"/>
            <a:chExt cx="1296" cy="864"/>
          </a:xfrm>
        </p:grpSpPr>
        <p:sp>
          <p:nvSpPr>
            <p:cNvPr id="23571" name="Rectangle 10"/>
            <p:cNvSpPr>
              <a:spLocks noChangeArrowheads="1"/>
            </p:cNvSpPr>
            <p:nvPr/>
          </p:nvSpPr>
          <p:spPr bwMode="auto">
            <a:xfrm>
              <a:off x="2832" y="960"/>
              <a:ext cx="1296" cy="576"/>
            </a:xfrm>
            <a:prstGeom prst="rect">
              <a:avLst/>
            </a:prstGeom>
            <a:solidFill>
              <a:srgbClr val="66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Systemy transakcyjne</a:t>
              </a:r>
              <a:r>
                <a:rPr lang="en-US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: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Koncentracja na</a:t>
              </a:r>
              <a:r>
                <a:rPr lang="en-US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 B2B </a:t>
              </a:r>
              <a:r>
                <a:rPr lang="pl-PL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i</a:t>
              </a:r>
              <a:r>
                <a:rPr lang="en-US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 B2C</a:t>
              </a:r>
            </a:p>
          </p:txBody>
        </p:sp>
        <p:sp>
          <p:nvSpPr>
            <p:cNvPr id="23572" name="Rectangle 11"/>
            <p:cNvSpPr>
              <a:spLocks noChangeArrowheads="1"/>
            </p:cNvSpPr>
            <p:nvPr/>
          </p:nvSpPr>
          <p:spPr bwMode="auto">
            <a:xfrm>
              <a:off x="2832" y="672"/>
              <a:ext cx="1296" cy="288"/>
            </a:xfrm>
            <a:prstGeom prst="rect">
              <a:avLst/>
            </a:prstGeom>
            <a:solidFill>
              <a:srgbClr val="66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FAZA</a:t>
              </a:r>
              <a:r>
                <a:rPr lang="en-US" altLang="pl-PL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 III</a:t>
              </a:r>
            </a:p>
          </p:txBody>
        </p:sp>
      </p:grpSp>
      <p:grpSp>
        <p:nvGrpSpPr>
          <p:cNvPr id="23558" name="Group 12"/>
          <p:cNvGrpSpPr>
            <a:grpSpLocks/>
          </p:cNvGrpSpPr>
          <p:nvPr/>
        </p:nvGrpSpPr>
        <p:grpSpPr bwMode="auto">
          <a:xfrm>
            <a:off x="8153400" y="1371600"/>
            <a:ext cx="2057400" cy="1371600"/>
            <a:chOff x="4176" y="672"/>
            <a:chExt cx="1296" cy="864"/>
          </a:xfrm>
        </p:grpSpPr>
        <p:sp>
          <p:nvSpPr>
            <p:cNvPr id="23569" name="Rectangle 13"/>
            <p:cNvSpPr>
              <a:spLocks noChangeArrowheads="1"/>
            </p:cNvSpPr>
            <p:nvPr/>
          </p:nvSpPr>
          <p:spPr bwMode="auto">
            <a:xfrm>
              <a:off x="4176" y="960"/>
              <a:ext cx="1296" cy="576"/>
            </a:xfrm>
            <a:prstGeom prst="rect">
              <a:avLst/>
            </a:prstGeom>
            <a:solidFill>
              <a:srgbClr val="66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eBusiness: kolejna generacja</a:t>
              </a:r>
              <a:r>
                <a:rPr lang="en-US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 </a:t>
              </a:r>
              <a:r>
                <a:rPr lang="pl-PL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systemów </a:t>
              </a:r>
              <a:r>
                <a:rPr lang="en-US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SC</a:t>
              </a:r>
              <a:r>
                <a:rPr lang="pl-PL" altLang="pl-PL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M, CRM, ERP, Procurement</a:t>
              </a:r>
              <a:endParaRPr lang="en-US" altLang="pl-PL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570" name="Rectangle 14"/>
            <p:cNvSpPr>
              <a:spLocks noChangeArrowheads="1"/>
            </p:cNvSpPr>
            <p:nvPr/>
          </p:nvSpPr>
          <p:spPr bwMode="auto">
            <a:xfrm>
              <a:off x="4176" y="672"/>
              <a:ext cx="1296" cy="288"/>
            </a:xfrm>
            <a:prstGeom prst="rect">
              <a:avLst/>
            </a:prstGeom>
            <a:solidFill>
              <a:srgbClr val="66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FAZA</a:t>
              </a:r>
              <a:r>
                <a:rPr lang="en-US" altLang="pl-PL" sz="2000" b="1">
                  <a:solidFill>
                    <a:schemeClr val="tx1"/>
                  </a:solidFill>
                  <a:latin typeface="Arial" panose="020B0604020202020204" pitchFamily="34" charset="0"/>
                </a:rPr>
                <a:t> IV</a:t>
              </a:r>
            </a:p>
          </p:txBody>
        </p:sp>
      </p:grpSp>
      <p:sp>
        <p:nvSpPr>
          <p:cNvPr id="23559" name="Line 15"/>
          <p:cNvSpPr>
            <a:spLocks noChangeShapeType="1"/>
          </p:cNvSpPr>
          <p:nvPr/>
        </p:nvSpPr>
        <p:spPr bwMode="auto">
          <a:xfrm flipV="1">
            <a:off x="2133600" y="1600200"/>
            <a:ext cx="0" cy="441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60" name="Line 16"/>
          <p:cNvSpPr>
            <a:spLocks noChangeShapeType="1"/>
          </p:cNvSpPr>
          <p:nvPr/>
        </p:nvSpPr>
        <p:spPr bwMode="auto">
          <a:xfrm>
            <a:off x="2133600" y="6019800"/>
            <a:ext cx="807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61" name="Text Box 17"/>
          <p:cNvSpPr txBox="1">
            <a:spLocks noChangeArrowheads="1"/>
          </p:cNvSpPr>
          <p:nvPr/>
        </p:nvSpPr>
        <p:spPr bwMode="auto">
          <a:xfrm>
            <a:off x="9296401" y="5562600"/>
            <a:ext cx="6762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700">
                <a:solidFill>
                  <a:schemeClr val="tx1"/>
                </a:solidFill>
                <a:latin typeface="Arial" panose="020B0604020202020204" pitchFamily="34" charset="0"/>
              </a:rPr>
              <a:t>Czas</a:t>
            </a:r>
            <a:endParaRPr lang="en-GB" altLang="pl-PL" sz="17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3562" name="Text Box 18"/>
          <p:cNvSpPr txBox="1">
            <a:spLocks noChangeArrowheads="1"/>
          </p:cNvSpPr>
          <p:nvPr/>
        </p:nvSpPr>
        <p:spPr bwMode="auto">
          <a:xfrm>
            <a:off x="2259014" y="1798639"/>
            <a:ext cx="2008187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700" dirty="0">
                <a:solidFill>
                  <a:schemeClr val="tx1"/>
                </a:solidFill>
                <a:latin typeface="Arial" panose="020B0604020202020204" pitchFamily="34" charset="0"/>
              </a:rPr>
              <a:t>Stopień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700" dirty="0">
                <a:solidFill>
                  <a:schemeClr val="tx1"/>
                </a:solidFill>
                <a:latin typeface="Arial" panose="020B0604020202020204" pitchFamily="34" charset="0"/>
              </a:rPr>
              <a:t>zaawansowania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1700" dirty="0">
                <a:solidFill>
                  <a:schemeClr val="tx1"/>
                </a:solidFill>
                <a:latin typeface="Arial" panose="020B0604020202020204" pitchFamily="34" charset="0"/>
              </a:rPr>
              <a:t>rozwiązań internetowych</a:t>
            </a:r>
            <a:endParaRPr lang="en-GB" altLang="pl-PL" sz="17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3563" name="Text Box 19"/>
          <p:cNvSpPr txBox="1">
            <a:spLocks noChangeArrowheads="1"/>
          </p:cNvSpPr>
          <p:nvPr/>
        </p:nvSpPr>
        <p:spPr bwMode="auto">
          <a:xfrm>
            <a:off x="3200401" y="3429000"/>
            <a:ext cx="879475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pl-PL" altLang="pl-PL" sz="1600" b="1">
                <a:solidFill>
                  <a:schemeClr val="tx1"/>
                </a:solidFill>
                <a:latin typeface="Arial Narrow" panose="020B0606020202030204" pitchFamily="34" charset="0"/>
              </a:rPr>
              <a:t>POLSKA</a:t>
            </a:r>
            <a:endParaRPr lang="en-GB" altLang="pl-PL" sz="1600" b="1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3564" name="Text Box 20"/>
          <p:cNvSpPr txBox="1">
            <a:spLocks noChangeArrowheads="1"/>
          </p:cNvSpPr>
          <p:nvPr/>
        </p:nvSpPr>
        <p:spPr bwMode="auto">
          <a:xfrm>
            <a:off x="5045076" y="2438400"/>
            <a:ext cx="898525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pl-PL" altLang="pl-PL" sz="1600" b="1">
                <a:solidFill>
                  <a:schemeClr val="tx1"/>
                </a:solidFill>
                <a:latin typeface="Arial Narrow" panose="020B0606020202030204" pitchFamily="34" charset="0"/>
              </a:rPr>
              <a:t>EUROPA</a:t>
            </a:r>
            <a:endParaRPr lang="en-GB" altLang="pl-PL" sz="1600" b="1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3565" name="Text Box 21"/>
          <p:cNvSpPr txBox="1">
            <a:spLocks noChangeArrowheads="1"/>
          </p:cNvSpPr>
          <p:nvPr/>
        </p:nvSpPr>
        <p:spPr bwMode="auto">
          <a:xfrm>
            <a:off x="6931026" y="1447800"/>
            <a:ext cx="536575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pl-PL" altLang="pl-PL" sz="1600" b="1">
                <a:solidFill>
                  <a:schemeClr val="tx1"/>
                </a:solidFill>
                <a:latin typeface="Arial Narrow" panose="020B0606020202030204" pitchFamily="34" charset="0"/>
              </a:rPr>
              <a:t>USA</a:t>
            </a:r>
            <a:endParaRPr lang="en-GB" altLang="pl-PL" sz="1600" b="1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3566" name="Line 22"/>
          <p:cNvSpPr>
            <a:spLocks noChangeShapeType="1"/>
          </p:cNvSpPr>
          <p:nvPr/>
        </p:nvSpPr>
        <p:spPr bwMode="auto">
          <a:xfrm>
            <a:off x="3657600" y="3810000"/>
            <a:ext cx="685800" cy="457200"/>
          </a:xfrm>
          <a:prstGeom prst="line">
            <a:avLst/>
          </a:prstGeom>
          <a:noFill/>
          <a:ln w="50800">
            <a:solidFill>
              <a:srgbClr val="003300"/>
            </a:solidFill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67" name="Line 23"/>
          <p:cNvSpPr>
            <a:spLocks noChangeShapeType="1"/>
          </p:cNvSpPr>
          <p:nvPr/>
        </p:nvSpPr>
        <p:spPr bwMode="auto">
          <a:xfrm>
            <a:off x="5486400" y="2819400"/>
            <a:ext cx="685800" cy="457200"/>
          </a:xfrm>
          <a:prstGeom prst="line">
            <a:avLst/>
          </a:prstGeom>
          <a:noFill/>
          <a:ln w="50800">
            <a:solidFill>
              <a:srgbClr val="003300"/>
            </a:solidFill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568" name="Line 24"/>
          <p:cNvSpPr>
            <a:spLocks noChangeShapeType="1"/>
          </p:cNvSpPr>
          <p:nvPr/>
        </p:nvSpPr>
        <p:spPr bwMode="auto">
          <a:xfrm>
            <a:off x="7239000" y="1828800"/>
            <a:ext cx="685800" cy="457200"/>
          </a:xfrm>
          <a:prstGeom prst="line">
            <a:avLst/>
          </a:prstGeom>
          <a:noFill/>
          <a:ln w="50800">
            <a:solidFill>
              <a:srgbClr val="003300"/>
            </a:solidFill>
            <a:round/>
            <a:headEnd type="oval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4341</TotalTime>
  <Words>3268</Words>
  <Application>Microsoft Office PowerPoint</Application>
  <PresentationFormat>Širokoúhlá obrazovka</PresentationFormat>
  <Paragraphs>555</Paragraphs>
  <Slides>80</Slides>
  <Notes>79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80</vt:i4>
      </vt:variant>
    </vt:vector>
  </HeadingPairs>
  <TitlesOfParts>
    <vt:vector size="88" baseType="lpstr">
      <vt:lpstr>Arial</vt:lpstr>
      <vt:lpstr>Arial Narrow</vt:lpstr>
      <vt:lpstr>Calibri</vt:lpstr>
      <vt:lpstr>Calibri Light</vt:lpstr>
      <vt:lpstr>Comic Sans MS</vt:lpstr>
      <vt:lpstr>Franklin Gothic Book</vt:lpstr>
      <vt:lpstr>Wingdings</vt:lpstr>
      <vt:lpstr>Śablona_prezentace_NICE</vt:lpstr>
      <vt:lpstr>BIZNES INTERNETOWY</vt:lpstr>
      <vt:lpstr>Świat w XXI wieku kształtują </vt:lpstr>
      <vt:lpstr>Co to jest globalizacja?</vt:lpstr>
      <vt:lpstr>Przesłanki globalizacji</vt:lpstr>
      <vt:lpstr>3 elementy Internetu</vt:lpstr>
      <vt:lpstr>Prawa rozwoju technologii  w „nowej ekonomii”</vt:lpstr>
      <vt:lpstr>e-commerce&lt;e-biznes&lt;e-gospodarka</vt:lpstr>
      <vt:lpstr>Prezentace aplikace PowerPoint</vt:lpstr>
      <vt:lpstr>Prezentace aplikace PowerPoint</vt:lpstr>
      <vt:lpstr>Korzyści standardowe:</vt:lpstr>
      <vt:lpstr>Wady i niedogodności: </vt:lpstr>
      <vt:lpstr>Główne kategorie gospodarki elektronicznej</vt:lpstr>
      <vt:lpstr>Rynek elektroniczny</vt:lpstr>
      <vt:lpstr>Główne rozwiązania w zakresie e-rynków</vt:lpstr>
      <vt:lpstr>AUKCJA INTERNETOWA</vt:lpstr>
      <vt:lpstr>B2B</vt:lpstr>
      <vt:lpstr>Działania marketingowe a Internet: </vt:lpstr>
      <vt:lpstr>Zalety Internetu jako narzędzia marketingu:</vt:lpstr>
      <vt:lpstr>Oczekiwane korzyści jakie niesie ze sobą Internet to:</vt:lpstr>
      <vt:lpstr>Oczekiwane wady/zagrożenia Internetu  w przypadku zastosowań biznesowych:</vt:lpstr>
      <vt:lpstr>Najważniejsze narzędzia Internetu wykorzystywane w marketingu: </vt:lpstr>
      <vt:lpstr>Cenione przez odbiorców</vt:lpstr>
      <vt:lpstr>Źle odbierane</vt:lpstr>
      <vt:lpstr>Badania marketingowe w Internecie</vt:lpstr>
      <vt:lpstr>Zalety badań ankietowych za pośrednictwem Internetu:</vt:lpstr>
      <vt:lpstr>Zalety badań ankietowych za pośrednictwem Internetu c.d.:</vt:lpstr>
      <vt:lpstr>Rynek internetowy charakteryzują następujące cechy:</vt:lpstr>
      <vt:lpstr>Prezentace aplikace PowerPoint</vt:lpstr>
      <vt:lpstr>Narzędzia promocji  – dla przypomnienia</vt:lpstr>
      <vt:lpstr>Cele kampanii reklamowej i możliwości ich realizacji w Internecie:</vt:lpstr>
      <vt:lpstr>Narzędzia promocji uzupełniającej wykorzystywane w Internecie:</vt:lpstr>
      <vt:lpstr>Prezentace aplikace PowerPoint</vt:lpstr>
      <vt:lpstr>PR w Internecie</vt:lpstr>
      <vt:lpstr>PR – funkcje </vt:lpstr>
      <vt:lpstr>PR – funkcje </vt:lpstr>
      <vt:lpstr>Public Relations w Internecie realizowany jest poprzez:</vt:lpstr>
      <vt:lpstr>Formy reklamy internetowej</vt:lpstr>
      <vt:lpstr>Zalety reklamy internetowej</vt:lpstr>
      <vt:lpstr>Search engine marketing …</vt:lpstr>
      <vt:lpstr>Wyniki naturalne (organiczne)</vt:lpstr>
      <vt:lpstr>Wyniki płatne</vt:lpstr>
      <vt:lpstr>Cele kampanii reklamowej i możliwości ich realizacji w Internecie</vt:lpstr>
      <vt:lpstr>Narzędzia promocji  – dla przypomnienia</vt:lpstr>
      <vt:lpstr>Reklama to:</vt:lpstr>
      <vt:lpstr>Formy e-reklamy</vt:lpstr>
      <vt:lpstr>Prezentace aplikace PowerPoint</vt:lpstr>
      <vt:lpstr>Prezentace aplikace PowerPoint</vt:lpstr>
      <vt:lpstr>Wskaźniki skuteczności i efektywności reklamy</vt:lpstr>
      <vt:lpstr>Zalety reklamy internetowej</vt:lpstr>
      <vt:lpstr>Wady reklamy internetowej</vt:lpstr>
      <vt:lpstr>Prezentace aplikace PowerPoint</vt:lpstr>
      <vt:lpstr>PR w Internecie</vt:lpstr>
      <vt:lpstr>Budowa skutecznego serwisu</vt:lpstr>
      <vt:lpstr>Czym jest bankowość elektroniczna?</vt:lpstr>
      <vt:lpstr>Internet w bankowości</vt:lpstr>
      <vt:lpstr>Modele banków  w bankowości internetowej</vt:lpstr>
      <vt:lpstr>Bankowość terminalowa</vt:lpstr>
      <vt:lpstr>Rynek płatności online </vt:lpstr>
      <vt:lpstr>Akceptowane karty płatnicze </vt:lpstr>
      <vt:lpstr>Prezentace aplikace PowerPoint</vt:lpstr>
      <vt:lpstr>Nazwy domen</vt:lpstr>
      <vt:lpstr>Gdzie sprawdzać kto jest właścicielem domeny?</vt:lpstr>
      <vt:lpstr>Rejestracja domeny</vt:lpstr>
      <vt:lpstr>Rozmieszczenie najważniejszych elementów w sklepie internetowym</vt:lpstr>
      <vt:lpstr>Prezentace aplikace PowerPoint</vt:lpstr>
      <vt:lpstr>Zawartość strony głównej</vt:lpstr>
      <vt:lpstr>Elementy strony głównej </vt:lpstr>
      <vt:lpstr>Grupowanie nawigacji</vt:lpstr>
      <vt:lpstr>Odnośniki konieczne</vt:lpstr>
      <vt:lpstr>Odnośniki zbyteczne</vt:lpstr>
      <vt:lpstr>Trzy zasady dobrej grafiki internetowej </vt:lpstr>
      <vt:lpstr>Szata graficzna </vt:lpstr>
      <vt:lpstr>Zasady układania modułów na stronie głównej</vt:lpstr>
      <vt:lpstr>Strona kategorii</vt:lpstr>
      <vt:lpstr>Strona produktu</vt:lpstr>
      <vt:lpstr>Metody i środki wspomagania sprzedaży</vt:lpstr>
      <vt:lpstr>Inne sposoby</vt:lpstr>
      <vt:lpstr>Mapa strony</vt:lpstr>
      <vt:lpstr>Regulamin sklepu internetowego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Biznes w Internecie</dc:title>
  <dc:creator>Maria Kubica</dc:creator>
  <cp:lastModifiedBy>Kulihova Kublova Tereza</cp:lastModifiedBy>
  <cp:revision>18</cp:revision>
  <dcterms:created xsi:type="dcterms:W3CDTF">2007-05-21T16:48:33Z</dcterms:created>
  <dcterms:modified xsi:type="dcterms:W3CDTF">2023-09-19T08:10:59Z</dcterms:modified>
</cp:coreProperties>
</file>