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724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04FEA15-B052-4EF2-83CD-264C14861B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990" y="3948576"/>
            <a:ext cx="3754010" cy="295721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7AB73D9-C2E7-4E6F-98F9-2170CD3187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4085924" cy="38526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67B4897-D9B0-4CFD-8137-994B45F5B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3578" y="2273955"/>
            <a:ext cx="7751805" cy="2387600"/>
          </a:xfrm>
        </p:spPr>
        <p:txBody>
          <a:bodyPr anchor="b"/>
          <a:lstStyle>
            <a:lvl1pPr algn="l">
              <a:defRPr sz="600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7B8A41-B52E-4C71-8155-58470B56E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577" y="4780863"/>
            <a:ext cx="7751806" cy="1655762"/>
          </a:xfrm>
        </p:spPr>
        <p:txBody>
          <a:bodyPr/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CF29AF1F-BEEC-4FDA-B82B-5BC9F5BE4C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064" y="222646"/>
            <a:ext cx="6285051" cy="100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86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D7F4B-178F-4068-847F-A3DD517FE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341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58C1A-5337-4345-ADC3-AC78C3B5D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980"/>
            <a:ext cx="10515600" cy="379198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916266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E2E82-3A08-4406-970D-0BF0B3057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FD0A80-C25E-48AB-ABAA-6FA451D46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708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E939B-BCE0-45D2-B16D-41C78D4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060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8293E-F3D4-4048-8D1B-5997F2E29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9915F5-46E8-47F6-BF11-5BC0A9F33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413117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72F62-CCBA-4507-BF5D-6E31F320E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298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919227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B3592D6B-834C-43B3-839E-3773636F72B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058" y="5414889"/>
            <a:ext cx="1831942" cy="144311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9B6C3F4-DEDF-4CE1-AC03-6779076005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95BD18-3E86-4085-92D7-CBE4C890E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4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EF8590-89EE-4F8A-B7C7-156DDD2DD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00520"/>
            <a:ext cx="10515600" cy="4376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A60F351C-0FBE-44A9-B1C3-843F7E43D30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076" y="6367451"/>
            <a:ext cx="2837469" cy="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249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49CD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9216" userDrawn="1">
          <p15:clr>
            <a:srgbClr val="F26B43"/>
          </p15:clr>
        </p15:guide>
        <p15:guide id="2" pos="1248" userDrawn="1">
          <p15:clr>
            <a:srgbClr val="F26B43"/>
          </p15:clr>
        </p15:guide>
        <p15:guide id="3" pos="1152" userDrawn="1">
          <p15:clr>
            <a:srgbClr val="F26B43"/>
          </p15:clr>
        </p15:guide>
        <p15:guide id="4" orient="horz" pos="1368" userDrawn="1">
          <p15:clr>
            <a:srgbClr val="F26B43"/>
          </p15:clr>
        </p15:guide>
        <p15:guide id="5" orient="horz" pos="1440" userDrawn="1">
          <p15:clr>
            <a:srgbClr val="F26B43"/>
          </p15:clr>
        </p15:guide>
        <p15:guide id="6" orient="horz" pos="3696" userDrawn="1">
          <p15:clr>
            <a:srgbClr val="F26B43"/>
          </p15:clr>
        </p15:guide>
        <p15:guide id="7" orient="horz" pos="432" userDrawn="1">
          <p15:clr>
            <a:srgbClr val="F26B43"/>
          </p15:clr>
        </p15:guide>
        <p15:guide id="8" orient="horz" pos="1512" userDrawn="1">
          <p15:clr>
            <a:srgbClr val="F26B43"/>
          </p15:clr>
        </p15:guide>
        <p15:guide id="9" pos="6912" userDrawn="1">
          <p15:clr>
            <a:srgbClr val="F26B43"/>
          </p15:clr>
        </p15:guide>
        <p15:guide id="10" pos="936" userDrawn="1">
          <p15:clr>
            <a:srgbClr val="F26B43"/>
          </p15:clr>
        </p15:guide>
        <p15:guide id="11" pos="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l.wikipedia.org/wiki/Zdolno%C5%9B%C4%87_do_czynno%C5%9Bci_prawnych" TargetMode="External"/><Relationship Id="rId2" Type="http://schemas.openxmlformats.org/officeDocument/2006/relationships/hyperlink" Target="http://pl.wikipedia.org/wiki/Zdolno%C5%9B%C4%87_prawn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l.wikipedia.org/wiki/Zdolno%C5%9B%C4%87_procesowa" TargetMode="External"/><Relationship Id="rId4" Type="http://schemas.openxmlformats.org/officeDocument/2006/relationships/hyperlink" Target="http://pl.wikipedia.org/wiki/Zdolno%C5%9B%C4%87_s%C4%85dow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135560" y="2420888"/>
            <a:ext cx="8064896" cy="2473904"/>
          </a:xfrm>
        </p:spPr>
        <p:txBody>
          <a:bodyPr>
            <a:noAutofit/>
          </a:bodyPr>
          <a:lstStyle/>
          <a:p>
            <a:r>
              <a:rPr lang="pl-PL" sz="4000" b="1" dirty="0"/>
              <a:t>FORMY </a:t>
            </a:r>
            <a:br>
              <a:rPr lang="pl-PL" sz="4000" b="1" dirty="0"/>
            </a:br>
            <a:r>
              <a:rPr lang="pl-PL" sz="4000" b="1" dirty="0"/>
              <a:t>ORGANIZACYJNO-PRAWNE </a:t>
            </a:r>
            <a:br>
              <a:rPr lang="pl-PL" sz="4000" b="1" dirty="0"/>
            </a:br>
            <a:r>
              <a:rPr lang="pl-PL" sz="4000" b="1" dirty="0"/>
              <a:t>DZIAŁANIA PRZEDSIĘBIORSTW </a:t>
            </a:r>
          </a:p>
        </p:txBody>
      </p:sp>
      <p:sp>
        <p:nvSpPr>
          <p:cNvPr id="5" name="Podtytuł 2"/>
          <p:cNvSpPr>
            <a:spLocks noGrp="1"/>
          </p:cNvSpPr>
          <p:nvPr>
            <p:ph type="subTitle" idx="1"/>
          </p:nvPr>
        </p:nvSpPr>
        <p:spPr>
          <a:xfrm>
            <a:off x="2135560" y="5157192"/>
            <a:ext cx="6831673" cy="763767"/>
          </a:xfrm>
        </p:spPr>
        <p:txBody>
          <a:bodyPr>
            <a:noAutofit/>
          </a:bodyPr>
          <a:lstStyle/>
          <a:p>
            <a:r>
              <a:rPr lang="pl-PL" sz="1400" dirty="0"/>
              <a:t>realizacja w ramach projektu </a:t>
            </a:r>
          </a:p>
          <a:p>
            <a:r>
              <a:rPr lang="pl-PL" sz="1400" b="1" dirty="0"/>
              <a:t>NICE (</a:t>
            </a:r>
            <a:r>
              <a:rPr lang="en-US" sz="1400" b="1" dirty="0"/>
              <a:t>Network for Inter-Institutional Cooperation in Entrepreneurial Education</a:t>
            </a:r>
            <a:r>
              <a:rPr lang="pl-PL" sz="1400" b="1" dirty="0"/>
              <a:t>) </a:t>
            </a:r>
          </a:p>
          <a:p>
            <a:r>
              <a:rPr lang="pl-PL" sz="1400" dirty="0"/>
              <a:t>finansowanego z programu UE Erasmus+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10766" y="1580117"/>
            <a:ext cx="10341818" cy="1485900"/>
          </a:xfrm>
        </p:spPr>
        <p:txBody>
          <a:bodyPr>
            <a:noAutofit/>
          </a:bodyPr>
          <a:lstStyle/>
          <a:p>
            <a:pPr algn="l"/>
            <a:r>
              <a:rPr lang="pl-PL" sz="4000" b="1" dirty="0"/>
              <a:t>9. Spółka z ograniczoną</a:t>
            </a:r>
            <a:br>
              <a:rPr lang="pl-PL" sz="4000" b="1" dirty="0"/>
            </a:br>
            <a:r>
              <a:rPr lang="pl-PL" sz="4000" b="1" dirty="0"/>
              <a:t>    odpowiedzialnością (Sp. z o.o.)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10766" y="3066017"/>
            <a:ext cx="10515600" cy="3791983"/>
          </a:xfrm>
        </p:spPr>
        <p:txBody>
          <a:bodyPr>
            <a:normAutofit/>
          </a:bodyPr>
          <a:lstStyle/>
          <a:p>
            <a:r>
              <a:rPr lang="pl-PL" sz="2200" dirty="0"/>
              <a:t>Jest spółką kapitałową – istotne znaczenie ma wprowadzony kapitał, a nie osoby które go wniosły</a:t>
            </a:r>
          </a:p>
          <a:p>
            <a:r>
              <a:rPr lang="pl-PL" sz="2200" dirty="0"/>
              <a:t>Posiada ona osobowość prawną i może ją utworzyć jedna lub więcej osób</a:t>
            </a:r>
          </a:p>
          <a:p>
            <a:r>
              <a:rPr lang="pl-PL" sz="2200" dirty="0"/>
              <a:t>Wspólnicy muszą wnieść kapitał nie mniejszy niż 5.000 zł</a:t>
            </a:r>
          </a:p>
          <a:p>
            <a:r>
              <a:rPr lang="pl-PL" sz="2200" dirty="0"/>
              <a:t>Udziałowcy w przypadku bankructwa nie tracą całego swojego majątku, jedynie to co w spółkę zainwestował kupując udziały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83432" y="1700808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10. Spółka akcyjna (SA)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83432" y="2852936"/>
            <a:ext cx="10801200" cy="4248472"/>
          </a:xfrm>
        </p:spPr>
        <p:txBody>
          <a:bodyPr>
            <a:noAutofit/>
          </a:bodyPr>
          <a:lstStyle/>
          <a:p>
            <a:r>
              <a:rPr lang="pl-PL" sz="2200" dirty="0"/>
              <a:t>Spółka akcyjna jest spółką kapitałową posiadającą osobowość prawną</a:t>
            </a:r>
          </a:p>
          <a:p>
            <a:r>
              <a:rPr lang="pl-PL" sz="2200" dirty="0"/>
              <a:t>Minimalny kapitał założycielski 100 000 zł</a:t>
            </a:r>
          </a:p>
          <a:p>
            <a:r>
              <a:rPr lang="pl-PL" sz="2200" dirty="0"/>
              <a:t>Akcjonariusze czerpią dochody z tytułu np. dywidendy, która przydzielana jest proporcjonalnie do posiadanych udziałów, akcje te są przedmiotem obrotu na GPW</a:t>
            </a:r>
          </a:p>
          <a:p>
            <a:r>
              <a:rPr lang="pl-PL" sz="2200" dirty="0"/>
              <a:t>Akcjonariusze nie odpowiadają własnym majątkiem za zobowiązania spółki. Ich odpowiedzialność ograniczona jest tylko do wysokości wniesionego do spółki kapitału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83432" y="1484784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11. Przedsiębiorstwo państwowe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55440" y="2492896"/>
            <a:ext cx="10515600" cy="37919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200" dirty="0"/>
              <a:t>przedsiębiorstwo, którego wyłącznym właścicielem jest Skarb Państwa, często są to  przedsiębiorstwa użyteczności publicznej, które mają na celu produkcje lub świadczenie usług w zakresie:</a:t>
            </a:r>
          </a:p>
          <a:p>
            <a:pPr marL="0" indent="0">
              <a:buNone/>
            </a:pPr>
            <a:r>
              <a:rPr lang="pl-PL" sz="2200" dirty="0"/>
              <a:t>a) inżynierii sanitarnej </a:t>
            </a:r>
            <a:br>
              <a:rPr lang="pl-PL" sz="2200" dirty="0"/>
            </a:br>
            <a:r>
              <a:rPr lang="pl-PL" sz="2200" dirty="0"/>
              <a:t>b) komunikacji miejskiej</a:t>
            </a:r>
            <a:br>
              <a:rPr lang="pl-PL" sz="2200" dirty="0"/>
            </a:br>
            <a:r>
              <a:rPr lang="pl-PL" sz="2200" dirty="0"/>
              <a:t>c) zaopatrzenia ludności w energie gazową, elektryczną i cieplną</a:t>
            </a:r>
            <a:br>
              <a:rPr lang="pl-PL" sz="2200" dirty="0"/>
            </a:br>
            <a:r>
              <a:rPr lang="pl-PL" sz="2200" dirty="0"/>
              <a:t>d) zarządu państwowymi zasobami lokalowymi</a:t>
            </a:r>
            <a:br>
              <a:rPr lang="pl-PL" sz="2200" dirty="0"/>
            </a:br>
            <a:r>
              <a:rPr lang="pl-PL" sz="2200" dirty="0"/>
              <a:t>e) zarządu państwowymi terenami zielonymi</a:t>
            </a:r>
            <a:br>
              <a:rPr lang="pl-PL" sz="2200" dirty="0"/>
            </a:br>
            <a:r>
              <a:rPr lang="pl-PL" sz="2200" dirty="0"/>
              <a:t>g) usług kulturalnych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27448" y="1697555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12. Spółdzielnia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27448" y="2996952"/>
            <a:ext cx="10657184" cy="4022576"/>
          </a:xfrm>
        </p:spPr>
        <p:txBody>
          <a:bodyPr>
            <a:noAutofit/>
          </a:bodyPr>
          <a:lstStyle/>
          <a:p>
            <a:r>
              <a:rPr lang="pl-PL" sz="2200" dirty="0"/>
              <a:t>Spółdzielnia jest dobrowolnym zrzeszeniem nieograniczonej liczby osób (min.5) które w interesie swoich członków prowadzi wspólną działalność gospodarczą</a:t>
            </a:r>
          </a:p>
          <a:p>
            <a:r>
              <a:rPr lang="pl-PL" sz="2200" dirty="0"/>
              <a:t>Spółdzielnia może prowadzić działalność społeczną i oświatowo kulturalną na rzecz swoich członków i ich środowiska. Majątek spółdzielni jest prywatną własnością jej członków</a:t>
            </a:r>
          </a:p>
          <a:p>
            <a:r>
              <a:rPr lang="pl-PL" sz="2200" dirty="0"/>
              <a:t>Rodzaje spółdzielni: spółdzielnie mleczarskie, spółdzielnie ogrodnicze, spółdzielnie oszczędnościowo- pożyczkowe (banki spółdzielcze),spółdzielnie budownictwa mieszkaniowego, turystyczno-wypoczynkowe, zdrowia, uczniowskie</a:t>
            </a:r>
            <a:endParaRPr lang="pl-PL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000" b="1" dirty="0"/>
              <a:t>Dziękuję za uwagę! </a:t>
            </a:r>
          </a:p>
        </p:txBody>
      </p:sp>
    </p:spTree>
    <p:extLst>
      <p:ext uri="{BB962C8B-B14F-4D97-AF65-F5344CB8AC3E}">
        <p14:creationId xmlns:p14="http://schemas.microsoft.com/office/powerpoint/2010/main" val="1175071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71464" y="1628800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1. Działalność gospodarcza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43472" y="2703739"/>
            <a:ext cx="9865096" cy="3950568"/>
          </a:xfrm>
        </p:spPr>
        <p:txBody>
          <a:bodyPr>
            <a:normAutofit/>
          </a:bodyPr>
          <a:lstStyle/>
          <a:p>
            <a:r>
              <a:rPr lang="pl-PL" sz="2200" dirty="0"/>
              <a:t>Zarobkowa działalność wytwórcza, budowlana, handlowa, usługowa oraz poszukiwanie, rozpoznawanie i wydobywanie zasobów naturalnych, a także działalność zawodowa, wykonywana w sposób zorganizowany i ciągły, mająca charakter zarobkowy</a:t>
            </a:r>
          </a:p>
          <a:p>
            <a:endParaRPr lang="pl-PL" sz="900" dirty="0"/>
          </a:p>
          <a:p>
            <a:r>
              <a:rPr lang="pl-PL" sz="2200" dirty="0"/>
              <a:t>Celem działalności gospodarczej jest zysk</a:t>
            </a:r>
          </a:p>
          <a:p>
            <a:pPr>
              <a:buNone/>
            </a:pPr>
            <a:r>
              <a:rPr lang="pl-PL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99456" y="1700808"/>
            <a:ext cx="10515600" cy="1325563"/>
          </a:xfrm>
        </p:spPr>
        <p:txBody>
          <a:bodyPr>
            <a:noAutofit/>
          </a:bodyPr>
          <a:lstStyle/>
          <a:p>
            <a:pPr algn="l"/>
            <a:r>
              <a:rPr lang="pl-PL" sz="4000" b="1" dirty="0"/>
              <a:t>2. Przedsiębiorca – podmiot prowadzący działalność gospodarczą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99456" y="2636912"/>
            <a:ext cx="10154344" cy="3807296"/>
          </a:xfrm>
        </p:spPr>
        <p:txBody>
          <a:bodyPr>
            <a:normAutofit/>
          </a:bodyPr>
          <a:lstStyle/>
          <a:p>
            <a:pPr>
              <a:buNone/>
            </a:pPr>
            <a:endParaRPr lang="pl-PL" sz="2200" dirty="0"/>
          </a:p>
          <a:p>
            <a:pPr>
              <a:buNone/>
            </a:pPr>
            <a:r>
              <a:rPr lang="pl-PL" sz="2200" dirty="0"/>
              <a:t>Przedsiębiorca może być:</a:t>
            </a:r>
          </a:p>
          <a:p>
            <a:pPr marL="578358" indent="-514350">
              <a:buAutoNum type="alphaLcParenR"/>
            </a:pPr>
            <a:r>
              <a:rPr lang="pl-PL" sz="2200" dirty="0"/>
              <a:t>osobą fizyczną – człowiek od chwili narodzin do śmierci</a:t>
            </a:r>
          </a:p>
          <a:p>
            <a:pPr marL="578358" indent="-514350">
              <a:buFont typeface="Wingdings 2"/>
              <a:buAutoNum type="alphaLcParenR"/>
            </a:pPr>
            <a:r>
              <a:rPr lang="pl-PL" sz="2200" dirty="0"/>
              <a:t>osobą prawną -  organizacje posiadające </a:t>
            </a:r>
            <a:r>
              <a:rPr lang="pl-PL" sz="2200" dirty="0">
                <a:hlinkClick r:id="rId2" tooltip="Zdolność prawna"/>
              </a:rPr>
              <a:t>zdolność prawną</a:t>
            </a:r>
            <a:r>
              <a:rPr lang="pl-PL" sz="2200" dirty="0"/>
              <a:t> oraz </a:t>
            </a:r>
            <a:r>
              <a:rPr lang="pl-PL" sz="2200" dirty="0">
                <a:hlinkClick r:id="rId3" tooltip="Zdolność do czynności prawnych"/>
              </a:rPr>
              <a:t>zdolność do czynności prawnych</a:t>
            </a:r>
            <a:r>
              <a:rPr lang="pl-PL" sz="2200" dirty="0"/>
              <a:t> (oraz odpowiednio </a:t>
            </a:r>
            <a:r>
              <a:rPr lang="pl-PL" sz="2200" dirty="0">
                <a:hlinkClick r:id="rId4" tooltip="Zdolność sądowa"/>
              </a:rPr>
              <a:t>zdolność sądową</a:t>
            </a:r>
            <a:r>
              <a:rPr lang="pl-PL" sz="2200" dirty="0"/>
              <a:t> i </a:t>
            </a:r>
            <a:r>
              <a:rPr lang="pl-PL" sz="2200" dirty="0">
                <a:hlinkClick r:id="rId5" tooltip="Zdolność procesowa"/>
              </a:rPr>
              <a:t>procesową</a:t>
            </a:r>
            <a:r>
              <a:rPr lang="pl-PL" sz="2200" dirty="0"/>
              <a:t>). np. Skarb Państwa, spółki z o.o., akcyjne, NBP, spółdzielnie fundacje itp. </a:t>
            </a:r>
          </a:p>
          <a:p>
            <a:pPr marL="578358" indent="-514350">
              <a:buAutoNum type="alphaLcParenR"/>
            </a:pPr>
            <a:r>
              <a:rPr lang="pl-PL" sz="2200" dirty="0"/>
              <a:t>jednostka organizacyjna nie mająca osobowości prawnej – spółki cywilne, partnerskie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2000191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3. Indywidualna działalność gospodarcza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3284984"/>
            <a:ext cx="10793830" cy="3791983"/>
          </a:xfrm>
        </p:spPr>
        <p:txBody>
          <a:bodyPr>
            <a:normAutofit/>
          </a:bodyPr>
          <a:lstStyle/>
          <a:p>
            <a:r>
              <a:rPr lang="pl-PL" sz="2200" dirty="0"/>
              <a:t> Jedną z najprostszych i najtańszych form prowadzenia działalności gospodarczej na własny rachunek, właściciel jest tzw. „sterem, żaglem i okrętem”</a:t>
            </a:r>
          </a:p>
          <a:p>
            <a:endParaRPr lang="pl-PL" sz="1000" dirty="0"/>
          </a:p>
          <a:p>
            <a:r>
              <a:rPr lang="pl-PL" sz="2200" dirty="0"/>
              <a:t>Wady – nie sprawdza się w przypadku większych przedsięwzięć, jej prostota hamuje rozwój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43472" y="1574161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4. Spółka cywilna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71464" y="2888365"/>
            <a:ext cx="10297144" cy="3950568"/>
          </a:xfrm>
        </p:spPr>
        <p:txBody>
          <a:bodyPr>
            <a:normAutofit/>
          </a:bodyPr>
          <a:lstStyle/>
          <a:p>
            <a:r>
              <a:rPr lang="pl-PL" sz="2200" dirty="0"/>
              <a:t> Spółka cywilna jest najprostszą formą prowadzenia działalności gospodarczej przez dwóch lub więcej przedsiębiorców. Forma ta nie posiada osobowości prawnej</a:t>
            </a:r>
          </a:p>
          <a:p>
            <a:r>
              <a:rPr lang="pl-PL" sz="2200" dirty="0"/>
              <a:t>Sama spółka jest jedynie umową i nie stanowi samodzielnego podmiotu prawa</a:t>
            </a:r>
          </a:p>
          <a:p>
            <a:r>
              <a:rPr lang="pl-PL" sz="2200" dirty="0"/>
              <a:t>Nie ma własnego mienia. Wszelkie prawa i zobowiązania zaciągane są na rachunek wspólników. Wspólnicy dysponują majątkiem, który stanowi ich współwłasność</a:t>
            </a:r>
          </a:p>
          <a:p>
            <a:endParaRPr lang="pl-PL"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43472" y="1700808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5. Spółka jawna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43472" y="2924944"/>
            <a:ext cx="10297144" cy="3807296"/>
          </a:xfrm>
        </p:spPr>
        <p:txBody>
          <a:bodyPr>
            <a:noAutofit/>
          </a:bodyPr>
          <a:lstStyle/>
          <a:p>
            <a:r>
              <a:rPr lang="pl-PL" sz="2200" dirty="0"/>
              <a:t>Spółka jawna to spółka osobowa, która prowadzi przedsiębiorstwo pod własną firma, (oznaczenie przedsiębiorcy, nazwa).</a:t>
            </a:r>
          </a:p>
          <a:p>
            <a:r>
              <a:rPr lang="pl-PL" sz="2200" dirty="0"/>
              <a:t>Nie posiada osobowości prawnej, a wszyscy wspólnicy solidarnie, całym majątkiem, odpowiadają za zobowiązania spółki.</a:t>
            </a:r>
          </a:p>
          <a:p>
            <a:r>
              <a:rPr lang="pl-PL" sz="2200" dirty="0"/>
              <a:t>Odpowiedzialność wobec wierzycieli następuje w pierwszej kolejności z majątku spółki a następnie </a:t>
            </a:r>
            <a:br>
              <a:rPr lang="pl-PL" sz="2200" dirty="0"/>
            </a:br>
            <a:r>
              <a:rPr lang="pl-PL" sz="2200" dirty="0"/>
              <a:t>z całego majątku osobistego wszystkich wspólników.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6520" y="1772816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6. Spółka partnerska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6520" y="2907432"/>
            <a:ext cx="10312088" cy="3950568"/>
          </a:xfrm>
        </p:spPr>
        <p:txBody>
          <a:bodyPr>
            <a:normAutofit/>
          </a:bodyPr>
          <a:lstStyle/>
          <a:p>
            <a:r>
              <a:rPr lang="pl-PL" sz="2200" dirty="0"/>
              <a:t>utworzona przez wspólników w celu wykonywania wolnego zawodu</a:t>
            </a:r>
          </a:p>
          <a:p>
            <a:r>
              <a:rPr lang="pl-PL" sz="2200" dirty="0"/>
              <a:t>Partnerami spółki mogą być przedstawiciele następujących wolnych zawodów: adwokat, architekt, aptekarz, lekarz, lekarz, stomatolog, lekarz weterynarz, pielęgniarka, położna, inżynier budowlany, notariusz, radca prawny, księgowy, biegły rewident, doradca podatkowy, broker ubezpieczeniowy, rzeczoznawca majątkowy, rzecznik patentowy, tłumacz przysięgły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81065" y="1772816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7. Spółka komandytowa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55440" y="2996952"/>
            <a:ext cx="10441160" cy="3950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200" dirty="0"/>
              <a:t>  Charakterystyczną cechą spółki komandytowej są wspólnicy, którzy ją tworzą:</a:t>
            </a:r>
          </a:p>
          <a:p>
            <a:r>
              <a:rPr lang="pl-PL" sz="2200" dirty="0" err="1">
                <a:solidFill>
                  <a:srgbClr val="00B0F0"/>
                </a:solidFill>
              </a:rPr>
              <a:t>Komplementariusz</a:t>
            </a:r>
            <a:r>
              <a:rPr lang="pl-PL" sz="2200" dirty="0">
                <a:solidFill>
                  <a:srgbClr val="00B0F0"/>
                </a:solidFill>
              </a:rPr>
              <a:t> </a:t>
            </a:r>
            <a:r>
              <a:rPr lang="pl-PL" sz="2200" dirty="0"/>
              <a:t>- odpowiada za zobowiązania spółki całym swoim majątkiem (odpowiedzialność bez ograniczeń) i reprezentuje spółkę</a:t>
            </a:r>
          </a:p>
          <a:p>
            <a:r>
              <a:rPr lang="pl-PL" sz="2200" dirty="0">
                <a:solidFill>
                  <a:srgbClr val="00B0F0"/>
                </a:solidFill>
              </a:rPr>
              <a:t>Komandytariusz</a:t>
            </a:r>
            <a:r>
              <a:rPr lang="pl-PL" sz="2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pl-PL" sz="2200" dirty="0"/>
              <a:t>- odpowiada za zobowiązania tylko do określonej w umowie kwoty tzw. sumy komandytowej. Może reprezentować spółkę, ale tylko jako pełnomocnik. </a:t>
            </a:r>
          </a:p>
          <a:p>
            <a:endParaRPr lang="pl-PL"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83432" y="1908508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8. Spółka komandytowo–akcyjna (</a:t>
            </a:r>
            <a:r>
              <a:rPr lang="pl-PL" sz="4000" b="1" dirty="0" err="1"/>
              <a:t>k.a</a:t>
            </a:r>
            <a:r>
              <a:rPr lang="pl-PL" sz="4000" b="1" dirty="0"/>
              <a:t>.)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83432" y="3212976"/>
            <a:ext cx="10515600" cy="3791983"/>
          </a:xfrm>
        </p:spPr>
        <p:txBody>
          <a:bodyPr>
            <a:normAutofit/>
          </a:bodyPr>
          <a:lstStyle/>
          <a:p>
            <a:r>
              <a:rPr lang="pl-PL" sz="2200" dirty="0"/>
              <a:t>Istota </a:t>
            </a:r>
            <a:r>
              <a:rPr lang="pl-PL" sz="2200" dirty="0" err="1"/>
              <a:t>sp.k.a</a:t>
            </a:r>
            <a:r>
              <a:rPr lang="pl-PL" sz="2200" dirty="0"/>
              <a:t>. polega na współpracy między wspólnikiem aktywnym – komplementariuszem oraz wspólnikiem pasywnym – akcjonariuszem</a:t>
            </a:r>
          </a:p>
          <a:p>
            <a:r>
              <a:rPr lang="pl-PL" sz="2200" dirty="0"/>
              <a:t>Minimalny kapitał potrzebny do zawiązania tej spółki. wynosi bowiem podobnie jak w przypadku </a:t>
            </a:r>
            <a:r>
              <a:rPr lang="pl-PL" sz="2200" dirty="0" err="1"/>
              <a:t>sp.z</a:t>
            </a:r>
            <a:r>
              <a:rPr lang="pl-PL" sz="2200" dirty="0"/>
              <a:t> o.o. 50 000 zł</a:t>
            </a:r>
          </a:p>
          <a:p>
            <a:r>
              <a:rPr lang="pl-PL" sz="2200" dirty="0"/>
              <a:t>Może być dobrym rozwiązaniem dla osób z pomysłem na biznes szukających kapitału dla swojego projektu</a:t>
            </a:r>
            <a:endParaRPr lang="pl-PL" sz="2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Śablona_prezentace_N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2" id="{0D558C50-51D4-4EF6-88BF-468640285203}" vid="{DC8905DB-F15E-4664-83D4-7E3B5AAF96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Śablona_prezentace_NICE</Template>
  <TotalTime>167</TotalTime>
  <Words>782</Words>
  <Application>Microsoft Office PowerPoint</Application>
  <PresentationFormat>Širokoúhlá obrazovka</PresentationFormat>
  <Paragraphs>56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Wingdings 2</vt:lpstr>
      <vt:lpstr>Śablona_prezentace_NICE</vt:lpstr>
      <vt:lpstr>FORMY  ORGANIZACYJNO-PRAWNE  DZIAŁANIA PRZEDSIĘBIORSTW </vt:lpstr>
      <vt:lpstr>1. Działalność gospodarcza </vt:lpstr>
      <vt:lpstr>2. Przedsiębiorca – podmiot prowadzący działalność gospodarczą</vt:lpstr>
      <vt:lpstr>3. Indywidualna działalność gospodarcza</vt:lpstr>
      <vt:lpstr>4. Spółka cywilna</vt:lpstr>
      <vt:lpstr>5. Spółka jawna</vt:lpstr>
      <vt:lpstr>6. Spółka partnerska</vt:lpstr>
      <vt:lpstr>7. Spółka komandytowa</vt:lpstr>
      <vt:lpstr>8. Spółka komandytowo–akcyjna (k.a.)</vt:lpstr>
      <vt:lpstr>9. Spółka z ograniczoną     odpowiedzialnością (Sp. z o.o.)</vt:lpstr>
      <vt:lpstr>10. Spółka akcyjna (SA)</vt:lpstr>
      <vt:lpstr>11. Przedsiębiorstwo państwowe</vt:lpstr>
      <vt:lpstr>12. Spółdzielnia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Formy  organizacyjno-prawne  działania przedsiębiorstw</dc:title>
  <dc:creator>Maria Kubica</dc:creator>
  <cp:lastModifiedBy>Kulihova Kublova Tereza</cp:lastModifiedBy>
  <cp:revision>6</cp:revision>
  <dcterms:created xsi:type="dcterms:W3CDTF">2013-11-24T08:14:32Z</dcterms:created>
  <dcterms:modified xsi:type="dcterms:W3CDTF">2023-09-19T07:04:05Z</dcterms:modified>
</cp:coreProperties>
</file>