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29"/>
  </p:notesMasterIdLst>
  <p:sldIdLst>
    <p:sldId id="256" r:id="rId2"/>
    <p:sldId id="257" r:id="rId3"/>
    <p:sldId id="266" r:id="rId4"/>
    <p:sldId id="268" r:id="rId5"/>
    <p:sldId id="314" r:id="rId6"/>
    <p:sldId id="269" r:id="rId7"/>
    <p:sldId id="275" r:id="rId8"/>
    <p:sldId id="276" r:id="rId9"/>
    <p:sldId id="277" r:id="rId10"/>
    <p:sldId id="278" r:id="rId11"/>
    <p:sldId id="315" r:id="rId12"/>
    <p:sldId id="317" r:id="rId13"/>
    <p:sldId id="316" r:id="rId14"/>
    <p:sldId id="279" r:id="rId15"/>
    <p:sldId id="280" r:id="rId16"/>
    <p:sldId id="312" r:id="rId17"/>
    <p:sldId id="286" r:id="rId18"/>
    <p:sldId id="287" r:id="rId19"/>
    <p:sldId id="288" r:id="rId20"/>
    <p:sldId id="306" r:id="rId21"/>
    <p:sldId id="307" r:id="rId22"/>
    <p:sldId id="308" r:id="rId23"/>
    <p:sldId id="309" r:id="rId24"/>
    <p:sldId id="310" r:id="rId25"/>
    <p:sldId id="311" r:id="rId26"/>
    <p:sldId id="261" r:id="rId27"/>
    <p:sldId id="318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BC8FD-0C47-40B5-A1F1-3B3B1C11EB45}" type="doc">
      <dgm:prSet loTypeId="urn:microsoft.com/office/officeart/2005/8/layout/radial5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0256223-41C6-4DFB-A9B9-F04327583FFB}">
      <dgm:prSet phldrT="[Tekst]" custT="1"/>
      <dgm:sp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6200000" scaled="0"/>
        </a:gradFill>
      </dgm:spPr>
      <dgm:t>
        <a:bodyPr/>
        <a:lstStyle/>
        <a:p>
          <a:r>
            <a:rPr lang="pl-PL" sz="1800" b="1" dirty="0">
              <a:latin typeface="Arial" panose="020B0604020202020204" pitchFamily="34" charset="0"/>
              <a:cs typeface="Arial" panose="020B0604020202020204" pitchFamily="34" charset="0"/>
            </a:rPr>
            <a:t>PRAWA AUTORSKIE</a:t>
          </a:r>
          <a:br>
            <a:rPr lang="pl-PL" sz="18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800" b="1" dirty="0">
              <a:latin typeface="Arial" panose="020B0604020202020204" pitchFamily="34" charset="0"/>
              <a:cs typeface="Arial" panose="020B0604020202020204" pitchFamily="34" charset="0"/>
            </a:rPr>
            <a:t>I PRAWA POKREWNE</a:t>
          </a:r>
          <a:endParaRPr lang="pl-PL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7D0FD4-9889-42CF-A486-D19464226CE8}" type="parTrans" cxnId="{1FBB7574-9024-4F2A-9B28-3BFD6958D51E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9B4FC5-49B7-43E7-98D5-0F3118C72696}" type="sibTrans" cxnId="{1FBB7574-9024-4F2A-9B28-3BFD6958D51E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C752D2-60BB-43CE-AD5D-3294A4BD35B1}">
      <dgm:prSet phldrT="[Tekst]" custT="1"/>
      <dgm:sp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6200000" scaled="0"/>
        </a:gradFill>
      </dgm:spPr>
      <dgm:t>
        <a:bodyPr/>
        <a:lstStyle/>
        <a:p>
          <a:r>
            <a:rPr lang="pl-PL" sz="2000" b="1" dirty="0">
              <a:latin typeface="Arial" panose="020B0604020202020204" pitchFamily="34" charset="0"/>
              <a:cs typeface="Arial" panose="020B0604020202020204" pitchFamily="34" charset="0"/>
            </a:rPr>
            <a:t>PRAWA WŁASNOŚCI PRZEMYSŁOWEJ</a:t>
          </a:r>
          <a:endParaRPr lang="pl-PL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BFF9EE-4E41-4EF2-AB0E-FB6FA649CF03}" type="parTrans" cxnId="{C5B65AE0-0330-490A-9DFC-C108F1C7E8F6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255814-5C81-45F4-BC33-B624EDDED026}" type="sibTrans" cxnId="{C5B65AE0-0330-490A-9DFC-C108F1C7E8F6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236BAD-0446-46EB-B08B-589F47450AA6}">
      <dgm:prSet phldrT="[Tekst]" custT="1"/>
      <dgm:spPr>
        <a:gradFill rotWithShape="0">
          <a:gsLst>
            <a:gs pos="0">
              <a:srgbClr val="FFC000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pl-PL" sz="2000" b="1" dirty="0">
              <a:latin typeface="Arial" panose="020B0604020202020204" pitchFamily="34" charset="0"/>
              <a:cs typeface="Arial" panose="020B0604020202020204" pitchFamily="34" charset="0"/>
            </a:rPr>
            <a:t>PRAWA </a:t>
          </a:r>
          <a:br>
            <a:rPr lang="pl-PL" sz="20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2000" b="1" dirty="0">
              <a:latin typeface="Arial" panose="020B0604020202020204" pitchFamily="34" charset="0"/>
              <a:cs typeface="Arial" panose="020B0604020202020204" pitchFamily="34" charset="0"/>
            </a:rPr>
            <a:t>WŁASNOŚCI INTELEKTUALNEJ</a:t>
          </a:r>
          <a:endParaRPr lang="pl-PL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AAC32D-7110-4DFC-8C26-2DA84C9E9617}" type="sibTrans" cxnId="{5C4CEB0F-72B2-436F-B100-91880DA3EFC1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F10835-381F-41E6-A7DF-45D59651BF75}" type="parTrans" cxnId="{5C4CEB0F-72B2-436F-B100-91880DA3EFC1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392EDB-949F-42EC-A807-F38AB3B27F91}" type="pres">
      <dgm:prSet presAssocID="{2C6BC8FD-0C47-40B5-A1F1-3B3B1C11EB4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516745F-CA7A-4755-BF0E-123070CA3ECD}" type="pres">
      <dgm:prSet presAssocID="{7D236BAD-0446-46EB-B08B-589F47450AA6}" presName="centerShape" presStyleLbl="node0" presStyleIdx="0" presStyleCnt="1" custScaleX="225399" custScaleY="207565" custLinFactNeighborX="-5660" custLinFactNeighborY="-16823"/>
      <dgm:spPr/>
    </dgm:pt>
    <dgm:pt modelId="{B86155FF-6965-4C5D-A799-5FB951276B03}" type="pres">
      <dgm:prSet presAssocID="{297D0FD4-9889-42CF-A486-D19464226CE8}" presName="parTrans" presStyleLbl="sibTrans2D1" presStyleIdx="0" presStyleCnt="2"/>
      <dgm:spPr/>
    </dgm:pt>
    <dgm:pt modelId="{073A966A-6881-4B62-B3B4-37ADDA1B6D57}" type="pres">
      <dgm:prSet presAssocID="{297D0FD4-9889-42CF-A486-D19464226CE8}" presName="connectorText" presStyleLbl="sibTrans2D1" presStyleIdx="0" presStyleCnt="2"/>
      <dgm:spPr/>
    </dgm:pt>
    <dgm:pt modelId="{9FB169A4-F166-4D6A-BDBE-FC6EEAB7B993}" type="pres">
      <dgm:prSet presAssocID="{D0256223-41C6-4DFB-A9B9-F04327583FFB}" presName="node" presStyleLbl="node1" presStyleIdx="0" presStyleCnt="2" custScaleX="163423" custScaleY="146527" custRadScaleRad="192305" custRadScaleInc="-136381">
        <dgm:presLayoutVars>
          <dgm:bulletEnabled val="1"/>
        </dgm:presLayoutVars>
      </dgm:prSet>
      <dgm:spPr/>
    </dgm:pt>
    <dgm:pt modelId="{EE7AA9BF-2200-4A0B-A5D3-3FE8C458310E}" type="pres">
      <dgm:prSet presAssocID="{FEBFF9EE-4E41-4EF2-AB0E-FB6FA649CF03}" presName="parTrans" presStyleLbl="sibTrans2D1" presStyleIdx="1" presStyleCnt="2"/>
      <dgm:spPr/>
    </dgm:pt>
    <dgm:pt modelId="{5F69082A-CE94-410D-900E-D6541DBFC84F}" type="pres">
      <dgm:prSet presAssocID="{FEBFF9EE-4E41-4EF2-AB0E-FB6FA649CF03}" presName="connectorText" presStyleLbl="sibTrans2D1" presStyleIdx="1" presStyleCnt="2"/>
      <dgm:spPr/>
    </dgm:pt>
    <dgm:pt modelId="{57CF6538-F2C8-4AE5-BE33-2F7818BAB232}" type="pres">
      <dgm:prSet presAssocID="{A1C752D2-60BB-43CE-AD5D-3294A4BD35B1}" presName="node" presStyleLbl="node1" presStyleIdx="1" presStyleCnt="2" custScaleX="186623" custScaleY="155185" custRadScaleRad="145444" custRadScaleInc="-61093">
        <dgm:presLayoutVars>
          <dgm:bulletEnabled val="1"/>
        </dgm:presLayoutVars>
      </dgm:prSet>
      <dgm:spPr/>
    </dgm:pt>
  </dgm:ptLst>
  <dgm:cxnLst>
    <dgm:cxn modelId="{5C4CEB0F-72B2-436F-B100-91880DA3EFC1}" srcId="{2C6BC8FD-0C47-40B5-A1F1-3B3B1C11EB45}" destId="{7D236BAD-0446-46EB-B08B-589F47450AA6}" srcOrd="0" destOrd="0" parTransId="{ECF10835-381F-41E6-A7DF-45D59651BF75}" sibTransId="{3EAAC32D-7110-4DFC-8C26-2DA84C9E9617}"/>
    <dgm:cxn modelId="{3E823F30-455C-4C14-A5C8-333A8B50237F}" type="presOf" srcId="{2C6BC8FD-0C47-40B5-A1F1-3B3B1C11EB45}" destId="{67392EDB-949F-42EC-A807-F38AB3B27F91}" srcOrd="0" destOrd="0" presId="urn:microsoft.com/office/officeart/2005/8/layout/radial5"/>
    <dgm:cxn modelId="{982D093D-8FDD-4E59-830B-B8D3AAFA7A83}" type="presOf" srcId="{D0256223-41C6-4DFB-A9B9-F04327583FFB}" destId="{9FB169A4-F166-4D6A-BDBE-FC6EEAB7B993}" srcOrd="0" destOrd="0" presId="urn:microsoft.com/office/officeart/2005/8/layout/radial5"/>
    <dgm:cxn modelId="{AA25973F-4ADA-4C69-8884-D10B769A027F}" type="presOf" srcId="{7D236BAD-0446-46EB-B08B-589F47450AA6}" destId="{2516745F-CA7A-4755-BF0E-123070CA3ECD}" srcOrd="0" destOrd="0" presId="urn:microsoft.com/office/officeart/2005/8/layout/radial5"/>
    <dgm:cxn modelId="{1EC61364-A199-48EC-9BDF-F4E08A9AED47}" type="presOf" srcId="{297D0FD4-9889-42CF-A486-D19464226CE8}" destId="{B86155FF-6965-4C5D-A799-5FB951276B03}" srcOrd="0" destOrd="0" presId="urn:microsoft.com/office/officeart/2005/8/layout/radial5"/>
    <dgm:cxn modelId="{BE0EDA66-CD26-43BA-9C71-87302F52529A}" type="presOf" srcId="{FEBFF9EE-4E41-4EF2-AB0E-FB6FA649CF03}" destId="{5F69082A-CE94-410D-900E-D6541DBFC84F}" srcOrd="1" destOrd="0" presId="urn:microsoft.com/office/officeart/2005/8/layout/radial5"/>
    <dgm:cxn modelId="{1FBB7574-9024-4F2A-9B28-3BFD6958D51E}" srcId="{7D236BAD-0446-46EB-B08B-589F47450AA6}" destId="{D0256223-41C6-4DFB-A9B9-F04327583FFB}" srcOrd="0" destOrd="0" parTransId="{297D0FD4-9889-42CF-A486-D19464226CE8}" sibTransId="{AA9B4FC5-49B7-43E7-98D5-0F3118C72696}"/>
    <dgm:cxn modelId="{9636CC84-28C8-4DC6-B84B-DDA096064CC1}" type="presOf" srcId="{297D0FD4-9889-42CF-A486-D19464226CE8}" destId="{073A966A-6881-4B62-B3B4-37ADDA1B6D57}" srcOrd="1" destOrd="0" presId="urn:microsoft.com/office/officeart/2005/8/layout/radial5"/>
    <dgm:cxn modelId="{B137E0DE-364C-4EFE-934C-FDEF8C19D860}" type="presOf" srcId="{FEBFF9EE-4E41-4EF2-AB0E-FB6FA649CF03}" destId="{EE7AA9BF-2200-4A0B-A5D3-3FE8C458310E}" srcOrd="0" destOrd="0" presId="urn:microsoft.com/office/officeart/2005/8/layout/radial5"/>
    <dgm:cxn modelId="{C5B65AE0-0330-490A-9DFC-C108F1C7E8F6}" srcId="{7D236BAD-0446-46EB-B08B-589F47450AA6}" destId="{A1C752D2-60BB-43CE-AD5D-3294A4BD35B1}" srcOrd="1" destOrd="0" parTransId="{FEBFF9EE-4E41-4EF2-AB0E-FB6FA649CF03}" sibTransId="{9E255814-5C81-45F4-BC33-B624EDDED026}"/>
    <dgm:cxn modelId="{3E6533F5-ABA6-492F-AF4C-A8B66EA207A0}" type="presOf" srcId="{A1C752D2-60BB-43CE-AD5D-3294A4BD35B1}" destId="{57CF6538-F2C8-4AE5-BE33-2F7818BAB232}" srcOrd="0" destOrd="0" presId="urn:microsoft.com/office/officeart/2005/8/layout/radial5"/>
    <dgm:cxn modelId="{3CD304BC-3A08-4A26-8051-A107226B5305}" type="presParOf" srcId="{67392EDB-949F-42EC-A807-F38AB3B27F91}" destId="{2516745F-CA7A-4755-BF0E-123070CA3ECD}" srcOrd="0" destOrd="0" presId="urn:microsoft.com/office/officeart/2005/8/layout/radial5"/>
    <dgm:cxn modelId="{D3D9964F-E895-4DEE-9ECB-06AC5D27ED4E}" type="presParOf" srcId="{67392EDB-949F-42EC-A807-F38AB3B27F91}" destId="{B86155FF-6965-4C5D-A799-5FB951276B03}" srcOrd="1" destOrd="0" presId="urn:microsoft.com/office/officeart/2005/8/layout/radial5"/>
    <dgm:cxn modelId="{5C8CB176-E5CF-4236-8832-47D8CFFAFA3A}" type="presParOf" srcId="{B86155FF-6965-4C5D-A799-5FB951276B03}" destId="{073A966A-6881-4B62-B3B4-37ADDA1B6D57}" srcOrd="0" destOrd="0" presId="urn:microsoft.com/office/officeart/2005/8/layout/radial5"/>
    <dgm:cxn modelId="{FCFDE265-8FFA-4652-B87A-121BEF1EA88F}" type="presParOf" srcId="{67392EDB-949F-42EC-A807-F38AB3B27F91}" destId="{9FB169A4-F166-4D6A-BDBE-FC6EEAB7B993}" srcOrd="2" destOrd="0" presId="urn:microsoft.com/office/officeart/2005/8/layout/radial5"/>
    <dgm:cxn modelId="{7256B6C0-4344-4FE7-9029-9C32B62CA6A6}" type="presParOf" srcId="{67392EDB-949F-42EC-A807-F38AB3B27F91}" destId="{EE7AA9BF-2200-4A0B-A5D3-3FE8C458310E}" srcOrd="3" destOrd="0" presId="urn:microsoft.com/office/officeart/2005/8/layout/radial5"/>
    <dgm:cxn modelId="{9D442C1C-C9E3-4546-8642-B55D08E66398}" type="presParOf" srcId="{EE7AA9BF-2200-4A0B-A5D3-3FE8C458310E}" destId="{5F69082A-CE94-410D-900E-D6541DBFC84F}" srcOrd="0" destOrd="0" presId="urn:microsoft.com/office/officeart/2005/8/layout/radial5"/>
    <dgm:cxn modelId="{B2F6FF80-8A78-41AC-97EE-A1A3EAD9063E}" type="presParOf" srcId="{67392EDB-949F-42EC-A807-F38AB3B27F91}" destId="{57CF6538-F2C8-4AE5-BE33-2F7818BAB232}" srcOrd="4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AB9E8C-6EA6-4DF5-A00A-CC1638E2C8AF}" type="doc">
      <dgm:prSet loTypeId="urn:microsoft.com/office/officeart/2005/8/layout/vList5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35D8C4A-E159-43D6-AA2A-16A3D4230220}">
      <dgm:prSet phldrT="[Tekst]"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Transakcyjny </a:t>
          </a:r>
        </a:p>
      </dgm:t>
    </dgm:pt>
    <dgm:pt modelId="{8E5EF5A8-9325-4858-8834-4CD7D74A2667}" type="parTrans" cxnId="{3FA29502-613B-4997-9347-6F4C5426BAF7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0DFEE8-DC3B-45F2-8B7F-222812197345}" type="sibTrans" cxnId="{3FA29502-613B-4997-9347-6F4C5426BAF7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332E92-85BC-4232-AA78-13266F5A4587}">
      <dgm:prSet phldrT="[Tekst]"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Przeniesienie praw majątkowych lub licencjonowanie </a:t>
          </a:r>
        </a:p>
      </dgm:t>
    </dgm:pt>
    <dgm:pt modelId="{AB3B439D-D935-4C11-B5FD-97F58B05CD8C}" type="parTrans" cxnId="{8887837A-0BFE-47F5-A0A3-18FF1FBDA51A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9AA99A-39F9-42E4-A816-B3B512479A34}" type="sibTrans" cxnId="{8887837A-0BFE-47F5-A0A3-18FF1FBDA51A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DC7DD0-0B7C-45A6-B83E-633A4254B6F3}">
      <dgm:prSet phldrT="[Tekst]"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Zabezpieczenie kredytu, pozyskanie finansowania </a:t>
          </a:r>
        </a:p>
      </dgm:t>
    </dgm:pt>
    <dgm:pt modelId="{935412B6-AC16-486E-84E7-8BA4BB4FC320}" type="parTrans" cxnId="{3A8C69C6-49C7-4C6F-8BCA-A48647CA4316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177DC5-0CAE-451B-8E61-3D1F0B334D21}" type="sibTrans" cxnId="{3A8C69C6-49C7-4C6F-8BCA-A48647CA4316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B462EB-6D7B-41A4-907B-15F5995B0CD9}">
      <dgm:prSet phldrT="[Tekst]"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Bilansowy </a:t>
          </a:r>
        </a:p>
      </dgm:t>
    </dgm:pt>
    <dgm:pt modelId="{9CBB3446-954D-422F-9B6A-BD9393DBCF67}" type="parTrans" cxnId="{7C87408B-EB35-4F5E-88D6-9A53BFC4DAF3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B82D18-9BAF-40AA-9B33-5B76FC03196A}" type="sibTrans" cxnId="{7C87408B-EB35-4F5E-88D6-9A53BFC4DAF3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85E27D-4292-44CB-B9E1-DB34B7A2D445}">
      <dgm:prSet phldrT="[Tekst]"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Aktualizacja wartości prawa majątkowego </a:t>
          </a:r>
        </a:p>
      </dgm:t>
    </dgm:pt>
    <dgm:pt modelId="{072018BA-E1B1-40E2-B0AF-05715C588660}" type="parTrans" cxnId="{B45DBF13-A343-4386-B4FE-7B2B3A14FF8E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7A8B2C-C8AA-4ECA-B3C0-5F7273640922}" type="sibTrans" cxnId="{B45DBF13-A343-4386-B4FE-7B2B3A14FF8E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4E7BA2-A8A7-42C0-8AF1-B8DC989921EE}">
      <dgm:prSet phldrT="[Tekst]"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Identyfikacja i wycena składników złożonych aktywów</a:t>
          </a:r>
        </a:p>
      </dgm:t>
    </dgm:pt>
    <dgm:pt modelId="{1787C876-FA70-4842-A8CA-2A594C9CECF2}" type="parTrans" cxnId="{BB3FDE4A-FC17-44CB-81A8-7B9E1FD6886D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416F72-9E58-496A-AF06-335B87ED30C3}" type="sibTrans" cxnId="{BB3FDE4A-FC17-44CB-81A8-7B9E1FD6886D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E07D41-AD5C-466A-8227-111B4ECBAF94}">
      <dgm:prSet phldrT="[Tekst]"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Podatkowy </a:t>
          </a:r>
        </a:p>
      </dgm:t>
    </dgm:pt>
    <dgm:pt modelId="{8455308E-7B33-4BDE-8469-35EA68D2C674}" type="parTrans" cxnId="{D20D071F-9AA6-449D-9B00-CA47A721F025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FEFEE2-8A05-4832-AB7D-D70D335D7A90}" type="sibTrans" cxnId="{D20D071F-9AA6-449D-9B00-CA47A721F025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FFEB45-5B51-4EB7-9AD1-CFC118736341}">
      <dgm:prSet phldrT="[Tekst]"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Transakcja pomiędzy podmiotami powiązanymi</a:t>
          </a:r>
        </a:p>
      </dgm:t>
    </dgm:pt>
    <dgm:pt modelId="{1CA76C8A-F322-4309-BD79-0B9506DCEF37}" type="parTrans" cxnId="{CB6C18A4-5989-4B77-8C1E-0713201E2503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4EE886-1B40-407A-AEA2-873FA3C2228F}" type="sibTrans" cxnId="{CB6C18A4-5989-4B77-8C1E-0713201E2503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2B552C-8513-49D7-9186-1E02D91B3409}">
      <dgm:prSet phldrT="[Tekst]"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Ulgi podatkowe </a:t>
          </a:r>
        </a:p>
      </dgm:t>
    </dgm:pt>
    <dgm:pt modelId="{55DAAD86-A33C-4E7E-BED1-8010692EE9A4}" type="parTrans" cxnId="{6A9A48AA-0C0E-414B-80D6-DCF72C8B53B8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0DAC1F-59ED-4412-8835-8CE80EB08672}" type="sibTrans" cxnId="{6A9A48AA-0C0E-414B-80D6-DCF72C8B53B8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E8FD60-8801-4FEC-856A-D48431E27D75}">
      <dgm:prSet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Strategiczny </a:t>
          </a:r>
        </a:p>
      </dgm:t>
    </dgm:pt>
    <dgm:pt modelId="{C9D7FEBC-F93E-43CD-ADA0-93D0F1FC8384}" type="parTrans" cxnId="{902368D0-6BB5-48A1-96D8-7BAE96E5CFC9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17B1F4-359F-4034-A2D8-D8505DF45E08}" type="sibTrans" cxnId="{902368D0-6BB5-48A1-96D8-7BAE96E5CFC9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1BFC38-CBC7-4CDE-A632-526246B4EA69}">
      <dgm:prSet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Zarządzanie portfelem IP </a:t>
          </a:r>
        </a:p>
      </dgm:t>
    </dgm:pt>
    <dgm:pt modelId="{1CC90C0F-83FE-4143-909E-D3D897883E90}" type="parTrans" cxnId="{226175DA-C973-480F-A76D-BFA9636A8C71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45210D-E6CE-44F0-A1AE-0B338A474BF6}" type="sibTrans" cxnId="{226175DA-C973-480F-A76D-BFA9636A8C71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33C3DB-F3C5-4DF1-9605-74CE48F6147E}">
      <dgm:prSet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Proces sądowy</a:t>
          </a:r>
        </a:p>
      </dgm:t>
    </dgm:pt>
    <dgm:pt modelId="{0D2C525B-D7FA-410E-970C-B6CEF91E0626}" type="parTrans" cxnId="{7D492148-3B01-4F70-A4B9-5C487334CC57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1D6C90-FC68-4C70-837D-59E38F4565CD}" type="sibTrans" cxnId="{7D492148-3B01-4F70-A4B9-5C487334CC57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305184-1571-438B-AC4C-72F23CFED482}">
      <dgm:prSet/>
      <dgm:spPr/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Uzasadniona wielkość roszczeń z tytułu naruszeń patentu </a:t>
          </a:r>
        </a:p>
      </dgm:t>
    </dgm:pt>
    <dgm:pt modelId="{CC2A7435-2A0E-493B-B71C-EDE4BB970FCF}" type="parTrans" cxnId="{80731047-F65D-43E3-A95F-DA15C19E019E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23A6B9-FBD2-4FBE-B71A-8E5BC5F3BC2B}" type="sibTrans" cxnId="{80731047-F65D-43E3-A95F-DA15C19E019E}">
      <dgm:prSet/>
      <dgm:spPr/>
      <dgm:t>
        <a:bodyPr/>
        <a:lstStyle/>
        <a:p>
          <a:endParaRPr lang="pl-P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713248-A4D9-4701-B6D6-5B466C1DC124}" type="pres">
      <dgm:prSet presAssocID="{E0AB9E8C-6EA6-4DF5-A00A-CC1638E2C8AF}" presName="Name0" presStyleCnt="0">
        <dgm:presLayoutVars>
          <dgm:dir/>
          <dgm:animLvl val="lvl"/>
          <dgm:resizeHandles val="exact"/>
        </dgm:presLayoutVars>
      </dgm:prSet>
      <dgm:spPr/>
    </dgm:pt>
    <dgm:pt modelId="{81DBA6AB-2D24-4FA3-98D3-912191940551}" type="pres">
      <dgm:prSet presAssocID="{F35D8C4A-E159-43D6-AA2A-16A3D4230220}" presName="linNode" presStyleCnt="0"/>
      <dgm:spPr/>
    </dgm:pt>
    <dgm:pt modelId="{2E51E7B2-2FA3-4BA6-9331-D2C96E255660}" type="pres">
      <dgm:prSet presAssocID="{F35D8C4A-E159-43D6-AA2A-16A3D4230220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7F22FFA9-DEA6-4792-ABCC-E00E30B5A57D}" type="pres">
      <dgm:prSet presAssocID="{F35D8C4A-E159-43D6-AA2A-16A3D4230220}" presName="descendantText" presStyleLbl="alignAccFollowNode1" presStyleIdx="0" presStyleCnt="5">
        <dgm:presLayoutVars>
          <dgm:bulletEnabled val="1"/>
        </dgm:presLayoutVars>
      </dgm:prSet>
      <dgm:spPr/>
    </dgm:pt>
    <dgm:pt modelId="{FE4830A9-4F99-40E7-8229-C81AB6266235}" type="pres">
      <dgm:prSet presAssocID="{030DFEE8-DC3B-45F2-8B7F-222812197345}" presName="sp" presStyleCnt="0"/>
      <dgm:spPr/>
    </dgm:pt>
    <dgm:pt modelId="{5FE853F7-320F-4FDA-86E5-D36EDB284FD7}" type="pres">
      <dgm:prSet presAssocID="{29B462EB-6D7B-41A4-907B-15F5995B0CD9}" presName="linNode" presStyleCnt="0"/>
      <dgm:spPr/>
    </dgm:pt>
    <dgm:pt modelId="{B852C201-A840-4830-BC00-884BAD2E5729}" type="pres">
      <dgm:prSet presAssocID="{29B462EB-6D7B-41A4-907B-15F5995B0CD9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5B2A9D41-D28F-44E2-852F-4017752A00E5}" type="pres">
      <dgm:prSet presAssocID="{29B462EB-6D7B-41A4-907B-15F5995B0CD9}" presName="descendantText" presStyleLbl="alignAccFollowNode1" presStyleIdx="1" presStyleCnt="5">
        <dgm:presLayoutVars>
          <dgm:bulletEnabled val="1"/>
        </dgm:presLayoutVars>
      </dgm:prSet>
      <dgm:spPr/>
    </dgm:pt>
    <dgm:pt modelId="{D316B6A2-0B18-45B0-9B91-F6D6228EEE2D}" type="pres">
      <dgm:prSet presAssocID="{56B82D18-9BAF-40AA-9B33-5B76FC03196A}" presName="sp" presStyleCnt="0"/>
      <dgm:spPr/>
    </dgm:pt>
    <dgm:pt modelId="{FBDAB2EC-4BE2-4318-90B4-F27B6EA20F5F}" type="pres">
      <dgm:prSet presAssocID="{41E07D41-AD5C-466A-8227-111B4ECBAF94}" presName="linNode" presStyleCnt="0"/>
      <dgm:spPr/>
    </dgm:pt>
    <dgm:pt modelId="{CB88EC98-5045-4741-A4C0-A7AE932A0ECD}" type="pres">
      <dgm:prSet presAssocID="{41E07D41-AD5C-466A-8227-111B4ECBAF94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3FA3FD88-72F5-4B82-A17F-A8E607FEE021}" type="pres">
      <dgm:prSet presAssocID="{41E07D41-AD5C-466A-8227-111B4ECBAF94}" presName="descendantText" presStyleLbl="alignAccFollowNode1" presStyleIdx="2" presStyleCnt="5" custLinFactNeighborX="-1377" custLinFactNeighborY="-396">
        <dgm:presLayoutVars>
          <dgm:bulletEnabled val="1"/>
        </dgm:presLayoutVars>
      </dgm:prSet>
      <dgm:spPr/>
    </dgm:pt>
    <dgm:pt modelId="{50D5ACDE-CBD1-4331-9F58-42596BD635E6}" type="pres">
      <dgm:prSet presAssocID="{4DFEFEE2-8A05-4832-AB7D-D70D335D7A90}" presName="sp" presStyleCnt="0"/>
      <dgm:spPr/>
    </dgm:pt>
    <dgm:pt modelId="{8B4EA8C3-3AD9-4A53-8CA5-A9D94E15E015}" type="pres">
      <dgm:prSet presAssocID="{07E8FD60-8801-4FEC-856A-D48431E27D75}" presName="linNode" presStyleCnt="0"/>
      <dgm:spPr/>
    </dgm:pt>
    <dgm:pt modelId="{710C9717-C074-45DA-97B4-B477F8D6B0A1}" type="pres">
      <dgm:prSet presAssocID="{07E8FD60-8801-4FEC-856A-D48431E27D75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21082D11-4C09-47DD-AE6D-507BA0D71131}" type="pres">
      <dgm:prSet presAssocID="{07E8FD60-8801-4FEC-856A-D48431E27D75}" presName="descendantText" presStyleLbl="alignAccFollowNode1" presStyleIdx="3" presStyleCnt="5">
        <dgm:presLayoutVars>
          <dgm:bulletEnabled val="1"/>
        </dgm:presLayoutVars>
      </dgm:prSet>
      <dgm:spPr/>
    </dgm:pt>
    <dgm:pt modelId="{BC03A92C-B832-48CD-911F-964DCC116C40}" type="pres">
      <dgm:prSet presAssocID="{1D17B1F4-359F-4034-A2D8-D8505DF45E08}" presName="sp" presStyleCnt="0"/>
      <dgm:spPr/>
    </dgm:pt>
    <dgm:pt modelId="{37008022-0AE2-4806-B884-12A69D6B3537}" type="pres">
      <dgm:prSet presAssocID="{5F33C3DB-F3C5-4DF1-9605-74CE48F6147E}" presName="linNode" presStyleCnt="0"/>
      <dgm:spPr/>
    </dgm:pt>
    <dgm:pt modelId="{3E73DE91-F334-4084-A5A2-C667191CC771}" type="pres">
      <dgm:prSet presAssocID="{5F33C3DB-F3C5-4DF1-9605-74CE48F6147E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DFD5CE24-2F70-4618-91B4-55ED8528143A}" type="pres">
      <dgm:prSet presAssocID="{5F33C3DB-F3C5-4DF1-9605-74CE48F6147E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458B3201-B35A-49C6-9D21-06AB80CB0090}" type="presOf" srcId="{70332E92-85BC-4232-AA78-13266F5A4587}" destId="{7F22FFA9-DEA6-4792-ABCC-E00E30B5A57D}" srcOrd="0" destOrd="0" presId="urn:microsoft.com/office/officeart/2005/8/layout/vList5"/>
    <dgm:cxn modelId="{3FA29502-613B-4997-9347-6F4C5426BAF7}" srcId="{E0AB9E8C-6EA6-4DF5-A00A-CC1638E2C8AF}" destId="{F35D8C4A-E159-43D6-AA2A-16A3D4230220}" srcOrd="0" destOrd="0" parTransId="{8E5EF5A8-9325-4858-8834-4CD7D74A2667}" sibTransId="{030DFEE8-DC3B-45F2-8B7F-222812197345}"/>
    <dgm:cxn modelId="{A0D2E702-AF04-4015-8A17-771305FAF202}" type="presOf" srcId="{5F33C3DB-F3C5-4DF1-9605-74CE48F6147E}" destId="{3E73DE91-F334-4084-A5A2-C667191CC771}" srcOrd="0" destOrd="0" presId="urn:microsoft.com/office/officeart/2005/8/layout/vList5"/>
    <dgm:cxn modelId="{5C1A350A-FBA1-4807-A2E8-36B92F864E3F}" type="presOf" srcId="{29B462EB-6D7B-41A4-907B-15F5995B0CD9}" destId="{B852C201-A840-4830-BC00-884BAD2E5729}" srcOrd="0" destOrd="0" presId="urn:microsoft.com/office/officeart/2005/8/layout/vList5"/>
    <dgm:cxn modelId="{D642630C-26A7-4351-AF7E-98415DE4666B}" type="presOf" srcId="{F2DC7DD0-0B7C-45A6-B83E-633A4254B6F3}" destId="{7F22FFA9-DEA6-4792-ABCC-E00E30B5A57D}" srcOrd="0" destOrd="1" presId="urn:microsoft.com/office/officeart/2005/8/layout/vList5"/>
    <dgm:cxn modelId="{E942920D-171A-4C7B-A7F4-E5F71977D6BA}" type="presOf" srcId="{D3305184-1571-438B-AC4C-72F23CFED482}" destId="{DFD5CE24-2F70-4618-91B4-55ED8528143A}" srcOrd="0" destOrd="0" presId="urn:microsoft.com/office/officeart/2005/8/layout/vList5"/>
    <dgm:cxn modelId="{FF4F3910-E3FB-4E0D-981B-9F1D95F87C43}" type="presOf" srcId="{41E07D41-AD5C-466A-8227-111B4ECBAF94}" destId="{CB88EC98-5045-4741-A4C0-A7AE932A0ECD}" srcOrd="0" destOrd="0" presId="urn:microsoft.com/office/officeart/2005/8/layout/vList5"/>
    <dgm:cxn modelId="{B45DBF13-A343-4386-B4FE-7B2B3A14FF8E}" srcId="{29B462EB-6D7B-41A4-907B-15F5995B0CD9}" destId="{5B85E27D-4292-44CB-B9E1-DB34B7A2D445}" srcOrd="0" destOrd="0" parTransId="{072018BA-E1B1-40E2-B0AF-05715C588660}" sibTransId="{9D7A8B2C-C8AA-4ECA-B3C0-5F7273640922}"/>
    <dgm:cxn modelId="{93DAEC1C-B18D-449F-90AA-C6E94CDB9D33}" type="presOf" srcId="{F35D8C4A-E159-43D6-AA2A-16A3D4230220}" destId="{2E51E7B2-2FA3-4BA6-9331-D2C96E255660}" srcOrd="0" destOrd="0" presId="urn:microsoft.com/office/officeart/2005/8/layout/vList5"/>
    <dgm:cxn modelId="{D20D071F-9AA6-449D-9B00-CA47A721F025}" srcId="{E0AB9E8C-6EA6-4DF5-A00A-CC1638E2C8AF}" destId="{41E07D41-AD5C-466A-8227-111B4ECBAF94}" srcOrd="2" destOrd="0" parTransId="{8455308E-7B33-4BDE-8469-35EA68D2C674}" sibTransId="{4DFEFEE2-8A05-4832-AB7D-D70D335D7A90}"/>
    <dgm:cxn modelId="{44D74424-AE92-4A32-9BDC-E7C02903E8EC}" type="presOf" srcId="{07E8FD60-8801-4FEC-856A-D48431E27D75}" destId="{710C9717-C074-45DA-97B4-B477F8D6B0A1}" srcOrd="0" destOrd="0" presId="urn:microsoft.com/office/officeart/2005/8/layout/vList5"/>
    <dgm:cxn modelId="{80731047-F65D-43E3-A95F-DA15C19E019E}" srcId="{5F33C3DB-F3C5-4DF1-9605-74CE48F6147E}" destId="{D3305184-1571-438B-AC4C-72F23CFED482}" srcOrd="0" destOrd="0" parTransId="{CC2A7435-2A0E-493B-B71C-EDE4BB970FCF}" sibTransId="{8223A6B9-FBD2-4FBE-B71A-8E5BC5F3BC2B}"/>
    <dgm:cxn modelId="{7D492148-3B01-4F70-A4B9-5C487334CC57}" srcId="{E0AB9E8C-6EA6-4DF5-A00A-CC1638E2C8AF}" destId="{5F33C3DB-F3C5-4DF1-9605-74CE48F6147E}" srcOrd="4" destOrd="0" parTransId="{0D2C525B-D7FA-410E-970C-B6CEF91E0626}" sibTransId="{611D6C90-FC68-4C70-837D-59E38F4565CD}"/>
    <dgm:cxn modelId="{BB3FDE4A-FC17-44CB-81A8-7B9E1FD6886D}" srcId="{29B462EB-6D7B-41A4-907B-15F5995B0CD9}" destId="{314E7BA2-A8A7-42C0-8AF1-B8DC989921EE}" srcOrd="1" destOrd="0" parTransId="{1787C876-FA70-4842-A8CA-2A594C9CECF2}" sibTransId="{C0416F72-9E58-496A-AF06-335B87ED30C3}"/>
    <dgm:cxn modelId="{AA89A96F-F6AE-4780-8383-0D9FDF320F1E}" type="presOf" srcId="{EA1BFC38-CBC7-4CDE-A632-526246B4EA69}" destId="{21082D11-4C09-47DD-AE6D-507BA0D71131}" srcOrd="0" destOrd="0" presId="urn:microsoft.com/office/officeart/2005/8/layout/vList5"/>
    <dgm:cxn modelId="{8887837A-0BFE-47F5-A0A3-18FF1FBDA51A}" srcId="{F35D8C4A-E159-43D6-AA2A-16A3D4230220}" destId="{70332E92-85BC-4232-AA78-13266F5A4587}" srcOrd="0" destOrd="0" parTransId="{AB3B439D-D935-4C11-B5FD-97F58B05CD8C}" sibTransId="{129AA99A-39F9-42E4-A816-B3B512479A34}"/>
    <dgm:cxn modelId="{0623A08A-21C2-492A-A3EC-851DB8C168A1}" type="presOf" srcId="{E0AB9E8C-6EA6-4DF5-A00A-CC1638E2C8AF}" destId="{95713248-A4D9-4701-B6D6-5B466C1DC124}" srcOrd="0" destOrd="0" presId="urn:microsoft.com/office/officeart/2005/8/layout/vList5"/>
    <dgm:cxn modelId="{7C87408B-EB35-4F5E-88D6-9A53BFC4DAF3}" srcId="{E0AB9E8C-6EA6-4DF5-A00A-CC1638E2C8AF}" destId="{29B462EB-6D7B-41A4-907B-15F5995B0CD9}" srcOrd="1" destOrd="0" parTransId="{9CBB3446-954D-422F-9B6A-BD9393DBCF67}" sibTransId="{56B82D18-9BAF-40AA-9B33-5B76FC03196A}"/>
    <dgm:cxn modelId="{F72C2E9E-17EE-4E77-9556-C85A43CB2A48}" type="presOf" srcId="{E7FFEB45-5B51-4EB7-9AD1-CFC118736341}" destId="{3FA3FD88-72F5-4B82-A17F-A8E607FEE021}" srcOrd="0" destOrd="0" presId="urn:microsoft.com/office/officeart/2005/8/layout/vList5"/>
    <dgm:cxn modelId="{CB6C18A4-5989-4B77-8C1E-0713201E2503}" srcId="{41E07D41-AD5C-466A-8227-111B4ECBAF94}" destId="{E7FFEB45-5B51-4EB7-9AD1-CFC118736341}" srcOrd="0" destOrd="0" parTransId="{1CA76C8A-F322-4309-BD79-0B9506DCEF37}" sibTransId="{314EE886-1B40-407A-AEA2-873FA3C2228F}"/>
    <dgm:cxn modelId="{6A9A48AA-0C0E-414B-80D6-DCF72C8B53B8}" srcId="{41E07D41-AD5C-466A-8227-111B4ECBAF94}" destId="{3F2B552C-8513-49D7-9186-1E02D91B3409}" srcOrd="1" destOrd="0" parTransId="{55DAAD86-A33C-4E7E-BED1-8010692EE9A4}" sibTransId="{BD0DAC1F-59ED-4412-8835-8CE80EB08672}"/>
    <dgm:cxn modelId="{3A8C69C6-49C7-4C6F-8BCA-A48647CA4316}" srcId="{F35D8C4A-E159-43D6-AA2A-16A3D4230220}" destId="{F2DC7DD0-0B7C-45A6-B83E-633A4254B6F3}" srcOrd="1" destOrd="0" parTransId="{935412B6-AC16-486E-84E7-8BA4BB4FC320}" sibTransId="{D0177DC5-0CAE-451B-8E61-3D1F0B334D21}"/>
    <dgm:cxn modelId="{D088FCCB-E756-4A95-9841-7C2E97625049}" type="presOf" srcId="{314E7BA2-A8A7-42C0-8AF1-B8DC989921EE}" destId="{5B2A9D41-D28F-44E2-852F-4017752A00E5}" srcOrd="0" destOrd="1" presId="urn:microsoft.com/office/officeart/2005/8/layout/vList5"/>
    <dgm:cxn modelId="{902368D0-6BB5-48A1-96D8-7BAE96E5CFC9}" srcId="{E0AB9E8C-6EA6-4DF5-A00A-CC1638E2C8AF}" destId="{07E8FD60-8801-4FEC-856A-D48431E27D75}" srcOrd="3" destOrd="0" parTransId="{C9D7FEBC-F93E-43CD-ADA0-93D0F1FC8384}" sibTransId="{1D17B1F4-359F-4034-A2D8-D8505DF45E08}"/>
    <dgm:cxn modelId="{D52EEED0-A514-4077-A1CF-BA4BC0DAD3B8}" type="presOf" srcId="{3F2B552C-8513-49D7-9186-1E02D91B3409}" destId="{3FA3FD88-72F5-4B82-A17F-A8E607FEE021}" srcOrd="0" destOrd="1" presId="urn:microsoft.com/office/officeart/2005/8/layout/vList5"/>
    <dgm:cxn modelId="{226175DA-C973-480F-A76D-BFA9636A8C71}" srcId="{07E8FD60-8801-4FEC-856A-D48431E27D75}" destId="{EA1BFC38-CBC7-4CDE-A632-526246B4EA69}" srcOrd="0" destOrd="0" parTransId="{1CC90C0F-83FE-4143-909E-D3D897883E90}" sibTransId="{2145210D-E6CE-44F0-A1AE-0B338A474BF6}"/>
    <dgm:cxn modelId="{76ADA8F6-80A0-4F40-90EC-1E1BB0ED26FD}" type="presOf" srcId="{5B85E27D-4292-44CB-B9E1-DB34B7A2D445}" destId="{5B2A9D41-D28F-44E2-852F-4017752A00E5}" srcOrd="0" destOrd="0" presId="urn:microsoft.com/office/officeart/2005/8/layout/vList5"/>
    <dgm:cxn modelId="{0ABC0625-247F-4D88-8F60-D8DD63976ED7}" type="presParOf" srcId="{95713248-A4D9-4701-B6D6-5B466C1DC124}" destId="{81DBA6AB-2D24-4FA3-98D3-912191940551}" srcOrd="0" destOrd="0" presId="urn:microsoft.com/office/officeart/2005/8/layout/vList5"/>
    <dgm:cxn modelId="{03C628DB-4193-4C64-AA5F-E3AAE97BEEF1}" type="presParOf" srcId="{81DBA6AB-2D24-4FA3-98D3-912191940551}" destId="{2E51E7B2-2FA3-4BA6-9331-D2C96E255660}" srcOrd="0" destOrd="0" presId="urn:microsoft.com/office/officeart/2005/8/layout/vList5"/>
    <dgm:cxn modelId="{12B81587-CB5E-4A6B-81CA-5FE447F5F5F3}" type="presParOf" srcId="{81DBA6AB-2D24-4FA3-98D3-912191940551}" destId="{7F22FFA9-DEA6-4792-ABCC-E00E30B5A57D}" srcOrd="1" destOrd="0" presId="urn:microsoft.com/office/officeart/2005/8/layout/vList5"/>
    <dgm:cxn modelId="{688ABF2B-4735-4B25-B24B-1C0ECC55B7A7}" type="presParOf" srcId="{95713248-A4D9-4701-B6D6-5B466C1DC124}" destId="{FE4830A9-4F99-40E7-8229-C81AB6266235}" srcOrd="1" destOrd="0" presId="urn:microsoft.com/office/officeart/2005/8/layout/vList5"/>
    <dgm:cxn modelId="{6E0C647E-2C8C-4027-A153-B866A508EFE5}" type="presParOf" srcId="{95713248-A4D9-4701-B6D6-5B466C1DC124}" destId="{5FE853F7-320F-4FDA-86E5-D36EDB284FD7}" srcOrd="2" destOrd="0" presId="urn:microsoft.com/office/officeart/2005/8/layout/vList5"/>
    <dgm:cxn modelId="{7C0A80EB-4660-45B6-953D-66FE2D5009A5}" type="presParOf" srcId="{5FE853F7-320F-4FDA-86E5-D36EDB284FD7}" destId="{B852C201-A840-4830-BC00-884BAD2E5729}" srcOrd="0" destOrd="0" presId="urn:microsoft.com/office/officeart/2005/8/layout/vList5"/>
    <dgm:cxn modelId="{9BAA2AD9-ABBC-462C-ABD6-9C8DC4640FEC}" type="presParOf" srcId="{5FE853F7-320F-4FDA-86E5-D36EDB284FD7}" destId="{5B2A9D41-D28F-44E2-852F-4017752A00E5}" srcOrd="1" destOrd="0" presId="urn:microsoft.com/office/officeart/2005/8/layout/vList5"/>
    <dgm:cxn modelId="{5A9493A6-D4F6-4630-AF00-75E2AD271C7B}" type="presParOf" srcId="{95713248-A4D9-4701-B6D6-5B466C1DC124}" destId="{D316B6A2-0B18-45B0-9B91-F6D6228EEE2D}" srcOrd="3" destOrd="0" presId="urn:microsoft.com/office/officeart/2005/8/layout/vList5"/>
    <dgm:cxn modelId="{0B74A0E4-CA7D-435A-9385-2D80B559816B}" type="presParOf" srcId="{95713248-A4D9-4701-B6D6-5B466C1DC124}" destId="{FBDAB2EC-4BE2-4318-90B4-F27B6EA20F5F}" srcOrd="4" destOrd="0" presId="urn:microsoft.com/office/officeart/2005/8/layout/vList5"/>
    <dgm:cxn modelId="{AF6C6C79-6AEF-4FF5-B003-FA06F265140A}" type="presParOf" srcId="{FBDAB2EC-4BE2-4318-90B4-F27B6EA20F5F}" destId="{CB88EC98-5045-4741-A4C0-A7AE932A0ECD}" srcOrd="0" destOrd="0" presId="urn:microsoft.com/office/officeart/2005/8/layout/vList5"/>
    <dgm:cxn modelId="{77DE1DDE-2F66-47A3-A122-3587F1A14CD0}" type="presParOf" srcId="{FBDAB2EC-4BE2-4318-90B4-F27B6EA20F5F}" destId="{3FA3FD88-72F5-4B82-A17F-A8E607FEE021}" srcOrd="1" destOrd="0" presId="urn:microsoft.com/office/officeart/2005/8/layout/vList5"/>
    <dgm:cxn modelId="{5D79766A-8573-4010-A771-69428E9685DC}" type="presParOf" srcId="{95713248-A4D9-4701-B6D6-5B466C1DC124}" destId="{50D5ACDE-CBD1-4331-9F58-42596BD635E6}" srcOrd="5" destOrd="0" presId="urn:microsoft.com/office/officeart/2005/8/layout/vList5"/>
    <dgm:cxn modelId="{C4AC73C3-DC2B-4D4A-BDBE-94DE9474FE48}" type="presParOf" srcId="{95713248-A4D9-4701-B6D6-5B466C1DC124}" destId="{8B4EA8C3-3AD9-4A53-8CA5-A9D94E15E015}" srcOrd="6" destOrd="0" presId="urn:microsoft.com/office/officeart/2005/8/layout/vList5"/>
    <dgm:cxn modelId="{1D629D60-F0EB-4ECE-8E94-A9AFB27F3F0C}" type="presParOf" srcId="{8B4EA8C3-3AD9-4A53-8CA5-A9D94E15E015}" destId="{710C9717-C074-45DA-97B4-B477F8D6B0A1}" srcOrd="0" destOrd="0" presId="urn:microsoft.com/office/officeart/2005/8/layout/vList5"/>
    <dgm:cxn modelId="{5D46AA6D-9514-46DA-9A77-61354F9F5CC0}" type="presParOf" srcId="{8B4EA8C3-3AD9-4A53-8CA5-A9D94E15E015}" destId="{21082D11-4C09-47DD-AE6D-507BA0D71131}" srcOrd="1" destOrd="0" presId="urn:microsoft.com/office/officeart/2005/8/layout/vList5"/>
    <dgm:cxn modelId="{D72B966B-2573-467A-9F1F-F0EAF3ACF377}" type="presParOf" srcId="{95713248-A4D9-4701-B6D6-5B466C1DC124}" destId="{BC03A92C-B832-48CD-911F-964DCC116C40}" srcOrd="7" destOrd="0" presId="urn:microsoft.com/office/officeart/2005/8/layout/vList5"/>
    <dgm:cxn modelId="{32183431-FCBD-42D1-962F-33B34D184EFC}" type="presParOf" srcId="{95713248-A4D9-4701-B6D6-5B466C1DC124}" destId="{37008022-0AE2-4806-B884-12A69D6B3537}" srcOrd="8" destOrd="0" presId="urn:microsoft.com/office/officeart/2005/8/layout/vList5"/>
    <dgm:cxn modelId="{629BB1F8-BA15-4862-958F-0AEC6106267E}" type="presParOf" srcId="{37008022-0AE2-4806-B884-12A69D6B3537}" destId="{3E73DE91-F334-4084-A5A2-C667191CC771}" srcOrd="0" destOrd="0" presId="urn:microsoft.com/office/officeart/2005/8/layout/vList5"/>
    <dgm:cxn modelId="{F112D37F-A905-4067-BA0E-27615474804C}" type="presParOf" srcId="{37008022-0AE2-4806-B884-12A69D6B3537}" destId="{DFD5CE24-2F70-4618-91B4-55ED8528143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6745F-CA7A-4755-BF0E-123070CA3ECD}">
      <dsp:nvSpPr>
        <dsp:cNvPr id="0" name=""/>
        <dsp:cNvSpPr/>
      </dsp:nvSpPr>
      <dsp:spPr>
        <a:xfrm>
          <a:off x="2242322" y="542926"/>
          <a:ext cx="3283286" cy="3023506"/>
        </a:xfrm>
        <a:prstGeom prst="ellipse">
          <a:avLst/>
        </a:prstGeom>
        <a:gradFill rotWithShape="0">
          <a:gsLst>
            <a:gs pos="0">
              <a:srgbClr val="FFC000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Arial" panose="020B0604020202020204" pitchFamily="34" charset="0"/>
              <a:cs typeface="Arial" panose="020B0604020202020204" pitchFamily="34" charset="0"/>
            </a:rPr>
            <a:t>PRAWA </a:t>
          </a:r>
          <a:br>
            <a:rPr lang="pl-PL" sz="20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2000" b="1" kern="1200" dirty="0">
              <a:latin typeface="Arial" panose="020B0604020202020204" pitchFamily="34" charset="0"/>
              <a:cs typeface="Arial" panose="020B0604020202020204" pitchFamily="34" charset="0"/>
            </a:rPr>
            <a:t>WŁASNOŚCI INTELEKTUALNEJ</a:t>
          </a:r>
          <a:endParaRPr lang="pl-PL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3148" y="985708"/>
        <a:ext cx="2321634" cy="2137942"/>
      </dsp:txXfrm>
    </dsp:sp>
    <dsp:sp modelId="{B86155FF-6965-4C5D-A799-5FB951276B03}">
      <dsp:nvSpPr>
        <dsp:cNvPr id="0" name=""/>
        <dsp:cNvSpPr/>
      </dsp:nvSpPr>
      <dsp:spPr>
        <a:xfrm rot="8281896">
          <a:off x="2138253" y="3159504"/>
          <a:ext cx="483981" cy="49526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264827" y="3210009"/>
        <a:ext cx="338787" cy="297158"/>
      </dsp:txXfrm>
    </dsp:sp>
    <dsp:sp modelId="{9FB169A4-F166-4D6A-BDBE-FC6EEAB7B993}">
      <dsp:nvSpPr>
        <dsp:cNvPr id="0" name=""/>
        <dsp:cNvSpPr/>
      </dsp:nvSpPr>
      <dsp:spPr>
        <a:xfrm>
          <a:off x="0" y="3410222"/>
          <a:ext cx="2380509" cy="2134393"/>
        </a:xfrm>
        <a:prstGeom prst="ellipse">
          <a:avLst/>
        </a:prstGeom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Arial" panose="020B0604020202020204" pitchFamily="34" charset="0"/>
              <a:cs typeface="Arial" panose="020B0604020202020204" pitchFamily="34" charset="0"/>
            </a:rPr>
            <a:t>PRAWA AUTORSKIE</a:t>
          </a:r>
          <a:br>
            <a:rPr lang="pl-PL" sz="18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800" b="1" kern="1200" dirty="0">
              <a:latin typeface="Arial" panose="020B0604020202020204" pitchFamily="34" charset="0"/>
              <a:cs typeface="Arial" panose="020B0604020202020204" pitchFamily="34" charset="0"/>
            </a:rPr>
            <a:t>I PRAWA POKREWNE</a:t>
          </a:r>
          <a:endParaRPr lang="pl-PL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8617" y="3722797"/>
        <a:ext cx="1683275" cy="1509243"/>
      </dsp:txXfrm>
    </dsp:sp>
    <dsp:sp modelId="{EE7AA9BF-2200-4A0B-A5D3-3FE8C458310E}">
      <dsp:nvSpPr>
        <dsp:cNvPr id="0" name=""/>
        <dsp:cNvSpPr/>
      </dsp:nvSpPr>
      <dsp:spPr>
        <a:xfrm rot="2515003">
          <a:off x="5131697" y="3106510"/>
          <a:ext cx="399385" cy="49526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47026" y="3165541"/>
        <a:ext cx="279570" cy="297158"/>
      </dsp:txXfrm>
    </dsp:sp>
    <dsp:sp modelId="{57CF6538-F2C8-4AE5-BE33-2F7818BAB232}">
      <dsp:nvSpPr>
        <dsp:cNvPr id="0" name=""/>
        <dsp:cNvSpPr/>
      </dsp:nvSpPr>
      <dsp:spPr>
        <a:xfrm>
          <a:off x="5184572" y="3312357"/>
          <a:ext cx="2718453" cy="2260510"/>
        </a:xfrm>
        <a:prstGeom prst="ellipse">
          <a:avLst/>
        </a:prstGeom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Arial" panose="020B0604020202020204" pitchFamily="34" charset="0"/>
              <a:cs typeface="Arial" panose="020B0604020202020204" pitchFamily="34" charset="0"/>
            </a:rPr>
            <a:t>PRAWA WŁASNOŚCI PRZEMYSŁOWEJ</a:t>
          </a:r>
          <a:endParaRPr lang="pl-PL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82680" y="3643401"/>
        <a:ext cx="1922237" cy="15984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2FFA9-DEA6-4792-ABCC-E00E30B5A57D}">
      <dsp:nvSpPr>
        <dsp:cNvPr id="0" name=""/>
        <dsp:cNvSpPr/>
      </dsp:nvSpPr>
      <dsp:spPr>
        <a:xfrm rot="5400000">
          <a:off x="4842523" y="-2044200"/>
          <a:ext cx="597694" cy="4838937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Przeniesienie praw majątkowych lub licencjonowanie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Zabezpieczenie kredytu, pozyskanie finansowania </a:t>
          </a:r>
        </a:p>
      </dsp:txBody>
      <dsp:txXfrm rot="-5400000">
        <a:off x="2721902" y="105598"/>
        <a:ext cx="4809760" cy="539340"/>
      </dsp:txXfrm>
    </dsp:sp>
    <dsp:sp modelId="{2E51E7B2-2FA3-4BA6-9331-D2C96E255660}">
      <dsp:nvSpPr>
        <dsp:cNvPr id="0" name=""/>
        <dsp:cNvSpPr/>
      </dsp:nvSpPr>
      <dsp:spPr>
        <a:xfrm>
          <a:off x="0" y="1708"/>
          <a:ext cx="2721902" cy="74711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latin typeface="Arial" panose="020B0604020202020204" pitchFamily="34" charset="0"/>
              <a:cs typeface="Arial" panose="020B0604020202020204" pitchFamily="34" charset="0"/>
            </a:rPr>
            <a:t>Transakcyjny </a:t>
          </a:r>
        </a:p>
      </dsp:txBody>
      <dsp:txXfrm>
        <a:off x="36471" y="38179"/>
        <a:ext cx="2648960" cy="674176"/>
      </dsp:txXfrm>
    </dsp:sp>
    <dsp:sp modelId="{5B2A9D41-D28F-44E2-852F-4017752A00E5}">
      <dsp:nvSpPr>
        <dsp:cNvPr id="0" name=""/>
        <dsp:cNvSpPr/>
      </dsp:nvSpPr>
      <dsp:spPr>
        <a:xfrm rot="5400000">
          <a:off x="4842523" y="-1259726"/>
          <a:ext cx="597694" cy="4838937"/>
        </a:xfrm>
        <a:prstGeom prst="round2Same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Aktualizacja wartości prawa majątkowego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Identyfikacja i wycena składników złożonych aktywów</a:t>
          </a:r>
        </a:p>
      </dsp:txBody>
      <dsp:txXfrm rot="-5400000">
        <a:off x="2721902" y="890072"/>
        <a:ext cx="4809760" cy="539340"/>
      </dsp:txXfrm>
    </dsp:sp>
    <dsp:sp modelId="{B852C201-A840-4830-BC00-884BAD2E5729}">
      <dsp:nvSpPr>
        <dsp:cNvPr id="0" name=""/>
        <dsp:cNvSpPr/>
      </dsp:nvSpPr>
      <dsp:spPr>
        <a:xfrm>
          <a:off x="0" y="786182"/>
          <a:ext cx="2721902" cy="747118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latin typeface="Arial" panose="020B0604020202020204" pitchFamily="34" charset="0"/>
              <a:cs typeface="Arial" panose="020B0604020202020204" pitchFamily="34" charset="0"/>
            </a:rPr>
            <a:t>Bilansowy </a:t>
          </a:r>
        </a:p>
      </dsp:txBody>
      <dsp:txXfrm>
        <a:off x="36471" y="822653"/>
        <a:ext cx="2648960" cy="674176"/>
      </dsp:txXfrm>
    </dsp:sp>
    <dsp:sp modelId="{3FA3FD88-72F5-4B82-A17F-A8E607FEE021}">
      <dsp:nvSpPr>
        <dsp:cNvPr id="0" name=""/>
        <dsp:cNvSpPr/>
      </dsp:nvSpPr>
      <dsp:spPr>
        <a:xfrm rot="5400000">
          <a:off x="4805043" y="-477619"/>
          <a:ext cx="597694" cy="4838937"/>
        </a:xfrm>
        <a:prstGeom prst="round2Same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Transakcja pomiędzy podmiotami powiązanymi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Ulgi podatkowe </a:t>
          </a:r>
        </a:p>
      </dsp:txBody>
      <dsp:txXfrm rot="-5400000">
        <a:off x="2684422" y="1672179"/>
        <a:ext cx="4809760" cy="539340"/>
      </dsp:txXfrm>
    </dsp:sp>
    <dsp:sp modelId="{CB88EC98-5045-4741-A4C0-A7AE932A0ECD}">
      <dsp:nvSpPr>
        <dsp:cNvPr id="0" name=""/>
        <dsp:cNvSpPr/>
      </dsp:nvSpPr>
      <dsp:spPr>
        <a:xfrm>
          <a:off x="0" y="1570656"/>
          <a:ext cx="2721902" cy="747118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latin typeface="Arial" panose="020B0604020202020204" pitchFamily="34" charset="0"/>
              <a:cs typeface="Arial" panose="020B0604020202020204" pitchFamily="34" charset="0"/>
            </a:rPr>
            <a:t>Podatkowy </a:t>
          </a:r>
        </a:p>
      </dsp:txBody>
      <dsp:txXfrm>
        <a:off x="36471" y="1607127"/>
        <a:ext cx="2648960" cy="674176"/>
      </dsp:txXfrm>
    </dsp:sp>
    <dsp:sp modelId="{21082D11-4C09-47DD-AE6D-507BA0D71131}">
      <dsp:nvSpPr>
        <dsp:cNvPr id="0" name=""/>
        <dsp:cNvSpPr/>
      </dsp:nvSpPr>
      <dsp:spPr>
        <a:xfrm rot="5400000">
          <a:off x="4842523" y="309221"/>
          <a:ext cx="597694" cy="4838937"/>
        </a:xfrm>
        <a:prstGeom prst="round2Same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Zarządzanie portfelem IP </a:t>
          </a:r>
        </a:p>
      </dsp:txBody>
      <dsp:txXfrm rot="-5400000">
        <a:off x="2721902" y="2459020"/>
        <a:ext cx="4809760" cy="539340"/>
      </dsp:txXfrm>
    </dsp:sp>
    <dsp:sp modelId="{710C9717-C074-45DA-97B4-B477F8D6B0A1}">
      <dsp:nvSpPr>
        <dsp:cNvPr id="0" name=""/>
        <dsp:cNvSpPr/>
      </dsp:nvSpPr>
      <dsp:spPr>
        <a:xfrm>
          <a:off x="0" y="2355130"/>
          <a:ext cx="2721902" cy="747118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latin typeface="Arial" panose="020B0604020202020204" pitchFamily="34" charset="0"/>
              <a:cs typeface="Arial" panose="020B0604020202020204" pitchFamily="34" charset="0"/>
            </a:rPr>
            <a:t>Strategiczny </a:t>
          </a:r>
        </a:p>
      </dsp:txBody>
      <dsp:txXfrm>
        <a:off x="36471" y="2391601"/>
        <a:ext cx="2648960" cy="674176"/>
      </dsp:txXfrm>
    </dsp:sp>
    <dsp:sp modelId="{DFD5CE24-2F70-4618-91B4-55ED8528143A}">
      <dsp:nvSpPr>
        <dsp:cNvPr id="0" name=""/>
        <dsp:cNvSpPr/>
      </dsp:nvSpPr>
      <dsp:spPr>
        <a:xfrm rot="5400000">
          <a:off x="4842523" y="1093695"/>
          <a:ext cx="597694" cy="4838937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Uzasadniona wielkość roszczeń z tytułu naruszeń patentu </a:t>
          </a:r>
        </a:p>
      </dsp:txBody>
      <dsp:txXfrm rot="-5400000">
        <a:off x="2721902" y="3243494"/>
        <a:ext cx="4809760" cy="539340"/>
      </dsp:txXfrm>
    </dsp:sp>
    <dsp:sp modelId="{3E73DE91-F334-4084-A5A2-C667191CC771}">
      <dsp:nvSpPr>
        <dsp:cNvPr id="0" name=""/>
        <dsp:cNvSpPr/>
      </dsp:nvSpPr>
      <dsp:spPr>
        <a:xfrm>
          <a:off x="0" y="3139605"/>
          <a:ext cx="2721902" cy="747118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latin typeface="Arial" panose="020B0604020202020204" pitchFamily="34" charset="0"/>
              <a:cs typeface="Arial" panose="020B0604020202020204" pitchFamily="34" charset="0"/>
            </a:rPr>
            <a:t>Proces sądowy</a:t>
          </a:r>
        </a:p>
      </dsp:txBody>
      <dsp:txXfrm>
        <a:off x="36471" y="3176076"/>
        <a:ext cx="2648960" cy="674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BCD56-AA4F-45A9-B3E6-B153FB0A68C2}" type="datetimeFigureOut">
              <a:rPr lang="pl-PL" smtClean="0"/>
              <a:pPr/>
              <a:t>19.09.2023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CE2D6-27A1-4AC0-A31F-37BA38464D6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188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EB5C7B-6767-4BD5-B1DD-4710AB7B3664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686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B0843B-0655-4F84-9E3A-3CD036924FCD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908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603235-E3B4-48AA-B6AE-EEF09C090416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151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F4AC7B1-67A9-4060-B400-34A3154963D2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030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8E1D54-0129-4622-AC18-7EE7A235187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147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0D3C81-1BB4-48E9-AC1A-89B2B0CA383B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663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31E8F8-E03A-49F4-B0C6-3D4B6281ABC4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304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931E22-C01E-4652-B91A-E8196ACB604E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207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DF899C-D2BE-4043-B170-B9EB0D74FCA1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040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6F4399-C14B-4444-88FB-1B4205DB6FC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812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F78816A-A8C6-4643-A17C-649FE6236EA4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228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4B98E2-CF0D-403D-BE35-180D035EAF8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155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F45EBF-D5EF-4E5A-95F8-5F50C85B6838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807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B0843B-0655-4F84-9E3A-3CD036924FCD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008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E39FB4-4A3B-42C7-8389-F3A5CA28986D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024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B0843B-0655-4F84-9E3A-3CD036924FCD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46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89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257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77822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4923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84009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219200"/>
            <a:ext cx="103632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914400" y="2514600"/>
            <a:ext cx="5080000" cy="34290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2514600"/>
            <a:ext cx="5080000" cy="34290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82805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19.09.2023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44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84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216" userDrawn="1">
          <p15:clr>
            <a:srgbClr val="F26B43"/>
          </p15:clr>
        </p15:guide>
        <p15:guide id="2" pos="1248" userDrawn="1">
          <p15:clr>
            <a:srgbClr val="F26B43"/>
          </p15:clr>
        </p15:guide>
        <p15:guide id="3" pos="1152" userDrawn="1">
          <p15:clr>
            <a:srgbClr val="F26B43"/>
          </p15:clr>
        </p15:guide>
        <p15:guide id="4" orient="horz" pos="136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47528" y="2996952"/>
            <a:ext cx="8640960" cy="1728192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B0F0"/>
                </a:solidFill>
              </a:rPr>
              <a:t>STRATEGIE ZARZĄDZANIA WŁASNOŚCIĄ INTELEKTUALNĄ </a:t>
            </a:r>
            <a:br>
              <a:rPr lang="pl-PL" sz="4000" b="1" dirty="0">
                <a:solidFill>
                  <a:srgbClr val="00B0F0"/>
                </a:solidFill>
              </a:rPr>
            </a:br>
            <a:r>
              <a:rPr lang="pl-PL" sz="4000" b="1" dirty="0">
                <a:solidFill>
                  <a:srgbClr val="00B0F0"/>
                </a:solidFill>
              </a:rPr>
              <a:t>W FIRMIE</a:t>
            </a:r>
            <a:endParaRPr lang="pl-PL" sz="4000" dirty="0">
              <a:solidFill>
                <a:srgbClr val="00B0F0"/>
              </a:solidFill>
            </a:endParaRPr>
          </a:p>
        </p:txBody>
      </p:sp>
      <p:sp>
        <p:nvSpPr>
          <p:cNvPr id="5" name="Podtytuł 2"/>
          <p:cNvSpPr>
            <a:spLocks noGrp="1"/>
          </p:cNvSpPr>
          <p:nvPr>
            <p:ph type="subTitle" idx="1"/>
          </p:nvPr>
        </p:nvSpPr>
        <p:spPr>
          <a:xfrm>
            <a:off x="1847528" y="5013176"/>
            <a:ext cx="6831673" cy="763767"/>
          </a:xfrm>
        </p:spPr>
        <p:txBody>
          <a:bodyPr>
            <a:normAutofit fontScale="47500" lnSpcReduction="20000"/>
          </a:bodyPr>
          <a:lstStyle/>
          <a:p>
            <a:r>
              <a:rPr lang="pl-PL" dirty="0"/>
              <a:t>realizacja w ramach projektu </a:t>
            </a:r>
          </a:p>
          <a:p>
            <a:r>
              <a:rPr lang="pl-PL" b="1" dirty="0"/>
              <a:t>NICE (</a:t>
            </a:r>
            <a:r>
              <a:rPr lang="en-US" b="1" dirty="0"/>
              <a:t>Network for Inter-Institutional Cooperation in Entrepreneurial Education</a:t>
            </a:r>
            <a:r>
              <a:rPr lang="pl-PL" b="1" dirty="0"/>
              <a:t>) </a:t>
            </a:r>
          </a:p>
          <a:p>
            <a:r>
              <a:rPr lang="pl-PL" dirty="0"/>
              <a:t>finansowanego z programu UE Erasmus+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1465108"/>
            <a:ext cx="9937104" cy="1143000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produktowe i procesowe.  </a:t>
            </a:r>
            <a:br>
              <a:rPr lang="pl-PL" sz="4000" b="1" dirty="0"/>
            </a:br>
            <a:r>
              <a:rPr lang="pl-PL" sz="4000" b="1" dirty="0"/>
              <a:t>Wybór procedury zgłoszeniowej – </a:t>
            </a:r>
            <a:br>
              <a:rPr lang="pl-PL" sz="4000" b="1" dirty="0"/>
            </a:br>
            <a:r>
              <a:rPr lang="pl-PL" sz="4000" b="1" dirty="0"/>
              <a:t>zakres terytorialny ochrony </a:t>
            </a:r>
            <a:endParaRPr lang="fr-FR" sz="4000" b="1" dirty="0"/>
          </a:p>
        </p:txBody>
      </p:sp>
      <p:sp>
        <p:nvSpPr>
          <p:cNvPr id="5" name="Symbol zastępczy zawartości 1"/>
          <p:cNvSpPr txBox="1">
            <a:spLocks/>
          </p:cNvSpPr>
          <p:nvPr/>
        </p:nvSpPr>
        <p:spPr bwMode="auto">
          <a:xfrm>
            <a:off x="1703512" y="2348880"/>
            <a:ext cx="801117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pl-PL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pl-PL" sz="2400" b="1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r>
              <a:rPr lang="pl-P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krajowa </a:t>
            </a:r>
            <a:br>
              <a:rPr lang="pl-P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(przed UPRP i narodowymi urzędami patentowymi)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r>
              <a:rPr lang="pl-P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regionalna </a:t>
            </a:r>
            <a:br>
              <a:rPr lang="pl-P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(np. o patent europejski = wiązka patentów) </a:t>
            </a:r>
            <a:endParaRPr lang="pl-PL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pl-PL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r>
              <a:rPr lang="pl-P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międzynarodowa </a:t>
            </a:r>
            <a:br>
              <a:rPr lang="pl-P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(np. PCT)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pl-PL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259632"/>
            <a:ext cx="8231832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pl-PL" sz="4000" b="1" dirty="0"/>
              <a:t>Rola rzecznika patentowego</a:t>
            </a:r>
            <a:endParaRPr lang="fr-FR" sz="4000" b="1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15480" y="2420888"/>
            <a:ext cx="9793088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We właściwym zabezpieczeniu praw własności intelektualnej szkoły wyższej, w szczególności praw własności przemysłowej, konieczna jest pomoc rzecznika patentowego.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Jednostki naukowe mogą korzystać zarówno z pomocy rzeczników patentowych zatrudnionych w jednostkach, </a:t>
            </a:r>
            <a:b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jak i wyspecjalizowanych kancelarii zewnętrznych.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Należy pamiętać, że wynalazki powstają w różnych dziedzinach techniki, co wymaga specjalizacji rzeczników patentowych.</a:t>
            </a:r>
          </a:p>
          <a:p>
            <a:pPr>
              <a:spcBef>
                <a:spcPct val="50000"/>
              </a:spcBef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464" y="1205880"/>
            <a:ext cx="79438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pl-PL" sz="4000" b="1" dirty="0"/>
              <a:t>Rola rzecznika patentowego</a:t>
            </a:r>
            <a:endParaRPr lang="fr-FR" sz="4000" b="1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271464" y="2348880"/>
            <a:ext cx="108012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może pomóc: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przeprowadzić badania patentowe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w korzystaniu z informacji patentowej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w opracowaniu dokumentacji zgłoszeniowej np. wynalazku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w poszukiwaniach partnera zewnętrznego, uczestniczyć w negocjacjach, zredagować umowę z partnerem zewnętrznym i optymalnie zabezpieczyć prawa  szkoły wyższej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prowadzić wykłady dotyczące ochrony własności intelektualnej</a:t>
            </a:r>
          </a:p>
          <a:p>
            <a:pPr>
              <a:spcBef>
                <a:spcPct val="50000"/>
              </a:spcBef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Rzecznik patentowy jest doradcą Dyrektora Instytutu w sprawach ochrony własności przemysłowej i zarządzania prawami wyłącznymi. </a:t>
            </a:r>
          </a:p>
          <a:p>
            <a:pPr>
              <a:spcBef>
                <a:spcPct val="50000"/>
              </a:spcBef>
            </a:pPr>
            <a:endParaRPr lang="pl-PL" sz="2000" b="1" dirty="0">
              <a:solidFill>
                <a:srgbClr val="192DC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1628800"/>
            <a:ext cx="792088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pl-PL" sz="4000" b="1" dirty="0"/>
              <a:t>Rola rzecznika patentowego</a:t>
            </a:r>
            <a:endParaRPr lang="fr-FR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43472" y="2636912"/>
            <a:ext cx="10585176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Rzecznik patentowy wykonujący zawód w ramach stosunku pracy zajmuje samodzielne stanowisko podległe bezpośrednio kierownikowi jednostki organizacyjnej, a jeżeli jednostka organizacyjna zatrudnia dwóch lub więcej rzeczników patentowych, jednemu z nich powierza się koordynację pracy świadczonej przez nich w tej jednostce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1800" dirty="0"/>
              <a:t>art. 4 ust. 4 ustawy o rzecznikach patentowych</a:t>
            </a:r>
          </a:p>
          <a:p>
            <a:pPr>
              <a:buNone/>
            </a:pPr>
            <a:r>
              <a:rPr lang="pl-PL" sz="2400" dirty="0"/>
              <a:t> </a:t>
            </a:r>
          </a:p>
          <a:p>
            <a:pPr marL="0" indent="0">
              <a:buNone/>
            </a:pPr>
            <a:br>
              <a:rPr lang="pl-PL" sz="2200" dirty="0"/>
            </a:br>
            <a:endParaRPr lang="pl-PL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412776"/>
            <a:ext cx="9073008" cy="1143000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produktowe i procesowe.  </a:t>
            </a:r>
            <a:br>
              <a:rPr lang="pl-PL" sz="4000" b="1" dirty="0"/>
            </a:br>
            <a:r>
              <a:rPr lang="pl-PL" sz="4000" b="1" dirty="0"/>
              <a:t>Czas  </a:t>
            </a:r>
            <a:endParaRPr lang="fr-FR" sz="4000" b="1" dirty="0"/>
          </a:p>
        </p:txBody>
      </p:sp>
      <p:sp>
        <p:nvSpPr>
          <p:cNvPr id="5" name="Symbol zastępczy zawartości 1"/>
          <p:cNvSpPr txBox="1">
            <a:spLocks/>
          </p:cNvSpPr>
          <p:nvPr/>
        </p:nvSpPr>
        <p:spPr bwMode="auto">
          <a:xfrm>
            <a:off x="1271464" y="2420888"/>
            <a:ext cx="10297144" cy="4177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patent jest udzielany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na 20 lat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bez możliwości przedłużenia ochrony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ochrona płynie od momentu dokonania zgłoszenia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ważne terminy: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publikacja zgłoszenia po 18 miesiącach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12 miesięcy na rozszerzenie zakresu terytorialnego (przywilej konwencyjny)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czas rozpatrywania zgłoszenia patentowego: 3-5 lat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2"/>
          <p:cNvSpPr>
            <a:spLocks noGrp="1" noChangeArrowheads="1"/>
          </p:cNvSpPr>
          <p:nvPr>
            <p:ph type="title"/>
          </p:nvPr>
        </p:nvSpPr>
        <p:spPr>
          <a:xfrm>
            <a:off x="1559496" y="1401760"/>
            <a:ext cx="9865096" cy="1143000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produktowe i procesowe.  </a:t>
            </a:r>
            <a:br>
              <a:rPr lang="pl-PL" sz="4000" b="1" dirty="0"/>
            </a:br>
            <a:r>
              <a:rPr lang="pl-PL" sz="4000" b="1" dirty="0"/>
              <a:t>Koszty</a:t>
            </a:r>
            <a:endParaRPr lang="fr-FR" sz="4000" b="1" dirty="0"/>
          </a:p>
        </p:txBody>
      </p:sp>
      <p:sp>
        <p:nvSpPr>
          <p:cNvPr id="5" name="Symbol zastępczy zawartości 1"/>
          <p:cNvSpPr txBox="1">
            <a:spLocks/>
          </p:cNvSpPr>
          <p:nvPr/>
        </p:nvSpPr>
        <p:spPr bwMode="auto">
          <a:xfrm>
            <a:off x="1487488" y="2547600"/>
            <a:ext cx="9865096" cy="43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pl-PL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pl-PL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Koszty związane z ochroną nie dotyczą tylko samej procedury (ryzyko!)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pl-PL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pl-PL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procedura krajowa tańsza niż regionalna czy międzynarodowa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pl-PL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pl-PL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warto skorzystać z możliwości dofinansowania np. działanie 5.4.1 PO Innowacyjna Gospodarka (PARP)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pl-PL" sz="18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748001" y="928687"/>
            <a:ext cx="7989887" cy="90487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pl-PL" sz="4000" b="1" dirty="0"/>
              <a:t>Patent czy </a:t>
            </a:r>
            <a:r>
              <a:rPr lang="pl-PL" sz="4000" b="1" dirty="0" err="1"/>
              <a:t>know-how</a:t>
            </a:r>
            <a:r>
              <a:rPr lang="pl-PL" sz="4000" b="1" dirty="0"/>
              <a:t>? </a:t>
            </a:r>
          </a:p>
        </p:txBody>
      </p:sp>
      <p:graphicFrame>
        <p:nvGraphicFramePr>
          <p:cNvPr id="38943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9854"/>
              </p:ext>
            </p:extLst>
          </p:nvPr>
        </p:nvGraphicFramePr>
        <p:xfrm>
          <a:off x="1775520" y="1891648"/>
          <a:ext cx="8322420" cy="3921126"/>
        </p:xfrm>
        <a:graphic>
          <a:graphicData uri="http://schemas.openxmlformats.org/drawingml/2006/table">
            <a:tbl>
              <a:tblPr/>
              <a:tblGrid>
                <a:gridCol w="4161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1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Szersza ochrona 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Węższa ochrona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Koszty 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Praktycznie brak kosztów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Możliwość obrotu 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Trudny transfer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Dostęp publiczny 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Ograniczony dostęp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Czas obowiązywania: </a:t>
                      </a:r>
                      <a:b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lat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Czas: zależy od zdolności utrzymania tajemnicy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Ograniczenia terytorialne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Brak ograniczeń terytorialnych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Wynalazki 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Brak źródeł informacji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6893" name="Rectangle 57"/>
          <p:cNvSpPr>
            <a:spLocks noChangeArrowheads="1"/>
          </p:cNvSpPr>
          <p:nvPr/>
        </p:nvSpPr>
        <p:spPr bwMode="auto">
          <a:xfrm>
            <a:off x="5591175" y="10144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1340768"/>
            <a:ext cx="9361040" cy="1143000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marketingowe.  </a:t>
            </a:r>
            <a:br>
              <a:rPr lang="pl-PL" sz="4000" b="1" dirty="0"/>
            </a:br>
            <a:r>
              <a:rPr lang="pl-PL" sz="4000" b="1" dirty="0"/>
              <a:t>Znak towarowy – zasada specjalizacji </a:t>
            </a:r>
            <a:endParaRPr lang="fr-FR" sz="4000" b="1" dirty="0"/>
          </a:p>
        </p:txBody>
      </p:sp>
      <p:sp>
        <p:nvSpPr>
          <p:cNvPr id="28681" name="Symbol zastępczy zawartości 10"/>
          <p:cNvSpPr txBox="1">
            <a:spLocks/>
          </p:cNvSpPr>
          <p:nvPr/>
        </p:nvSpPr>
        <p:spPr bwMode="auto">
          <a:xfrm>
            <a:off x="1271464" y="2636574"/>
            <a:ext cx="9865096" cy="4246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FA9"/>
              </a:buClr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	Znaki towarowe zastrzega się dla konkretnych towarów lub usług, które są przyporządkowane do specjalnych klas wg. międzynarodowej klasyfikacji (tzw. klasyfikacja nicejska).</a:t>
            </a:r>
          </a:p>
          <a:p>
            <a:pPr marL="342900" indent="-342900">
              <a:spcBef>
                <a:spcPct val="20000"/>
              </a:spcBef>
              <a:buClr>
                <a:srgbClr val="005FA9"/>
              </a:buClr>
              <a:buFontTx/>
              <a:buChar char="•"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005FA9"/>
              </a:buClr>
              <a:buFontTx/>
              <a:buChar char="•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Według obowiązującej obecnie dziewiątej edycji tej klasyfikacji istnieją 34 klasy towarowe i 11 klas usługowych. Dokonując zgłoszenia należy obowiązkowo zamieścić w składanym formularzu wykaz towarów lub usług oraz wskazać odpowiednie klasy towarowe lub usługowe na podstawie klasyfikacji nicejskiej.</a:t>
            </a:r>
          </a:p>
          <a:p>
            <a:pPr marL="342900" indent="-342900">
              <a:spcBef>
                <a:spcPct val="20000"/>
              </a:spcBef>
              <a:buClr>
                <a:srgbClr val="005FA9"/>
              </a:buClr>
              <a:buFontTx/>
              <a:buChar char="•"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551" y="1772816"/>
            <a:ext cx="8034858" cy="1143000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marketingowe.  </a:t>
            </a:r>
            <a:br>
              <a:rPr lang="pl-PL" sz="4000" b="1" dirty="0"/>
            </a:br>
            <a:r>
              <a:rPr lang="pl-PL" sz="4000" b="1" dirty="0"/>
              <a:t>Znak towarowy – funkcje </a:t>
            </a:r>
            <a:endParaRPr lang="fr-FR" sz="4000" b="1" dirty="0"/>
          </a:p>
        </p:txBody>
      </p:sp>
      <p:sp>
        <p:nvSpPr>
          <p:cNvPr id="4" name="Symbol zastępczy zawartości 10"/>
          <p:cNvSpPr txBox="1">
            <a:spLocks/>
          </p:cNvSpPr>
          <p:nvPr/>
        </p:nvSpPr>
        <p:spPr bwMode="auto">
          <a:xfrm>
            <a:off x="2516498" y="3140968"/>
            <a:ext cx="7561014" cy="390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sz="2800" dirty="0"/>
              <a:t>odróżniająca</a:t>
            </a:r>
          </a:p>
          <a:p>
            <a:pPr marL="0" indent="0">
              <a:buNone/>
              <a:defRPr/>
            </a:pPr>
            <a:r>
              <a:rPr lang="pl-PL" sz="2800" dirty="0"/>
              <a:t> </a:t>
            </a:r>
          </a:p>
          <a:p>
            <a:pPr>
              <a:defRPr/>
            </a:pPr>
            <a:r>
              <a:rPr lang="pl-PL" sz="2800" dirty="0"/>
              <a:t>gwarancyjna</a:t>
            </a:r>
          </a:p>
          <a:p>
            <a:pPr>
              <a:defRPr/>
            </a:pPr>
            <a:endParaRPr lang="pl-PL" sz="2800" dirty="0"/>
          </a:p>
          <a:p>
            <a:pPr>
              <a:defRPr/>
            </a:pPr>
            <a:r>
              <a:rPr lang="pl-PL" sz="2800" dirty="0"/>
              <a:t>reklamowa  </a:t>
            </a:r>
          </a:p>
          <a:p>
            <a:pPr>
              <a:defRPr/>
            </a:pPr>
            <a:endParaRPr lang="pl-PL" sz="2000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2" y="929067"/>
            <a:ext cx="9145017" cy="1143000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marketingowe.  </a:t>
            </a:r>
            <a:br>
              <a:rPr lang="pl-PL" sz="4000" b="1" dirty="0"/>
            </a:br>
            <a:r>
              <a:rPr lang="pl-PL" sz="4000" b="1" dirty="0"/>
              <a:t>Znak towarowy – koszty</a:t>
            </a:r>
            <a:endParaRPr lang="fr-FR" sz="4000" b="1" dirty="0"/>
          </a:p>
        </p:txBody>
      </p:sp>
      <p:pic>
        <p:nvPicPr>
          <p:cNvPr id="30729" name="Picture 6"/>
          <p:cNvPicPr>
            <a:picLocks noChangeAspect="1" noChangeArrowheads="1"/>
          </p:cNvPicPr>
          <p:nvPr/>
        </p:nvPicPr>
        <p:blipFill>
          <a:blip r:embed="rId3" cstate="print"/>
          <a:srcRect l="23851" t="22440" r="21791" b="52026"/>
          <a:stretch>
            <a:fillRect/>
          </a:stretch>
        </p:blipFill>
        <p:spPr bwMode="auto">
          <a:xfrm>
            <a:off x="1631503" y="2084846"/>
            <a:ext cx="9358021" cy="3239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30" name="Picture 4"/>
          <p:cNvPicPr>
            <a:picLocks noChangeAspect="1" noChangeArrowheads="1"/>
          </p:cNvPicPr>
          <p:nvPr/>
        </p:nvPicPr>
        <p:blipFill>
          <a:blip r:embed="rId4" cstate="print"/>
          <a:srcRect l="23459" t="62209" r="22302" b="28342"/>
          <a:stretch>
            <a:fillRect/>
          </a:stretch>
        </p:blipFill>
        <p:spPr bwMode="auto">
          <a:xfrm>
            <a:off x="1624672" y="5336774"/>
            <a:ext cx="9283604" cy="128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175217"/>
              </p:ext>
            </p:extLst>
          </p:nvPr>
        </p:nvGraphicFramePr>
        <p:xfrm>
          <a:off x="2279576" y="438188"/>
          <a:ext cx="8229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1940353" y="1588854"/>
            <a:ext cx="2357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ochrona </a:t>
            </a:r>
            <a:b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dóbr osobistych</a:t>
            </a:r>
          </a:p>
        </p:txBody>
      </p:sp>
      <p:sp>
        <p:nvSpPr>
          <p:cNvPr id="7178" name="Rectangle 17"/>
          <p:cNvSpPr>
            <a:spLocks noChangeArrowheads="1"/>
          </p:cNvSpPr>
          <p:nvPr/>
        </p:nvSpPr>
        <p:spPr bwMode="auto">
          <a:xfrm>
            <a:off x="2328060" y="2520880"/>
            <a:ext cx="199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prawo do firmy</a:t>
            </a:r>
          </a:p>
        </p:txBody>
      </p:sp>
      <p:sp>
        <p:nvSpPr>
          <p:cNvPr id="7179" name="Rectangle 16"/>
          <p:cNvSpPr>
            <a:spLocks noChangeArrowheads="1"/>
          </p:cNvSpPr>
          <p:nvPr/>
        </p:nvSpPr>
        <p:spPr bwMode="auto">
          <a:xfrm>
            <a:off x="7881937" y="1613476"/>
            <a:ext cx="2074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prawo do </a:t>
            </a:r>
          </a:p>
          <a:p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 danych</a:t>
            </a:r>
          </a:p>
        </p:txBody>
      </p:sp>
      <p:sp>
        <p:nvSpPr>
          <p:cNvPr id="7180" name="Prostokąt 19"/>
          <p:cNvSpPr>
            <a:spLocks noChangeArrowheads="1"/>
          </p:cNvSpPr>
          <p:nvPr/>
        </p:nvSpPr>
        <p:spPr bwMode="auto">
          <a:xfrm>
            <a:off x="7893567" y="2412930"/>
            <a:ext cx="24114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prawa do</a:t>
            </a:r>
          </a:p>
          <a:p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nowych odmian roślin</a:t>
            </a:r>
          </a:p>
        </p:txBody>
      </p:sp>
      <p:sp>
        <p:nvSpPr>
          <p:cNvPr id="7181" name="Rectangle 18"/>
          <p:cNvSpPr>
            <a:spLocks noChangeArrowheads="1"/>
          </p:cNvSpPr>
          <p:nvPr/>
        </p:nvSpPr>
        <p:spPr bwMode="auto">
          <a:xfrm>
            <a:off x="1352815" y="3178085"/>
            <a:ext cx="2951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prawo do </a:t>
            </a:r>
            <a:r>
              <a:rPr lang="pl-PL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endParaRPr lang="pl-PL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727312" y="777284"/>
            <a:ext cx="82296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4000" b="1" dirty="0"/>
              <a:t>Analiza ryzyka  </a:t>
            </a:r>
          </a:p>
        </p:txBody>
      </p:sp>
      <p:sp>
        <p:nvSpPr>
          <p:cNvPr id="20482" name="Symbol zastępczy zawartości 1"/>
          <p:cNvSpPr>
            <a:spLocks noGrp="1"/>
          </p:cNvSpPr>
          <p:nvPr>
            <p:ph idx="1"/>
          </p:nvPr>
        </p:nvSpPr>
        <p:spPr>
          <a:xfrm>
            <a:off x="1703512" y="1920284"/>
            <a:ext cx="10297144" cy="497219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l-PL" sz="2400" dirty="0"/>
              <a:t>definicja: </a:t>
            </a:r>
          </a:p>
          <a:p>
            <a:pPr marL="266700">
              <a:spcAft>
                <a:spcPts val="0"/>
              </a:spcAft>
              <a:buNone/>
              <a:defRPr/>
            </a:pPr>
            <a:r>
              <a:rPr lang="pl-PL" sz="2400" kern="0" dirty="0">
                <a:latin typeface="Constantia" pitchFamily="18" charset="0"/>
              </a:rPr>
              <a:t>	</a:t>
            </a:r>
            <a:r>
              <a:rPr lang="pl-PL" sz="2400" b="1" dirty="0"/>
              <a:t>Zdarzenie losowe, które może zaistnieć i jeśli zaistnieje to spowoduje istotny negatywny wpływ na realizację celów.</a:t>
            </a:r>
            <a:br>
              <a:rPr lang="pl-PL" sz="2400" dirty="0"/>
            </a:br>
            <a:endParaRPr lang="pl-PL" sz="2400" dirty="0"/>
          </a:p>
          <a:p>
            <a:pPr marL="266700">
              <a:spcAft>
                <a:spcPts val="0"/>
              </a:spcAft>
              <a:buNone/>
              <a:defRPr/>
            </a:pPr>
            <a:r>
              <a:rPr lang="pl-PL" sz="2400" dirty="0"/>
              <a:t>	Definicja zawiera założenia: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pl-PL" sz="2400" dirty="0"/>
              <a:t>o istnieniu realnego scenariusza zdarzeń,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pl-PL" sz="2400" dirty="0"/>
              <a:t>o możliwym do oszacowania prawdopodobieństwie realizacji scenariusza,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pl-PL" sz="2400" dirty="0"/>
              <a:t>o możliwych do oszacowania: sile i kierunku oddziaływania skutków zdarzenia na realizację, celów (wartość lub rozkład wartości). </a:t>
            </a:r>
          </a:p>
          <a:p>
            <a:pPr lvl="1">
              <a:buFont typeface="Verdana" pitchFamily="34" charset="0"/>
              <a:buNone/>
              <a:defRPr/>
            </a:pPr>
            <a:endParaRPr lang="pl-PL" dirty="0"/>
          </a:p>
          <a:p>
            <a:pPr eaLnBrk="1" hangingPunct="1">
              <a:defRPr/>
            </a:pPr>
            <a:endParaRPr lang="pl-PL" dirty="0"/>
          </a:p>
          <a:p>
            <a:pPr eaLnBrk="1" hangingPunct="1">
              <a:buFont typeface="Wingdings 3" pitchFamily="18" charset="2"/>
              <a:buNone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15480" y="1628800"/>
            <a:ext cx="82296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4000" b="1" dirty="0"/>
              <a:t>Analiza ryzyka 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271464" y="2708920"/>
            <a:ext cx="10441160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l-P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Ważne, by dokonać: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identyfikacji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ryzyk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oceny prawdopodobieństwa ich wystąpienia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oceny stopnia wpływu zagrożenia na realizację celów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identyfikacji skutków wystąpienia zagrożeń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analizy działań umożliwiających usunięcie zagrożeń lub minimalizację prawdopodobieństwa ich wystąpienia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271464" y="1165514"/>
            <a:ext cx="82296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4000" b="1" dirty="0"/>
              <a:t>Analiza ryzyka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idx="1"/>
          </p:nvPr>
        </p:nvSpPr>
        <p:spPr>
          <a:xfrm>
            <a:off x="551384" y="2276872"/>
            <a:ext cx="11784632" cy="4464967"/>
          </a:xfrm>
        </p:spPr>
        <p:txBody>
          <a:bodyPr>
            <a:normAutofit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pl-PL" sz="2400" kern="0" dirty="0">
                <a:latin typeface="Constantia" pitchFamily="18" charset="0"/>
              </a:rPr>
              <a:t>	</a:t>
            </a:r>
            <a:r>
              <a:rPr lang="pl-PL" sz="2400" b="1" dirty="0"/>
              <a:t>Dlaczego identyfikacja, pomiar i zarządzanie ryzykiem są ważne i potrzebne?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dirty="0"/>
              <a:t>złożoność i wielowątkowość rzeczywistości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dirty="0"/>
              <a:t>konieczność podejmowania decyzji w warunkach zmienności i niepewności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dirty="0"/>
              <a:t>pozwalają skrócić czas reakcji w sytuacjach kryzysowych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dirty="0"/>
              <a:t>pozwalają zwiększyć prawdopodobieństwo realizacji celów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dirty="0"/>
              <a:t>umożliwiają bardziej świadome podejmowanie decyzji</a:t>
            </a:r>
          </a:p>
          <a:p>
            <a:pPr>
              <a:defRPr/>
            </a:pPr>
            <a:endParaRPr lang="pl-PL" sz="2200" dirty="0"/>
          </a:p>
          <a:p>
            <a:pPr lvl="1">
              <a:buFont typeface="Verdana" pitchFamily="34" charset="0"/>
              <a:buNone/>
              <a:defRPr/>
            </a:pPr>
            <a:endParaRPr lang="pl-PL" dirty="0">
              <a:latin typeface="Constant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983432" y="1340768"/>
            <a:ext cx="10873209" cy="11430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pl-PL" sz="4000" b="1" dirty="0"/>
              <a:t>Ryzyko dotyczące własności intelektualnej</a:t>
            </a:r>
          </a:p>
        </p:txBody>
      </p:sp>
      <p:sp>
        <p:nvSpPr>
          <p:cNvPr id="41989" name="Prostokąt 6"/>
          <p:cNvSpPr>
            <a:spLocks noChangeArrowheads="1"/>
          </p:cNvSpPr>
          <p:nvPr/>
        </p:nvSpPr>
        <p:spPr bwMode="auto">
          <a:xfrm>
            <a:off x="695400" y="2348880"/>
            <a:ext cx="10369152" cy="3824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możliwość wystąpienia negatywnego lub niepożądanego wydarzenia związaneg bezpośrednio lub pośrednio z naruszeniem praw własności intelektualnej.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Niektóre rodzaje ryzyka dotyczące własności intelektualnej: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ryzyko związane z „piractwem intelektualnym”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ryzyko wyprzedzenia w uzyskaniu ochrony przez inny podmiot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ryzyko dotyczące zarządzania własnością intelektualną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ryzyko związane z utratą dobrego imienia (reputacji)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ryzyko ujawnienia tajemnicy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ryzyko sądowo-administracyjne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l-PL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MNIEJSZA FIRMA – WIĘKSZA SKŁONNOŚĆ DO RYZYKA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631504" y="1349896"/>
            <a:ext cx="82296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4000" b="1" dirty="0"/>
              <a:t>Koszty zarządzania IP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idx="1"/>
          </p:nvPr>
        </p:nvSpPr>
        <p:spPr>
          <a:xfrm>
            <a:off x="1343472" y="2492896"/>
            <a:ext cx="10369152" cy="4578636"/>
          </a:xfrm>
        </p:spPr>
        <p:txBody>
          <a:bodyPr>
            <a:normAutofit/>
          </a:bodyPr>
          <a:lstStyle/>
          <a:p>
            <a:pPr marL="180975" lvl="1" indent="-144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000" i="0" dirty="0"/>
              <a:t>koszty opracowania i wdrożenia strategii zarządzania w zakresie ochrony IP;</a:t>
            </a:r>
          </a:p>
          <a:p>
            <a:pPr marL="180975" lvl="1" indent="-144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000" i="0" dirty="0"/>
              <a:t>koszty wizyt i rozpoznania sytuacji na miejscu na rynkach docelowych</a:t>
            </a:r>
          </a:p>
          <a:p>
            <a:pPr marL="180975" lvl="1" indent="-144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000" i="0" dirty="0"/>
              <a:t>koszty usług prawnych związanych z rejestracją praw wyłącznych (prawnik, rzecznik patentowy) </a:t>
            </a:r>
          </a:p>
          <a:p>
            <a:pPr marL="180975" lvl="1" indent="-144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000" i="0" dirty="0"/>
              <a:t>koszty rejestracji przedmiotów IP na różnych rynkach</a:t>
            </a:r>
          </a:p>
          <a:p>
            <a:pPr marL="180975" lvl="1" indent="-144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000" i="0" dirty="0"/>
              <a:t>koszty czasowe – koncentracja zarządu na ochronie IP (koszty alternatywne)</a:t>
            </a:r>
          </a:p>
          <a:p>
            <a:pPr marL="180975" lvl="1" indent="-144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000" i="0" dirty="0"/>
              <a:t>koszty sporów prawnych pozasądowych (np. arbitraż)</a:t>
            </a:r>
          </a:p>
          <a:p>
            <a:pPr marL="180975" lvl="1" indent="-1440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000" i="0" dirty="0"/>
              <a:t>koszty prawne procesowe (sądowe)</a:t>
            </a:r>
          </a:p>
          <a:p>
            <a:pPr lvl="1">
              <a:buFont typeface="Verdana" pitchFamily="34" charset="0"/>
              <a:buNone/>
              <a:defRPr/>
            </a:pPr>
            <a:endParaRPr lang="pl-PL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59496" y="1637928"/>
            <a:ext cx="82296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4000" b="1" dirty="0"/>
              <a:t>Koszty zarządzania IP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343472" y="2780928"/>
            <a:ext cx="10297144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lnSpc>
                <a:spcPct val="12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a także:</a:t>
            </a:r>
          </a:p>
          <a:p>
            <a:pPr marL="365125" indent="-180000" eaLnBrk="0" hangingPunct="0">
              <a:lnSpc>
                <a:spcPct val="120000"/>
              </a:lnSpc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koszty budowy i utrzymania systemu kontroli przepływu informacji; </a:t>
            </a:r>
          </a:p>
          <a:p>
            <a:pPr marL="365125" indent="-180000" eaLnBrk="0" hangingPunct="0">
              <a:lnSpc>
                <a:spcPct val="120000"/>
              </a:lnSpc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koszty komunikacji z rynkiem – ogłoszenia prasowe i przesyłanie informacji do kluczowych klientów; </a:t>
            </a:r>
          </a:p>
          <a:p>
            <a:pPr marL="365125" indent="-180000" eaLnBrk="0" hangingPunct="0">
              <a:lnSpc>
                <a:spcPct val="120000"/>
              </a:lnSpc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koszty ubezpieczenia przed ryzykami;</a:t>
            </a:r>
          </a:p>
          <a:p>
            <a:pPr marL="365125" indent="-180000" eaLnBrk="0" hangingPunct="0">
              <a:lnSpc>
                <a:spcPct val="120000"/>
              </a:lnSpc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koszty audytu systemu kontroli (dla celów ubezpieczenia); </a:t>
            </a:r>
          </a:p>
          <a:p>
            <a:pPr marL="365125" indent="-180000" eaLnBrk="0" hangingPunct="0">
              <a:lnSpc>
                <a:spcPct val="120000"/>
              </a:lnSpc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koszt monitoringu ryzyk;</a:t>
            </a:r>
          </a:p>
          <a:p>
            <a:pPr marL="365125" indent="-180000" eaLnBrk="0" hangingPunct="0">
              <a:lnSpc>
                <a:spcPct val="120000"/>
              </a:lnSpc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koszty budowy efektywnego systemu kontroli;</a:t>
            </a:r>
          </a:p>
          <a:p>
            <a:pPr marL="365125" indent="-180000" eaLnBrk="0" hangingPunct="0">
              <a:lnSpc>
                <a:spcPct val="120000"/>
              </a:lnSpc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koszty utrzymania efektywnego systemu kontroli.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1162451"/>
            <a:ext cx="77724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pl-PL" sz="4000" b="1" dirty="0"/>
              <a:t>Podsumowanie</a:t>
            </a:r>
            <a:endParaRPr lang="fr-FR" sz="4000" b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1199456" y="2305451"/>
            <a:ext cx="1036915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każdy może korzystać z systemu ochrony IP</a:t>
            </a:r>
          </a:p>
          <a:p>
            <a:pPr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efektywne wykorzystanie dóbr niematerialnych pozwala osiągnąć duże zyski – na monopolu można zarobić!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ochrona bardzo często oznacza zagospodarowanie niszy rynkowej, podniesienie prestiżu firmy i jej pozycji wśród konkurencji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IP sprzyja rozwojowi przedsiębiorstwa, minimalizując ryzyko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/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415767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62606" y="1284785"/>
            <a:ext cx="77724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pl-PL" sz="4000" b="1" dirty="0"/>
              <a:t>Mity na temat IP </a:t>
            </a:r>
            <a:endParaRPr lang="fr-FR" sz="40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3472" y="2427785"/>
            <a:ext cx="10153128" cy="3954760"/>
          </a:xfrm>
        </p:spPr>
        <p:txBody>
          <a:bodyPr>
            <a:normAutofit/>
          </a:bodyPr>
          <a:lstStyle/>
          <a:p>
            <a:pPr eaLnBrk="1" hangingPunct="1"/>
            <a:r>
              <a:rPr lang="pl-PL" sz="2400" dirty="0"/>
              <a:t>domena biznesowych gigantów</a:t>
            </a:r>
          </a:p>
          <a:p>
            <a:pPr eaLnBrk="1" hangingPunct="1"/>
            <a:r>
              <a:rPr lang="pl-PL" sz="2400" dirty="0"/>
              <a:t>niepotrzebny koszt, który nigdy się nie zwróci </a:t>
            </a:r>
          </a:p>
          <a:p>
            <a:pPr eaLnBrk="1" hangingPunct="1"/>
            <a:r>
              <a:rPr lang="pl-PL" sz="2400" dirty="0"/>
              <a:t>nie mój problem (prawników, działów bezpieczeństwa?)</a:t>
            </a:r>
          </a:p>
          <a:p>
            <a:pPr eaLnBrk="1" hangingPunct="1"/>
            <a:r>
              <a:rPr lang="pl-PL" sz="2400" dirty="0"/>
              <a:t>podstawowe narzędzie w walce z konkurencją, a nie czynnik strategicznego rozwoju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1389" y="1484784"/>
            <a:ext cx="7544197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pl-PL" b="1" dirty="0"/>
              <a:t>Strategia zarządzania IP</a:t>
            </a:r>
            <a:endParaRPr lang="fr-FR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3472" y="2852762"/>
            <a:ext cx="10441160" cy="4005238"/>
          </a:xfrm>
        </p:spPr>
        <p:txBody>
          <a:bodyPr>
            <a:normAutofit/>
          </a:bodyPr>
          <a:lstStyle/>
          <a:p>
            <a:pPr eaLnBrk="1" hangingPunct="1"/>
            <a:r>
              <a:rPr lang="pl-PL" sz="2400" dirty="0"/>
              <a:t>identyfikacja zasobów niematerialnych organizacji (audyt) </a:t>
            </a:r>
          </a:p>
          <a:p>
            <a:pPr eaLnBrk="1" hangingPunct="1"/>
            <a:r>
              <a:rPr lang="pl-PL" sz="2400" dirty="0"/>
              <a:t>kwalifikowanie wiedzy do ochrony i ocena zdolności ochronnej (analiza ryzyka) </a:t>
            </a:r>
          </a:p>
          <a:p>
            <a:pPr eaLnBrk="1" hangingPunct="1"/>
            <a:r>
              <a:rPr lang="pl-PL" sz="2400" dirty="0"/>
              <a:t>wycena IP </a:t>
            </a:r>
          </a:p>
          <a:p>
            <a:pPr eaLnBrk="1" hangingPunct="1"/>
            <a:r>
              <a:rPr lang="pl-PL" sz="2400" i="1" dirty="0"/>
              <a:t>wybór procedury zgłoszeniowej (zasięg terytorialny ochrony) </a:t>
            </a:r>
          </a:p>
          <a:p>
            <a:pPr eaLnBrk="1" hangingPunct="1"/>
            <a:r>
              <a:rPr lang="pl-PL" sz="2400" i="1" dirty="0"/>
              <a:t>dokonanie zgłoszenia (TRYB REJESTRACYJNY) </a:t>
            </a:r>
          </a:p>
          <a:p>
            <a:pPr eaLnBrk="1" hangingPunct="1"/>
            <a:r>
              <a:rPr lang="pl-PL" sz="2400" dirty="0"/>
              <a:t>ocena i dalsze wykorzystanie chronionej wiedzy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1"/>
          <p:cNvSpPr txBox="1">
            <a:spLocks/>
          </p:cNvSpPr>
          <p:nvPr/>
        </p:nvSpPr>
        <p:spPr bwMode="auto">
          <a:xfrm>
            <a:off x="2295773" y="2441243"/>
            <a:ext cx="7600454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61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ABBD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ACC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defRPr/>
            </a:pPr>
            <a:endParaRPr lang="pl-PL" sz="2800" cap="small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endParaRPr lang="pl-PL" sz="2800" cap="small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endParaRPr lang="pl-PL" sz="2800" cap="small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pl-PL" sz="3600" cap="sm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gra w ultimatum 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pl-PL" sz="3600" cap="sm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vs. </a:t>
            </a: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pl-PL" sz="3600" cap="sm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teoria racjonalnej decyzji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endParaRPr lang="pl-PL" sz="2800" cap="small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2295773" y="1988840"/>
            <a:ext cx="7941568" cy="114300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REGULAMINY zarządzania IP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59496" y="1268760"/>
            <a:ext cx="9865096" cy="2016224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produktowe i procesowe.  </a:t>
            </a:r>
            <a:br>
              <a:rPr lang="pl-PL" sz="4000" b="1" dirty="0"/>
            </a:br>
            <a:r>
              <a:rPr lang="pl-PL" sz="4000" b="1" dirty="0"/>
              <a:t>Do kogo należą prawa? </a:t>
            </a:r>
            <a:endParaRPr lang="fr-FR" sz="4000" b="1" dirty="0"/>
          </a:p>
        </p:txBody>
      </p:sp>
      <p:sp>
        <p:nvSpPr>
          <p:cNvPr id="5" name="Symbol zastępczy zawartości 1"/>
          <p:cNvSpPr txBox="1">
            <a:spLocks/>
          </p:cNvSpPr>
          <p:nvPr/>
        </p:nvSpPr>
        <p:spPr bwMode="auto">
          <a:xfrm>
            <a:off x="1559496" y="2492896"/>
            <a:ext cx="794156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pl-PL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pl-PL" sz="2800" b="1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pl-PL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twórca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pl-PL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pl-PL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współtwórca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pl-PL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pl-PL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twórczość pracownicza 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pl-PL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pl-PL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pl-PL" sz="18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1556792"/>
            <a:ext cx="9505056" cy="2016224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produktowe i procesowe.</a:t>
            </a:r>
            <a:br>
              <a:rPr lang="pl-PL" sz="4000" b="1" dirty="0"/>
            </a:br>
            <a:r>
              <a:rPr lang="pl-PL" sz="4000" b="1" dirty="0"/>
              <a:t>Znaczenie informacji patentowej </a:t>
            </a:r>
            <a:endParaRPr lang="fr-FR" sz="4000" b="1" dirty="0"/>
          </a:p>
        </p:txBody>
      </p:sp>
      <p:sp>
        <p:nvSpPr>
          <p:cNvPr id="6" name="Symbol zastępczy zawartości 1"/>
          <p:cNvSpPr txBox="1">
            <a:spLocks/>
          </p:cNvSpPr>
          <p:nvPr/>
        </p:nvSpPr>
        <p:spPr bwMode="auto">
          <a:xfrm>
            <a:off x="1847528" y="3573016"/>
            <a:ext cx="7581851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określenie przedmiotowego zakresu ochrony</a:t>
            </a:r>
          </a:p>
          <a:p>
            <a:pPr marL="457200" indent="-457200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badanie zdolności patentowej i badanie czystości patentowej </a:t>
            </a:r>
          </a:p>
          <a:p>
            <a:pPr marL="457200" indent="-457200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bezpłatne bazy danych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Tx/>
              <a:buChar char="-"/>
              <a:defRPr/>
            </a:pPr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6" y="980728"/>
            <a:ext cx="9361039" cy="1143000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produktowe i procesowe.  </a:t>
            </a:r>
            <a:br>
              <a:rPr lang="pl-PL" sz="4000" b="1" dirty="0"/>
            </a:br>
            <a:r>
              <a:rPr lang="pl-PL" sz="4000" b="1" dirty="0"/>
              <a:t>Wycena IP </a:t>
            </a:r>
            <a:endParaRPr lang="fr-FR" sz="4000" b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30563360"/>
              </p:ext>
            </p:extLst>
          </p:nvPr>
        </p:nvGraphicFramePr>
        <p:xfrm>
          <a:off x="2279576" y="2276872"/>
          <a:ext cx="756084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908720"/>
            <a:ext cx="9433048" cy="1008112"/>
          </a:xfrm>
        </p:spPr>
        <p:txBody>
          <a:bodyPr>
            <a:noAutofit/>
          </a:bodyPr>
          <a:lstStyle/>
          <a:p>
            <a:pPr algn="l" eaLnBrk="1" hangingPunct="1"/>
            <a:r>
              <a:rPr lang="pl-PL" sz="4000" b="1" dirty="0"/>
              <a:t>Innowacje produktowe i procesowe.  Wycena IP </a:t>
            </a:r>
            <a:endParaRPr lang="fr-FR" sz="4000" b="1" dirty="0"/>
          </a:p>
        </p:txBody>
      </p:sp>
      <p:sp>
        <p:nvSpPr>
          <p:cNvPr id="6" name="Symbol zastępczy zawartości 1"/>
          <p:cNvSpPr txBox="1">
            <a:spLocks/>
          </p:cNvSpPr>
          <p:nvPr/>
        </p:nvSpPr>
        <p:spPr bwMode="auto">
          <a:xfrm>
            <a:off x="1631504" y="2132856"/>
            <a:ext cx="9793088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6B6B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4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pl-PL" sz="2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wartość księgowa a wartość rynkowa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pl-PL" sz="8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pl-PL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generowanie przychodów: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r>
              <a:rPr lang="pl-PL" sz="2400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 drodze ich używania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r>
              <a:rPr lang="pl-PL" sz="2400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licencjonowanie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r>
              <a:rPr lang="pl-PL" sz="2400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zakaz używania przez osoby trzecie (monopol).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Char char="-"/>
              <a:defRPr/>
            </a:pPr>
            <a:endParaRPr lang="pl-PL" sz="2400" i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pl-PL" sz="24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pl-P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rynkowa</a:t>
            </a:r>
            <a:r>
              <a:rPr 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poprzez porównywanie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pl-P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dochodowa </a:t>
            </a:r>
            <a:r>
              <a:rPr lang="pl-PL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przewidywanie przyszłych przepływów pieniężnych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pl-P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kosztowa – </a:t>
            </a:r>
            <a:r>
              <a:rPr lang="pl-PL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koszt historyczny, wytworzenia lub substytucji.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pl-PL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276</TotalTime>
  <Words>1169</Words>
  <Application>Microsoft Office PowerPoint</Application>
  <PresentationFormat>Širokoúhlá obrazovka</PresentationFormat>
  <Paragraphs>220</Paragraphs>
  <Slides>27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Constantia</vt:lpstr>
      <vt:lpstr>Verdana</vt:lpstr>
      <vt:lpstr>Wingdings</vt:lpstr>
      <vt:lpstr>Wingdings 3</vt:lpstr>
      <vt:lpstr>Śablona_prezentace_NICE</vt:lpstr>
      <vt:lpstr>STRATEGIE ZARZĄDZANIA WŁASNOŚCIĄ INTELEKTUALNĄ  W FIRMIE</vt:lpstr>
      <vt:lpstr>Prezentace aplikace PowerPoint</vt:lpstr>
      <vt:lpstr>Mity na temat IP </vt:lpstr>
      <vt:lpstr>Strategia zarządzania IP</vt:lpstr>
      <vt:lpstr>REGULAMINY zarządzania IP</vt:lpstr>
      <vt:lpstr>Innowacje produktowe i procesowe.   Do kogo należą prawa? </vt:lpstr>
      <vt:lpstr>Innowacje produktowe i procesowe. Znaczenie informacji patentowej </vt:lpstr>
      <vt:lpstr>Innowacje produktowe i procesowe.   Wycena IP </vt:lpstr>
      <vt:lpstr>Innowacje produktowe i procesowe.  Wycena IP </vt:lpstr>
      <vt:lpstr>Innowacje produktowe i procesowe.   Wybór procedury zgłoszeniowej –  zakres terytorialny ochrony </vt:lpstr>
      <vt:lpstr>Rola rzecznika patentowego</vt:lpstr>
      <vt:lpstr>Rola rzecznika patentowego</vt:lpstr>
      <vt:lpstr>Rola rzecznika patentowego</vt:lpstr>
      <vt:lpstr>Innowacje produktowe i procesowe.   Czas  </vt:lpstr>
      <vt:lpstr>Innowacje produktowe i procesowe.   Koszty</vt:lpstr>
      <vt:lpstr>Patent czy know-how? </vt:lpstr>
      <vt:lpstr>Innowacje marketingowe.   Znak towarowy – zasada specjalizacji </vt:lpstr>
      <vt:lpstr>Innowacje marketingowe.   Znak towarowy – funkcje </vt:lpstr>
      <vt:lpstr>Innowacje marketingowe.   Znak towarowy – koszty</vt:lpstr>
      <vt:lpstr>Analiza ryzyka  </vt:lpstr>
      <vt:lpstr>Analiza ryzyka  </vt:lpstr>
      <vt:lpstr>Analiza ryzyka</vt:lpstr>
      <vt:lpstr>Ryzyko dotyczące własności intelektualnej</vt:lpstr>
      <vt:lpstr>Koszty zarządzania IP</vt:lpstr>
      <vt:lpstr>Koszty zarządzania IP </vt:lpstr>
      <vt:lpstr>Podsumowanie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własnością intelektualną</dc:title>
  <dc:creator>Maria Kubica</dc:creator>
  <cp:lastModifiedBy>Kulihova Kublova Tereza</cp:lastModifiedBy>
  <cp:revision>13</cp:revision>
  <dcterms:modified xsi:type="dcterms:W3CDTF">2023-09-19T06:52:49Z</dcterms:modified>
</cp:coreProperties>
</file>