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2" r:id="rId5"/>
    <p:sldId id="269" r:id="rId6"/>
    <p:sldId id="263" r:id="rId7"/>
    <p:sldId id="270" r:id="rId8"/>
    <p:sldId id="271" r:id="rId9"/>
    <p:sldId id="265" r:id="rId10"/>
    <p:sldId id="267" r:id="rId11"/>
    <p:sldId id="266" r:id="rId12"/>
    <p:sldId id="272" r:id="rId13"/>
    <p:sldId id="273" r:id="rId14"/>
    <p:sldId id="274" r:id="rId15"/>
    <p:sldId id="278" r:id="rId16"/>
    <p:sldId id="277" r:id="rId17"/>
    <p:sldId id="275" r:id="rId18"/>
    <p:sldId id="276" r:id="rId19"/>
    <p:sldId id="268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D04FEA15-B052-4EF2-83CD-264C14861B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7990" y="3948576"/>
            <a:ext cx="3754010" cy="2957219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37AB73D9-C2E7-4E6F-98F9-2170CD3187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4085924" cy="385269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67B4897-D9B0-4CFD-8137-994B45F5B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3578" y="2273955"/>
            <a:ext cx="7751805" cy="2387600"/>
          </a:xfrm>
        </p:spPr>
        <p:txBody>
          <a:bodyPr anchor="b"/>
          <a:lstStyle>
            <a:lvl1pPr algn="l">
              <a:defRPr sz="600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7B8A41-B52E-4C71-8155-58470B56EC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83577" y="4780863"/>
            <a:ext cx="7751806" cy="1655762"/>
          </a:xfrm>
        </p:spPr>
        <p:txBody>
          <a:bodyPr/>
          <a:lstStyle>
            <a:lvl1pPr marL="0" indent="0" algn="l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CF29AF1F-BEEC-4FDA-B82B-5BC9F5BE4C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064" y="222646"/>
            <a:ext cx="6285051" cy="100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724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0D7F4B-178F-4068-847F-A3DD517FE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341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358C1A-5337-4345-ADC3-AC78C3B5D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4980"/>
            <a:ext cx="10515600" cy="379198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62070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BE2E82-3A08-4406-970D-0BF0B3057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FD0A80-C25E-48AB-ABAA-6FA451D46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156099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3E939B-BCE0-45D2-B16D-41C78D416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060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A8293E-F3D4-4048-8D1B-5997F2E292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79915F5-46E8-47F6-BF11-5BC0A9F33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220093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72F62-CCBA-4507-BF5D-6E31F320E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5298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946472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Obrázek 18">
            <a:extLst>
              <a:ext uri="{FF2B5EF4-FFF2-40B4-BE49-F238E27FC236}">
                <a16:creationId xmlns:a16="http://schemas.microsoft.com/office/drawing/2014/main" id="{B3592D6B-834C-43B3-839E-3773636F72B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058" y="5414889"/>
            <a:ext cx="1831942" cy="144311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9B6C3F4-DEDF-4CE1-AC03-67790760053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2054116" cy="1936865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895BD18-3E86-4085-92D7-CBE4C890E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44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EF8590-89EE-4F8A-B7C7-156DDD2DD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00520"/>
            <a:ext cx="10515600" cy="4376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20" name="Obrázek 19">
            <a:extLst>
              <a:ext uri="{FF2B5EF4-FFF2-40B4-BE49-F238E27FC236}">
                <a16:creationId xmlns:a16="http://schemas.microsoft.com/office/drawing/2014/main" id="{A60F351C-0FBE-44A9-B1C3-843F7E43D30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076" y="6367451"/>
            <a:ext cx="2837469" cy="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505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49CDC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8" userDrawn="1">
          <p15:clr>
            <a:srgbClr val="F26B43"/>
          </p15:clr>
        </p15:guide>
        <p15:guide id="2" pos="9216" userDrawn="1">
          <p15:clr>
            <a:srgbClr val="F26B43"/>
          </p15:clr>
        </p15:guide>
        <p15:guide id="3" pos="1248" userDrawn="1">
          <p15:clr>
            <a:srgbClr val="F26B43"/>
          </p15:clr>
        </p15:guide>
        <p15:guide id="4" pos="1152" userDrawn="1">
          <p15:clr>
            <a:srgbClr val="F26B43"/>
          </p15:clr>
        </p15:guide>
        <p15:guide id="5" orient="horz" pos="1440" userDrawn="1">
          <p15:clr>
            <a:srgbClr val="F26B43"/>
          </p15:clr>
        </p15:guide>
        <p15:guide id="6" orient="horz" pos="3696" userDrawn="1">
          <p15:clr>
            <a:srgbClr val="F26B43"/>
          </p15:clr>
        </p15:guide>
        <p15:guide id="7" orient="horz" pos="432" userDrawn="1">
          <p15:clr>
            <a:srgbClr val="F26B43"/>
          </p15:clr>
        </p15:guide>
        <p15:guide id="8" orient="horz" pos="1512" userDrawn="1">
          <p15:clr>
            <a:srgbClr val="F26B43"/>
          </p15:clr>
        </p15:guide>
        <p15:guide id="9" pos="6912" userDrawn="1">
          <p15:clr>
            <a:srgbClr val="F26B43"/>
          </p15:clr>
        </p15:guide>
        <p15:guide id="10" pos="936" userDrawn="1">
          <p15:clr>
            <a:srgbClr val="F26B43"/>
          </p15:clr>
        </p15:guide>
        <p15:guide id="11" pos="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666999" y="3245120"/>
            <a:ext cx="8780585" cy="1552178"/>
          </a:xfrm>
        </p:spPr>
        <p:txBody>
          <a:bodyPr>
            <a:noAutofit/>
          </a:bodyPr>
          <a:lstStyle/>
          <a:p>
            <a:br>
              <a:rPr lang="pl-P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600" dirty="0">
                <a:latin typeface="Arial" panose="020B0604020202020204" pitchFamily="34" charset="0"/>
                <a:cs typeface="Arial" panose="020B0604020202020204" pitchFamily="34" charset="0"/>
              </a:rPr>
              <a:t>W JAKI SPOSÓB ZAPROJEKTOWAĆ BUDŻET KOSZTOCHŁONNOŚCI PLANOWANEJ DZIAŁALNOŚCI GOSPODARCZEJ NP. STARTUPU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666999" y="4897467"/>
            <a:ext cx="5123755" cy="374262"/>
          </a:xfrm>
        </p:spPr>
        <p:txBody>
          <a:bodyPr>
            <a:normAutofit/>
          </a:bodyPr>
          <a:lstStyle/>
          <a:p>
            <a:r>
              <a:rPr lang="pl-PL" sz="1600" dirty="0"/>
              <a:t>Część teoretyczna</a:t>
            </a:r>
          </a:p>
        </p:txBody>
      </p:sp>
      <p:sp>
        <p:nvSpPr>
          <p:cNvPr id="7" name="Podtytuł 2"/>
          <p:cNvSpPr txBox="1">
            <a:spLocks/>
          </p:cNvSpPr>
          <p:nvPr/>
        </p:nvSpPr>
        <p:spPr>
          <a:xfrm>
            <a:off x="2666999" y="5697214"/>
            <a:ext cx="6831673" cy="76376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6858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5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35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realizacja w ramach projektu </a:t>
            </a:r>
          </a:p>
          <a:p>
            <a:pPr algn="l"/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NICE (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Network for Inter-Institutional Cooperation in Entrepreneurial Education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algn="l"/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finansowanego z programu UE Erasmus+</a:t>
            </a:r>
          </a:p>
        </p:txBody>
      </p:sp>
    </p:spTree>
    <p:extLst>
      <p:ext uri="{BB962C8B-B14F-4D97-AF65-F5344CB8AC3E}">
        <p14:creationId xmlns:p14="http://schemas.microsoft.com/office/powerpoint/2010/main" val="1996368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8877" y="2334302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Oferta firmy – zaplanuj przychody firmy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8877" y="3659865"/>
            <a:ext cx="10515600" cy="3791983"/>
          </a:xfrm>
        </p:spPr>
        <p:txBody>
          <a:bodyPr>
            <a:normAutofit/>
          </a:bodyPr>
          <a:lstStyle/>
          <a:p>
            <a:r>
              <a:rPr lang="pl-PL" sz="2200" dirty="0"/>
              <a:t>Sprecyzuj do jakiej grupy klientów skierowany jest twój produkt lub usługa.</a:t>
            </a:r>
          </a:p>
          <a:p>
            <a:r>
              <a:rPr lang="pl-PL" sz="2200" dirty="0"/>
              <a:t>W kalkulacji ceny twojego produktu lub usługi powinieneś uwzględnić koszty logistyki, magazynowania, maszyn, mediów, wynajmu lokalu, pracowników i innych.</a:t>
            </a:r>
          </a:p>
          <a:p>
            <a:endParaRPr lang="pl-PL" sz="2200" dirty="0"/>
          </a:p>
          <a:p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12631750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42646" y="1644721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Oferta firmy – zaplanuj przychody firmy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42646" y="2795954"/>
            <a:ext cx="9571892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u="sng" dirty="0"/>
              <a:t>Najczęstszymi błędami z oszacowaniu przychodów są: </a:t>
            </a:r>
            <a:endParaRPr lang="pl-PL" sz="1200" u="sng" dirty="0"/>
          </a:p>
          <a:p>
            <a:r>
              <a:rPr lang="pl-PL" sz="2400" dirty="0"/>
              <a:t>brak analizy i przeciwdziałania sezonowości sprzedaży produktów, czy też usług</a:t>
            </a:r>
          </a:p>
          <a:p>
            <a:r>
              <a:rPr lang="pl-PL" sz="2400" dirty="0"/>
              <a:t>przeszacowanie wskaźnika sprzedaży w kolejnych miesiącach</a:t>
            </a:r>
          </a:p>
          <a:p>
            <a:r>
              <a:rPr lang="pl-PL" sz="2400" dirty="0"/>
              <a:t>atrakcyjność oferty konkurencji działającej w twoim otoczeniu</a:t>
            </a:r>
          </a:p>
        </p:txBody>
      </p:sp>
    </p:spTree>
    <p:extLst>
      <p:ext uri="{BB962C8B-B14F-4D97-AF65-F5344CB8AC3E}">
        <p14:creationId xmlns:p14="http://schemas.microsoft.com/office/powerpoint/2010/main" val="3084097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56238" y="1628652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Oferta firmy – zaplanuj przychody firmy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56239" y="2804747"/>
            <a:ext cx="9302261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u="sng" dirty="0"/>
              <a:t>Najczęstszymi błędami z oszacowaniu przychodów są: </a:t>
            </a:r>
          </a:p>
          <a:p>
            <a:r>
              <a:rPr lang="pl-PL" sz="2400" dirty="0"/>
              <a:t>czas – potrzebny klientom na zapoznanie się z twoimi produktami i usługami</a:t>
            </a:r>
          </a:p>
          <a:p>
            <a:r>
              <a:rPr lang="pl-PL" sz="2400" dirty="0"/>
              <a:t>zbyt duży optymizm w szacowaniu przychodów</a:t>
            </a:r>
          </a:p>
          <a:p>
            <a:r>
              <a:rPr lang="pl-PL" sz="2400" dirty="0"/>
              <a:t>błędy rachunkowe</a:t>
            </a:r>
          </a:p>
          <a:p>
            <a:r>
              <a:rPr lang="pl-PL" sz="2400" dirty="0"/>
              <a:t>przyjęcie błędnej strategii cenowej</a:t>
            </a:r>
          </a:p>
        </p:txBody>
      </p:sp>
    </p:spTree>
    <p:extLst>
      <p:ext uri="{BB962C8B-B14F-4D97-AF65-F5344CB8AC3E}">
        <p14:creationId xmlns:p14="http://schemas.microsoft.com/office/powerpoint/2010/main" val="17117769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24000" y="1785400"/>
            <a:ext cx="10515600" cy="1325563"/>
          </a:xfrm>
        </p:spPr>
        <p:txBody>
          <a:bodyPr>
            <a:normAutofit/>
          </a:bodyPr>
          <a:lstStyle/>
          <a:p>
            <a:pPr algn="l"/>
            <a:br>
              <a:rPr lang="pl-PL" sz="4000" b="1" dirty="0"/>
            </a:br>
            <a:r>
              <a:rPr lang="pl-PL" sz="4000" b="1" dirty="0"/>
              <a:t>Krok trzeci…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85546" y="2448181"/>
            <a:ext cx="10515600" cy="379198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2200" dirty="0"/>
          </a:p>
          <a:p>
            <a:pPr marL="0" indent="0">
              <a:buNone/>
            </a:pPr>
            <a:endParaRPr lang="pl-PL" sz="2200" dirty="0"/>
          </a:p>
          <a:p>
            <a:pPr marL="0" indent="0">
              <a:buNone/>
            </a:pPr>
            <a:r>
              <a:rPr lang="pl-PL" sz="2200" dirty="0"/>
              <a:t>Analiza finansowa przychodów i kosztów działalności </a:t>
            </a:r>
            <a:br>
              <a:rPr lang="pl-PL" sz="2200" dirty="0"/>
            </a:br>
            <a:r>
              <a:rPr lang="pl-PL" sz="2200" dirty="0"/>
              <a:t>w dwóch pierwszych latach jej funkcjonowania</a:t>
            </a:r>
          </a:p>
        </p:txBody>
      </p:sp>
    </p:spTree>
    <p:extLst>
      <p:ext uri="{BB962C8B-B14F-4D97-AF65-F5344CB8AC3E}">
        <p14:creationId xmlns:p14="http://schemas.microsoft.com/office/powerpoint/2010/main" val="1708755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94288" y="2098853"/>
            <a:ext cx="10297258" cy="994172"/>
          </a:xfrm>
        </p:spPr>
        <p:txBody>
          <a:bodyPr>
            <a:noAutofit/>
          </a:bodyPr>
          <a:lstStyle/>
          <a:p>
            <a:pPr algn="l"/>
            <a:r>
              <a:rPr lang="pl-PL" sz="3600" b="1" dirty="0"/>
              <a:t>Analiza finansowa działalności gospodarczej </a:t>
            </a:r>
            <a:br>
              <a:rPr lang="pl-PL" sz="3600" b="1" dirty="0"/>
            </a:br>
            <a:r>
              <a:rPr lang="pl-PL" sz="3600" b="1" dirty="0"/>
              <a:t>w dwóch pierwszych latach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3429000"/>
            <a:ext cx="10515600" cy="3791983"/>
          </a:xfrm>
        </p:spPr>
        <p:txBody>
          <a:bodyPr>
            <a:normAutofit/>
          </a:bodyPr>
          <a:lstStyle/>
          <a:p>
            <a:pPr algn="just"/>
            <a:r>
              <a:rPr lang="pl-PL" sz="2200" dirty="0"/>
              <a:t>(…) </a:t>
            </a:r>
            <a:r>
              <a:rPr lang="pl-PL" sz="2200" i="1" dirty="0"/>
              <a:t>koszty działalności gospodarczej stanowią kategorię ekonomiczną, która oznacza wyrażoną w pieniądzu wartość pracy ludzkiej i zasobów majątkowych przedsiębiorstwa zużytych w danym okresie w celu wytwarzania wyrobów, świadczenia usług i sprawowania funkcji. Zużycie to jest związane z działalnością przedsiębiorstwa, która obejmuje wszystkie fazy procesu gospodarczego, a więc zaopatrzenie, produkcję, sprzedaż i zarządzanie</a:t>
            </a:r>
            <a:r>
              <a:rPr lang="pl-PL" sz="2200" dirty="0"/>
              <a:t>”.</a:t>
            </a:r>
            <a:endParaRPr lang="cs-CZ" sz="2200" dirty="0"/>
          </a:p>
          <a:p>
            <a:pPr marL="0" indent="0" algn="r">
              <a:buNone/>
            </a:pPr>
            <a:r>
              <a:rPr lang="cs-CZ" sz="1350" dirty="0"/>
              <a:t>E. Nowak, </a:t>
            </a:r>
            <a:r>
              <a:rPr lang="cs-CZ" sz="1350" i="1" dirty="0"/>
              <a:t>Analiza kosztów w ocenie działalności przedsiębiorstwa</a:t>
            </a:r>
            <a:r>
              <a:rPr lang="cs-CZ" sz="1350" dirty="0"/>
              <a:t>, Wydawnictwo CeDeWu 2016</a:t>
            </a:r>
            <a:endParaRPr lang="pl-PL" sz="1350" dirty="0"/>
          </a:p>
        </p:txBody>
      </p:sp>
    </p:spTree>
    <p:extLst>
      <p:ext uri="{BB962C8B-B14F-4D97-AF65-F5344CB8AC3E}">
        <p14:creationId xmlns:p14="http://schemas.microsoft.com/office/powerpoint/2010/main" val="39741230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15156" y="1553729"/>
            <a:ext cx="10238644" cy="994172"/>
          </a:xfrm>
        </p:spPr>
        <p:txBody>
          <a:bodyPr>
            <a:noAutofit/>
          </a:bodyPr>
          <a:lstStyle/>
          <a:p>
            <a:pPr algn="l"/>
            <a:r>
              <a:rPr lang="pl-PL" sz="3600" b="1" dirty="0"/>
              <a:t>Analiza finansowa działalności gospodarczej </a:t>
            </a:r>
            <a:br>
              <a:rPr lang="pl-PL" sz="3600" b="1" dirty="0"/>
            </a:br>
            <a:r>
              <a:rPr lang="pl-PL" sz="3600" b="1" dirty="0"/>
              <a:t>w dwóch pierwszych latach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677877"/>
            <a:ext cx="10515600" cy="3791983"/>
          </a:xfrm>
        </p:spPr>
        <p:txBody>
          <a:bodyPr>
            <a:normAutofit/>
          </a:bodyPr>
          <a:lstStyle/>
          <a:p>
            <a:r>
              <a:rPr lang="pl-PL" sz="2200" dirty="0"/>
              <a:t>Działalność gospodarcza wymaga nakładu pracy człowieka, wykorzystania różnorodnych zasobów przedsiębiorstwa, takich jak środki trwałe, materiały i środki pieniężne. </a:t>
            </a:r>
          </a:p>
          <a:p>
            <a:r>
              <a:rPr lang="pl-PL" sz="2200" dirty="0"/>
              <a:t>Wszystkie zasoby, które są potrzebne do wytworzenia produktu, czy też usługi ulegają zużyciu lub ich cena wzrasta.</a:t>
            </a:r>
          </a:p>
          <a:p>
            <a:r>
              <a:rPr lang="pl-PL" sz="2200" dirty="0"/>
              <a:t>Nieodłącznym element prowadzenia działalności gospodarczej, zmierzającej w stronę wypracowania zysku, pozostaje poniesienie kosztów.</a:t>
            </a:r>
          </a:p>
          <a:p>
            <a:pPr marL="0" indent="0">
              <a:buNone/>
            </a:pPr>
            <a:endParaRPr lang="cs-CZ" sz="1350" dirty="0"/>
          </a:p>
          <a:p>
            <a:pPr marL="0" indent="0" algn="r">
              <a:buNone/>
            </a:pPr>
            <a:r>
              <a:rPr lang="cs-CZ" sz="1350" dirty="0"/>
              <a:t>E. Nowak, </a:t>
            </a:r>
            <a:r>
              <a:rPr lang="cs-CZ" sz="1350" i="1" dirty="0"/>
              <a:t>Analiza kosztów w ocenie działalności przedsiębiorstwa</a:t>
            </a:r>
            <a:r>
              <a:rPr lang="cs-CZ" sz="1350" dirty="0"/>
              <a:t>, Wydawnictwo CeDeWu 2016</a:t>
            </a:r>
            <a:endParaRPr lang="pl-PL" sz="1350" dirty="0"/>
          </a:p>
        </p:txBody>
      </p:sp>
    </p:spTree>
    <p:extLst>
      <p:ext uri="{BB962C8B-B14F-4D97-AF65-F5344CB8AC3E}">
        <p14:creationId xmlns:p14="http://schemas.microsoft.com/office/powerpoint/2010/main" val="17651569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6678" y="2991650"/>
            <a:ext cx="10515600" cy="3791983"/>
          </a:xfrm>
        </p:spPr>
        <p:txBody>
          <a:bodyPr>
            <a:normAutofit/>
          </a:bodyPr>
          <a:lstStyle/>
          <a:p>
            <a:r>
              <a:rPr lang="pl-PL" sz="2200" dirty="0"/>
              <a:t>W analizie finansowe bierzemy pod uwagę koszty bezpośrednio związane z prowadzeniem działalności gospodarczej.</a:t>
            </a:r>
          </a:p>
          <a:p>
            <a:r>
              <a:rPr lang="pl-PL" sz="2200" dirty="0"/>
              <a:t>Przedsiębiorca ponosi określone koszty, celem wytworzenia określonego produktu lub usługi.</a:t>
            </a:r>
          </a:p>
          <a:p>
            <a:r>
              <a:rPr lang="pl-PL" sz="2200" dirty="0"/>
              <a:t>Koszty ponoszone w firmie musza przynosić konkretny rezultat – w postaci sprzedanych towarów lub usług – w przeciwnym razie firma poniesie straty.</a:t>
            </a:r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63DA374F-4C20-43FA-B124-7B0D5FD0256F}"/>
              </a:ext>
            </a:extLst>
          </p:cNvPr>
          <p:cNvSpPr txBox="1">
            <a:spLocks/>
          </p:cNvSpPr>
          <p:nvPr/>
        </p:nvSpPr>
        <p:spPr>
          <a:xfrm>
            <a:off x="1115156" y="1791121"/>
            <a:ext cx="10238644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249CD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pl-PL" sz="3600" dirty="0"/>
              <a:t>Analiza finansowa działalności gospodarczej </a:t>
            </a:r>
            <a:br>
              <a:rPr lang="pl-PL" sz="3600" dirty="0"/>
            </a:br>
            <a:r>
              <a:rPr lang="pl-PL" sz="3600" dirty="0"/>
              <a:t>w dwóch pierwszych latach </a:t>
            </a:r>
          </a:p>
        </p:txBody>
      </p:sp>
    </p:spTree>
    <p:extLst>
      <p:ext uri="{BB962C8B-B14F-4D97-AF65-F5344CB8AC3E}">
        <p14:creationId xmlns:p14="http://schemas.microsoft.com/office/powerpoint/2010/main" val="25447152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6678" y="2912519"/>
            <a:ext cx="10515600" cy="3791983"/>
          </a:xfrm>
        </p:spPr>
        <p:txBody>
          <a:bodyPr>
            <a:normAutofit/>
          </a:bodyPr>
          <a:lstStyle/>
          <a:p>
            <a:r>
              <a:rPr lang="pl-PL" sz="2200" dirty="0"/>
              <a:t>Najpopularniejszym podziałem kosztów jest podział ze względu na rodzaje.</a:t>
            </a:r>
          </a:p>
          <a:p>
            <a:r>
              <a:rPr lang="pl-PL" sz="2200" dirty="0"/>
              <a:t>Zużycie określonych materiałów, środków pieniężnych uznane zostaje za koszt jeżeli dotyczy określonego przedziału czasowego – w przypadku załączonej analizy finansowej odnosi się do dwóch pełnych lat od planowanej daty rozpoczęcia działalności gospodarczej.</a:t>
            </a:r>
          </a:p>
          <a:p>
            <a:endParaRPr lang="pl-PL" sz="2200" dirty="0"/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27B36EB5-9B6B-4A1C-B778-CC1AD403D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156" y="1733708"/>
            <a:ext cx="10238644" cy="994172"/>
          </a:xfrm>
        </p:spPr>
        <p:txBody>
          <a:bodyPr>
            <a:noAutofit/>
          </a:bodyPr>
          <a:lstStyle/>
          <a:p>
            <a:pPr algn="l"/>
            <a:r>
              <a:rPr lang="pl-PL" sz="3600" b="1" dirty="0"/>
              <a:t>Analiza finansowa działalności gospodarczej </a:t>
            </a:r>
            <a:br>
              <a:rPr lang="pl-PL" sz="3600" b="1" dirty="0"/>
            </a:br>
            <a:r>
              <a:rPr lang="pl-PL" sz="3600" b="1" dirty="0"/>
              <a:t>w dwóch pierwszych latach </a:t>
            </a:r>
          </a:p>
        </p:txBody>
      </p:sp>
    </p:spTree>
    <p:extLst>
      <p:ext uri="{BB962C8B-B14F-4D97-AF65-F5344CB8AC3E}">
        <p14:creationId xmlns:p14="http://schemas.microsoft.com/office/powerpoint/2010/main" val="16952576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76702" y="2754256"/>
            <a:ext cx="10515600" cy="379198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400" u="sng" dirty="0"/>
              <a:t>Podział rodzajowy obejmuje:</a:t>
            </a:r>
            <a:endParaRPr lang="pl-PL" sz="2400" dirty="0"/>
          </a:p>
          <a:p>
            <a:pPr algn="just"/>
            <a:r>
              <a:rPr lang="pl-PL" sz="2400" dirty="0"/>
              <a:t>amortyzacja i zużycie materiałów i mediów</a:t>
            </a:r>
          </a:p>
          <a:p>
            <a:pPr algn="just"/>
            <a:r>
              <a:rPr lang="pl-PL" sz="2400" dirty="0"/>
              <a:t>usługi obce</a:t>
            </a:r>
          </a:p>
          <a:p>
            <a:pPr algn="just"/>
            <a:r>
              <a:rPr lang="pl-PL" sz="2400" dirty="0"/>
              <a:t>podatki i opłaty</a:t>
            </a:r>
          </a:p>
          <a:p>
            <a:pPr algn="just"/>
            <a:r>
              <a:rPr lang="pl-PL" sz="2400" dirty="0"/>
              <a:t>wynagrodzenia, ubezpieczenia społeczne i inne świadczenia</a:t>
            </a:r>
          </a:p>
          <a:p>
            <a:pPr algn="just"/>
            <a:r>
              <a:rPr lang="pl-PL" sz="2400" dirty="0"/>
              <a:t>pozostałe koszty rodzajowe</a:t>
            </a:r>
          </a:p>
          <a:p>
            <a:pPr algn="just"/>
            <a:endParaRPr lang="pl-PL" dirty="0"/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07F11333-FFD4-461D-8858-D276D01D3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702" y="1500975"/>
            <a:ext cx="10238644" cy="994172"/>
          </a:xfrm>
        </p:spPr>
        <p:txBody>
          <a:bodyPr>
            <a:noAutofit/>
          </a:bodyPr>
          <a:lstStyle/>
          <a:p>
            <a:pPr algn="l"/>
            <a:r>
              <a:rPr lang="pl-PL" sz="3600" b="1" dirty="0"/>
              <a:t>Analiza finansowa działalności gospodarczej </a:t>
            </a:r>
            <a:br>
              <a:rPr lang="pl-PL" sz="3600" b="1" dirty="0"/>
            </a:br>
            <a:r>
              <a:rPr lang="pl-PL" sz="3600" b="1" dirty="0"/>
              <a:t>w dwóch pierwszych latach </a:t>
            </a:r>
          </a:p>
        </p:txBody>
      </p:sp>
    </p:spTree>
    <p:extLst>
      <p:ext uri="{BB962C8B-B14F-4D97-AF65-F5344CB8AC3E}">
        <p14:creationId xmlns:p14="http://schemas.microsoft.com/office/powerpoint/2010/main" val="13367199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998119"/>
            <a:ext cx="10515600" cy="37919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2700" dirty="0"/>
              <a:t>Czas na zaplanowanie budżetu własnej firmy!</a:t>
            </a:r>
          </a:p>
          <a:p>
            <a:pPr marL="0" indent="0" algn="ctr">
              <a:buNone/>
            </a:pPr>
            <a:r>
              <a:rPr lang="pl-PL" sz="2700" dirty="0"/>
              <a:t>Powodzenia!</a:t>
            </a:r>
          </a:p>
        </p:txBody>
      </p:sp>
    </p:spTree>
    <p:extLst>
      <p:ext uri="{BB962C8B-B14F-4D97-AF65-F5344CB8AC3E}">
        <p14:creationId xmlns:p14="http://schemas.microsoft.com/office/powerpoint/2010/main" val="2843838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51438" y="1266654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Agenda prezentacji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51438" y="2369792"/>
            <a:ext cx="10037884" cy="3791983"/>
          </a:xfrm>
        </p:spPr>
        <p:txBody>
          <a:bodyPr>
            <a:normAutofit/>
          </a:bodyPr>
          <a:lstStyle/>
          <a:p>
            <a:pPr marL="385763" indent="-385763">
              <a:buFont typeface="Arial" panose="020B0604020202020204" pitchFamily="34" charset="0"/>
              <a:buAutoNum type="arabicPeriod"/>
            </a:pPr>
            <a:r>
              <a:rPr lang="pl-PL" sz="2200" dirty="0"/>
              <a:t>Analiza potrzeb firmy - planowanie wydatków niezbędnych do rozpoczęcia działalności gospodarczej </a:t>
            </a:r>
          </a:p>
          <a:p>
            <a:pPr marL="385763" indent="-385763">
              <a:buAutoNum type="arabicPeriod"/>
            </a:pPr>
            <a:endParaRPr lang="pl-PL" sz="2200" dirty="0"/>
          </a:p>
          <a:p>
            <a:pPr marL="385763" indent="-385763">
              <a:buAutoNum type="arabicPeriod"/>
            </a:pPr>
            <a:r>
              <a:rPr lang="pl-PL" sz="2200" dirty="0"/>
              <a:t>Oferta firmy – zaplanuj przychody firmy</a:t>
            </a:r>
          </a:p>
          <a:p>
            <a:pPr marL="385763" indent="-385763">
              <a:buAutoNum type="arabicPeriod"/>
            </a:pPr>
            <a:endParaRPr lang="pl-PL" sz="2200" dirty="0"/>
          </a:p>
          <a:p>
            <a:pPr marL="385763" indent="-385763" algn="just">
              <a:buAutoNum type="arabicPeriod"/>
            </a:pPr>
            <a:r>
              <a:rPr lang="pl-PL" sz="2200" dirty="0"/>
              <a:t>Analiza finansowa kosztochłonności prowadzenia działalności gospodarczej w pierwszych dwóch latach</a:t>
            </a:r>
          </a:p>
        </p:txBody>
      </p:sp>
    </p:spTree>
    <p:extLst>
      <p:ext uri="{BB962C8B-B14F-4D97-AF65-F5344CB8AC3E}">
        <p14:creationId xmlns:p14="http://schemas.microsoft.com/office/powerpoint/2010/main" val="1698799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331979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Analiza potrzeb - planowanie wydatków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200" dirty="0"/>
              <a:t>Ubiegasz się o dotację na rozpoczęcie działalności gospodarczej </a:t>
            </a:r>
            <a:br>
              <a:rPr lang="pl-PL" sz="2200" dirty="0"/>
            </a:br>
            <a:r>
              <a:rPr lang="pl-PL" sz="2200" dirty="0"/>
              <a:t>w wysokości 40 000 złotych brutto.</a:t>
            </a:r>
          </a:p>
          <a:p>
            <a:endParaRPr lang="pl-PL" sz="2200" dirty="0"/>
          </a:p>
          <a:p>
            <a:r>
              <a:rPr lang="pl-PL" sz="2200" dirty="0"/>
              <a:t>Pomysł biznesowy powinien obejmować szczegółowy plan niezbędnych kosztów zakupu usług i towarów, które umożliwią rozpoczęcie działalności gospodarczej.</a:t>
            </a:r>
          </a:p>
          <a:p>
            <a:endParaRPr lang="pl-PL" sz="2200" dirty="0"/>
          </a:p>
          <a:p>
            <a:r>
              <a:rPr lang="pl-PL" sz="2200" dirty="0"/>
              <a:t>Plan finansowy jest jednym z istotnych elementów wniosków projektowych, finansowanych ze środków europejskich, przy ubieganiu się o pomoc finansową na założenie swojej firmy i wpływa na pozytywną ocenę, tym samym przyznanie środków.</a:t>
            </a:r>
          </a:p>
          <a:p>
            <a:endParaRPr lang="pl-PL" sz="2200" dirty="0"/>
          </a:p>
          <a:p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488105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95400" y="1666086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Analiza potrzeb - planowanie wydatków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95400" y="2991649"/>
            <a:ext cx="10515600" cy="37919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200" u="sng" dirty="0"/>
              <a:t>Budżet:</a:t>
            </a:r>
          </a:p>
          <a:p>
            <a:pPr>
              <a:buFontTx/>
              <a:buChar char="-"/>
            </a:pPr>
            <a:r>
              <a:rPr lang="pl-PL" sz="2200" dirty="0"/>
              <a:t>jest jednym z podstawowych narzędzi zarządzania firmą;</a:t>
            </a:r>
          </a:p>
          <a:p>
            <a:pPr>
              <a:buFontTx/>
              <a:buChar char="-"/>
            </a:pPr>
            <a:r>
              <a:rPr lang="pl-PL" sz="2200" dirty="0"/>
              <a:t>pełni funkcję kontrolną;</a:t>
            </a:r>
          </a:p>
          <a:p>
            <a:pPr>
              <a:buFontTx/>
              <a:buChar char="-"/>
            </a:pPr>
            <a:r>
              <a:rPr lang="pl-PL" sz="2200" dirty="0"/>
              <a:t>powinien skupiać się na osiąganiu zaplanowanych celów - wzrostu sprzedaży, produkcji, optymalizacji kosztów, utrzymania płynności finansowej, itp..</a:t>
            </a:r>
          </a:p>
          <a:p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3665876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44870" y="2103437"/>
            <a:ext cx="10515600" cy="1325563"/>
          </a:xfrm>
        </p:spPr>
        <p:txBody>
          <a:bodyPr>
            <a:normAutofit/>
          </a:bodyPr>
          <a:lstStyle/>
          <a:p>
            <a:pPr algn="l"/>
            <a:br>
              <a:rPr lang="pl-PL" sz="4000" b="1" dirty="0"/>
            </a:br>
            <a:r>
              <a:rPr lang="pl-PL" sz="4000" b="1" dirty="0"/>
              <a:t>Krok pierwszy…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44870" y="3624696"/>
            <a:ext cx="10515600" cy="10543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200" dirty="0"/>
              <a:t>Zaplanuj swoje wydatki – </a:t>
            </a:r>
            <a:br>
              <a:rPr lang="pl-PL" sz="2200" dirty="0"/>
            </a:br>
            <a:r>
              <a:rPr lang="pl-PL" sz="2200" dirty="0"/>
              <a:t>zastanów się jakie koszty musisz ponieść, </a:t>
            </a:r>
            <a:br>
              <a:rPr lang="pl-PL" sz="2200" dirty="0"/>
            </a:br>
            <a:r>
              <a:rPr lang="pl-PL" sz="2200" dirty="0"/>
              <a:t>by uruchomić swoją firmę?</a:t>
            </a:r>
          </a:p>
        </p:txBody>
      </p:sp>
    </p:spTree>
    <p:extLst>
      <p:ext uri="{BB962C8B-B14F-4D97-AF65-F5344CB8AC3E}">
        <p14:creationId xmlns:p14="http://schemas.microsoft.com/office/powerpoint/2010/main" val="4110460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31631" y="1925093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Analiza potrzeb - planowanie wydatków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31631" y="3066017"/>
            <a:ext cx="10515600" cy="3791983"/>
          </a:xfrm>
        </p:spPr>
        <p:txBody>
          <a:bodyPr>
            <a:normAutofit/>
          </a:bodyPr>
          <a:lstStyle/>
          <a:p>
            <a:r>
              <a:rPr lang="pl-PL" sz="2200" dirty="0"/>
              <a:t>Racjonalne oszacowanie rodzaju wydatków, które należy ponieść by twoja firma mogła zacząć działać.</a:t>
            </a:r>
          </a:p>
          <a:p>
            <a:endParaRPr lang="pl-PL" sz="2200" dirty="0"/>
          </a:p>
          <a:p>
            <a:r>
              <a:rPr lang="pl-PL" sz="2200" dirty="0"/>
              <a:t>Pamiętaj, iż w przypadku dofinansowań – czas oczekiwania na dotacje może się wydłużyć – tym samym ceny planowanych zakupów mogą również ulec zmianom.</a:t>
            </a:r>
          </a:p>
          <a:p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3121013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84386" y="1162660"/>
            <a:ext cx="10515600" cy="1325563"/>
          </a:xfrm>
        </p:spPr>
        <p:txBody>
          <a:bodyPr/>
          <a:lstStyle/>
          <a:p>
            <a:pPr algn="l"/>
            <a:r>
              <a:rPr lang="pl-PL" sz="4000" b="1" dirty="0"/>
              <a:t>Analiza</a:t>
            </a:r>
            <a:r>
              <a:rPr lang="pl-PL" b="1" dirty="0"/>
              <a:t> potrzeb - planowanie wydatków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63514" y="2312377"/>
            <a:ext cx="10310447" cy="387930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sz="2600" b="1" u="sng" dirty="0"/>
              <a:t>Przykładowe rodzaje kosztów:</a:t>
            </a:r>
          </a:p>
          <a:p>
            <a:r>
              <a:rPr lang="pl-PL" dirty="0"/>
              <a:t>stałe związane z utrzymaniem biura</a:t>
            </a:r>
          </a:p>
          <a:p>
            <a:r>
              <a:rPr lang="pl-PL" dirty="0"/>
              <a:t>leasingów, czy też rat kredytowych za maszyny, pojazdy lub inne urządzenia niezbędne do prowadzenia działalności</a:t>
            </a:r>
          </a:p>
          <a:p>
            <a:r>
              <a:rPr lang="pl-PL" dirty="0"/>
              <a:t>marketingowe i promocyjne</a:t>
            </a:r>
          </a:p>
          <a:p>
            <a:r>
              <a:rPr lang="pl-PL" dirty="0"/>
              <a:t>pracownicze</a:t>
            </a:r>
          </a:p>
          <a:p>
            <a:r>
              <a:rPr lang="pl-PL" dirty="0"/>
              <a:t>ubezpieczenia</a:t>
            </a:r>
          </a:p>
          <a:p>
            <a:r>
              <a:rPr lang="pl-PL" dirty="0"/>
              <a:t>towaru</a:t>
            </a:r>
          </a:p>
          <a:p>
            <a:r>
              <a:rPr lang="pl-PL" dirty="0"/>
              <a:t>koncesji</a:t>
            </a:r>
          </a:p>
          <a:p>
            <a:r>
              <a:rPr lang="pl-PL" dirty="0"/>
              <a:t>opłata franczyzowa</a:t>
            </a:r>
          </a:p>
          <a:p>
            <a:r>
              <a:rPr lang="pl-PL" dirty="0"/>
              <a:t>księgowe i prawne</a:t>
            </a:r>
          </a:p>
        </p:txBody>
      </p:sp>
    </p:spTree>
    <p:extLst>
      <p:ext uri="{BB962C8B-B14F-4D97-AF65-F5344CB8AC3E}">
        <p14:creationId xmlns:p14="http://schemas.microsoft.com/office/powerpoint/2010/main" val="4041563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1565592"/>
            <a:ext cx="10515600" cy="1325563"/>
          </a:xfrm>
        </p:spPr>
        <p:txBody>
          <a:bodyPr>
            <a:normAutofit/>
          </a:bodyPr>
          <a:lstStyle/>
          <a:p>
            <a:pPr algn="l"/>
            <a:br>
              <a:rPr lang="pl-PL" sz="4000" b="1" dirty="0"/>
            </a:br>
            <a:r>
              <a:rPr lang="pl-PL" sz="4000" b="1" dirty="0"/>
              <a:t>Krok drugi…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76400" y="2070854"/>
            <a:ext cx="10515600" cy="379198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2200" dirty="0"/>
          </a:p>
          <a:p>
            <a:pPr marL="0" indent="0">
              <a:buNone/>
            </a:pPr>
            <a:endParaRPr lang="pl-PL" sz="2200" dirty="0"/>
          </a:p>
          <a:p>
            <a:pPr marL="0" indent="0">
              <a:buNone/>
            </a:pPr>
            <a:r>
              <a:rPr lang="pl-PL" sz="2200" dirty="0"/>
              <a:t>Oferta firmy – </a:t>
            </a:r>
            <a:br>
              <a:rPr lang="pl-PL" sz="2200" dirty="0"/>
            </a:br>
            <a:r>
              <a:rPr lang="pl-PL" sz="2200" dirty="0"/>
              <a:t>kalkulacja ceny twoich produktów i usług</a:t>
            </a:r>
          </a:p>
        </p:txBody>
      </p:sp>
    </p:spTree>
    <p:extLst>
      <p:ext uri="{BB962C8B-B14F-4D97-AF65-F5344CB8AC3E}">
        <p14:creationId xmlns:p14="http://schemas.microsoft.com/office/powerpoint/2010/main" val="1606408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58008" y="2290341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Oferta firmy – zaplanuj przychody firmy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58008" y="3615904"/>
            <a:ext cx="10515600" cy="3791983"/>
          </a:xfrm>
        </p:spPr>
        <p:txBody>
          <a:bodyPr>
            <a:normAutofit/>
          </a:bodyPr>
          <a:lstStyle/>
          <a:p>
            <a:r>
              <a:rPr lang="pl-PL" sz="2200" dirty="0"/>
              <a:t>Oszacowanie ceny oferowanych przez przyszłą firmę produktów lub usług jest ważnym elementem, który wpływa na sukces twojego przedsięwzięcia.</a:t>
            </a:r>
          </a:p>
          <a:p>
            <a:r>
              <a:rPr lang="pl-PL" sz="2200" dirty="0"/>
              <a:t>Cena umożliwia sprzedaż oraz pokazuje wartość produktu lub usługi.</a:t>
            </a:r>
          </a:p>
          <a:p>
            <a:r>
              <a:rPr lang="pl-PL" sz="2200" dirty="0"/>
              <a:t>Skutecznym sposobem kalkulacji ceny jest spojrzenie na produkt lub usługę oczami twoich przyszłych klientów.</a:t>
            </a:r>
          </a:p>
          <a:p>
            <a:endParaRPr lang="pl-PL" sz="2200" dirty="0"/>
          </a:p>
          <a:p>
            <a:endParaRPr lang="pl-PL" sz="2200" dirty="0"/>
          </a:p>
          <a:p>
            <a:endParaRPr lang="pl-PL" sz="2200" dirty="0"/>
          </a:p>
          <a:p>
            <a:endParaRPr lang="pl-PL" sz="2200" dirty="0"/>
          </a:p>
          <a:p>
            <a:endParaRPr lang="pl-PL" sz="2200" dirty="0"/>
          </a:p>
          <a:p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1226377978"/>
      </p:ext>
    </p:extLst>
  </p:cSld>
  <p:clrMapOvr>
    <a:masterClrMapping/>
  </p:clrMapOvr>
</p:sld>
</file>

<file path=ppt/theme/theme1.xml><?xml version="1.0" encoding="utf-8"?>
<a:theme xmlns:a="http://schemas.openxmlformats.org/drawingml/2006/main" name="Śablona_prezentace_N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2" id="{0D558C50-51D4-4EF6-88BF-468640285203}" vid="{DC8905DB-F15E-4664-83D4-7E3B5AAF96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Śablona_prezentace_NICE</Template>
  <TotalTime>512</TotalTime>
  <Words>809</Words>
  <Application>Microsoft Office PowerPoint</Application>
  <PresentationFormat>Širokoúhlá obrazovka</PresentationFormat>
  <Paragraphs>96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Arial</vt:lpstr>
      <vt:lpstr>Franklin Gothic Book</vt:lpstr>
      <vt:lpstr>Śablona_prezentace_NICE</vt:lpstr>
      <vt:lpstr>  W JAKI SPOSÓB ZAPROJEKTOWAĆ BUDŻET KOSZTOCHŁONNOŚCI PLANOWANEJ DZIAŁALNOŚCI GOSPODARCZEJ NP. STARTUPU</vt:lpstr>
      <vt:lpstr>Agenda prezentacji</vt:lpstr>
      <vt:lpstr>Analiza potrzeb - planowanie wydatków</vt:lpstr>
      <vt:lpstr>Analiza potrzeb - planowanie wydatków</vt:lpstr>
      <vt:lpstr> Krok pierwszy…</vt:lpstr>
      <vt:lpstr>Analiza potrzeb - planowanie wydatków</vt:lpstr>
      <vt:lpstr>Analiza potrzeb - planowanie wydatków</vt:lpstr>
      <vt:lpstr> Krok drugi…</vt:lpstr>
      <vt:lpstr>Oferta firmy – zaplanuj przychody firmy</vt:lpstr>
      <vt:lpstr>Oferta firmy – zaplanuj przychody firmy</vt:lpstr>
      <vt:lpstr>Oferta firmy – zaplanuj przychody firmy</vt:lpstr>
      <vt:lpstr>Oferta firmy – zaplanuj przychody firmy</vt:lpstr>
      <vt:lpstr> Krok trzeci…</vt:lpstr>
      <vt:lpstr>Analiza finansowa działalności gospodarczej  w dwóch pierwszych latach </vt:lpstr>
      <vt:lpstr>Analiza finansowa działalności gospodarczej  w dwóch pierwszych latach </vt:lpstr>
      <vt:lpstr>Prezentace aplikace PowerPoint</vt:lpstr>
      <vt:lpstr>Analiza finansowa działalności gospodarczej  w dwóch pierwszych latach </vt:lpstr>
      <vt:lpstr>Analiza finansowa działalności gospodarczej  w dwóch pierwszych latach </vt:lpstr>
      <vt:lpstr>Prezentace aplikace PowerPoint</vt:lpstr>
    </vt:vector>
  </TitlesOfParts>
  <Company>ATH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 jaki sposób zaprojektować budżet kosztochłonności planowanej działalności gospodarczej np. startupu</dc:title>
  <dc:creator>Dagmara Mika</dc:creator>
  <cp:lastModifiedBy>Kulihova Kublova Tereza</cp:lastModifiedBy>
  <cp:revision>37</cp:revision>
  <dcterms:created xsi:type="dcterms:W3CDTF">2021-07-29T09:54:29Z</dcterms:created>
  <dcterms:modified xsi:type="dcterms:W3CDTF">2023-09-18T11:58:58Z</dcterms:modified>
</cp:coreProperties>
</file>