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69" r:id="rId6"/>
    <p:sldId id="263" r:id="rId7"/>
    <p:sldId id="270" r:id="rId8"/>
    <p:sldId id="271" r:id="rId9"/>
    <p:sldId id="265" r:id="rId10"/>
    <p:sldId id="267" r:id="rId11"/>
    <p:sldId id="266" r:id="rId12"/>
    <p:sldId id="272" r:id="rId13"/>
    <p:sldId id="273" r:id="rId14"/>
    <p:sldId id="274" r:id="rId15"/>
    <p:sldId id="278" r:id="rId16"/>
    <p:sldId id="277" r:id="rId17"/>
    <p:sldId id="275" r:id="rId18"/>
    <p:sldId id="276" r:id="rId19"/>
    <p:sldId id="268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724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6207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15609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22009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94647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50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 userDrawn="1">
          <p15:clr>
            <a:srgbClr val="F26B43"/>
          </p15:clr>
        </p15:guide>
        <p15:guide id="2" pos="9216" userDrawn="1">
          <p15:clr>
            <a:srgbClr val="F26B43"/>
          </p15:clr>
        </p15:guide>
        <p15:guide id="3" pos="1248" userDrawn="1">
          <p15:clr>
            <a:srgbClr val="F26B43"/>
          </p15:clr>
        </p15:guide>
        <p15:guide id="4" pos="1152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6912" userDrawn="1">
          <p15:clr>
            <a:srgbClr val="F26B43"/>
          </p15:clr>
        </p15:guide>
        <p15:guide id="10" pos="936" userDrawn="1">
          <p15:clr>
            <a:srgbClr val="F26B43"/>
          </p15:clr>
        </p15:guide>
        <p15:guide id="11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66999" y="3245120"/>
            <a:ext cx="8780585" cy="1552178"/>
          </a:xfrm>
        </p:spPr>
        <p:txBody>
          <a:bodyPr>
            <a:noAutofit/>
          </a:bodyPr>
          <a:lstStyle/>
          <a:p>
            <a:b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W JAKI SPOSÓB ZAPROJEKTOWAĆ BUDŻET KOSZTOCHŁONNOŚCI PLANOWANEJ DZIAŁALNOŚCI GOSPODARCZEJ NP. STARTUPU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66999" y="4897467"/>
            <a:ext cx="5123755" cy="374262"/>
          </a:xfrm>
        </p:spPr>
        <p:txBody>
          <a:bodyPr>
            <a:normAutofit/>
          </a:bodyPr>
          <a:lstStyle/>
          <a:p>
            <a:r>
              <a:rPr lang="pl-PL" sz="1600" dirty="0"/>
              <a:t>Część teoretyczna</a:t>
            </a: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2666999" y="5697214"/>
            <a:ext cx="6831673" cy="7637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6858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3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realizacja w ramach projektu </a:t>
            </a:r>
          </a:p>
          <a:p>
            <a:pPr algn="l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NICE (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Network for Inter-Institutional Cooperation in Entrepreneurial Education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l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finansowanego z programu UE Erasmus+</a:t>
            </a:r>
          </a:p>
        </p:txBody>
      </p:sp>
    </p:spTree>
    <p:extLst>
      <p:ext uri="{BB962C8B-B14F-4D97-AF65-F5344CB8AC3E}">
        <p14:creationId xmlns:p14="http://schemas.microsoft.com/office/powerpoint/2010/main" val="1996368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8877" y="2334302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Oferta firmy – zaplanuj przychody firmy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8877" y="3659865"/>
            <a:ext cx="10515600" cy="3791983"/>
          </a:xfrm>
        </p:spPr>
        <p:txBody>
          <a:bodyPr>
            <a:normAutofit/>
          </a:bodyPr>
          <a:lstStyle/>
          <a:p>
            <a:r>
              <a:rPr lang="pl-PL" sz="2200" dirty="0"/>
              <a:t>Sprecyzuj do jakiej grupy klientów skierowany jest twój produkt lub usługa.</a:t>
            </a:r>
          </a:p>
          <a:p>
            <a:r>
              <a:rPr lang="pl-PL" sz="2200" dirty="0"/>
              <a:t>W kalkulacji ceny twojego produktu lub usługi powinieneś uwzględnić koszty logistyki, magazynowania, maszyn, mediów, wynajmu lokalu, pracowników i innych.</a:t>
            </a:r>
          </a:p>
          <a:p>
            <a:endParaRPr lang="pl-PL" sz="2200" dirty="0"/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263175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42646" y="1644721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Oferta firmy – zaplanuj przychody firmy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42646" y="2795954"/>
            <a:ext cx="9571892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u="sng" dirty="0"/>
              <a:t>Najczęstszymi błędami z oszacowaniu przychodów są: </a:t>
            </a:r>
            <a:endParaRPr lang="pl-PL" sz="1200" u="sng" dirty="0"/>
          </a:p>
          <a:p>
            <a:r>
              <a:rPr lang="pl-PL" sz="2400" dirty="0"/>
              <a:t>brak analizy i przeciwdziałania sezonowości sprzedaży produktów, czy też usług</a:t>
            </a:r>
          </a:p>
          <a:p>
            <a:r>
              <a:rPr lang="pl-PL" sz="2400" dirty="0"/>
              <a:t>przeszacowanie wskaźnika sprzedaży w kolejnych miesiącach</a:t>
            </a:r>
          </a:p>
          <a:p>
            <a:r>
              <a:rPr lang="pl-PL" sz="2400" dirty="0"/>
              <a:t>atrakcyjność oferty konkurencji działającej w twoim otoczeniu</a:t>
            </a:r>
          </a:p>
        </p:txBody>
      </p:sp>
    </p:spTree>
    <p:extLst>
      <p:ext uri="{BB962C8B-B14F-4D97-AF65-F5344CB8AC3E}">
        <p14:creationId xmlns:p14="http://schemas.microsoft.com/office/powerpoint/2010/main" val="3084097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56238" y="1628652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Oferta firmy – zaplanuj przychody firmy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56239" y="2804747"/>
            <a:ext cx="9302261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u="sng" dirty="0"/>
              <a:t>Najczęstszymi błędami z oszacowaniu przychodów są: </a:t>
            </a:r>
          </a:p>
          <a:p>
            <a:r>
              <a:rPr lang="pl-PL" sz="2400" dirty="0"/>
              <a:t>czas – potrzebny klientom na zapoznanie się z twoimi produktami i usługami</a:t>
            </a:r>
          </a:p>
          <a:p>
            <a:r>
              <a:rPr lang="pl-PL" sz="2400" dirty="0"/>
              <a:t>zbyt duży optymizm w szacowaniu przychodów</a:t>
            </a:r>
          </a:p>
          <a:p>
            <a:r>
              <a:rPr lang="pl-PL" sz="2400" dirty="0"/>
              <a:t>błędy rachunkowe</a:t>
            </a:r>
          </a:p>
          <a:p>
            <a:r>
              <a:rPr lang="pl-PL" sz="2400" dirty="0"/>
              <a:t>przyjęcie błędnej strategii cenowej</a:t>
            </a:r>
          </a:p>
        </p:txBody>
      </p:sp>
    </p:spTree>
    <p:extLst>
      <p:ext uri="{BB962C8B-B14F-4D97-AF65-F5344CB8AC3E}">
        <p14:creationId xmlns:p14="http://schemas.microsoft.com/office/powerpoint/2010/main" val="1711776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785400"/>
            <a:ext cx="10515600" cy="1325563"/>
          </a:xfrm>
        </p:spPr>
        <p:txBody>
          <a:bodyPr>
            <a:normAutofit/>
          </a:bodyPr>
          <a:lstStyle/>
          <a:p>
            <a:pPr algn="l"/>
            <a:br>
              <a:rPr lang="pl-PL" sz="4000" b="1" dirty="0"/>
            </a:br>
            <a:r>
              <a:rPr lang="pl-PL" sz="4000" b="1" dirty="0"/>
              <a:t>Krok trzeci…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85546" y="2448181"/>
            <a:ext cx="10515600" cy="37919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r>
              <a:rPr lang="pl-PL" sz="2200" dirty="0"/>
              <a:t>Analiza finansowa przychodów i kosztów działalności </a:t>
            </a:r>
            <a:br>
              <a:rPr lang="pl-PL" sz="2200" dirty="0"/>
            </a:br>
            <a:r>
              <a:rPr lang="pl-PL" sz="2200" dirty="0"/>
              <a:t>w dwóch pierwszych latach jej funkcjonowania</a:t>
            </a:r>
          </a:p>
        </p:txBody>
      </p:sp>
    </p:spTree>
    <p:extLst>
      <p:ext uri="{BB962C8B-B14F-4D97-AF65-F5344CB8AC3E}">
        <p14:creationId xmlns:p14="http://schemas.microsoft.com/office/powerpoint/2010/main" val="170875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94288" y="2098853"/>
            <a:ext cx="10297258" cy="994172"/>
          </a:xfrm>
        </p:spPr>
        <p:txBody>
          <a:bodyPr>
            <a:noAutofit/>
          </a:bodyPr>
          <a:lstStyle/>
          <a:p>
            <a:pPr algn="l"/>
            <a:r>
              <a:rPr lang="pl-PL" sz="3600" b="1" dirty="0"/>
              <a:t>Analiza finansowa działalności gospodarczej </a:t>
            </a:r>
            <a:br>
              <a:rPr lang="pl-PL" sz="3600" b="1" dirty="0"/>
            </a:br>
            <a:r>
              <a:rPr lang="pl-PL" sz="3600" b="1" dirty="0"/>
              <a:t>w dwóch pierwszych latach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3791983"/>
          </a:xfrm>
        </p:spPr>
        <p:txBody>
          <a:bodyPr>
            <a:normAutofit/>
          </a:bodyPr>
          <a:lstStyle/>
          <a:p>
            <a:pPr algn="just"/>
            <a:r>
              <a:rPr lang="pl-PL" sz="2200" dirty="0"/>
              <a:t>(…) </a:t>
            </a:r>
            <a:r>
              <a:rPr lang="pl-PL" sz="2200" i="1" dirty="0"/>
              <a:t>koszty działalności gospodarczej stanowią kategorię ekonomiczną, która oznacza wyrażoną w pieniądzu wartość pracy ludzkiej i zasobów majątkowych przedsiębiorstwa zużytych w danym okresie w celu wytwarzania wyrobów, świadczenia usług i sprawowania funkcji. Zużycie to jest związane z działalnością przedsiębiorstwa, która obejmuje wszystkie fazy procesu gospodarczego, a więc zaopatrzenie, produkcję, sprzedaż i zarządzanie</a:t>
            </a:r>
            <a:r>
              <a:rPr lang="pl-PL" sz="2200" dirty="0"/>
              <a:t>”.</a:t>
            </a:r>
            <a:endParaRPr lang="cs-CZ" sz="2200" dirty="0"/>
          </a:p>
          <a:p>
            <a:pPr marL="0" indent="0" algn="r">
              <a:buNone/>
            </a:pPr>
            <a:r>
              <a:rPr lang="cs-CZ" sz="1350" dirty="0"/>
              <a:t>E. Nowak, </a:t>
            </a:r>
            <a:r>
              <a:rPr lang="cs-CZ" sz="1350" i="1" dirty="0"/>
              <a:t>Analiza kosztów w ocenie działalności przedsiębiorstwa</a:t>
            </a:r>
            <a:r>
              <a:rPr lang="cs-CZ" sz="1350" dirty="0"/>
              <a:t>, Wydawnictwo CeDeWu 2016</a:t>
            </a: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3974123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156" y="1553729"/>
            <a:ext cx="10238644" cy="994172"/>
          </a:xfrm>
        </p:spPr>
        <p:txBody>
          <a:bodyPr>
            <a:noAutofit/>
          </a:bodyPr>
          <a:lstStyle/>
          <a:p>
            <a:pPr algn="l"/>
            <a:r>
              <a:rPr lang="pl-PL" sz="3600" b="1" dirty="0"/>
              <a:t>Analiza finansowa działalności gospodarczej </a:t>
            </a:r>
            <a:br>
              <a:rPr lang="pl-PL" sz="3600" b="1" dirty="0"/>
            </a:br>
            <a:r>
              <a:rPr lang="pl-PL" sz="3600" b="1" dirty="0"/>
              <a:t>w dwóch pierwszych latach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677877"/>
            <a:ext cx="10515600" cy="3791983"/>
          </a:xfrm>
        </p:spPr>
        <p:txBody>
          <a:bodyPr>
            <a:normAutofit/>
          </a:bodyPr>
          <a:lstStyle/>
          <a:p>
            <a:r>
              <a:rPr lang="pl-PL" sz="2200" dirty="0"/>
              <a:t>Działalność gospodarcza wymaga nakładu pracy człowieka, wykorzystania różnorodnych zasobów przedsiębiorstwa, takich jak środki trwałe, materiały i środki pieniężne. </a:t>
            </a:r>
          </a:p>
          <a:p>
            <a:r>
              <a:rPr lang="pl-PL" sz="2200" dirty="0"/>
              <a:t>Wszystkie zasoby, które są potrzebne do wytworzenia produktu, czy też usługi ulegają zużyciu lub ich cena wzrasta.</a:t>
            </a:r>
          </a:p>
          <a:p>
            <a:r>
              <a:rPr lang="pl-PL" sz="2200" dirty="0"/>
              <a:t>Nieodłącznym element prowadzenia działalności gospodarczej, zmierzającej w stronę wypracowania zysku, pozostaje poniesienie kosztów.</a:t>
            </a:r>
          </a:p>
          <a:p>
            <a:pPr marL="0" indent="0">
              <a:buNone/>
            </a:pPr>
            <a:endParaRPr lang="cs-CZ" sz="1350" dirty="0"/>
          </a:p>
          <a:p>
            <a:pPr marL="0" indent="0" algn="r">
              <a:buNone/>
            </a:pPr>
            <a:r>
              <a:rPr lang="cs-CZ" sz="1350" dirty="0"/>
              <a:t>E. Nowak, </a:t>
            </a:r>
            <a:r>
              <a:rPr lang="cs-CZ" sz="1350" i="1" dirty="0"/>
              <a:t>Analiza kosztów w ocenie działalności przedsiębiorstwa</a:t>
            </a:r>
            <a:r>
              <a:rPr lang="cs-CZ" sz="1350" dirty="0"/>
              <a:t>, Wydawnictwo CeDeWu 2016</a:t>
            </a: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1765156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6678" y="2991650"/>
            <a:ext cx="10515600" cy="3791983"/>
          </a:xfrm>
        </p:spPr>
        <p:txBody>
          <a:bodyPr>
            <a:normAutofit/>
          </a:bodyPr>
          <a:lstStyle/>
          <a:p>
            <a:r>
              <a:rPr lang="pl-PL" sz="2200" dirty="0"/>
              <a:t>W analizie finansowe bierzemy pod uwagę koszty bezpośrednio związane z prowadzeniem działalności gospodarczej.</a:t>
            </a:r>
          </a:p>
          <a:p>
            <a:r>
              <a:rPr lang="pl-PL" sz="2200" dirty="0"/>
              <a:t>Przedsiębiorca ponosi określone koszty, celem wytworzenia określonego produktu lub usługi.</a:t>
            </a:r>
          </a:p>
          <a:p>
            <a:r>
              <a:rPr lang="pl-PL" sz="2200" dirty="0"/>
              <a:t>Koszty ponoszone w firmie musza przynosić konkretny rezultat – w postaci sprzedanych towarów lub usług – w przeciwnym razie firma poniesie straty.</a:t>
            </a: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63DA374F-4C20-43FA-B124-7B0D5FD0256F}"/>
              </a:ext>
            </a:extLst>
          </p:cNvPr>
          <p:cNvSpPr txBox="1">
            <a:spLocks/>
          </p:cNvSpPr>
          <p:nvPr/>
        </p:nvSpPr>
        <p:spPr>
          <a:xfrm>
            <a:off x="1115156" y="1791121"/>
            <a:ext cx="10238644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pl-PL" sz="3600" dirty="0"/>
              <a:t>Analiza finansowa działalności gospodarczej </a:t>
            </a:r>
            <a:br>
              <a:rPr lang="pl-PL" sz="3600" dirty="0"/>
            </a:br>
            <a:r>
              <a:rPr lang="pl-PL" sz="3600" dirty="0"/>
              <a:t>w dwóch pierwszych latach </a:t>
            </a:r>
          </a:p>
        </p:txBody>
      </p:sp>
    </p:spTree>
    <p:extLst>
      <p:ext uri="{BB962C8B-B14F-4D97-AF65-F5344CB8AC3E}">
        <p14:creationId xmlns:p14="http://schemas.microsoft.com/office/powerpoint/2010/main" val="2544715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6678" y="2912519"/>
            <a:ext cx="10515600" cy="3791983"/>
          </a:xfrm>
        </p:spPr>
        <p:txBody>
          <a:bodyPr>
            <a:normAutofit/>
          </a:bodyPr>
          <a:lstStyle/>
          <a:p>
            <a:r>
              <a:rPr lang="pl-PL" sz="2200" dirty="0"/>
              <a:t>Najpopularniejszym podziałem kosztów jest podział ze względu na rodzaje.</a:t>
            </a:r>
          </a:p>
          <a:p>
            <a:r>
              <a:rPr lang="pl-PL" sz="2200" dirty="0"/>
              <a:t>Zużycie określonych materiałów, środków pieniężnych uznane zostaje za koszt jeżeli dotyczy określonego przedziału czasowego – w przypadku załączonej analizy finansowej odnosi się do dwóch pełnych lat od planowanej daty rozpoczęcia działalności gospodarczej.</a:t>
            </a:r>
          </a:p>
          <a:p>
            <a:endParaRPr lang="pl-PL" sz="2200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27B36EB5-9B6B-4A1C-B778-CC1AD403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156" y="1733708"/>
            <a:ext cx="10238644" cy="994172"/>
          </a:xfrm>
        </p:spPr>
        <p:txBody>
          <a:bodyPr>
            <a:noAutofit/>
          </a:bodyPr>
          <a:lstStyle/>
          <a:p>
            <a:pPr algn="l"/>
            <a:r>
              <a:rPr lang="pl-PL" sz="3600" b="1" dirty="0"/>
              <a:t>Analiza finansowa działalności gospodarczej </a:t>
            </a:r>
            <a:br>
              <a:rPr lang="pl-PL" sz="3600" b="1" dirty="0"/>
            </a:br>
            <a:r>
              <a:rPr lang="pl-PL" sz="3600" b="1" dirty="0"/>
              <a:t>w dwóch pierwszych latach </a:t>
            </a:r>
          </a:p>
        </p:txBody>
      </p:sp>
    </p:spTree>
    <p:extLst>
      <p:ext uri="{BB962C8B-B14F-4D97-AF65-F5344CB8AC3E}">
        <p14:creationId xmlns:p14="http://schemas.microsoft.com/office/powerpoint/2010/main" val="1695257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76702" y="2754256"/>
            <a:ext cx="10515600" cy="37919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u="sng" dirty="0"/>
              <a:t>Podział rodzajowy obejmuje:</a:t>
            </a:r>
            <a:endParaRPr lang="pl-PL" sz="2400" dirty="0"/>
          </a:p>
          <a:p>
            <a:pPr algn="just"/>
            <a:r>
              <a:rPr lang="pl-PL" sz="2400" dirty="0"/>
              <a:t>amortyzacja i zużycie materiałów i mediów</a:t>
            </a:r>
          </a:p>
          <a:p>
            <a:pPr algn="just"/>
            <a:r>
              <a:rPr lang="pl-PL" sz="2400" dirty="0"/>
              <a:t>usługi obce</a:t>
            </a:r>
          </a:p>
          <a:p>
            <a:pPr algn="just"/>
            <a:r>
              <a:rPr lang="pl-PL" sz="2400" dirty="0"/>
              <a:t>podatki i opłaty</a:t>
            </a:r>
          </a:p>
          <a:p>
            <a:pPr algn="just"/>
            <a:r>
              <a:rPr lang="pl-PL" sz="2400" dirty="0"/>
              <a:t>wynagrodzenia, ubezpieczenia społeczne i inne świadczenia</a:t>
            </a:r>
          </a:p>
          <a:p>
            <a:pPr algn="just"/>
            <a:r>
              <a:rPr lang="pl-PL" sz="2400" dirty="0"/>
              <a:t>pozostałe koszty rodzajowe</a:t>
            </a:r>
          </a:p>
          <a:p>
            <a:pPr algn="just"/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07F11333-FFD4-461D-8858-D276D01D3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702" y="1500975"/>
            <a:ext cx="10238644" cy="994172"/>
          </a:xfrm>
        </p:spPr>
        <p:txBody>
          <a:bodyPr>
            <a:noAutofit/>
          </a:bodyPr>
          <a:lstStyle/>
          <a:p>
            <a:pPr algn="l"/>
            <a:r>
              <a:rPr lang="pl-PL" sz="3600" b="1" dirty="0"/>
              <a:t>Analiza finansowa działalności gospodarczej </a:t>
            </a:r>
            <a:br>
              <a:rPr lang="pl-PL" sz="3600" b="1" dirty="0"/>
            </a:br>
            <a:r>
              <a:rPr lang="pl-PL" sz="3600" b="1" dirty="0"/>
              <a:t>w dwóch pierwszych latach </a:t>
            </a:r>
          </a:p>
        </p:txBody>
      </p:sp>
    </p:spTree>
    <p:extLst>
      <p:ext uri="{BB962C8B-B14F-4D97-AF65-F5344CB8AC3E}">
        <p14:creationId xmlns:p14="http://schemas.microsoft.com/office/powerpoint/2010/main" val="1336719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998119"/>
            <a:ext cx="10515600" cy="379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700" dirty="0"/>
              <a:t>Czas na zaplanowanie budżetu własnej firmy!</a:t>
            </a:r>
          </a:p>
          <a:p>
            <a:pPr marL="0" indent="0" algn="ctr">
              <a:buNone/>
            </a:pPr>
            <a:r>
              <a:rPr lang="pl-PL" sz="2700" dirty="0"/>
              <a:t>Powodzenia!</a:t>
            </a:r>
          </a:p>
        </p:txBody>
      </p:sp>
    </p:spTree>
    <p:extLst>
      <p:ext uri="{BB962C8B-B14F-4D97-AF65-F5344CB8AC3E}">
        <p14:creationId xmlns:p14="http://schemas.microsoft.com/office/powerpoint/2010/main" val="284383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1438" y="1266654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Agenda prezentacji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1438" y="2369792"/>
            <a:ext cx="10037884" cy="3791983"/>
          </a:xfrm>
        </p:spPr>
        <p:txBody>
          <a:bodyPr>
            <a:normAutofit/>
          </a:bodyPr>
          <a:lstStyle/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pl-PL" sz="2200" dirty="0"/>
              <a:t>Analiza potrzeb firmy - planowanie wydatków niezbędnych do rozpoczęcia działalności gospodarczej </a:t>
            </a:r>
          </a:p>
          <a:p>
            <a:pPr marL="385763" indent="-385763">
              <a:buAutoNum type="arabicPeriod"/>
            </a:pPr>
            <a:endParaRPr lang="pl-PL" sz="2200" dirty="0"/>
          </a:p>
          <a:p>
            <a:pPr marL="385763" indent="-385763">
              <a:buAutoNum type="arabicPeriod"/>
            </a:pPr>
            <a:r>
              <a:rPr lang="pl-PL" sz="2200" dirty="0"/>
              <a:t>Oferta firmy – zaplanuj przychody firmy</a:t>
            </a:r>
          </a:p>
          <a:p>
            <a:pPr marL="385763" indent="-385763">
              <a:buAutoNum type="arabicPeriod"/>
            </a:pPr>
            <a:endParaRPr lang="pl-PL" sz="2200" dirty="0"/>
          </a:p>
          <a:p>
            <a:pPr marL="385763" indent="-385763" algn="just">
              <a:buAutoNum type="arabicPeriod"/>
            </a:pPr>
            <a:r>
              <a:rPr lang="pl-PL" sz="2200" dirty="0"/>
              <a:t>Analiza finansowa kosztochłonności prowadzenia działalności gospodarczej w pierwszych dwóch latach</a:t>
            </a:r>
          </a:p>
        </p:txBody>
      </p:sp>
    </p:spTree>
    <p:extLst>
      <p:ext uri="{BB962C8B-B14F-4D97-AF65-F5344CB8AC3E}">
        <p14:creationId xmlns:p14="http://schemas.microsoft.com/office/powerpoint/2010/main" val="169879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331979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Analiza potrzeb - planowanie wydatków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200" dirty="0"/>
              <a:t>Ubiegasz się o dotację na rozpoczęcie działalności gospodarczej </a:t>
            </a:r>
            <a:br>
              <a:rPr lang="pl-PL" sz="2200" dirty="0"/>
            </a:br>
            <a:r>
              <a:rPr lang="pl-PL" sz="2200" dirty="0"/>
              <a:t>w wysokości 40 000 złotych brutto.</a:t>
            </a:r>
          </a:p>
          <a:p>
            <a:endParaRPr lang="pl-PL" sz="2200" dirty="0"/>
          </a:p>
          <a:p>
            <a:r>
              <a:rPr lang="pl-PL" sz="2200" dirty="0"/>
              <a:t>Pomysł biznesowy powinien obejmować szczegółowy plan niezbędnych kosztów zakupu usług i towarów, które umożliwią rozpoczęcie działalności gospodarczej.</a:t>
            </a:r>
          </a:p>
          <a:p>
            <a:endParaRPr lang="pl-PL" sz="2200" dirty="0"/>
          </a:p>
          <a:p>
            <a:r>
              <a:rPr lang="pl-PL" sz="2200" dirty="0"/>
              <a:t>Plan finansowy jest jednym z istotnych elementów wniosków projektowych, finansowanych ze środków europejskich, przy ubieganiu się o pomoc finansową na założenie swojej firmy i wpływa na pozytywną ocenę, tym samym przyznanie środków.</a:t>
            </a:r>
          </a:p>
          <a:p>
            <a:endParaRPr lang="pl-PL" sz="2200" dirty="0"/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48810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1666086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Analiza potrzeb - planowanie wydatków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5400" y="2991649"/>
            <a:ext cx="10515600" cy="379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u="sng" dirty="0"/>
              <a:t>Budżet:</a:t>
            </a:r>
          </a:p>
          <a:p>
            <a:pPr>
              <a:buFontTx/>
              <a:buChar char="-"/>
            </a:pPr>
            <a:r>
              <a:rPr lang="pl-PL" sz="2200" dirty="0"/>
              <a:t>jest jednym z podstawowych narzędzi zarządzania firmą;</a:t>
            </a:r>
          </a:p>
          <a:p>
            <a:pPr>
              <a:buFontTx/>
              <a:buChar char="-"/>
            </a:pPr>
            <a:r>
              <a:rPr lang="pl-PL" sz="2200" dirty="0"/>
              <a:t>pełni funkcję kontrolną;</a:t>
            </a:r>
          </a:p>
          <a:p>
            <a:pPr>
              <a:buFontTx/>
              <a:buChar char="-"/>
            </a:pPr>
            <a:r>
              <a:rPr lang="pl-PL" sz="2200" dirty="0"/>
              <a:t>powinien skupiać się na osiąganiu zaplanowanych celów - wzrostu sprzedaży, produkcji, optymalizacji kosztów, utrzymania płynności finansowej, itp..</a:t>
            </a:r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665876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44870" y="2103437"/>
            <a:ext cx="10515600" cy="1325563"/>
          </a:xfrm>
        </p:spPr>
        <p:txBody>
          <a:bodyPr>
            <a:normAutofit/>
          </a:bodyPr>
          <a:lstStyle/>
          <a:p>
            <a:pPr algn="l"/>
            <a:br>
              <a:rPr lang="pl-PL" sz="4000" b="1" dirty="0"/>
            </a:br>
            <a:r>
              <a:rPr lang="pl-PL" sz="4000" b="1" dirty="0"/>
              <a:t>Krok pierwszy…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44870" y="3624696"/>
            <a:ext cx="10515600" cy="1054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/>
              <a:t>Zaplanuj swoje wydatki – </a:t>
            </a:r>
            <a:br>
              <a:rPr lang="pl-PL" sz="2200" dirty="0"/>
            </a:br>
            <a:r>
              <a:rPr lang="pl-PL" sz="2200" dirty="0"/>
              <a:t>zastanów się jakie koszty musisz ponieść, </a:t>
            </a:r>
            <a:br>
              <a:rPr lang="pl-PL" sz="2200" dirty="0"/>
            </a:br>
            <a:r>
              <a:rPr lang="pl-PL" sz="2200" dirty="0"/>
              <a:t>by uruchomić swoją firmę?</a:t>
            </a:r>
          </a:p>
        </p:txBody>
      </p:sp>
    </p:spTree>
    <p:extLst>
      <p:ext uri="{BB962C8B-B14F-4D97-AF65-F5344CB8AC3E}">
        <p14:creationId xmlns:p14="http://schemas.microsoft.com/office/powerpoint/2010/main" val="4110460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1631" y="1925093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Analiza potrzeb - planowanie wydatków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1631" y="3066017"/>
            <a:ext cx="10515600" cy="3791983"/>
          </a:xfrm>
        </p:spPr>
        <p:txBody>
          <a:bodyPr>
            <a:normAutofit/>
          </a:bodyPr>
          <a:lstStyle/>
          <a:p>
            <a:r>
              <a:rPr lang="pl-PL" sz="2200" dirty="0"/>
              <a:t>Racjonalne oszacowanie rodzaju wydatków, które należy ponieść by twoja firma mogła zacząć działać.</a:t>
            </a:r>
          </a:p>
          <a:p>
            <a:endParaRPr lang="pl-PL" sz="2200" dirty="0"/>
          </a:p>
          <a:p>
            <a:r>
              <a:rPr lang="pl-PL" sz="2200" dirty="0"/>
              <a:t>Pamiętaj, iż w przypadku dofinansowań – czas oczekiwania na dotacje może się wydłużyć – tym samym ceny planowanych zakupów mogą również ulec zmianom.</a:t>
            </a:r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121013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84386" y="1162660"/>
            <a:ext cx="10515600" cy="1325563"/>
          </a:xfrm>
        </p:spPr>
        <p:txBody>
          <a:bodyPr/>
          <a:lstStyle/>
          <a:p>
            <a:pPr algn="l"/>
            <a:r>
              <a:rPr lang="pl-PL" sz="4000" b="1" dirty="0"/>
              <a:t>Analiza</a:t>
            </a:r>
            <a:r>
              <a:rPr lang="pl-PL" b="1" dirty="0"/>
              <a:t> potrzeb - planowanie wydatków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63514" y="2312377"/>
            <a:ext cx="10310447" cy="38793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2600" b="1" u="sng" dirty="0"/>
              <a:t>Przykładowe rodzaje kosztów:</a:t>
            </a:r>
          </a:p>
          <a:p>
            <a:r>
              <a:rPr lang="pl-PL" dirty="0"/>
              <a:t>stałe związane z utrzymaniem biura</a:t>
            </a:r>
          </a:p>
          <a:p>
            <a:r>
              <a:rPr lang="pl-PL" dirty="0"/>
              <a:t>leasingów, czy też rat kredytowych za maszyny, pojazdy lub inne urządzenia niezbędne do prowadzenia działalności</a:t>
            </a:r>
          </a:p>
          <a:p>
            <a:r>
              <a:rPr lang="pl-PL" dirty="0"/>
              <a:t>marketingowe i promocyjne</a:t>
            </a:r>
          </a:p>
          <a:p>
            <a:r>
              <a:rPr lang="pl-PL" dirty="0"/>
              <a:t>pracownicze</a:t>
            </a:r>
          </a:p>
          <a:p>
            <a:r>
              <a:rPr lang="pl-PL" dirty="0"/>
              <a:t>ubezpieczenia</a:t>
            </a:r>
          </a:p>
          <a:p>
            <a:r>
              <a:rPr lang="pl-PL" dirty="0"/>
              <a:t>towaru</a:t>
            </a:r>
          </a:p>
          <a:p>
            <a:r>
              <a:rPr lang="pl-PL" dirty="0"/>
              <a:t>koncesji</a:t>
            </a:r>
          </a:p>
          <a:p>
            <a:r>
              <a:rPr lang="pl-PL" dirty="0"/>
              <a:t>opłata franczyzowa</a:t>
            </a:r>
          </a:p>
          <a:p>
            <a:r>
              <a:rPr lang="pl-PL" dirty="0"/>
              <a:t>księgowe i prawne</a:t>
            </a:r>
          </a:p>
        </p:txBody>
      </p:sp>
    </p:spTree>
    <p:extLst>
      <p:ext uri="{BB962C8B-B14F-4D97-AF65-F5344CB8AC3E}">
        <p14:creationId xmlns:p14="http://schemas.microsoft.com/office/powerpoint/2010/main" val="4041563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1565592"/>
            <a:ext cx="10515600" cy="1325563"/>
          </a:xfrm>
        </p:spPr>
        <p:txBody>
          <a:bodyPr>
            <a:normAutofit/>
          </a:bodyPr>
          <a:lstStyle/>
          <a:p>
            <a:pPr algn="l"/>
            <a:br>
              <a:rPr lang="pl-PL" sz="4000" b="1" dirty="0"/>
            </a:br>
            <a:r>
              <a:rPr lang="pl-PL" sz="4000" b="1" dirty="0"/>
              <a:t>Krok drugi…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2070854"/>
            <a:ext cx="10515600" cy="37919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r>
              <a:rPr lang="pl-PL" sz="2200" dirty="0"/>
              <a:t>Oferta firmy – </a:t>
            </a:r>
            <a:br>
              <a:rPr lang="pl-PL" sz="2200" dirty="0"/>
            </a:br>
            <a:r>
              <a:rPr lang="pl-PL" sz="2200" dirty="0"/>
              <a:t>kalkulacja ceny twoich produktów i usług</a:t>
            </a:r>
          </a:p>
        </p:txBody>
      </p:sp>
    </p:spTree>
    <p:extLst>
      <p:ext uri="{BB962C8B-B14F-4D97-AF65-F5344CB8AC3E}">
        <p14:creationId xmlns:p14="http://schemas.microsoft.com/office/powerpoint/2010/main" val="1606408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58008" y="2290341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Oferta firmy – zaplanuj przychody firmy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58008" y="3615904"/>
            <a:ext cx="10515600" cy="3791983"/>
          </a:xfrm>
        </p:spPr>
        <p:txBody>
          <a:bodyPr>
            <a:normAutofit/>
          </a:bodyPr>
          <a:lstStyle/>
          <a:p>
            <a:r>
              <a:rPr lang="pl-PL" sz="2200" dirty="0"/>
              <a:t>Oszacowanie ceny oferowanych przez przyszłą firmę produktów lub usług jest ważnym elementem, który wpływa na sukces twojego przedsięwzięcia.</a:t>
            </a:r>
          </a:p>
          <a:p>
            <a:r>
              <a:rPr lang="pl-PL" sz="2200" dirty="0"/>
              <a:t>Cena umożliwia sprzedaż oraz pokazuje wartość produktu lub usługi.</a:t>
            </a:r>
          </a:p>
          <a:p>
            <a:r>
              <a:rPr lang="pl-PL" sz="2200" dirty="0"/>
              <a:t>Skutecznym sposobem kalkulacji ceny jest spojrzenie na produkt lub usługę oczami twoich przyszłych klientów.</a:t>
            </a:r>
          </a:p>
          <a:p>
            <a:endParaRPr lang="pl-PL" sz="2200" dirty="0"/>
          </a:p>
          <a:p>
            <a:endParaRPr lang="pl-PL" sz="2200" dirty="0"/>
          </a:p>
          <a:p>
            <a:endParaRPr lang="pl-PL" sz="2200" dirty="0"/>
          </a:p>
          <a:p>
            <a:endParaRPr lang="pl-PL" sz="2200" dirty="0"/>
          </a:p>
          <a:p>
            <a:endParaRPr lang="pl-PL" sz="2200" dirty="0"/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226377978"/>
      </p:ext>
    </p:extLst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512</TotalTime>
  <Words>809</Words>
  <Application>Microsoft Office PowerPoint</Application>
  <PresentationFormat>Širokoúhlá obrazovka</PresentationFormat>
  <Paragraphs>96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Franklin Gothic Book</vt:lpstr>
      <vt:lpstr>Śablona_prezentace_NICE</vt:lpstr>
      <vt:lpstr>  W JAKI SPOSÓB ZAPROJEKTOWAĆ BUDŻET KOSZTOCHŁONNOŚCI PLANOWANEJ DZIAŁALNOŚCI GOSPODARCZEJ NP. STARTUPU</vt:lpstr>
      <vt:lpstr>Agenda prezentacji</vt:lpstr>
      <vt:lpstr>Analiza potrzeb - planowanie wydatków</vt:lpstr>
      <vt:lpstr>Analiza potrzeb - planowanie wydatków</vt:lpstr>
      <vt:lpstr> Krok pierwszy…</vt:lpstr>
      <vt:lpstr>Analiza potrzeb - planowanie wydatków</vt:lpstr>
      <vt:lpstr>Analiza potrzeb - planowanie wydatków</vt:lpstr>
      <vt:lpstr> Krok drugi…</vt:lpstr>
      <vt:lpstr>Oferta firmy – zaplanuj przychody firmy</vt:lpstr>
      <vt:lpstr>Oferta firmy – zaplanuj przychody firmy</vt:lpstr>
      <vt:lpstr>Oferta firmy – zaplanuj przychody firmy</vt:lpstr>
      <vt:lpstr>Oferta firmy – zaplanuj przychody firmy</vt:lpstr>
      <vt:lpstr> Krok trzeci…</vt:lpstr>
      <vt:lpstr>Analiza finansowa działalności gospodarczej  w dwóch pierwszych latach </vt:lpstr>
      <vt:lpstr>Analiza finansowa działalności gospodarczej  w dwóch pierwszych latach </vt:lpstr>
      <vt:lpstr>Prezentace aplikace PowerPoint</vt:lpstr>
      <vt:lpstr>Analiza finansowa działalności gospodarczej  w dwóch pierwszych latach </vt:lpstr>
      <vt:lpstr>Analiza finansowa działalności gospodarczej  w dwóch pierwszych latach </vt:lpstr>
      <vt:lpstr>Prezentace aplikace PowerPoint</vt:lpstr>
    </vt:vector>
  </TitlesOfParts>
  <Company>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 jaki sposób zaprojektować budżet kosztochłonności planowanej działalności gospodarczej np. startupu</dc:title>
  <dc:creator>Dagmara Mika</dc:creator>
  <cp:lastModifiedBy>Kulihova Kublova Tereza</cp:lastModifiedBy>
  <cp:revision>37</cp:revision>
  <dcterms:created xsi:type="dcterms:W3CDTF">2021-07-29T09:54:29Z</dcterms:created>
  <dcterms:modified xsi:type="dcterms:W3CDTF">2023-09-18T11:58:58Z</dcterms:modified>
</cp:coreProperties>
</file>