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9" r:id="rId5"/>
    <p:sldId id="290" r:id="rId6"/>
    <p:sldId id="293" r:id="rId7"/>
    <p:sldId id="269" r:id="rId8"/>
    <p:sldId id="263" r:id="rId9"/>
    <p:sldId id="291" r:id="rId10"/>
    <p:sldId id="298" r:id="rId11"/>
    <p:sldId id="292" r:id="rId12"/>
    <p:sldId id="297" r:id="rId13"/>
    <p:sldId id="280" r:id="rId14"/>
    <p:sldId id="281" r:id="rId15"/>
    <p:sldId id="301" r:id="rId16"/>
    <p:sldId id="302" r:id="rId17"/>
    <p:sldId id="303" r:id="rId18"/>
    <p:sldId id="304" r:id="rId19"/>
    <p:sldId id="271" r:id="rId20"/>
    <p:sldId id="265" r:id="rId21"/>
    <p:sldId id="299" r:id="rId22"/>
    <p:sldId id="300" r:id="rId23"/>
    <p:sldId id="268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3546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2297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7244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87682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0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pos="9216" userDrawn="1">
          <p15:clr>
            <a:srgbClr val="F26B43"/>
          </p15:clr>
        </p15:guide>
        <p15:guide id="3" pos="1248" userDrawn="1">
          <p15:clr>
            <a:srgbClr val="F26B43"/>
          </p15:clr>
        </p15:guide>
        <p15:guide id="4" pos="115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strony/o-funduszach/fundusze-na-lata-2021-2027/konsultacje-spoleczne-kpo/o-kpo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p.gov.pl/rozwoj-firmy" TargetMode="External"/><Relationship Id="rId2" Type="http://schemas.openxmlformats.org/officeDocument/2006/relationships/hyperlink" Target="https://www.parp.gov.pl/start-biznes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arp.gov.pl/reorganizacja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wyszukiwarka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93327" y="2497153"/>
            <a:ext cx="7578453" cy="1701657"/>
          </a:xfrm>
        </p:spPr>
        <p:txBody>
          <a:bodyPr>
            <a:noAutofit/>
          </a:bodyPr>
          <a:lstStyle/>
          <a:p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W jaki sposób zapewnić środki na realizację pomysłu biznesowego?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93327" y="3429000"/>
            <a:ext cx="5123755" cy="1086237"/>
          </a:xfrm>
        </p:spPr>
        <p:txBody>
          <a:bodyPr>
            <a:normAutofit fontScale="55000" lnSpcReduction="20000"/>
          </a:bodyPr>
          <a:lstStyle/>
          <a:p>
            <a:pPr algn="r"/>
            <a:endParaRPr lang="pl-PL" dirty="0"/>
          </a:p>
          <a:p>
            <a:pPr algn="r"/>
            <a:endParaRPr lang="pl-PL" dirty="0"/>
          </a:p>
          <a:p>
            <a:pPr algn="r"/>
            <a:endParaRPr lang="pl-PL" dirty="0"/>
          </a:p>
          <a:p>
            <a:r>
              <a:rPr lang="pl-PL" dirty="0"/>
              <a:t>Część teoretyczna</a:t>
            </a: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2693327" y="4919465"/>
            <a:ext cx="6831673" cy="7637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realizacja w ramach projektu </a:t>
            </a:r>
          </a:p>
          <a:p>
            <a:pPr algn="l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NICE 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Network for Inter-Institutional Cooperation in Entrepreneurial Education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l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finansowanego z programu UE Erasmus+</a:t>
            </a:r>
          </a:p>
        </p:txBody>
      </p:sp>
    </p:spTree>
    <p:extLst>
      <p:ext uri="{BB962C8B-B14F-4D97-AF65-F5344CB8AC3E}">
        <p14:creationId xmlns:p14="http://schemas.microsoft.com/office/powerpoint/2010/main" val="199636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1354577"/>
            <a:ext cx="7250723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Instrumenty finansowe – </a:t>
            </a:r>
            <a:br>
              <a:rPr lang="pl-PL" sz="4000" b="1" dirty="0"/>
            </a:br>
            <a:r>
              <a:rPr lang="pl-PL" sz="4000" b="1" dirty="0"/>
              <a:t>jak je wyszukać?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2765447"/>
            <a:ext cx="10515600" cy="3791983"/>
          </a:xfrm>
        </p:spPr>
        <p:txBody>
          <a:bodyPr>
            <a:normAutofit/>
          </a:bodyPr>
          <a:lstStyle/>
          <a:p>
            <a:pPr algn="just"/>
            <a:r>
              <a:rPr lang="pl-PL" sz="2200" b="1" u="sng" dirty="0"/>
              <a:t>Programy krajowe:</a:t>
            </a:r>
            <a:endParaRPr lang="pl-PL" sz="2200" b="1" dirty="0"/>
          </a:p>
          <a:p>
            <a:pPr algn="just"/>
            <a:r>
              <a:rPr lang="pl-PL" sz="2200" dirty="0"/>
              <a:t>Pomoc Techniczna dla Funduszy Europejskich</a:t>
            </a:r>
          </a:p>
          <a:p>
            <a:pPr algn="just"/>
            <a:r>
              <a:rPr lang="pl-PL" sz="2200" dirty="0"/>
              <a:t>Program dotyczący sprawiedliwej transformacji</a:t>
            </a:r>
          </a:p>
          <a:p>
            <a:pPr algn="just"/>
            <a:r>
              <a:rPr lang="pl-PL" sz="2200" dirty="0"/>
              <a:t>Program Pomoc Żywnościowa </a:t>
            </a:r>
          </a:p>
          <a:p>
            <a:pPr algn="just"/>
            <a:r>
              <a:rPr lang="pl-PL" sz="2200" dirty="0"/>
              <a:t>Program Ryby</a:t>
            </a:r>
          </a:p>
          <a:p>
            <a:pPr algn="just"/>
            <a:r>
              <a:rPr lang="pl-PL" sz="2200" dirty="0"/>
              <a:t>Programy Europejskiej Współpracy Terytorialnej </a:t>
            </a:r>
          </a:p>
          <a:p>
            <a:pPr algn="just"/>
            <a:r>
              <a:rPr lang="pl-PL" sz="2200" dirty="0"/>
              <a:t>Programy regionalne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9223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844622"/>
            <a:ext cx="10515600" cy="1325563"/>
          </a:xfrm>
        </p:spPr>
        <p:txBody>
          <a:bodyPr/>
          <a:lstStyle/>
          <a:p>
            <a:pPr algn="l"/>
            <a:r>
              <a:rPr lang="pl-PL" sz="4000" b="1" dirty="0"/>
              <a:t>Instrumenty</a:t>
            </a:r>
            <a:r>
              <a:rPr lang="pl-PL" b="1" dirty="0"/>
              <a:t> finansowe – </a:t>
            </a:r>
            <a:br>
              <a:rPr lang="pl-PL" b="1" dirty="0"/>
            </a:br>
            <a:r>
              <a:rPr lang="pl-PL" b="1" dirty="0"/>
              <a:t>jak je wyszukać?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61392" y="2329961"/>
            <a:ext cx="9554308" cy="3879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u="sng" dirty="0"/>
              <a:t>Programy zarządzane bezpośrednio przez Komisję Europejską:</a:t>
            </a:r>
          </a:p>
          <a:p>
            <a:r>
              <a:rPr lang="pl-PL" sz="2200" dirty="0"/>
              <a:t>Program LIFE </a:t>
            </a:r>
            <a:r>
              <a:rPr lang="en-US" sz="2200" dirty="0" err="1"/>
              <a:t>Programme</a:t>
            </a:r>
            <a:r>
              <a:rPr lang="en-US" sz="2200" dirty="0"/>
              <a:t> for the Environment and Climate Action</a:t>
            </a:r>
            <a:endParaRPr lang="pl-PL" sz="2200" dirty="0"/>
          </a:p>
          <a:p>
            <a:r>
              <a:rPr lang="pl-PL" sz="2200" dirty="0"/>
              <a:t>CEF – Program Connecting Europe </a:t>
            </a:r>
            <a:r>
              <a:rPr lang="pl-PL" sz="2200" dirty="0" err="1"/>
              <a:t>Facility</a:t>
            </a:r>
            <a:endParaRPr lang="pl-PL" sz="2200" dirty="0"/>
          </a:p>
          <a:p>
            <a:r>
              <a:rPr lang="en-US" sz="2200" dirty="0"/>
              <a:t>COSME</a:t>
            </a:r>
            <a:r>
              <a:rPr lang="pl-PL" sz="2200" dirty="0"/>
              <a:t> - </a:t>
            </a:r>
            <a:r>
              <a:rPr lang="en-US" sz="2200" dirty="0" err="1"/>
              <a:t>Programme</a:t>
            </a:r>
            <a:r>
              <a:rPr lang="en-US" sz="2200" dirty="0"/>
              <a:t> for the Competitiveness of Enterprises and Small and Medium Enterprises </a:t>
            </a:r>
            <a:endParaRPr lang="pl-PL" sz="2200" dirty="0"/>
          </a:p>
          <a:p>
            <a:r>
              <a:rPr lang="pl-PL" sz="2200" dirty="0"/>
              <a:t>Program Horyzont 2020</a:t>
            </a:r>
          </a:p>
          <a:p>
            <a:r>
              <a:rPr lang="pl-PL" sz="2200" dirty="0"/>
              <a:t>Program Erasmus+</a:t>
            </a:r>
          </a:p>
          <a:p>
            <a:r>
              <a:rPr lang="pl-PL" sz="2200" dirty="0"/>
              <a:t>EFIS - Europejski Fundusz na rzecz Inwestycji Strategicznych</a:t>
            </a:r>
          </a:p>
          <a:p>
            <a:r>
              <a:rPr lang="pl-PL" sz="2200" dirty="0"/>
              <a:t>Europejski Korpus Solidarności</a:t>
            </a:r>
          </a:p>
          <a:p>
            <a:endParaRPr lang="pl-PL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413783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2646" y="1521630"/>
            <a:ext cx="10515600" cy="1325563"/>
          </a:xfrm>
        </p:spPr>
        <p:txBody>
          <a:bodyPr/>
          <a:lstStyle/>
          <a:p>
            <a:pPr algn="l"/>
            <a:r>
              <a:rPr lang="pl-PL" b="1" dirty="0"/>
              <a:t>Instrumenty finansowe – </a:t>
            </a:r>
            <a:br>
              <a:rPr lang="pl-PL" b="1" dirty="0"/>
            </a:br>
            <a:r>
              <a:rPr lang="pl-PL" b="1" dirty="0"/>
              <a:t>jak je wyszukać?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42646" y="2991649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u="sng" dirty="0"/>
              <a:t>Instrumenty finansowe:</a:t>
            </a:r>
            <a:endParaRPr lang="pl-PL" sz="2200" b="1" dirty="0"/>
          </a:p>
          <a:p>
            <a:r>
              <a:rPr lang="en-US" sz="2200" dirty="0"/>
              <a:t>COSME</a:t>
            </a:r>
            <a:r>
              <a:rPr lang="pl-PL" sz="2200" dirty="0"/>
              <a:t> – </a:t>
            </a:r>
            <a:r>
              <a:rPr lang="en-US" sz="2200" dirty="0" err="1"/>
              <a:t>Programme</a:t>
            </a:r>
            <a:r>
              <a:rPr lang="en-US" sz="2200" dirty="0"/>
              <a:t> for the Competitiveness of Enterprises and Small and Medium Enterprises </a:t>
            </a:r>
            <a:endParaRPr lang="pl-PL" sz="2200" dirty="0"/>
          </a:p>
          <a:p>
            <a:r>
              <a:rPr lang="pl-PL" sz="2200" dirty="0"/>
              <a:t>Horyzont 2020</a:t>
            </a:r>
          </a:p>
          <a:p>
            <a:r>
              <a:rPr lang="pl-PL" sz="2200" dirty="0" err="1"/>
              <a:t>EaSI</a:t>
            </a:r>
            <a:r>
              <a:rPr lang="pl-PL" sz="2200" dirty="0"/>
              <a:t> – Program ramowy na rzecz zatrudnienia i innowacji społecznych </a:t>
            </a:r>
          </a:p>
          <a:p>
            <a:r>
              <a:rPr lang="pl-PL" sz="2200" dirty="0"/>
              <a:t>Kreatywna Europa</a:t>
            </a:r>
          </a:p>
        </p:txBody>
      </p:sp>
    </p:spTree>
    <p:extLst>
      <p:ext uri="{BB962C8B-B14F-4D97-AF65-F5344CB8AC3E}">
        <p14:creationId xmlns:p14="http://schemas.microsoft.com/office/powerpoint/2010/main" val="1482414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6961" y="136336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Instrumenty finansowe – </a:t>
            </a:r>
            <a:br>
              <a:rPr lang="pl-PL" sz="4000" b="1" dirty="0"/>
            </a:br>
            <a:r>
              <a:rPr lang="pl-PL" sz="4000" b="1" dirty="0"/>
              <a:t>jak je wyszukać?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6961" y="2760785"/>
            <a:ext cx="9794631" cy="3581400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2400" dirty="0"/>
              <a:t>Instrument na rzecz Odbudowy i Zwiększenia Odporności (</a:t>
            </a:r>
            <a:r>
              <a:rPr lang="pl-PL" sz="2400" dirty="0" err="1"/>
              <a:t>Recovery</a:t>
            </a:r>
            <a:r>
              <a:rPr lang="pl-PL" sz="2400" dirty="0"/>
              <a:t> and </a:t>
            </a:r>
            <a:r>
              <a:rPr lang="pl-PL" sz="2400" dirty="0" err="1"/>
              <a:t>Resilience</a:t>
            </a:r>
            <a:r>
              <a:rPr lang="pl-PL" sz="2400" dirty="0"/>
              <a:t> </a:t>
            </a:r>
            <a:r>
              <a:rPr lang="pl-PL" sz="2400" dirty="0" err="1"/>
              <a:t>Facility</a:t>
            </a:r>
            <a:r>
              <a:rPr lang="pl-PL" sz="2400" dirty="0"/>
              <a:t> – RRF) - odpowiedź Komisji Europejskiej na COVID-19</a:t>
            </a:r>
          </a:p>
          <a:p>
            <a:pPr algn="just"/>
            <a:r>
              <a:rPr lang="pl-PL" sz="2400" dirty="0"/>
              <a:t>RRF - charakter dodatkowy w stosunku do innych funduszy i programów unijnych i musi być z nim spójne oraz skoordynowane</a:t>
            </a:r>
          </a:p>
          <a:p>
            <a:pPr algn="just"/>
            <a:r>
              <a:rPr lang="pl-PL" sz="2400" dirty="0"/>
              <a:t>Warunkiem koniecznym umożliwiającym otrzymanie przez Polskę środków finansowych z RRF jest przygotowanie Krajowego Planu Odbudowy (KPO) i przyjęcie go przez Radę UE</a:t>
            </a:r>
          </a:p>
          <a:p>
            <a:pPr marL="0" indent="0" algn="just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975" i="1" dirty="0"/>
              <a:t>O Krajowym Planie Odbudowy</a:t>
            </a:r>
            <a:r>
              <a:rPr lang="pl-PL" sz="975" dirty="0"/>
              <a:t>, Fundusze Europejskie – Dofinansowanie działalności, dostępny w systemie World Wide Web:</a:t>
            </a:r>
          </a:p>
          <a:p>
            <a:pPr marL="0" indent="0">
              <a:buNone/>
            </a:pPr>
            <a:r>
              <a:rPr lang="pl-PL" sz="975" dirty="0">
                <a:hlinkClick r:id="rId2"/>
              </a:rPr>
              <a:t>https://www.funduszeeuropejskie.gov.pl/strony/o-funduszach/fundusze-na-lata-2021-2027/konsultacje-spoleczne-kpo/o-kpo/</a:t>
            </a:r>
            <a:r>
              <a:rPr lang="pl-PL" sz="975" dirty="0"/>
              <a:t>, aktualizacja z dnia 30 maja 2021. </a:t>
            </a:r>
          </a:p>
        </p:txBody>
      </p:sp>
    </p:spTree>
    <p:extLst>
      <p:ext uri="{BB962C8B-B14F-4D97-AF65-F5344CB8AC3E}">
        <p14:creationId xmlns:p14="http://schemas.microsoft.com/office/powerpoint/2010/main" val="2848282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7769" y="167989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Instrumenty finansowe – </a:t>
            </a:r>
            <a:br>
              <a:rPr lang="pl-PL" sz="4000" b="1" dirty="0"/>
            </a:br>
            <a:r>
              <a:rPr lang="pl-PL" sz="4000" b="1" dirty="0"/>
              <a:t>jak je wyszukać?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87769" y="3141118"/>
            <a:ext cx="10515600" cy="37919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u="sng" dirty="0"/>
              <a:t>Krajowy Program Odbudowy:</a:t>
            </a:r>
            <a:endParaRPr lang="pl-PL" sz="2200" b="1" dirty="0"/>
          </a:p>
          <a:p>
            <a:pPr algn="just"/>
            <a:r>
              <a:rPr lang="pl-PL" sz="2200" dirty="0"/>
              <a:t>Odporność i konkurencyjność gospodarki</a:t>
            </a:r>
          </a:p>
          <a:p>
            <a:pPr algn="just"/>
            <a:r>
              <a:rPr lang="pl-PL" sz="2200" dirty="0"/>
              <a:t>Zielona energia i zmniejszenie energochłonność</a:t>
            </a:r>
          </a:p>
          <a:p>
            <a:pPr algn="just"/>
            <a:r>
              <a:rPr lang="pl-PL" sz="2200" dirty="0"/>
              <a:t>Transformacja cyfrowa</a:t>
            </a:r>
          </a:p>
          <a:p>
            <a:pPr algn="just"/>
            <a:r>
              <a:rPr lang="pl-PL" sz="2200" dirty="0"/>
              <a:t>Efektywność, dostępność i jakość systemu ochrony zdrowia</a:t>
            </a:r>
          </a:p>
          <a:p>
            <a:pPr algn="just"/>
            <a:r>
              <a:rPr lang="pl-PL" sz="2200" dirty="0"/>
              <a:t>Zielona, inteligentna mobilność</a:t>
            </a:r>
          </a:p>
        </p:txBody>
      </p:sp>
    </p:spTree>
    <p:extLst>
      <p:ext uri="{BB962C8B-B14F-4D97-AF65-F5344CB8AC3E}">
        <p14:creationId xmlns:p14="http://schemas.microsoft.com/office/powerpoint/2010/main" val="2182643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94692" y="1644723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Instrumenty finansowe – </a:t>
            </a:r>
            <a:br>
              <a:rPr lang="pl-PL" sz="4000" b="1" dirty="0"/>
            </a:br>
            <a:r>
              <a:rPr lang="pl-PL" sz="4000" b="1" dirty="0"/>
              <a:t>jak je wyszukać?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94692" y="3147646"/>
            <a:ext cx="102870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u="sng" dirty="0"/>
              <a:t>Pożyczki dla MŚP:</a:t>
            </a:r>
            <a:endParaRPr lang="pl-PL" sz="2200" b="1" dirty="0"/>
          </a:p>
          <a:p>
            <a:pPr algn="just"/>
            <a:r>
              <a:rPr lang="pl-PL" sz="2200" dirty="0"/>
              <a:t>pożyczki przeznaczone na finansowanie wszelkich nakładów związanych z uruchomieniem, prowadzeniem lub rozwojem działalności gospodarczej (poza produkcją rolną)</a:t>
            </a:r>
          </a:p>
          <a:p>
            <a:pPr algn="just"/>
            <a:r>
              <a:rPr lang="pl-PL" sz="2200" dirty="0"/>
              <a:t>beneficjenci – mikro-, mali i średni przedsiębiorcy, w tym także prowadzący działalność osobiście przedstawiciele wolnych zawodów oraz inne podmioty działające na terenach wiejskich</a:t>
            </a:r>
          </a:p>
        </p:txBody>
      </p:sp>
    </p:spTree>
    <p:extLst>
      <p:ext uri="{BB962C8B-B14F-4D97-AF65-F5344CB8AC3E}">
        <p14:creationId xmlns:p14="http://schemas.microsoft.com/office/powerpoint/2010/main" val="2745970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8395" y="153921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Instrumenty finansowe – </a:t>
            </a:r>
            <a:br>
              <a:rPr lang="pl-PL" sz="4000" b="1" dirty="0"/>
            </a:br>
            <a:r>
              <a:rPr lang="pl-PL" sz="4000" b="1" dirty="0"/>
              <a:t>jak je wyszukać?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8395" y="3047271"/>
            <a:ext cx="10515599" cy="3263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u="sng" dirty="0" err="1"/>
              <a:t>Mikrokredyty</a:t>
            </a:r>
            <a:r>
              <a:rPr lang="pl-PL" sz="2200" b="1" u="sng" dirty="0"/>
              <a:t>:</a:t>
            </a:r>
            <a:endParaRPr lang="pl-PL" sz="2200" b="1" dirty="0"/>
          </a:p>
          <a:p>
            <a:pPr algn="just"/>
            <a:r>
              <a:rPr lang="pl-PL" sz="2200" dirty="0"/>
              <a:t>Uruchomieniem nowych lub rozwój już istniejących pozarolniczych przedsięwzięć gospodarczych na terenach wiejskich</a:t>
            </a:r>
          </a:p>
          <a:p>
            <a:pPr algn="just"/>
            <a:r>
              <a:rPr lang="pl-PL" sz="2200" dirty="0"/>
              <a:t>Beneficjenci - spółki osobowe, rolnicy i członkowie ich rodzin, bezrobotni oraz inne osoby fizyczne rozpoczynające lub prowadzące działalność gospodarczą</a:t>
            </a:r>
          </a:p>
          <a:p>
            <a:pPr algn="just"/>
            <a:r>
              <a:rPr lang="pl-PL" sz="2200" dirty="0"/>
              <a:t>Maksymalna kwota kredytu: 20 tys. złotych</a:t>
            </a:r>
          </a:p>
        </p:txBody>
      </p:sp>
    </p:spTree>
    <p:extLst>
      <p:ext uri="{BB962C8B-B14F-4D97-AF65-F5344CB8AC3E}">
        <p14:creationId xmlns:p14="http://schemas.microsoft.com/office/powerpoint/2010/main" val="3970336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25062" y="180298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Instrumenty finansowe – </a:t>
            </a:r>
            <a:br>
              <a:rPr lang="pl-PL" sz="4000" b="1" dirty="0"/>
            </a:br>
            <a:r>
              <a:rPr lang="pl-PL" sz="4000" b="1" dirty="0"/>
              <a:t>jak je wyszukać?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5062" y="3246626"/>
            <a:ext cx="9958753" cy="37919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u="sng" dirty="0"/>
              <a:t>Kredyty na agroturystykę:</a:t>
            </a:r>
            <a:endParaRPr lang="pl-PL" sz="2200" b="1" dirty="0"/>
          </a:p>
          <a:p>
            <a:pPr algn="just"/>
            <a:r>
              <a:rPr lang="pl-PL" sz="2200" dirty="0"/>
              <a:t>Linia kredytowa przeznaczona na sfinansowanie przedsięwzięć związanych z uruchomieniem nowych lub rozwojem już istniejących pozarolniczych przedsięwzięć gospodarczych z zakresu agroturystyki.</a:t>
            </a:r>
          </a:p>
          <a:p>
            <a:pPr algn="just"/>
            <a:r>
              <a:rPr lang="pl-PL" sz="2200" dirty="0"/>
              <a:t> Od 50 do 300 tysięcy złotych</a:t>
            </a:r>
          </a:p>
        </p:txBody>
      </p:sp>
    </p:spTree>
    <p:extLst>
      <p:ext uri="{BB962C8B-B14F-4D97-AF65-F5344CB8AC3E}">
        <p14:creationId xmlns:p14="http://schemas.microsoft.com/office/powerpoint/2010/main" val="2527251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3130" y="132820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Instrumenty finansowe – </a:t>
            </a:r>
            <a:br>
              <a:rPr lang="pl-PL" sz="4000" b="1" dirty="0"/>
            </a:br>
            <a:r>
              <a:rPr lang="pl-PL" sz="4000" b="1" dirty="0"/>
              <a:t>jak je wyszukać?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03130" y="2783031"/>
            <a:ext cx="10515600" cy="37919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u="sng" dirty="0"/>
              <a:t>Instrumenty finansowe zarządzane przez PARP:</a:t>
            </a:r>
          </a:p>
          <a:p>
            <a:pPr algn="just">
              <a:buFontTx/>
              <a:buChar char="-"/>
            </a:pPr>
            <a:r>
              <a:rPr lang="pl-PL" sz="2200" dirty="0"/>
              <a:t>Środki dla rozpoczęcie działalności gospodarczej </a:t>
            </a:r>
          </a:p>
          <a:p>
            <a:pPr marL="0" indent="0" algn="just">
              <a:buNone/>
            </a:pPr>
            <a:r>
              <a:rPr lang="pl-PL" sz="2200" dirty="0">
                <a:hlinkClick r:id="rId2"/>
              </a:rPr>
              <a:t>https://www.parp.gov.pl/start-biznesu</a:t>
            </a:r>
            <a:endParaRPr lang="pl-PL" sz="2200" dirty="0"/>
          </a:p>
          <a:p>
            <a:pPr algn="just">
              <a:buFontTx/>
              <a:buChar char="-"/>
            </a:pPr>
            <a:r>
              <a:rPr lang="pl-PL" sz="2200" dirty="0"/>
              <a:t>Środki na rozwój firmy</a:t>
            </a:r>
          </a:p>
          <a:p>
            <a:pPr marL="0" indent="0" algn="just">
              <a:buNone/>
            </a:pPr>
            <a:r>
              <a:rPr lang="pl-PL" sz="2200" dirty="0">
                <a:hlinkClick r:id="rId3"/>
              </a:rPr>
              <a:t>https://www.parp.gov.pl/rozwoj-firmy</a:t>
            </a:r>
            <a:endParaRPr lang="pl-PL" sz="2200" dirty="0"/>
          </a:p>
          <a:p>
            <a:pPr algn="just">
              <a:buFontTx/>
              <a:buChar char="-"/>
            </a:pPr>
            <a:r>
              <a:rPr lang="pl-PL" sz="2200" dirty="0"/>
              <a:t>Środki na reorganizację firmy</a:t>
            </a:r>
          </a:p>
          <a:p>
            <a:pPr marL="0" indent="0" algn="just">
              <a:buNone/>
            </a:pPr>
            <a:r>
              <a:rPr lang="pl-PL" sz="2200" dirty="0">
                <a:hlinkClick r:id="rId4"/>
              </a:rPr>
              <a:t>https://www.parp.gov.pl/reorganizacja</a:t>
            </a:r>
            <a:endParaRPr lang="pl-PL" sz="2200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4579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180298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Krok drugi…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2845047"/>
            <a:ext cx="7805824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Wyszukiwarka narzędzi finansowych</a:t>
            </a:r>
          </a:p>
        </p:txBody>
      </p:sp>
    </p:spTree>
    <p:extLst>
      <p:ext uri="{BB962C8B-B14F-4D97-AF65-F5344CB8AC3E}">
        <p14:creationId xmlns:p14="http://schemas.microsoft.com/office/powerpoint/2010/main" val="160640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6269" y="1730147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Agenda prezentacji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6269" y="3055710"/>
            <a:ext cx="9888417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1. Instrumenty finansowe – w jaki sposób wyszukujemy narzędzia wspomagające realizację lub rozwój istniejących pomysłów biznesowych?</a:t>
            </a:r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sz="2200" dirty="0"/>
              <a:t>2. Instrumenty finansowe – analiza dostępnych narzędzi finansowych</a:t>
            </a:r>
          </a:p>
        </p:txBody>
      </p:sp>
    </p:spTree>
    <p:extLst>
      <p:ext uri="{BB962C8B-B14F-4D97-AF65-F5344CB8AC3E}">
        <p14:creationId xmlns:p14="http://schemas.microsoft.com/office/powerpoint/2010/main" val="1698799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7285" y="173264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Dostępne instrumenty finansowe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7285" y="2806078"/>
            <a:ext cx="8868507" cy="3096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Wyszukiwarka dotacji </a:t>
            </a:r>
          </a:p>
          <a:p>
            <a:pPr algn="just"/>
            <a:endParaRPr lang="pl-PL" sz="2400" dirty="0"/>
          </a:p>
          <a:p>
            <a:pPr marL="0" indent="0" algn="just">
              <a:buNone/>
            </a:pPr>
            <a:r>
              <a:rPr lang="pl-PL" sz="2400" dirty="0">
                <a:hlinkClick r:id="rId2"/>
              </a:rPr>
              <a:t>https://www.funduszeeuropejskie.gov.pl/wyszukiwarka/</a:t>
            </a:r>
            <a:endParaRPr lang="pl-PL" sz="2400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6377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Dostępne instrumenty finansowe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2171701"/>
            <a:ext cx="7423816" cy="370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189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Dostępne instrumenty finansowe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122" y="2286000"/>
            <a:ext cx="6666548" cy="344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42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700" dirty="0"/>
              <a:t>Czas na wyszukanie skutecznych instrumentów finansowych!</a:t>
            </a:r>
          </a:p>
          <a:p>
            <a:pPr marL="0" indent="0" algn="ctr">
              <a:buNone/>
            </a:pPr>
            <a:r>
              <a:rPr lang="pl-PL" sz="2700" dirty="0"/>
              <a:t>Powodzenia!</a:t>
            </a:r>
          </a:p>
        </p:txBody>
      </p:sp>
    </p:spTree>
    <p:extLst>
      <p:ext uri="{BB962C8B-B14F-4D97-AF65-F5344CB8AC3E}">
        <p14:creationId xmlns:p14="http://schemas.microsoft.com/office/powerpoint/2010/main" val="284383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1439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Wstęp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84980"/>
            <a:ext cx="10117015" cy="3791983"/>
          </a:xfrm>
        </p:spPr>
        <p:txBody>
          <a:bodyPr>
            <a:normAutofit/>
          </a:bodyPr>
          <a:lstStyle/>
          <a:p>
            <a:pPr algn="just"/>
            <a:r>
              <a:rPr lang="pl-PL" sz="2200" dirty="0"/>
              <a:t>Członkostwo</a:t>
            </a:r>
            <a:r>
              <a:rPr lang="cs-CZ" sz="2200" dirty="0"/>
              <a:t> Polski w Unii Europejskiej otworzyło mozliwości ubiegania się o dotacje wspierające rozpoczecie lub rozwój istniejących przedsiebiorstw.</a:t>
            </a:r>
          </a:p>
          <a:p>
            <a:pPr algn="just"/>
            <a:endParaRPr lang="cs-CZ" sz="1000" dirty="0"/>
          </a:p>
          <a:p>
            <a:pPr algn="just"/>
            <a:r>
              <a:rPr lang="pl-PL" sz="2200" dirty="0"/>
              <a:t>Różne instytucje publiczne i prywatne organizują konkursy biznesplanów oraz oferują możliwości ich finansowania (ze środków publicznoprawnych, jak i prywatnych). </a:t>
            </a:r>
          </a:p>
          <a:p>
            <a:pPr algn="just"/>
            <a:endParaRPr lang="cs-CZ" sz="1000" dirty="0"/>
          </a:p>
          <a:p>
            <a:pPr algn="just"/>
            <a:r>
              <a:rPr lang="pl-PL" sz="2200" dirty="0"/>
              <a:t>Na rynku wyróżniamy instrumenty o charakterze zwrotnym i bezzwrotnym, pochodzące ze środków Unii Europejskiej, jak i krajowego budżetu</a:t>
            </a:r>
            <a:r>
              <a:rPr lang="cs-CZ" sz="2200" dirty="0"/>
              <a:t>.</a:t>
            </a:r>
            <a:endParaRPr lang="pl-PL" sz="2200" dirty="0"/>
          </a:p>
          <a:p>
            <a:pPr algn="just"/>
            <a:endParaRPr lang="pl-PL" sz="2200" dirty="0"/>
          </a:p>
          <a:p>
            <a:pPr algn="just"/>
            <a:endParaRPr lang="pl-PL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48810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4916" y="1354577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Wstęp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411357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Instrumenty finansowe to potrzebne na rynku </a:t>
            </a:r>
            <a:br>
              <a:rPr lang="pl-PL" sz="2200" dirty="0"/>
            </a:br>
            <a:r>
              <a:rPr lang="pl-PL" sz="2200" dirty="0"/>
              <a:t>i nieskomplikowane produkty finansowe: pożyczki, kredyty </a:t>
            </a:r>
            <a:br>
              <a:rPr lang="pl-PL" sz="2200" dirty="0"/>
            </a:br>
            <a:r>
              <a:rPr lang="pl-PL" sz="2200" dirty="0"/>
              <a:t>i poręczenia, dotacje.  </a:t>
            </a:r>
          </a:p>
          <a:p>
            <a:endParaRPr lang="pl-PL" sz="1000" dirty="0"/>
          </a:p>
          <a:p>
            <a:r>
              <a:rPr lang="pl-PL" sz="2200" dirty="0"/>
              <a:t>Wyróżniamy instrumenty finansowe w charakterze zwrotnym </a:t>
            </a:r>
            <a:br>
              <a:rPr lang="pl-PL" sz="2200" dirty="0"/>
            </a:br>
            <a:r>
              <a:rPr lang="pl-PL" sz="2200" dirty="0"/>
              <a:t>i bezzwrotnym.</a:t>
            </a:r>
          </a:p>
          <a:p>
            <a:endParaRPr lang="pl-PL" sz="1000" dirty="0"/>
          </a:p>
          <a:p>
            <a:r>
              <a:rPr lang="pl-PL" sz="2200" dirty="0"/>
              <a:t>Funkcjonują specjalne instrumenty wsparcia działalności na obszarach wiejskich.</a:t>
            </a:r>
          </a:p>
          <a:p>
            <a:endParaRPr lang="pl-PL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79315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4915" y="1143561"/>
            <a:ext cx="10515600" cy="1325563"/>
          </a:xfrm>
        </p:spPr>
        <p:txBody>
          <a:bodyPr/>
          <a:lstStyle/>
          <a:p>
            <a:pPr algn="l"/>
            <a:r>
              <a:rPr lang="pl-PL" b="1" dirty="0"/>
              <a:t>Wstęp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Przedsiębiorca może się ubiegać o wsparcie inicjatywy w ramach unijnych środków zarządzanych bezpośrednio w ramach krajowych programów operacyjnych, lub też ubiegać o wsparcie w ramach programów zarządzanych bezpośrednio przez Komisję Europejską.</a:t>
            </a:r>
          </a:p>
          <a:p>
            <a:pPr algn="just"/>
            <a:endParaRPr lang="pl-PL" sz="2200" dirty="0"/>
          </a:p>
          <a:p>
            <a:pPr algn="just"/>
            <a:r>
              <a:rPr lang="pl-PL" sz="2200" dirty="0"/>
              <a:t>Polityka spójności na lata 2021-27 ma obejmować następujące fundusze: Europejski Fundusz Rozwoju Regionalnego (EFRR), Fundusz Spójności (FS), Europejski Fundusz Społeczny+ (EFS+) oraz Fundusz Sprawiedliwej Transformacji (FST). Wspólna polityka rybołówstwa obejmie Europejski Fundusz Morski i Rybacki (EFMR). Fundusze te wzajemnie się uzupełniają.</a:t>
            </a:r>
          </a:p>
        </p:txBody>
      </p:sp>
    </p:spTree>
    <p:extLst>
      <p:ext uri="{BB962C8B-B14F-4D97-AF65-F5344CB8AC3E}">
        <p14:creationId xmlns:p14="http://schemas.microsoft.com/office/powerpoint/2010/main" val="1196374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6123" y="160693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Wstęp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6123" y="2783031"/>
            <a:ext cx="10515600" cy="3791983"/>
          </a:xfrm>
        </p:spPr>
        <p:txBody>
          <a:bodyPr>
            <a:normAutofit/>
          </a:bodyPr>
          <a:lstStyle/>
          <a:p>
            <a:pPr algn="just"/>
            <a:r>
              <a:rPr lang="pl-PL" sz="2200" dirty="0"/>
              <a:t>W nowej rozpoczynającej się perspektywie około 60% funduszy z polityki spójności trafi do programów realizowanych na poziomie krajowym. </a:t>
            </a:r>
          </a:p>
          <a:p>
            <a:pPr algn="just"/>
            <a:endParaRPr lang="pl-PL" sz="2200" dirty="0"/>
          </a:p>
          <a:p>
            <a:pPr algn="just"/>
            <a:r>
              <a:rPr lang="pl-PL" sz="2200" dirty="0"/>
              <a:t>Pozostałe 40% otrzymają programy regionalne, zarządzane przez marszałków województw.</a:t>
            </a: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411164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83323" y="1722198"/>
            <a:ext cx="10515600" cy="1325563"/>
          </a:xfrm>
        </p:spPr>
        <p:txBody>
          <a:bodyPr>
            <a:normAutofit/>
          </a:bodyPr>
          <a:lstStyle/>
          <a:p>
            <a:pPr algn="l"/>
            <a:br>
              <a:rPr lang="pl-PL" sz="4000" b="1" dirty="0"/>
            </a:br>
            <a:r>
              <a:rPr lang="pl-PL" sz="4000" b="1" dirty="0"/>
              <a:t>Krok pierwszy…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83323" y="2253096"/>
            <a:ext cx="10515600" cy="379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200" dirty="0"/>
          </a:p>
          <a:p>
            <a:pPr marL="0" indent="0" algn="ctr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sz="2200" dirty="0"/>
              <a:t>Zastanów się z jakich środków finansowych możesz skorzystać?</a:t>
            </a:r>
          </a:p>
        </p:txBody>
      </p:sp>
    </p:spTree>
    <p:extLst>
      <p:ext uri="{BB962C8B-B14F-4D97-AF65-F5344CB8AC3E}">
        <p14:creationId xmlns:p14="http://schemas.microsoft.com/office/powerpoint/2010/main" val="4110460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46887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Instrumenty finansowe – </a:t>
            </a:r>
            <a:br>
              <a:rPr lang="pl-PL" sz="4000" b="1" dirty="0"/>
            </a:br>
            <a:r>
              <a:rPr lang="pl-PL" sz="4000" b="1" dirty="0"/>
              <a:t>jak je wyszukać?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894934"/>
            <a:ext cx="10515600" cy="3791983"/>
          </a:xfrm>
        </p:spPr>
        <p:txBody>
          <a:bodyPr>
            <a:normAutofit/>
          </a:bodyPr>
          <a:lstStyle/>
          <a:p>
            <a:pPr algn="just"/>
            <a:r>
              <a:rPr lang="pl-PL" sz="2200" dirty="0"/>
              <a:t>Informacje na temat różnych for narzędzi dedykowanych przedsiębiorcom można odnaleźć na portalu Fundusze Europejskie – Dofinansowanie działalności.</a:t>
            </a:r>
          </a:p>
          <a:p>
            <a:pPr algn="just"/>
            <a:r>
              <a:rPr lang="pl-PL" sz="2200" dirty="0">
                <a:hlinkClick r:id="rId2"/>
              </a:rPr>
              <a:t>https://www.funduszeeuropejskie.gov.pl</a:t>
            </a:r>
            <a:endParaRPr lang="pl-PL" sz="2200" dirty="0"/>
          </a:p>
          <a:p>
            <a:pPr algn="just"/>
            <a:r>
              <a:rPr lang="pl-PL" sz="2200" dirty="0"/>
              <a:t>Fundusze Europejskie na lata 2021-2027 dla Polski to 72,2 miliarda euro z polityki spójności oraz 3,8 mld euro środków z Funduszu na rzecz Sprawiedliwej Transformacji. </a:t>
            </a:r>
          </a:p>
          <a:p>
            <a:pPr algn="just"/>
            <a:r>
              <a:rPr lang="pl-PL" sz="2200" dirty="0"/>
              <a:t>Łącznie to około 76 miliardów euro</a:t>
            </a:r>
          </a:p>
          <a:p>
            <a:pPr marL="0" indent="0" algn="just"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12101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8153" y="2734407"/>
            <a:ext cx="9607062" cy="3879304"/>
          </a:xfrm>
        </p:spPr>
        <p:txBody>
          <a:bodyPr>
            <a:normAutofit/>
          </a:bodyPr>
          <a:lstStyle/>
          <a:p>
            <a:pPr algn="just"/>
            <a:r>
              <a:rPr lang="pl-PL" sz="2200" b="1" u="sng" dirty="0"/>
              <a:t>Programy krajowe:</a:t>
            </a:r>
            <a:endParaRPr lang="pl-PL" sz="2200" b="1" dirty="0"/>
          </a:p>
          <a:p>
            <a:pPr algn="just"/>
            <a:r>
              <a:rPr lang="pl-PL" sz="2200" dirty="0"/>
              <a:t>Fundusze Europejskie na Infrastrukturę, Klimat, Środowisko (</a:t>
            </a:r>
            <a:r>
              <a:rPr lang="pl-PL" sz="2200" dirty="0" err="1"/>
              <a:t>FEnIKS</a:t>
            </a:r>
            <a:r>
              <a:rPr lang="pl-PL" sz="2200" dirty="0"/>
              <a:t>)</a:t>
            </a:r>
          </a:p>
          <a:p>
            <a:pPr algn="just"/>
            <a:r>
              <a:rPr lang="pl-PL" sz="2200" dirty="0"/>
              <a:t>Fundusze Europejskie dla Nowoczesnej Gospodarki (FENG) </a:t>
            </a:r>
          </a:p>
          <a:p>
            <a:pPr algn="just"/>
            <a:r>
              <a:rPr lang="pl-PL" sz="2200" dirty="0"/>
              <a:t>Fundusze Europejskie dla Rozwoju Społecznego 2021-2027 (FERS)</a:t>
            </a:r>
          </a:p>
          <a:p>
            <a:pPr algn="just"/>
            <a:r>
              <a:rPr lang="pl-PL" sz="2200" dirty="0"/>
              <a:t>Fundusze Europejskie na Rozwój Cyfrowy (FERC) </a:t>
            </a:r>
          </a:p>
          <a:p>
            <a:pPr algn="just"/>
            <a:r>
              <a:rPr lang="pl-PL" sz="2200" dirty="0"/>
              <a:t>Fundusze Europejskie dla Polski Wschodniej (FEPW)</a:t>
            </a:r>
          </a:p>
          <a:p>
            <a:endParaRPr lang="pl-PL" sz="22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75C91DC1-A60A-4B99-8224-E5BF865BBDA0}"/>
              </a:ext>
            </a:extLst>
          </p:cNvPr>
          <p:cNvSpPr txBox="1">
            <a:spLocks/>
          </p:cNvSpPr>
          <p:nvPr/>
        </p:nvSpPr>
        <p:spPr>
          <a:xfrm>
            <a:off x="1348153" y="131940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pl-PL" sz="4000" dirty="0"/>
              <a:t>Instrumenty finansowe – </a:t>
            </a:r>
            <a:br>
              <a:rPr lang="pl-PL" sz="4000" dirty="0"/>
            </a:br>
            <a:r>
              <a:rPr lang="pl-PL" sz="4000" dirty="0"/>
              <a:t>jak je wyszukać?</a:t>
            </a:r>
          </a:p>
        </p:txBody>
      </p:sp>
    </p:spTree>
    <p:extLst>
      <p:ext uri="{BB962C8B-B14F-4D97-AF65-F5344CB8AC3E}">
        <p14:creationId xmlns:p14="http://schemas.microsoft.com/office/powerpoint/2010/main" val="2382866949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694</TotalTime>
  <Words>948</Words>
  <Application>Microsoft Office PowerPoint</Application>
  <PresentationFormat>Širokoúhlá obrazovka</PresentationFormat>
  <Paragraphs>137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Franklin Gothic Book</vt:lpstr>
      <vt:lpstr>Śablona_prezentace_NICE</vt:lpstr>
      <vt:lpstr>W jaki sposób zapewnić środki na realizację pomysłu biznesowego?</vt:lpstr>
      <vt:lpstr>Agenda prezentacji</vt:lpstr>
      <vt:lpstr>Wstęp</vt:lpstr>
      <vt:lpstr>Wstęp</vt:lpstr>
      <vt:lpstr>Wstęp</vt:lpstr>
      <vt:lpstr>Wstęp</vt:lpstr>
      <vt:lpstr> Krok pierwszy…</vt:lpstr>
      <vt:lpstr>Instrumenty finansowe –  jak je wyszukać?</vt:lpstr>
      <vt:lpstr>Prezentace aplikace PowerPoint</vt:lpstr>
      <vt:lpstr>Instrumenty finansowe –  jak je wyszukać?</vt:lpstr>
      <vt:lpstr>Instrumenty finansowe –  jak je wyszukać?</vt:lpstr>
      <vt:lpstr>Instrumenty finansowe –  jak je wyszukać?</vt:lpstr>
      <vt:lpstr>Instrumenty finansowe –  jak je wyszukać?</vt:lpstr>
      <vt:lpstr>Instrumenty finansowe –  jak je wyszukać?</vt:lpstr>
      <vt:lpstr>Instrumenty finansowe –  jak je wyszukać?</vt:lpstr>
      <vt:lpstr>Instrumenty finansowe –  jak je wyszukać?</vt:lpstr>
      <vt:lpstr>Instrumenty finansowe –  jak je wyszukać?</vt:lpstr>
      <vt:lpstr>Instrumenty finansowe –  jak je wyszukać?</vt:lpstr>
      <vt:lpstr>Krok drugi…</vt:lpstr>
      <vt:lpstr>Dostępne instrumenty finansowe</vt:lpstr>
      <vt:lpstr>Dostępne instrumenty finansowe</vt:lpstr>
      <vt:lpstr>Dostępne instrumenty finansowe</vt:lpstr>
      <vt:lpstr>Prezentace aplikace PowerPoint</vt:lpstr>
    </vt:vector>
  </TitlesOfParts>
  <Company>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jaki sposób zaprojektować budżet kosztochłonności planowanej działalności gospodarczej np. startupu</dc:title>
  <dc:creator>Dagmara Mika</dc:creator>
  <cp:lastModifiedBy>Kulihova Kublova Tereza</cp:lastModifiedBy>
  <cp:revision>63</cp:revision>
  <dcterms:created xsi:type="dcterms:W3CDTF">2021-07-29T09:54:29Z</dcterms:created>
  <dcterms:modified xsi:type="dcterms:W3CDTF">2023-09-18T11:46:18Z</dcterms:modified>
</cp:coreProperties>
</file>