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9" r:id="rId5"/>
    <p:sldId id="301" r:id="rId6"/>
    <p:sldId id="302" r:id="rId7"/>
    <p:sldId id="309" r:id="rId8"/>
    <p:sldId id="303" r:id="rId9"/>
    <p:sldId id="271" r:id="rId10"/>
    <p:sldId id="304" r:id="rId11"/>
    <p:sldId id="305" r:id="rId12"/>
    <p:sldId id="306" r:id="rId13"/>
    <p:sldId id="313" r:id="rId14"/>
    <p:sldId id="307" r:id="rId15"/>
    <p:sldId id="308" r:id="rId16"/>
    <p:sldId id="310" r:id="rId17"/>
    <p:sldId id="311" r:id="rId18"/>
    <p:sldId id="312" r:id="rId19"/>
    <p:sldId id="314" r:id="rId20"/>
    <p:sldId id="268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2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Arkusz1!$A$2:$A$15</c:f>
              <c:strCache>
                <c:ptCount val="14"/>
                <c:pt idx="0">
                  <c:v>Logiczne myślenie</c:v>
                </c:pt>
                <c:pt idx="1">
                  <c:v>Kreatywność</c:v>
                </c:pt>
                <c:pt idx="2">
                  <c:v>Umiejętność rozwiązywania problemów</c:v>
                </c:pt>
                <c:pt idx="3">
                  <c:v>Praca w grupie</c:v>
                </c:pt>
                <c:pt idx="4">
                  <c:v>Praca pod presją czasu</c:v>
                </c:pt>
                <c:pt idx="5">
                  <c:v>Umiejętności komunikacyjne</c:v>
                </c:pt>
                <c:pt idx="6">
                  <c:v>Zarządzanie czasem</c:v>
                </c:pt>
                <c:pt idx="7">
                  <c:v>Umiejętności przywódcze</c:v>
                </c:pt>
                <c:pt idx="8">
                  <c:v>Podejmowanie inicjatyw</c:v>
                </c:pt>
                <c:pt idx="9">
                  <c:v>Umiejetności negocjacyjne</c:v>
                </c:pt>
                <c:pt idx="10">
                  <c:v>Otwartość</c:v>
                </c:pt>
                <c:pt idx="11">
                  <c:v>Asertywność</c:v>
                </c:pt>
                <c:pt idx="12">
                  <c:v>Kompetencje IT</c:v>
                </c:pt>
                <c:pt idx="13">
                  <c:v>Budowanie dobrych relazji z partnerami, klientami</c:v>
                </c:pt>
              </c:strCache>
            </c:strRef>
          </c:cat>
          <c:val>
            <c:numRef>
              <c:f>Arkusz1!$B$2:$B$15</c:f>
              <c:numCache>
                <c:formatCode>General</c:formatCode>
                <c:ptCount val="14"/>
                <c:pt idx="0">
                  <c:v>60</c:v>
                </c:pt>
                <c:pt idx="1">
                  <c:v>54</c:v>
                </c:pt>
                <c:pt idx="2">
                  <c:v>46</c:v>
                </c:pt>
                <c:pt idx="3">
                  <c:v>28</c:v>
                </c:pt>
                <c:pt idx="4">
                  <c:v>28</c:v>
                </c:pt>
                <c:pt idx="5">
                  <c:v>43</c:v>
                </c:pt>
                <c:pt idx="6">
                  <c:v>37</c:v>
                </c:pt>
                <c:pt idx="7">
                  <c:v>25</c:v>
                </c:pt>
                <c:pt idx="8">
                  <c:v>17</c:v>
                </c:pt>
                <c:pt idx="9">
                  <c:v>26</c:v>
                </c:pt>
                <c:pt idx="10">
                  <c:v>27</c:v>
                </c:pt>
                <c:pt idx="11">
                  <c:v>23</c:v>
                </c:pt>
                <c:pt idx="12">
                  <c:v>16</c:v>
                </c:pt>
                <c:pt idx="13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FB-4BCD-AC43-2244F6B41D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89946232"/>
        <c:axId val="289944664"/>
      </c:barChart>
      <c:catAx>
        <c:axId val="2899462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289944664"/>
        <c:crosses val="autoZero"/>
        <c:auto val="1"/>
        <c:lblAlgn val="ctr"/>
        <c:lblOffset val="100"/>
        <c:noMultiLvlLbl val="0"/>
      </c:catAx>
      <c:valAx>
        <c:axId val="2899446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89946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14DC90-5CA8-47F8-BD89-EE13CB798691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90186800-FC4A-4CA2-BE75-1D8730393E9F}">
      <dgm:prSet phldrT="[Tekst]" custT="1"/>
      <dgm:spPr/>
      <dgm:t>
        <a:bodyPr/>
        <a:lstStyle/>
        <a:p>
          <a:r>
            <a:rPr lang="pl-PL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			</a:t>
          </a:r>
        </a:p>
        <a:p>
          <a:r>
            <a:rPr lang="pl-PL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Potrzeba </a:t>
          </a:r>
          <a:br>
            <a:rPr lang="pl-PL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pl-PL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samorealizacji</a:t>
          </a:r>
        </a:p>
        <a:p>
          <a:r>
            <a:rPr lang="pl-PL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Potrzeby uznania </a:t>
          </a:r>
          <a:br>
            <a:rPr lang="pl-PL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pl-PL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ze strony otoczenia</a:t>
          </a:r>
        </a:p>
      </dgm:t>
    </dgm:pt>
    <dgm:pt modelId="{AB6924C1-BCD0-4382-A29E-34222E83E7DA}" type="parTrans" cxnId="{FA2F3F8B-0D4D-42C7-A191-475DAED5175D}">
      <dgm:prSet/>
      <dgm:spPr/>
      <dgm:t>
        <a:bodyPr/>
        <a:lstStyle/>
        <a:p>
          <a:endParaRPr lang="pl-PL" sz="12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5383B8E-D6E9-4C0A-A62A-A1E939CF7C4A}" type="sibTrans" cxnId="{FA2F3F8B-0D4D-42C7-A191-475DAED5175D}">
      <dgm:prSet/>
      <dgm:spPr/>
      <dgm:t>
        <a:bodyPr/>
        <a:lstStyle/>
        <a:p>
          <a:endParaRPr lang="pl-PL" sz="12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90E9E35-FA54-4394-AD92-19C2B92F0E00}">
      <dgm:prSet phldrT="[Tekst]" custT="1"/>
      <dgm:spPr/>
      <dgm:t>
        <a:bodyPr/>
        <a:lstStyle/>
        <a:p>
          <a:r>
            <a:rPr lang="pl-PL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Potrzebny społeczne</a:t>
          </a:r>
          <a:br>
            <a:rPr lang="pl-PL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pl-PL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Potrzeby bezpieczeństwa</a:t>
          </a:r>
        </a:p>
      </dgm:t>
    </dgm:pt>
    <dgm:pt modelId="{109775B3-C6F4-4670-B70F-42CFAA1D373F}" type="parTrans" cxnId="{90F4D239-B1C9-41C6-B1CC-6CE3BD5223EA}">
      <dgm:prSet/>
      <dgm:spPr/>
      <dgm:t>
        <a:bodyPr/>
        <a:lstStyle/>
        <a:p>
          <a:endParaRPr lang="pl-PL" sz="12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18DF22B-81EC-4C7A-9B41-C0E471945D77}" type="sibTrans" cxnId="{90F4D239-B1C9-41C6-B1CC-6CE3BD5223EA}">
      <dgm:prSet/>
      <dgm:spPr/>
      <dgm:t>
        <a:bodyPr/>
        <a:lstStyle/>
        <a:p>
          <a:endParaRPr lang="pl-PL" sz="12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C7B236A-5070-481C-8D79-775CC54D3B28}">
      <dgm:prSet phldrT="[Tekst]" custT="1"/>
      <dgm:spPr/>
      <dgm:t>
        <a:bodyPr/>
        <a:lstStyle/>
        <a:p>
          <a:pPr algn="ctr"/>
          <a:r>
            <a:rPr lang="pl-PL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Potrzeby egzystencjalne</a:t>
          </a:r>
        </a:p>
      </dgm:t>
    </dgm:pt>
    <dgm:pt modelId="{9892258F-69D8-4081-91D7-D1A83433B697}" type="parTrans" cxnId="{59899CE8-2352-42B0-B5FA-6489DCB6CF88}">
      <dgm:prSet/>
      <dgm:spPr/>
      <dgm:t>
        <a:bodyPr/>
        <a:lstStyle/>
        <a:p>
          <a:endParaRPr lang="pl-PL" sz="12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36A296-2DAC-4617-8C74-743BAFE01005}" type="sibTrans" cxnId="{59899CE8-2352-42B0-B5FA-6489DCB6CF88}">
      <dgm:prSet/>
      <dgm:spPr/>
      <dgm:t>
        <a:bodyPr/>
        <a:lstStyle/>
        <a:p>
          <a:endParaRPr lang="pl-PL" sz="1200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0B8F12B-2F2B-4C0C-9944-9FD213D4B315}" type="pres">
      <dgm:prSet presAssocID="{EC14DC90-5CA8-47F8-BD89-EE13CB798691}" presName="Name0" presStyleCnt="0">
        <dgm:presLayoutVars>
          <dgm:dir/>
          <dgm:animLvl val="lvl"/>
          <dgm:resizeHandles val="exact"/>
        </dgm:presLayoutVars>
      </dgm:prSet>
      <dgm:spPr/>
    </dgm:pt>
    <dgm:pt modelId="{7FB00C8C-8E8B-45A1-AB65-D6126C3D7A79}" type="pres">
      <dgm:prSet presAssocID="{90186800-FC4A-4CA2-BE75-1D8730393E9F}" presName="Name8" presStyleCnt="0"/>
      <dgm:spPr/>
    </dgm:pt>
    <dgm:pt modelId="{8C296ABD-097C-4400-B4F9-85122AA3DBC2}" type="pres">
      <dgm:prSet presAssocID="{90186800-FC4A-4CA2-BE75-1D8730393E9F}" presName="level" presStyleLbl="node1" presStyleIdx="0" presStyleCnt="3" custScaleX="104181" custScaleY="133055">
        <dgm:presLayoutVars>
          <dgm:chMax val="1"/>
          <dgm:bulletEnabled val="1"/>
        </dgm:presLayoutVars>
      </dgm:prSet>
      <dgm:spPr/>
    </dgm:pt>
    <dgm:pt modelId="{4765A8EC-2515-4CB0-92A9-5BA8955200C1}" type="pres">
      <dgm:prSet presAssocID="{90186800-FC4A-4CA2-BE75-1D8730393E9F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C54FF056-1EF3-4715-92FB-C7DC22ADAB9F}" type="pres">
      <dgm:prSet presAssocID="{A90E9E35-FA54-4394-AD92-19C2B92F0E00}" presName="Name8" presStyleCnt="0"/>
      <dgm:spPr/>
    </dgm:pt>
    <dgm:pt modelId="{4E5644F6-AC7D-4E35-A4FA-51E09888965A}" type="pres">
      <dgm:prSet presAssocID="{A90E9E35-FA54-4394-AD92-19C2B92F0E00}" presName="level" presStyleLbl="node1" presStyleIdx="1" presStyleCnt="3" custScaleX="100249" custScaleY="117255" custLinFactNeighborX="-775" custLinFactNeighborY="1446">
        <dgm:presLayoutVars>
          <dgm:chMax val="1"/>
          <dgm:bulletEnabled val="1"/>
        </dgm:presLayoutVars>
      </dgm:prSet>
      <dgm:spPr/>
    </dgm:pt>
    <dgm:pt modelId="{6F79FD05-6E06-4AB0-96E4-12D3B2EEBC65}" type="pres">
      <dgm:prSet presAssocID="{A90E9E35-FA54-4394-AD92-19C2B92F0E0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E22F915-1570-4C88-9731-CBBC2302D4C7}" type="pres">
      <dgm:prSet presAssocID="{1C7B236A-5070-481C-8D79-775CC54D3B28}" presName="Name8" presStyleCnt="0"/>
      <dgm:spPr/>
    </dgm:pt>
    <dgm:pt modelId="{EFEE07B6-C28F-4704-ADB4-33E73EAB8CEB}" type="pres">
      <dgm:prSet presAssocID="{1C7B236A-5070-481C-8D79-775CC54D3B28}" presName="level" presStyleLbl="node1" presStyleIdx="2" presStyleCnt="3" custLinFactNeighborX="-18473" custLinFactNeighborY="7499">
        <dgm:presLayoutVars>
          <dgm:chMax val="1"/>
          <dgm:bulletEnabled val="1"/>
        </dgm:presLayoutVars>
      </dgm:prSet>
      <dgm:spPr/>
    </dgm:pt>
    <dgm:pt modelId="{B488912B-8D34-4390-ABE1-7E932EA5328D}" type="pres">
      <dgm:prSet presAssocID="{1C7B236A-5070-481C-8D79-775CC54D3B28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EE39E70D-7887-4DE7-BBCD-014492873993}" type="presOf" srcId="{A90E9E35-FA54-4394-AD92-19C2B92F0E00}" destId="{4E5644F6-AC7D-4E35-A4FA-51E09888965A}" srcOrd="0" destOrd="0" presId="urn:microsoft.com/office/officeart/2005/8/layout/pyramid1"/>
    <dgm:cxn modelId="{90F4D239-B1C9-41C6-B1CC-6CE3BD5223EA}" srcId="{EC14DC90-5CA8-47F8-BD89-EE13CB798691}" destId="{A90E9E35-FA54-4394-AD92-19C2B92F0E00}" srcOrd="1" destOrd="0" parTransId="{109775B3-C6F4-4670-B70F-42CFAA1D373F}" sibTransId="{B18DF22B-81EC-4C7A-9B41-C0E471945D77}"/>
    <dgm:cxn modelId="{8ECFEA64-BAB5-413B-AFDB-A21AD27CE8E2}" type="presOf" srcId="{A90E9E35-FA54-4394-AD92-19C2B92F0E00}" destId="{6F79FD05-6E06-4AB0-96E4-12D3B2EEBC65}" srcOrd="1" destOrd="0" presId="urn:microsoft.com/office/officeart/2005/8/layout/pyramid1"/>
    <dgm:cxn modelId="{4AC2B355-5E96-4B85-8123-4B8286A0227A}" type="presOf" srcId="{1C7B236A-5070-481C-8D79-775CC54D3B28}" destId="{B488912B-8D34-4390-ABE1-7E932EA5328D}" srcOrd="1" destOrd="0" presId="urn:microsoft.com/office/officeart/2005/8/layout/pyramid1"/>
    <dgm:cxn modelId="{4653727C-8C52-451C-800D-4BEEF651E184}" type="presOf" srcId="{90186800-FC4A-4CA2-BE75-1D8730393E9F}" destId="{4765A8EC-2515-4CB0-92A9-5BA8955200C1}" srcOrd="1" destOrd="0" presId="urn:microsoft.com/office/officeart/2005/8/layout/pyramid1"/>
    <dgm:cxn modelId="{FA2F3F8B-0D4D-42C7-A191-475DAED5175D}" srcId="{EC14DC90-5CA8-47F8-BD89-EE13CB798691}" destId="{90186800-FC4A-4CA2-BE75-1D8730393E9F}" srcOrd="0" destOrd="0" parTransId="{AB6924C1-BCD0-4382-A29E-34222E83E7DA}" sibTransId="{E5383B8E-D6E9-4C0A-A62A-A1E939CF7C4A}"/>
    <dgm:cxn modelId="{493FE9D4-218A-4AA0-8F79-EDDA4A0A8348}" type="presOf" srcId="{EC14DC90-5CA8-47F8-BD89-EE13CB798691}" destId="{00B8F12B-2F2B-4C0C-9944-9FD213D4B315}" srcOrd="0" destOrd="0" presId="urn:microsoft.com/office/officeart/2005/8/layout/pyramid1"/>
    <dgm:cxn modelId="{59899CE8-2352-42B0-B5FA-6489DCB6CF88}" srcId="{EC14DC90-5CA8-47F8-BD89-EE13CB798691}" destId="{1C7B236A-5070-481C-8D79-775CC54D3B28}" srcOrd="2" destOrd="0" parTransId="{9892258F-69D8-4081-91D7-D1A83433B697}" sibTransId="{E636A296-2DAC-4617-8C74-743BAFE01005}"/>
    <dgm:cxn modelId="{F937A8F0-BC29-42A4-9966-185155D7E75A}" type="presOf" srcId="{1C7B236A-5070-481C-8D79-775CC54D3B28}" destId="{EFEE07B6-C28F-4704-ADB4-33E73EAB8CEB}" srcOrd="0" destOrd="0" presId="urn:microsoft.com/office/officeart/2005/8/layout/pyramid1"/>
    <dgm:cxn modelId="{55C2ABFC-A13C-4D74-985B-30D8E6C10284}" type="presOf" srcId="{90186800-FC4A-4CA2-BE75-1D8730393E9F}" destId="{8C296ABD-097C-4400-B4F9-85122AA3DBC2}" srcOrd="0" destOrd="0" presId="urn:microsoft.com/office/officeart/2005/8/layout/pyramid1"/>
    <dgm:cxn modelId="{3F09B94A-E2DA-4265-8EF6-77E912820BCA}" type="presParOf" srcId="{00B8F12B-2F2B-4C0C-9944-9FD213D4B315}" destId="{7FB00C8C-8E8B-45A1-AB65-D6126C3D7A79}" srcOrd="0" destOrd="0" presId="urn:microsoft.com/office/officeart/2005/8/layout/pyramid1"/>
    <dgm:cxn modelId="{E8FA7978-190C-48F4-B128-EB2DDC47F051}" type="presParOf" srcId="{7FB00C8C-8E8B-45A1-AB65-D6126C3D7A79}" destId="{8C296ABD-097C-4400-B4F9-85122AA3DBC2}" srcOrd="0" destOrd="0" presId="urn:microsoft.com/office/officeart/2005/8/layout/pyramid1"/>
    <dgm:cxn modelId="{9A89A856-10DA-4D2B-AF3A-578303AFF7E3}" type="presParOf" srcId="{7FB00C8C-8E8B-45A1-AB65-D6126C3D7A79}" destId="{4765A8EC-2515-4CB0-92A9-5BA8955200C1}" srcOrd="1" destOrd="0" presId="urn:microsoft.com/office/officeart/2005/8/layout/pyramid1"/>
    <dgm:cxn modelId="{35FB6557-84EC-40BE-A041-4A9847E8BFCF}" type="presParOf" srcId="{00B8F12B-2F2B-4C0C-9944-9FD213D4B315}" destId="{C54FF056-1EF3-4715-92FB-C7DC22ADAB9F}" srcOrd="1" destOrd="0" presId="urn:microsoft.com/office/officeart/2005/8/layout/pyramid1"/>
    <dgm:cxn modelId="{62FB88F2-D5D5-4FC8-B7AB-03CF1458382F}" type="presParOf" srcId="{C54FF056-1EF3-4715-92FB-C7DC22ADAB9F}" destId="{4E5644F6-AC7D-4E35-A4FA-51E09888965A}" srcOrd="0" destOrd="0" presId="urn:microsoft.com/office/officeart/2005/8/layout/pyramid1"/>
    <dgm:cxn modelId="{A5FA489C-33BB-42F1-ADCD-E99AB6B05CB4}" type="presParOf" srcId="{C54FF056-1EF3-4715-92FB-C7DC22ADAB9F}" destId="{6F79FD05-6E06-4AB0-96E4-12D3B2EEBC65}" srcOrd="1" destOrd="0" presId="urn:microsoft.com/office/officeart/2005/8/layout/pyramid1"/>
    <dgm:cxn modelId="{165AE884-4AE8-41D5-8CFB-DF9F9F0C525C}" type="presParOf" srcId="{00B8F12B-2F2B-4C0C-9944-9FD213D4B315}" destId="{4E22F915-1570-4C88-9731-CBBC2302D4C7}" srcOrd="2" destOrd="0" presId="urn:microsoft.com/office/officeart/2005/8/layout/pyramid1"/>
    <dgm:cxn modelId="{088AE2FD-992D-4892-9863-025D43DE6C71}" type="presParOf" srcId="{4E22F915-1570-4C88-9731-CBBC2302D4C7}" destId="{EFEE07B6-C28F-4704-ADB4-33E73EAB8CEB}" srcOrd="0" destOrd="0" presId="urn:microsoft.com/office/officeart/2005/8/layout/pyramid1"/>
    <dgm:cxn modelId="{C0800172-3CFB-4524-894F-CC7A4FDDDFBA}" type="presParOf" srcId="{4E22F915-1570-4C88-9731-CBBC2302D4C7}" destId="{B488912B-8D34-4390-ABE1-7E932EA5328D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C14DC90-5CA8-47F8-BD89-EE13CB798691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90186800-FC4A-4CA2-BE75-1D8730393E9F}">
      <dgm:prSet phldrT="[Tekst]" custT="1"/>
      <dgm:spPr/>
      <dgm:t>
        <a:bodyPr/>
        <a:lstStyle/>
        <a:p>
          <a:r>
            <a:rPr lang="pl-PL" sz="1200" b="1" dirty="0">
              <a:latin typeface="Arial" panose="020B0604020202020204" pitchFamily="34" charset="0"/>
              <a:cs typeface="Arial" panose="020B0604020202020204" pitchFamily="34" charset="0"/>
            </a:rPr>
            <a:t>			</a:t>
          </a:r>
        </a:p>
        <a:p>
          <a:r>
            <a:rPr lang="pl-PL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Potrzeba </a:t>
          </a:r>
          <a:br>
            <a:rPr lang="pl-PL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pl-PL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rozwoju </a:t>
          </a:r>
          <a:br>
            <a:rPr lang="pl-PL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pl-PL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przez innowacje</a:t>
          </a:r>
        </a:p>
        <a:p>
          <a:r>
            <a:rPr lang="pl-PL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Potrzeby zastosowania </a:t>
          </a:r>
          <a:br>
            <a:rPr lang="pl-PL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pl-PL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nowych technik</a:t>
          </a:r>
        </a:p>
      </dgm:t>
    </dgm:pt>
    <dgm:pt modelId="{AB6924C1-BCD0-4382-A29E-34222E83E7DA}" type="parTrans" cxnId="{FA2F3F8B-0D4D-42C7-A191-475DAED5175D}">
      <dgm:prSet/>
      <dgm:spPr/>
      <dgm:t>
        <a:bodyPr/>
        <a:lstStyle/>
        <a:p>
          <a:endParaRPr lang="pl-PL" sz="12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5383B8E-D6E9-4C0A-A62A-A1E939CF7C4A}" type="sibTrans" cxnId="{FA2F3F8B-0D4D-42C7-A191-475DAED5175D}">
      <dgm:prSet/>
      <dgm:spPr/>
      <dgm:t>
        <a:bodyPr/>
        <a:lstStyle/>
        <a:p>
          <a:endParaRPr lang="pl-PL" sz="12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90E9E35-FA54-4394-AD92-19C2B92F0E00}">
      <dgm:prSet phldrT="[Tekst]" custT="1"/>
      <dgm:spPr/>
      <dgm:t>
        <a:bodyPr/>
        <a:lstStyle/>
        <a:p>
          <a:r>
            <a:rPr lang="pl-PL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Potrzeba usprawnienia bieżącej działalności</a:t>
          </a:r>
        </a:p>
        <a:p>
          <a:br>
            <a:rPr lang="pl-PL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pl-PL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Potrzeba rentowności</a:t>
          </a:r>
        </a:p>
      </dgm:t>
    </dgm:pt>
    <dgm:pt modelId="{109775B3-C6F4-4670-B70F-42CFAA1D373F}" type="parTrans" cxnId="{90F4D239-B1C9-41C6-B1CC-6CE3BD5223EA}">
      <dgm:prSet/>
      <dgm:spPr/>
      <dgm:t>
        <a:bodyPr/>
        <a:lstStyle/>
        <a:p>
          <a:endParaRPr lang="pl-PL" sz="12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18DF22B-81EC-4C7A-9B41-C0E471945D77}" type="sibTrans" cxnId="{90F4D239-B1C9-41C6-B1CC-6CE3BD5223EA}">
      <dgm:prSet/>
      <dgm:spPr/>
      <dgm:t>
        <a:bodyPr/>
        <a:lstStyle/>
        <a:p>
          <a:endParaRPr lang="pl-PL" sz="12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C7B236A-5070-481C-8D79-775CC54D3B28}">
      <dgm:prSet phldrT="[Tekst]" custT="1"/>
      <dgm:spPr/>
      <dgm:t>
        <a:bodyPr/>
        <a:lstStyle/>
        <a:p>
          <a:pPr algn="ctr"/>
          <a:r>
            <a:rPr lang="pl-PL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Potrzeba</a:t>
          </a:r>
          <a:r>
            <a:rPr lang="pl-PL" sz="1200" b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przeżycia</a:t>
          </a:r>
        </a:p>
      </dgm:t>
    </dgm:pt>
    <dgm:pt modelId="{9892258F-69D8-4081-91D7-D1A83433B697}" type="parTrans" cxnId="{59899CE8-2352-42B0-B5FA-6489DCB6CF88}">
      <dgm:prSet/>
      <dgm:spPr/>
      <dgm:t>
        <a:bodyPr/>
        <a:lstStyle/>
        <a:p>
          <a:endParaRPr lang="pl-PL" sz="12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36A296-2DAC-4617-8C74-743BAFE01005}" type="sibTrans" cxnId="{59899CE8-2352-42B0-B5FA-6489DCB6CF88}">
      <dgm:prSet/>
      <dgm:spPr/>
      <dgm:t>
        <a:bodyPr/>
        <a:lstStyle/>
        <a:p>
          <a:endParaRPr lang="pl-PL" sz="12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0B8F12B-2F2B-4C0C-9944-9FD213D4B315}" type="pres">
      <dgm:prSet presAssocID="{EC14DC90-5CA8-47F8-BD89-EE13CB798691}" presName="Name0" presStyleCnt="0">
        <dgm:presLayoutVars>
          <dgm:dir/>
          <dgm:animLvl val="lvl"/>
          <dgm:resizeHandles val="exact"/>
        </dgm:presLayoutVars>
      </dgm:prSet>
      <dgm:spPr/>
    </dgm:pt>
    <dgm:pt modelId="{7FB00C8C-8E8B-45A1-AB65-D6126C3D7A79}" type="pres">
      <dgm:prSet presAssocID="{90186800-FC4A-4CA2-BE75-1D8730393E9F}" presName="Name8" presStyleCnt="0"/>
      <dgm:spPr/>
    </dgm:pt>
    <dgm:pt modelId="{8C296ABD-097C-4400-B4F9-85122AA3DBC2}" type="pres">
      <dgm:prSet presAssocID="{90186800-FC4A-4CA2-BE75-1D8730393E9F}" presName="level" presStyleLbl="node1" presStyleIdx="0" presStyleCnt="3" custScaleY="150780">
        <dgm:presLayoutVars>
          <dgm:chMax val="1"/>
          <dgm:bulletEnabled val="1"/>
        </dgm:presLayoutVars>
      </dgm:prSet>
      <dgm:spPr/>
    </dgm:pt>
    <dgm:pt modelId="{4765A8EC-2515-4CB0-92A9-5BA8955200C1}" type="pres">
      <dgm:prSet presAssocID="{90186800-FC4A-4CA2-BE75-1D8730393E9F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C54FF056-1EF3-4715-92FB-C7DC22ADAB9F}" type="pres">
      <dgm:prSet presAssocID="{A90E9E35-FA54-4394-AD92-19C2B92F0E00}" presName="Name8" presStyleCnt="0"/>
      <dgm:spPr/>
    </dgm:pt>
    <dgm:pt modelId="{4E5644F6-AC7D-4E35-A4FA-51E09888965A}" type="pres">
      <dgm:prSet presAssocID="{A90E9E35-FA54-4394-AD92-19C2B92F0E00}" presName="level" presStyleLbl="node1" presStyleIdx="1" presStyleCnt="3">
        <dgm:presLayoutVars>
          <dgm:chMax val="1"/>
          <dgm:bulletEnabled val="1"/>
        </dgm:presLayoutVars>
      </dgm:prSet>
      <dgm:spPr/>
    </dgm:pt>
    <dgm:pt modelId="{6F79FD05-6E06-4AB0-96E4-12D3B2EEBC65}" type="pres">
      <dgm:prSet presAssocID="{A90E9E35-FA54-4394-AD92-19C2B92F0E0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E22F915-1570-4C88-9731-CBBC2302D4C7}" type="pres">
      <dgm:prSet presAssocID="{1C7B236A-5070-481C-8D79-775CC54D3B28}" presName="Name8" presStyleCnt="0"/>
      <dgm:spPr/>
    </dgm:pt>
    <dgm:pt modelId="{EFEE07B6-C28F-4704-ADB4-33E73EAB8CEB}" type="pres">
      <dgm:prSet presAssocID="{1C7B236A-5070-481C-8D79-775CC54D3B28}" presName="level" presStyleLbl="node1" presStyleIdx="2" presStyleCnt="3" custLinFactNeighborX="930" custLinFactNeighborY="0">
        <dgm:presLayoutVars>
          <dgm:chMax val="1"/>
          <dgm:bulletEnabled val="1"/>
        </dgm:presLayoutVars>
      </dgm:prSet>
      <dgm:spPr/>
    </dgm:pt>
    <dgm:pt modelId="{B488912B-8D34-4390-ABE1-7E932EA5328D}" type="pres">
      <dgm:prSet presAssocID="{1C7B236A-5070-481C-8D79-775CC54D3B28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32134201-6B6E-4AFA-914B-0AB82E754BDD}" type="presOf" srcId="{A90E9E35-FA54-4394-AD92-19C2B92F0E00}" destId="{6F79FD05-6E06-4AB0-96E4-12D3B2EEBC65}" srcOrd="1" destOrd="0" presId="urn:microsoft.com/office/officeart/2005/8/layout/pyramid1"/>
    <dgm:cxn modelId="{7344AD01-D958-44AD-A093-E7BBC4730B24}" type="presOf" srcId="{1C7B236A-5070-481C-8D79-775CC54D3B28}" destId="{B488912B-8D34-4390-ABE1-7E932EA5328D}" srcOrd="1" destOrd="0" presId="urn:microsoft.com/office/officeart/2005/8/layout/pyramid1"/>
    <dgm:cxn modelId="{05646D0E-9841-4C05-90C8-60EEC47C688F}" type="presOf" srcId="{A90E9E35-FA54-4394-AD92-19C2B92F0E00}" destId="{4E5644F6-AC7D-4E35-A4FA-51E09888965A}" srcOrd="0" destOrd="0" presId="urn:microsoft.com/office/officeart/2005/8/layout/pyramid1"/>
    <dgm:cxn modelId="{7023AA39-6B01-4E0C-A42C-D8F3D6218B35}" type="presOf" srcId="{1C7B236A-5070-481C-8D79-775CC54D3B28}" destId="{EFEE07B6-C28F-4704-ADB4-33E73EAB8CEB}" srcOrd="0" destOrd="0" presId="urn:microsoft.com/office/officeart/2005/8/layout/pyramid1"/>
    <dgm:cxn modelId="{90F4D239-B1C9-41C6-B1CC-6CE3BD5223EA}" srcId="{EC14DC90-5CA8-47F8-BD89-EE13CB798691}" destId="{A90E9E35-FA54-4394-AD92-19C2B92F0E00}" srcOrd="1" destOrd="0" parTransId="{109775B3-C6F4-4670-B70F-42CFAA1D373F}" sibTransId="{B18DF22B-81EC-4C7A-9B41-C0E471945D77}"/>
    <dgm:cxn modelId="{8F1E084A-333E-4399-8D0D-AAA09F11952C}" type="presOf" srcId="{90186800-FC4A-4CA2-BE75-1D8730393E9F}" destId="{4765A8EC-2515-4CB0-92A9-5BA8955200C1}" srcOrd="1" destOrd="0" presId="urn:microsoft.com/office/officeart/2005/8/layout/pyramid1"/>
    <dgm:cxn modelId="{FAA1C971-29C1-4F20-A076-0E104ADB0C7B}" type="presOf" srcId="{90186800-FC4A-4CA2-BE75-1D8730393E9F}" destId="{8C296ABD-097C-4400-B4F9-85122AA3DBC2}" srcOrd="0" destOrd="0" presId="urn:microsoft.com/office/officeart/2005/8/layout/pyramid1"/>
    <dgm:cxn modelId="{873A9276-27C3-4918-8BB2-340415EE88A3}" type="presOf" srcId="{EC14DC90-5CA8-47F8-BD89-EE13CB798691}" destId="{00B8F12B-2F2B-4C0C-9944-9FD213D4B315}" srcOrd="0" destOrd="0" presId="urn:microsoft.com/office/officeart/2005/8/layout/pyramid1"/>
    <dgm:cxn modelId="{FA2F3F8B-0D4D-42C7-A191-475DAED5175D}" srcId="{EC14DC90-5CA8-47F8-BD89-EE13CB798691}" destId="{90186800-FC4A-4CA2-BE75-1D8730393E9F}" srcOrd="0" destOrd="0" parTransId="{AB6924C1-BCD0-4382-A29E-34222E83E7DA}" sibTransId="{E5383B8E-D6E9-4C0A-A62A-A1E939CF7C4A}"/>
    <dgm:cxn modelId="{59899CE8-2352-42B0-B5FA-6489DCB6CF88}" srcId="{EC14DC90-5CA8-47F8-BD89-EE13CB798691}" destId="{1C7B236A-5070-481C-8D79-775CC54D3B28}" srcOrd="2" destOrd="0" parTransId="{9892258F-69D8-4081-91D7-D1A83433B697}" sibTransId="{E636A296-2DAC-4617-8C74-743BAFE01005}"/>
    <dgm:cxn modelId="{37C53F2D-BFDC-4F32-8A5E-090E9B195EC3}" type="presParOf" srcId="{00B8F12B-2F2B-4C0C-9944-9FD213D4B315}" destId="{7FB00C8C-8E8B-45A1-AB65-D6126C3D7A79}" srcOrd="0" destOrd="0" presId="urn:microsoft.com/office/officeart/2005/8/layout/pyramid1"/>
    <dgm:cxn modelId="{1887CD00-3AC3-4F69-A4EB-23B2475B39F6}" type="presParOf" srcId="{7FB00C8C-8E8B-45A1-AB65-D6126C3D7A79}" destId="{8C296ABD-097C-4400-B4F9-85122AA3DBC2}" srcOrd="0" destOrd="0" presId="urn:microsoft.com/office/officeart/2005/8/layout/pyramid1"/>
    <dgm:cxn modelId="{D066AC69-FAD7-4994-9450-2807A54CF96B}" type="presParOf" srcId="{7FB00C8C-8E8B-45A1-AB65-D6126C3D7A79}" destId="{4765A8EC-2515-4CB0-92A9-5BA8955200C1}" srcOrd="1" destOrd="0" presId="urn:microsoft.com/office/officeart/2005/8/layout/pyramid1"/>
    <dgm:cxn modelId="{8BF742DA-5F72-4FBB-B012-C4DC005F6C30}" type="presParOf" srcId="{00B8F12B-2F2B-4C0C-9944-9FD213D4B315}" destId="{C54FF056-1EF3-4715-92FB-C7DC22ADAB9F}" srcOrd="1" destOrd="0" presId="urn:microsoft.com/office/officeart/2005/8/layout/pyramid1"/>
    <dgm:cxn modelId="{E8E94EEF-57A6-498A-B6C9-E53F9DADB24A}" type="presParOf" srcId="{C54FF056-1EF3-4715-92FB-C7DC22ADAB9F}" destId="{4E5644F6-AC7D-4E35-A4FA-51E09888965A}" srcOrd="0" destOrd="0" presId="urn:microsoft.com/office/officeart/2005/8/layout/pyramid1"/>
    <dgm:cxn modelId="{D85ACB7E-73C0-4B15-B2ED-A68238F0DC52}" type="presParOf" srcId="{C54FF056-1EF3-4715-92FB-C7DC22ADAB9F}" destId="{6F79FD05-6E06-4AB0-96E4-12D3B2EEBC65}" srcOrd="1" destOrd="0" presId="urn:microsoft.com/office/officeart/2005/8/layout/pyramid1"/>
    <dgm:cxn modelId="{64DDC0C5-E8CF-4690-9957-864E1F09E208}" type="presParOf" srcId="{00B8F12B-2F2B-4C0C-9944-9FD213D4B315}" destId="{4E22F915-1570-4C88-9731-CBBC2302D4C7}" srcOrd="2" destOrd="0" presId="urn:microsoft.com/office/officeart/2005/8/layout/pyramid1"/>
    <dgm:cxn modelId="{C3E97040-7757-43C2-8D19-A5394CD3C261}" type="presParOf" srcId="{4E22F915-1570-4C88-9731-CBBC2302D4C7}" destId="{EFEE07B6-C28F-4704-ADB4-33E73EAB8CEB}" srcOrd="0" destOrd="0" presId="urn:microsoft.com/office/officeart/2005/8/layout/pyramid1"/>
    <dgm:cxn modelId="{0DA321CC-3049-478F-9B01-C3EFC7FFD870}" type="presParOf" srcId="{4E22F915-1570-4C88-9731-CBBC2302D4C7}" destId="{B488912B-8D34-4390-ABE1-7E932EA5328D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296ABD-097C-4400-B4F9-85122AA3DBC2}">
      <dsp:nvSpPr>
        <dsp:cNvPr id="0" name=""/>
        <dsp:cNvSpPr/>
      </dsp:nvSpPr>
      <dsp:spPr>
        <a:xfrm>
          <a:off x="1998185" y="0"/>
          <a:ext cx="2616864" cy="1615706"/>
        </a:xfrm>
        <a:prstGeom prst="trapezoid">
          <a:avLst>
            <a:gd name="adj" fmla="val 7773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			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Potrzeba </a:t>
          </a:r>
          <a:br>
            <a:rPr lang="pl-PL" sz="12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pl-PL" sz="12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samorealizacji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Potrzeby uznania </a:t>
          </a:r>
          <a:br>
            <a:rPr lang="pl-PL" sz="12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pl-PL" sz="12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ze strony otoczenia</a:t>
          </a:r>
        </a:p>
      </dsp:txBody>
      <dsp:txXfrm>
        <a:off x="1998185" y="0"/>
        <a:ext cx="2616864" cy="1615706"/>
      </dsp:txXfrm>
    </dsp:sp>
    <dsp:sp modelId="{4E5644F6-AC7D-4E35-A4FA-51E09888965A}">
      <dsp:nvSpPr>
        <dsp:cNvPr id="0" name=""/>
        <dsp:cNvSpPr/>
      </dsp:nvSpPr>
      <dsp:spPr>
        <a:xfrm>
          <a:off x="901406" y="1633265"/>
          <a:ext cx="4737178" cy="1423844"/>
        </a:xfrm>
        <a:prstGeom prst="trapezoid">
          <a:avLst>
            <a:gd name="adj" fmla="val 7773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Potrzebny społeczne</a:t>
          </a:r>
          <a:br>
            <a:rPr lang="pl-PL" sz="12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pl-PL" sz="12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Potrzeby bezpieczeństwa</a:t>
          </a:r>
        </a:p>
      </dsp:txBody>
      <dsp:txXfrm>
        <a:off x="1730413" y="1633265"/>
        <a:ext cx="3079165" cy="1423844"/>
      </dsp:txXfrm>
    </dsp:sp>
    <dsp:sp modelId="{EFEE07B6-C28F-4704-ADB4-33E73EAB8CEB}">
      <dsp:nvSpPr>
        <dsp:cNvPr id="0" name=""/>
        <dsp:cNvSpPr/>
      </dsp:nvSpPr>
      <dsp:spPr>
        <a:xfrm>
          <a:off x="0" y="3039550"/>
          <a:ext cx="6613235" cy="1214314"/>
        </a:xfrm>
        <a:prstGeom prst="trapezoid">
          <a:avLst>
            <a:gd name="adj" fmla="val 7773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Potrzeby egzystencjalne</a:t>
          </a:r>
        </a:p>
      </dsp:txBody>
      <dsp:txXfrm>
        <a:off x="1157316" y="3039550"/>
        <a:ext cx="4298603" cy="12143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296ABD-097C-4400-B4F9-85122AA3DBC2}">
      <dsp:nvSpPr>
        <dsp:cNvPr id="0" name=""/>
        <dsp:cNvSpPr/>
      </dsp:nvSpPr>
      <dsp:spPr>
        <a:xfrm>
          <a:off x="1982719" y="0"/>
          <a:ext cx="2989543" cy="1807238"/>
        </a:xfrm>
        <a:prstGeom prst="trapezoid">
          <a:avLst>
            <a:gd name="adj" fmla="val 827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latin typeface="Arial" panose="020B0604020202020204" pitchFamily="34" charset="0"/>
              <a:cs typeface="Arial" panose="020B0604020202020204" pitchFamily="34" charset="0"/>
            </a:rPr>
            <a:t>			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Potrzeba </a:t>
          </a:r>
          <a:br>
            <a:rPr lang="pl-PL" sz="12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pl-PL" sz="12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rozwoju </a:t>
          </a:r>
          <a:br>
            <a:rPr lang="pl-PL" sz="12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pl-PL" sz="12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przez innowacje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Potrzeby zastosowania </a:t>
          </a:r>
          <a:br>
            <a:rPr lang="pl-PL" sz="12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pl-PL" sz="12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nowych technik</a:t>
          </a:r>
        </a:p>
      </dsp:txBody>
      <dsp:txXfrm>
        <a:off x="1982719" y="0"/>
        <a:ext cx="2989543" cy="1807238"/>
      </dsp:txXfrm>
    </dsp:sp>
    <dsp:sp modelId="{4E5644F6-AC7D-4E35-A4FA-51E09888965A}">
      <dsp:nvSpPr>
        <dsp:cNvPr id="0" name=""/>
        <dsp:cNvSpPr/>
      </dsp:nvSpPr>
      <dsp:spPr>
        <a:xfrm>
          <a:off x="991359" y="1807238"/>
          <a:ext cx="4972262" cy="1198592"/>
        </a:xfrm>
        <a:prstGeom prst="trapezoid">
          <a:avLst>
            <a:gd name="adj" fmla="val 827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Potrzeba usprawnienia bieżącej działalności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pl-PL" sz="12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pl-PL" sz="12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Potrzeba rentowności</a:t>
          </a:r>
        </a:p>
      </dsp:txBody>
      <dsp:txXfrm>
        <a:off x="1861505" y="1807238"/>
        <a:ext cx="3231970" cy="1198592"/>
      </dsp:txXfrm>
    </dsp:sp>
    <dsp:sp modelId="{EFEE07B6-C28F-4704-ADB4-33E73EAB8CEB}">
      <dsp:nvSpPr>
        <dsp:cNvPr id="0" name=""/>
        <dsp:cNvSpPr/>
      </dsp:nvSpPr>
      <dsp:spPr>
        <a:xfrm>
          <a:off x="0" y="3005831"/>
          <a:ext cx="6954982" cy="1198592"/>
        </a:xfrm>
        <a:prstGeom prst="trapezoid">
          <a:avLst>
            <a:gd name="adj" fmla="val 827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Potrzeba</a:t>
          </a:r>
          <a:r>
            <a:rPr lang="pl-PL" sz="1200" b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pl-PL" sz="12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przeżycia</a:t>
          </a:r>
        </a:p>
      </dsp:txBody>
      <dsp:txXfrm>
        <a:off x="1217121" y="3005831"/>
        <a:ext cx="4520738" cy="11985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D04FEA15-B052-4EF2-83CD-264C14861B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7990" y="3948576"/>
            <a:ext cx="3754010" cy="2957219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37AB73D9-C2E7-4E6F-98F9-2170CD3187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4085924" cy="385269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67B4897-D9B0-4CFD-8137-994B45F5B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3578" y="2273955"/>
            <a:ext cx="7751805" cy="2387600"/>
          </a:xfrm>
        </p:spPr>
        <p:txBody>
          <a:bodyPr anchor="b"/>
          <a:lstStyle>
            <a:lvl1pPr algn="l">
              <a:defRPr sz="600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7B8A41-B52E-4C71-8155-58470B56EC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83577" y="4780863"/>
            <a:ext cx="7751806" cy="1655762"/>
          </a:xfrm>
        </p:spPr>
        <p:txBody>
          <a:bodyPr/>
          <a:lstStyle>
            <a:lvl1pPr marL="0" indent="0" algn="l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CF29AF1F-BEEC-4FDA-B82B-5BC9F5BE4C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064" y="222646"/>
            <a:ext cx="6285051" cy="100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578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0D7F4B-178F-4068-847F-A3DD517FE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341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358C1A-5337-4345-ADC3-AC78C3B5D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4980"/>
            <a:ext cx="10515600" cy="379198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250021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BE2E82-3A08-4406-970D-0BF0B3057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FD0A80-C25E-48AB-ABAA-6FA451D46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663425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3E939B-BCE0-45D2-B16D-41C78D416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060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A8293E-F3D4-4048-8D1B-5997F2E292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79915F5-46E8-47F6-BF11-5BC0A9F33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622124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72F62-CCBA-4507-BF5D-6E31F320E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5298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438527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Obrázek 18">
            <a:extLst>
              <a:ext uri="{FF2B5EF4-FFF2-40B4-BE49-F238E27FC236}">
                <a16:creationId xmlns:a16="http://schemas.microsoft.com/office/drawing/2014/main" id="{B3592D6B-834C-43B3-839E-3773636F72B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058" y="5414889"/>
            <a:ext cx="1831942" cy="144311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9B6C3F4-DEDF-4CE1-AC03-67790760053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2054116" cy="1936865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895BD18-3E86-4085-92D7-CBE4C890E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44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EF8590-89EE-4F8A-B7C7-156DDD2DD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00520"/>
            <a:ext cx="10515600" cy="4376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20" name="Obrázek 19">
            <a:extLst>
              <a:ext uri="{FF2B5EF4-FFF2-40B4-BE49-F238E27FC236}">
                <a16:creationId xmlns:a16="http://schemas.microsoft.com/office/drawing/2014/main" id="{A60F351C-0FBE-44A9-B1C3-843F7E43D30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076" y="6367451"/>
            <a:ext cx="2837469" cy="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864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49CDC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8" userDrawn="1">
          <p15:clr>
            <a:srgbClr val="F26B43"/>
          </p15:clr>
        </p15:guide>
        <p15:guide id="2" pos="9216" userDrawn="1">
          <p15:clr>
            <a:srgbClr val="F26B43"/>
          </p15:clr>
        </p15:guide>
        <p15:guide id="3" pos="1248" userDrawn="1">
          <p15:clr>
            <a:srgbClr val="F26B43"/>
          </p15:clr>
        </p15:guide>
        <p15:guide id="4" pos="1152" userDrawn="1">
          <p15:clr>
            <a:srgbClr val="F26B43"/>
          </p15:clr>
        </p15:guide>
        <p15:guide id="5" orient="horz" pos="1440" userDrawn="1">
          <p15:clr>
            <a:srgbClr val="F26B43"/>
          </p15:clr>
        </p15:guide>
        <p15:guide id="6" orient="horz" pos="3696" userDrawn="1">
          <p15:clr>
            <a:srgbClr val="F26B43"/>
          </p15:clr>
        </p15:guide>
        <p15:guide id="7" orient="horz" pos="432" userDrawn="1">
          <p15:clr>
            <a:srgbClr val="F26B43"/>
          </p15:clr>
        </p15:guide>
        <p15:guide id="8" orient="horz" pos="1512" userDrawn="1">
          <p15:clr>
            <a:srgbClr val="F26B43"/>
          </p15:clr>
        </p15:guide>
        <p15:guide id="9" pos="6912" userDrawn="1">
          <p15:clr>
            <a:srgbClr val="F26B43"/>
          </p15:clr>
        </p15:guide>
        <p15:guide id="10" pos="936" userDrawn="1">
          <p15:clr>
            <a:srgbClr val="F26B43"/>
          </p15:clr>
        </p15:guide>
        <p15:guide id="11" pos="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143652" y="2708329"/>
            <a:ext cx="9355921" cy="1441342"/>
          </a:xfrm>
        </p:spPr>
        <p:txBody>
          <a:bodyPr>
            <a:noAutofit/>
          </a:bodyPr>
          <a:lstStyle/>
          <a:p>
            <a:r>
              <a:rPr lang="pl-PL" sz="3600" b="1" dirty="0"/>
              <a:t>„</a:t>
            </a:r>
            <a:r>
              <a:rPr lang="pl-PL" sz="4000" b="1" dirty="0"/>
              <a:t>MOJE KOMPETENCJE PRZEDSIĘBIORCZOŚCI </a:t>
            </a:r>
            <a:br>
              <a:rPr lang="pl-PL" sz="4000" b="1" dirty="0"/>
            </a:br>
            <a:r>
              <a:rPr lang="pl-PL" sz="4000" b="1" dirty="0"/>
              <a:t>I SYSTEM AUTOMOTYWACJI“</a:t>
            </a:r>
            <a:endParaRPr lang="pl-PL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047549" y="3671071"/>
            <a:ext cx="5123755" cy="1086237"/>
          </a:xfrm>
        </p:spPr>
        <p:txBody>
          <a:bodyPr>
            <a:normAutofit fontScale="92500" lnSpcReduction="20000"/>
          </a:bodyPr>
          <a:lstStyle/>
          <a:p>
            <a:pPr algn="r"/>
            <a:endParaRPr lang="pl-PL" dirty="0"/>
          </a:p>
          <a:p>
            <a:pPr algn="r"/>
            <a:endParaRPr lang="pl-PL" dirty="0"/>
          </a:p>
          <a:p>
            <a:pPr algn="r"/>
            <a:r>
              <a:rPr lang="pl-PL" dirty="0"/>
              <a:t>Część teoretyczna</a:t>
            </a:r>
          </a:p>
        </p:txBody>
      </p:sp>
      <p:sp>
        <p:nvSpPr>
          <p:cNvPr id="7" name="Podtytuł 2"/>
          <p:cNvSpPr txBox="1">
            <a:spLocks/>
          </p:cNvSpPr>
          <p:nvPr/>
        </p:nvSpPr>
        <p:spPr>
          <a:xfrm>
            <a:off x="2143653" y="5108309"/>
            <a:ext cx="6831673" cy="76376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6858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5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35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realizacja w ramach projektu </a:t>
            </a:r>
          </a:p>
          <a:p>
            <a:pPr algn="l"/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NICE (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Network for Inter-Institutional Cooperation in Entrepreneurial Education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algn="l"/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finansowanego z programu UE Erasmus+</a:t>
            </a:r>
          </a:p>
        </p:txBody>
      </p:sp>
    </p:spTree>
    <p:extLst>
      <p:ext uri="{BB962C8B-B14F-4D97-AF65-F5344CB8AC3E}">
        <p14:creationId xmlns:p14="http://schemas.microsoft.com/office/powerpoint/2010/main" val="1996368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628668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Rodzaje inteligencji 	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653337"/>
            <a:ext cx="10515600" cy="3791983"/>
          </a:xfrm>
        </p:spPr>
        <p:txBody>
          <a:bodyPr>
            <a:normAutofit/>
          </a:bodyPr>
          <a:lstStyle/>
          <a:p>
            <a:r>
              <a:rPr lang="pl-PL" sz="2200" dirty="0"/>
              <a:t>Inteligencja wieloraka to teoria opracowana na początku lat 80. XX wieku przez Howarda Gardnera. </a:t>
            </a:r>
          </a:p>
          <a:p>
            <a:r>
              <a:rPr lang="pl-PL" sz="2200" dirty="0"/>
              <a:t>Amerykański psycholog dodaje do podstawowej definicji „inteligencji”, mierzonej poprzez testy IQ, swoje osiem typów zawartych w blokach.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r">
              <a:buNone/>
            </a:pPr>
            <a:r>
              <a:rPr lang="pl-PL" sz="1350" i="1" dirty="0" err="1"/>
              <a:t>McFarlane</a:t>
            </a:r>
            <a:r>
              <a:rPr lang="pl-PL" sz="1350" i="1" dirty="0"/>
              <a:t>, 2011; </a:t>
            </a:r>
            <a:r>
              <a:rPr lang="pl-PL" sz="1350" i="1" dirty="0" err="1"/>
              <a:t>Shearer</a:t>
            </a:r>
            <a:r>
              <a:rPr lang="pl-PL" sz="1350" i="1" dirty="0"/>
              <a:t>, </a:t>
            </a:r>
            <a:r>
              <a:rPr lang="pl-PL" sz="1350" i="1" dirty="0" err="1"/>
              <a:t>Luzzo</a:t>
            </a:r>
            <a:r>
              <a:rPr lang="pl-PL" sz="1350" i="1" dirty="0"/>
              <a:t>, 2009</a:t>
            </a:r>
          </a:p>
          <a:p>
            <a:pPr marL="0" indent="0" algn="just">
              <a:buNone/>
            </a:pPr>
            <a:endParaRPr lang="pl-PL" dirty="0"/>
          </a:p>
          <a:p>
            <a:pPr algn="just"/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924220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2307" y="1572481"/>
            <a:ext cx="10158971" cy="1485900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Inteligencja logiczno-matematyczna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62307" y="2760207"/>
            <a:ext cx="10495721" cy="3713480"/>
          </a:xfrm>
        </p:spPr>
        <p:txBody>
          <a:bodyPr>
            <a:normAutofit/>
          </a:bodyPr>
          <a:lstStyle/>
          <a:p>
            <a:r>
              <a:rPr lang="pl-PL" sz="2200" dirty="0"/>
              <a:t>Uzdolnienie logiczno-matematyczne sprzyja wykonywaniu takich zawodów jak księgowy, informatyk i programista, inżynier, naukowiec i podobne. </a:t>
            </a:r>
          </a:p>
          <a:p>
            <a:r>
              <a:rPr lang="pl-PL" sz="2200" dirty="0"/>
              <a:t>Kluczowym dla tej zdolności jest sprawne myślenie w kategoriach przyczyna-skutek, dostrzeganie i analiza relacji między obiektami, ideami, kategoriami. </a:t>
            </a:r>
          </a:p>
          <a:p>
            <a:r>
              <a:rPr lang="pl-PL" sz="2200" dirty="0"/>
              <a:t>Cechuje je kreatywność, łatwość rozumowania i wyciągania wniosków. Są to zwykle osoby uporządkowane, zorganizowane, cierpliwe, wytrwałe, dociekliwe.</a:t>
            </a:r>
          </a:p>
          <a:p>
            <a:endParaRPr lang="pl-PL" sz="2200" dirty="0"/>
          </a:p>
          <a:p>
            <a:pPr marL="0" indent="0" algn="r">
              <a:buNone/>
            </a:pPr>
            <a:r>
              <a:rPr lang="pl-PL" sz="1425" i="1" dirty="0" err="1"/>
              <a:t>McFarlane</a:t>
            </a:r>
            <a:r>
              <a:rPr lang="pl-PL" sz="1425" i="1" dirty="0"/>
              <a:t>, 2011; </a:t>
            </a:r>
            <a:r>
              <a:rPr lang="pl-PL" sz="1425" i="1" dirty="0" err="1"/>
              <a:t>Shearer</a:t>
            </a:r>
            <a:r>
              <a:rPr lang="pl-PL" sz="1425" i="1" dirty="0"/>
              <a:t>, </a:t>
            </a:r>
            <a:r>
              <a:rPr lang="pl-PL" sz="1425" i="1" dirty="0" err="1"/>
              <a:t>Luzzo</a:t>
            </a:r>
            <a:r>
              <a:rPr lang="pl-PL" sz="1425" i="1" dirty="0"/>
              <a:t>, 2009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926746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71600" y="1151590"/>
            <a:ext cx="9982200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Inteligencja językowa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71600" y="2178978"/>
            <a:ext cx="10376452" cy="3855720"/>
          </a:xfrm>
        </p:spPr>
        <p:txBody>
          <a:bodyPr>
            <a:normAutofit/>
          </a:bodyPr>
          <a:lstStyle/>
          <a:p>
            <a:r>
              <a:rPr lang="pl-PL" sz="2200" dirty="0"/>
              <a:t>Osoby o wysokiej inteligencji językowej potrafią wyrazić przemyślenia, uczucia, wrażenia, formułując złożone teksty. </a:t>
            </a:r>
          </a:p>
          <a:p>
            <a:r>
              <a:rPr lang="pl-PL" sz="2200" dirty="0"/>
              <a:t>Uzdolnienie językowe to także sprawność w rozumieniu sensu wypowiedzi innych, tendencja do refleksji nad używaniem języka i porozumiewaniem się. </a:t>
            </a:r>
          </a:p>
          <a:p>
            <a:r>
              <a:rPr lang="pl-PL" sz="2200" dirty="0"/>
              <a:t>Inteligencja ta często obserwowana jest u prawników, dziennikarzy i publicystów, poetów, liderów itp. </a:t>
            </a:r>
          </a:p>
          <a:p>
            <a:pPr marL="0" indent="0" algn="r">
              <a:buNone/>
            </a:pPr>
            <a:r>
              <a:rPr lang="pl-PL" sz="1350" i="1" dirty="0" err="1"/>
              <a:t>McFarlane</a:t>
            </a:r>
            <a:r>
              <a:rPr lang="pl-PL" sz="1350" i="1" dirty="0"/>
              <a:t>, 2011; </a:t>
            </a:r>
            <a:r>
              <a:rPr lang="pl-PL" sz="1350" i="1" dirty="0" err="1"/>
              <a:t>Shearer</a:t>
            </a:r>
            <a:r>
              <a:rPr lang="pl-PL" sz="1350" i="1" dirty="0"/>
              <a:t>, </a:t>
            </a:r>
            <a:r>
              <a:rPr lang="pl-PL" sz="1350" i="1" dirty="0" err="1"/>
              <a:t>Luzzo</a:t>
            </a:r>
            <a:r>
              <a:rPr lang="pl-PL" sz="1350" i="1" dirty="0"/>
              <a:t>, 2009</a:t>
            </a:r>
          </a:p>
          <a:p>
            <a:pPr algn="just"/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240968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57470" y="1519337"/>
            <a:ext cx="10396330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Inteligencja przyrodnicza 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57470" y="2703032"/>
            <a:ext cx="10515600" cy="3791983"/>
          </a:xfrm>
        </p:spPr>
        <p:txBody>
          <a:bodyPr>
            <a:normAutofit/>
          </a:bodyPr>
          <a:lstStyle/>
          <a:p>
            <a:r>
              <a:rPr lang="pl-PL" sz="2200" dirty="0"/>
              <a:t>Wyraża się łatwością w dostrzeganiu praw przyrody, rozumieniu ich, wykorzystywaniu do poznawania świata. </a:t>
            </a:r>
          </a:p>
          <a:p>
            <a:r>
              <a:rPr lang="pl-PL" sz="2200" dirty="0"/>
              <a:t>Osoby inteligentne w tym wymiarze efektywnie analizują różnice między obiektami i odnajdują podobieństwa. Tworzą klasyfikacje, grupy i kategorie. </a:t>
            </a:r>
          </a:p>
          <a:p>
            <a:r>
              <a:rPr lang="pl-PL" sz="2200" dirty="0"/>
              <a:t>Zdolność ta obserwowana jest m.in. u farmerów, ogrodników, naukowców społecznych, weterynarzy lub meteorologów</a:t>
            </a:r>
            <a:r>
              <a:rPr lang="pl-PL" dirty="0"/>
              <a:t> </a:t>
            </a:r>
          </a:p>
          <a:p>
            <a:pPr marL="0" indent="0" algn="r">
              <a:buNone/>
            </a:pPr>
            <a:r>
              <a:rPr lang="pl-PL" sz="1350" i="1" dirty="0" err="1"/>
              <a:t>McFarlane</a:t>
            </a:r>
            <a:r>
              <a:rPr lang="pl-PL" sz="1350" i="1" dirty="0"/>
              <a:t>, 2011; </a:t>
            </a:r>
            <a:r>
              <a:rPr lang="pl-PL" sz="1350" i="1" dirty="0" err="1"/>
              <a:t>Shearer</a:t>
            </a:r>
            <a:r>
              <a:rPr lang="pl-PL" sz="1350" i="1" dirty="0"/>
              <a:t>, </a:t>
            </a:r>
            <a:r>
              <a:rPr lang="pl-PL" sz="1350" i="1" dirty="0" err="1"/>
              <a:t>Luzzo</a:t>
            </a:r>
            <a:r>
              <a:rPr lang="pl-PL" sz="1350" i="1" dirty="0"/>
              <a:t>, 2009</a:t>
            </a:r>
          </a:p>
        </p:txBody>
      </p:sp>
    </p:spTree>
    <p:extLst>
      <p:ext uri="{BB962C8B-B14F-4D97-AF65-F5344CB8AC3E}">
        <p14:creationId xmlns:p14="http://schemas.microsoft.com/office/powerpoint/2010/main" val="34101117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72208" y="1191345"/>
            <a:ext cx="10081592" cy="1325563"/>
          </a:xfrm>
        </p:spPr>
        <p:txBody>
          <a:bodyPr>
            <a:normAutofit/>
          </a:bodyPr>
          <a:lstStyle/>
          <a:p>
            <a:pPr algn="just"/>
            <a:r>
              <a:rPr lang="pl-PL" sz="4000" b="1" dirty="0"/>
              <a:t>Inteligencja muzyczna 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72208" y="2394919"/>
            <a:ext cx="10081591" cy="3791983"/>
          </a:xfrm>
        </p:spPr>
        <p:txBody>
          <a:bodyPr>
            <a:normAutofit/>
          </a:bodyPr>
          <a:lstStyle/>
          <a:p>
            <a:r>
              <a:rPr lang="pl-PL" sz="2200" dirty="0"/>
              <a:t>Wyraża się m.in. poprzez wrażliwość na dźwięki muzyki, także dźwięki przyrody, otoczenia, rytmy, melodie. </a:t>
            </a:r>
          </a:p>
          <a:p>
            <a:r>
              <a:rPr lang="pl-PL" sz="2200" dirty="0"/>
              <a:t>Osoby zdolne muzycznie rozpoznają dźwięki, zapamiętują je, mają także predyspozycje do ich łączenia, komponowania i odtwarzania za pomocą śpiewu lub gry na instrumentach. </a:t>
            </a:r>
          </a:p>
          <a:p>
            <a:r>
              <a:rPr lang="pl-PL" sz="2200" dirty="0"/>
              <a:t>Muzyka wiąże się dla nich z emocjami</a:t>
            </a:r>
          </a:p>
          <a:p>
            <a:pPr marL="0" indent="0" algn="r">
              <a:buNone/>
            </a:pPr>
            <a:r>
              <a:rPr lang="pl-PL" sz="1350" i="1" dirty="0" err="1"/>
              <a:t>McFarlane</a:t>
            </a:r>
            <a:r>
              <a:rPr lang="pl-PL" sz="1350" i="1" dirty="0"/>
              <a:t>, 2011; </a:t>
            </a:r>
            <a:r>
              <a:rPr lang="pl-PL" sz="1350" i="1" dirty="0" err="1"/>
              <a:t>Shearer</a:t>
            </a:r>
            <a:r>
              <a:rPr lang="pl-PL" sz="1350" i="1" dirty="0"/>
              <a:t>, </a:t>
            </a:r>
            <a:r>
              <a:rPr lang="pl-PL" sz="1350" i="1" dirty="0" err="1"/>
              <a:t>Luzzo</a:t>
            </a:r>
            <a:r>
              <a:rPr lang="pl-PL" sz="1350" i="1" dirty="0"/>
              <a:t>, 2009</a:t>
            </a:r>
          </a:p>
          <a:p>
            <a:pPr marL="0" indent="0" algn="just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306551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83365" y="1131711"/>
            <a:ext cx="10270435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Inteligencja przestrzenna 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83365" y="2178978"/>
            <a:ext cx="10356574" cy="395732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pl-PL" sz="2400" dirty="0"/>
              <a:t>Inteligencja wizualno-przestrzenna to umiejętność sprawnego operowania na materiale wzrokowym, na tym co postrzegane; to myślenie obrazami, zdolność dokonywania transformacji na zapamiętanych obiektach. </a:t>
            </a:r>
          </a:p>
          <a:p>
            <a:pPr>
              <a:lnSpc>
                <a:spcPct val="110000"/>
              </a:lnSpc>
            </a:pPr>
            <a:r>
              <a:rPr lang="pl-PL" sz="2400" dirty="0"/>
              <a:t>Inteligencja wizualno-przestrzenna sprzyja wykonywaniu takich zawodów jak architekt, pilot, dekorator, projektant, rzeźbiarz, artysta. </a:t>
            </a:r>
          </a:p>
          <a:p>
            <a:pPr>
              <a:lnSpc>
                <a:spcPct val="110000"/>
              </a:lnSpc>
            </a:pPr>
            <a:r>
              <a:rPr lang="pl-PL" sz="2400" dirty="0"/>
              <a:t>U osób tych można obserwować wyjątkową pamięć wzrokową, twórczość i kreatywność lub łatwość w analizie schematów, wykresów itp. </a:t>
            </a:r>
          </a:p>
          <a:p>
            <a:pPr marL="0" indent="0" algn="r">
              <a:buNone/>
            </a:pPr>
            <a:r>
              <a:rPr lang="pl-PL" sz="1350" i="1" dirty="0" err="1"/>
              <a:t>McFarlane</a:t>
            </a:r>
            <a:r>
              <a:rPr lang="pl-PL" sz="1350" i="1" dirty="0"/>
              <a:t>, 2011; </a:t>
            </a:r>
            <a:r>
              <a:rPr lang="pl-PL" sz="1350" i="1" dirty="0" err="1"/>
              <a:t>Shearer</a:t>
            </a:r>
            <a:r>
              <a:rPr lang="pl-PL" sz="1350" i="1" dirty="0"/>
              <a:t>, </a:t>
            </a:r>
            <a:r>
              <a:rPr lang="pl-PL" sz="1350" i="1" dirty="0" err="1"/>
              <a:t>Luzzo</a:t>
            </a:r>
            <a:r>
              <a:rPr lang="pl-PL" sz="1350" i="1" dirty="0"/>
              <a:t>, 2009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70136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05948" y="992563"/>
            <a:ext cx="10147852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Inteligencja ruchowa 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05948" y="2028465"/>
            <a:ext cx="10147852" cy="437434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pl-PL" sz="3100" dirty="0"/>
              <a:t>Uzdolnienie kinestetyczne wyraża się poprzez sprawność ruchu, koordynacji, manipulowania obiektami. Jest to połączenie sprawności umysłowej z aktywnością fizyczną. </a:t>
            </a:r>
          </a:p>
          <a:p>
            <a:pPr>
              <a:lnSpc>
                <a:spcPct val="120000"/>
              </a:lnSpc>
            </a:pPr>
            <a:r>
              <a:rPr lang="pl-PL" sz="3100" dirty="0"/>
              <a:t>Osoby uzdolnione dobrze radzą sobie z zadaniami wymagającymi skomplikowanych ruchów, mają wyczucie rytmu, łatwość w planowaniu aktywności, odznaczają się wytrwałością. </a:t>
            </a:r>
          </a:p>
          <a:p>
            <a:pPr>
              <a:lnSpc>
                <a:spcPct val="120000"/>
              </a:lnSpc>
            </a:pPr>
            <a:r>
              <a:rPr lang="pl-PL" sz="3100" dirty="0"/>
              <a:t>Inteligencja ta ujawnia się również w skutecznym wykonywaniu zadań wymagających wysokiej precyzji i dokładności oraz w naśladowaniu innych. </a:t>
            </a:r>
          </a:p>
          <a:p>
            <a:pPr>
              <a:lnSpc>
                <a:spcPct val="120000"/>
              </a:lnSpc>
            </a:pPr>
            <a:r>
              <a:rPr lang="pl-PL" sz="3100" dirty="0"/>
              <a:t>Cechy te można obserwować m.in. u tancerzy, sportowców, aktorów, akrobatów, choreografów.</a:t>
            </a:r>
          </a:p>
          <a:p>
            <a:pPr marL="0" indent="0" algn="r">
              <a:lnSpc>
                <a:spcPct val="120000"/>
              </a:lnSpc>
              <a:buNone/>
            </a:pPr>
            <a:r>
              <a:rPr lang="pl-PL" sz="1425" i="1" dirty="0" err="1"/>
              <a:t>McFarlane</a:t>
            </a:r>
            <a:r>
              <a:rPr lang="pl-PL" sz="1425" i="1" dirty="0"/>
              <a:t>, 2011; </a:t>
            </a:r>
            <a:r>
              <a:rPr lang="pl-PL" sz="1425" i="1" dirty="0" err="1"/>
              <a:t>Shearer</a:t>
            </a:r>
            <a:r>
              <a:rPr lang="pl-PL" sz="1425" i="1" dirty="0"/>
              <a:t>, </a:t>
            </a:r>
            <a:r>
              <a:rPr lang="pl-PL" sz="1425" i="1" dirty="0" err="1"/>
              <a:t>Luzzo</a:t>
            </a:r>
            <a:r>
              <a:rPr lang="pl-PL" sz="1425" i="1" dirty="0"/>
              <a:t>, 2009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563700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19254" y="1082015"/>
            <a:ext cx="10034546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Inteligencja interpersonalna 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19254" y="2248894"/>
            <a:ext cx="9553492" cy="421458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pl-PL" sz="2600" dirty="0"/>
              <a:t>Istotą uzdolnienia interpersonalnego jest jakość relacji z innymi ludźmi. </a:t>
            </a:r>
          </a:p>
          <a:p>
            <a:pPr>
              <a:lnSpc>
                <a:spcPct val="120000"/>
              </a:lnSpc>
            </a:pPr>
            <a:r>
              <a:rPr lang="pl-PL" sz="2600" dirty="0"/>
              <a:t>To także zdolność odczytywania motywów cudzych działań, nastawień, odczuć, intencji. </a:t>
            </a:r>
          </a:p>
          <a:p>
            <a:pPr>
              <a:lnSpc>
                <a:spcPct val="120000"/>
              </a:lnSpc>
            </a:pPr>
            <a:r>
              <a:rPr lang="pl-PL" sz="2600" dirty="0"/>
              <a:t>Cechy te sprzyjają efektywnej komunikacji i współpracy, podnoszą jakość relacji. </a:t>
            </a:r>
          </a:p>
          <a:p>
            <a:pPr>
              <a:lnSpc>
                <a:spcPct val="120000"/>
              </a:lnSpc>
            </a:pPr>
            <a:r>
              <a:rPr lang="pl-PL" sz="2600" dirty="0"/>
              <a:t>Uzdolnienie to ma znaczenie dla zawodów, których celem jest praca z innymi: pielęgniarze, doradcy, terapeuci, nauczyciele, wychowawcy, liderzy.</a:t>
            </a:r>
          </a:p>
          <a:p>
            <a:pPr marL="0" indent="0" algn="r">
              <a:buNone/>
            </a:pPr>
            <a:r>
              <a:rPr lang="pl-PL" sz="1350" i="1" dirty="0" err="1"/>
              <a:t>McFarlane</a:t>
            </a:r>
            <a:r>
              <a:rPr lang="pl-PL" sz="1350" i="1" dirty="0"/>
              <a:t>, 2011; </a:t>
            </a:r>
            <a:r>
              <a:rPr lang="pl-PL" sz="1350" i="1" dirty="0" err="1"/>
              <a:t>Shearer</a:t>
            </a:r>
            <a:r>
              <a:rPr lang="pl-PL" sz="1350" i="1" dirty="0"/>
              <a:t>, </a:t>
            </a:r>
            <a:r>
              <a:rPr lang="pl-PL" sz="1350" i="1" dirty="0" err="1"/>
              <a:t>Luzzo</a:t>
            </a:r>
            <a:r>
              <a:rPr lang="pl-PL" sz="1350" i="1" dirty="0"/>
              <a:t>, 2009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446120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23121" y="1310615"/>
            <a:ext cx="10230679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Inteligencja </a:t>
            </a:r>
            <a:r>
              <a:rPr lang="pl-PL" sz="4000" b="1" dirty="0" err="1"/>
              <a:t>intrapersonalna</a:t>
            </a:r>
            <a:r>
              <a:rPr lang="pl-PL" sz="4000" b="1" dirty="0"/>
              <a:t> 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23121" y="2407578"/>
            <a:ext cx="9770165" cy="3987800"/>
          </a:xfrm>
        </p:spPr>
        <p:txBody>
          <a:bodyPr>
            <a:normAutofit/>
          </a:bodyPr>
          <a:lstStyle/>
          <a:p>
            <a:r>
              <a:rPr lang="pl-PL" sz="2400" dirty="0"/>
              <a:t>Wysokiej inteligencji </a:t>
            </a:r>
            <a:r>
              <a:rPr lang="pl-PL" sz="2400" dirty="0" err="1"/>
              <a:t>intrapersonalnej</a:t>
            </a:r>
            <a:r>
              <a:rPr lang="pl-PL" sz="2400" dirty="0"/>
              <a:t> towarzyszy samowiedza, rozumienie samego siebie, akceptacja tego, jakim się jest, akceptacja własnych odczuć i przeżyć. </a:t>
            </a:r>
          </a:p>
          <a:p>
            <a:endParaRPr lang="pl-PL" sz="2400" dirty="0"/>
          </a:p>
          <a:p>
            <a:r>
              <a:rPr lang="pl-PL" sz="2400" dirty="0"/>
              <a:t>Elementem takiej samowiedzy są własne pragnienia, lęki, motywacje, wartości, atuty i ograniczenia. Łączy się to z tendencją do autorefleksji i monitorowania zachowania, także z rozpoznawaniem i nazywaniem przeżywanych stanów. </a:t>
            </a:r>
          </a:p>
          <a:p>
            <a:pPr marL="0" indent="0" algn="r">
              <a:buNone/>
            </a:pPr>
            <a:endParaRPr lang="pl-PL" sz="1425" i="1" dirty="0"/>
          </a:p>
          <a:p>
            <a:pPr marL="0" indent="0" algn="r">
              <a:buNone/>
            </a:pPr>
            <a:r>
              <a:rPr lang="pl-PL" sz="1425" i="1" dirty="0" err="1"/>
              <a:t>McFarlane</a:t>
            </a:r>
            <a:r>
              <a:rPr lang="pl-PL" sz="1425" i="1" dirty="0"/>
              <a:t>, 2011; </a:t>
            </a:r>
            <a:r>
              <a:rPr lang="pl-PL" sz="1425" i="1" dirty="0" err="1"/>
              <a:t>Shearer</a:t>
            </a:r>
            <a:r>
              <a:rPr lang="pl-PL" sz="1425" i="1" dirty="0"/>
              <a:t>, </a:t>
            </a:r>
            <a:r>
              <a:rPr lang="pl-PL" sz="1425" i="1" dirty="0" err="1"/>
              <a:t>Luzzo</a:t>
            </a:r>
            <a:r>
              <a:rPr lang="pl-PL" sz="1425" i="1" dirty="0"/>
              <a:t>, 2009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653830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9517" y="1410705"/>
            <a:ext cx="9914283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Inteligencja </a:t>
            </a:r>
            <a:r>
              <a:rPr lang="pl-PL" sz="4000" b="1" dirty="0" err="1"/>
              <a:t>intrapersonalna</a:t>
            </a:r>
            <a:r>
              <a:rPr lang="pl-PL" sz="4000" b="1" dirty="0"/>
              <a:t> 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9517" y="2736268"/>
            <a:ext cx="9771822" cy="3695700"/>
          </a:xfrm>
        </p:spPr>
        <p:txBody>
          <a:bodyPr>
            <a:normAutofit/>
          </a:bodyPr>
          <a:lstStyle/>
          <a:p>
            <a:r>
              <a:rPr lang="pl-PL" sz="2200" dirty="0"/>
              <a:t>Dzięki tej inteligencji łatwiej jest regulować swoje zachowanie i kierować własnym życiem tak, by osiągać stawiane sobie cele. </a:t>
            </a:r>
          </a:p>
          <a:p>
            <a:endParaRPr lang="pl-PL" sz="2200" dirty="0"/>
          </a:p>
          <a:p>
            <a:r>
              <a:rPr lang="pl-PL" sz="2200" dirty="0"/>
              <a:t>Uzdolnienia te można obserwować zwykle u psychologów, trenerów, osób kierujących zespołami.</a:t>
            </a:r>
            <a:endParaRPr lang="pl-PL" sz="1425" i="1" dirty="0"/>
          </a:p>
          <a:p>
            <a:pPr marL="0" indent="0">
              <a:buNone/>
            </a:pPr>
            <a:endParaRPr lang="pl-PL" sz="1425" i="1" dirty="0"/>
          </a:p>
          <a:p>
            <a:pPr marL="0" indent="0" algn="r">
              <a:buNone/>
            </a:pPr>
            <a:r>
              <a:rPr lang="pl-PL" sz="1425" i="1" dirty="0" err="1"/>
              <a:t>McFarlane</a:t>
            </a:r>
            <a:r>
              <a:rPr lang="pl-PL" sz="1425" i="1" dirty="0"/>
              <a:t>, 2011; </a:t>
            </a:r>
            <a:r>
              <a:rPr lang="pl-PL" sz="1425" i="1" dirty="0" err="1"/>
              <a:t>Shearer</a:t>
            </a:r>
            <a:r>
              <a:rPr lang="pl-PL" sz="1425" i="1" dirty="0"/>
              <a:t>, </a:t>
            </a:r>
            <a:r>
              <a:rPr lang="pl-PL" sz="1425" i="1" dirty="0" err="1"/>
              <a:t>Luzzo</a:t>
            </a:r>
            <a:r>
              <a:rPr lang="pl-PL" sz="1425" i="1" dirty="0"/>
              <a:t>, 2009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69771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61660" y="1327774"/>
            <a:ext cx="9992140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Agenda prezentacji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61660" y="2384980"/>
            <a:ext cx="9992139" cy="379198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pl-PL" sz="2400" b="1" u="sng" dirty="0"/>
              <a:t>Wprowadzenie</a:t>
            </a:r>
            <a:r>
              <a:rPr lang="pl-PL" sz="2400" dirty="0"/>
              <a:t> – jakimi kompetencjami powinien odznaczać się przedsiębiorca – analiza wyników badań przeprowadzonych wśród uczniów szkół średnich.</a:t>
            </a:r>
          </a:p>
          <a:p>
            <a:pPr marL="457200" indent="-457200">
              <a:buFont typeface="+mj-lt"/>
              <a:buAutoNum type="arabicPeriod"/>
            </a:pPr>
            <a:endParaRPr lang="pl-PL" sz="2400" dirty="0"/>
          </a:p>
          <a:p>
            <a:pPr marL="457200" indent="-457200">
              <a:buFont typeface="+mj-lt"/>
              <a:buAutoNum type="arabicPeriod"/>
            </a:pPr>
            <a:r>
              <a:rPr lang="pl-PL" sz="2400" b="1" u="sng" dirty="0"/>
              <a:t>Rodzaj inteligencji </a:t>
            </a:r>
            <a:r>
              <a:rPr lang="pl-PL" sz="2400" dirty="0"/>
              <a:t>– określenie rodzajów inteligencji wraz z analizą.</a:t>
            </a:r>
          </a:p>
        </p:txBody>
      </p:sp>
    </p:spTree>
    <p:extLst>
      <p:ext uri="{BB962C8B-B14F-4D97-AF65-F5344CB8AC3E}">
        <p14:creationId xmlns:p14="http://schemas.microsoft.com/office/powerpoint/2010/main" val="16987996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sz="3200" dirty="0"/>
          </a:p>
          <a:p>
            <a:pPr marL="0" indent="0" algn="ctr">
              <a:buNone/>
            </a:pPr>
            <a:r>
              <a:rPr lang="pl-PL" sz="3200" dirty="0"/>
              <a:t>Czas na określenie swoich własnych predyspozycji do realizacji pomysłów biznesowych</a:t>
            </a:r>
          </a:p>
          <a:p>
            <a:pPr marL="0" indent="0" algn="ctr">
              <a:buNone/>
            </a:pPr>
            <a:r>
              <a:rPr lang="pl-PL" sz="3200" dirty="0"/>
              <a:t>Powodzenia!</a:t>
            </a:r>
          </a:p>
        </p:txBody>
      </p:sp>
    </p:spTree>
    <p:extLst>
      <p:ext uri="{BB962C8B-B14F-4D97-AF65-F5344CB8AC3E}">
        <p14:creationId xmlns:p14="http://schemas.microsoft.com/office/powerpoint/2010/main" val="2843838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390128"/>
            <a:ext cx="10515601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Wstęp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Siła napędową twórczości jest chęć zaspokajania ludzkich potrzeb – indywidualnych i / lub zbiorowych. </a:t>
            </a:r>
          </a:p>
          <a:p>
            <a:endParaRPr lang="pl-PL" sz="2400" dirty="0"/>
          </a:p>
          <a:p>
            <a:r>
              <a:rPr lang="pl-PL" sz="2400" dirty="0"/>
              <a:t>Przedsiębiorca powinien kierować się podobnymi priorytetami, a szerzej przedsiębiorstwo biorące udział w gospodarce rynkowej.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endParaRPr lang="pl-PL" sz="2400" dirty="0"/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88105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86678" y="2086806"/>
            <a:ext cx="10515600" cy="3791983"/>
          </a:xfrm>
        </p:spPr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sz="2800" dirty="0"/>
              <a:t>Jakimi kompetencjami powinien odznaczać się przedsiębiorca – </a:t>
            </a:r>
            <a:br>
              <a:rPr lang="pl-PL" sz="2800" dirty="0"/>
            </a:br>
            <a:r>
              <a:rPr lang="pl-PL" sz="2800" dirty="0"/>
              <a:t>analiza wyników badań przeprowadzonych wśród uczniów szkół średnich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4110460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52700" y="685801"/>
            <a:ext cx="7200900" cy="921327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Kompetencje przedsiębiorcy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52700" y="1607128"/>
            <a:ext cx="7200900" cy="4260273"/>
          </a:xfrm>
        </p:spPr>
        <p:txBody>
          <a:bodyPr>
            <a:normAutofit/>
          </a:bodyPr>
          <a:lstStyle/>
          <a:p>
            <a:pPr algn="just"/>
            <a:r>
              <a:rPr lang="pl-PL" sz="2400" dirty="0"/>
              <a:t>Jakie kompetencje i umiejętności są przydatne do prowadzenia firmy?</a:t>
            </a:r>
          </a:p>
        </p:txBody>
      </p:sp>
      <p:graphicFrame>
        <p:nvGraphicFramePr>
          <p:cNvPr id="5" name="Wykres 4"/>
          <p:cNvGraphicFramePr/>
          <p:nvPr>
            <p:extLst>
              <p:ext uri="{D42A27DB-BD31-4B8C-83A1-F6EECF244321}">
                <p14:modId xmlns:p14="http://schemas.microsoft.com/office/powerpoint/2010/main" val="2996113988"/>
              </p:ext>
            </p:extLst>
          </p:nvPr>
        </p:nvGraphicFramePr>
        <p:xfrm>
          <a:off x="2329815" y="2528454"/>
          <a:ext cx="7158038" cy="32322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45303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45635" y="417352"/>
            <a:ext cx="9008165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Poziom ludzkich potrzeb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 </a:t>
            </a:r>
          </a:p>
          <a:p>
            <a:pPr algn="just"/>
            <a:endParaRPr lang="pl-PL" dirty="0"/>
          </a:p>
          <a:p>
            <a:endParaRPr lang="pl-PL" dirty="0"/>
          </a:p>
        </p:txBody>
      </p:sp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3432992160"/>
              </p:ext>
            </p:extLst>
          </p:nvPr>
        </p:nvGraphicFramePr>
        <p:xfrm>
          <a:off x="3048000" y="1524001"/>
          <a:ext cx="6613236" cy="42538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7979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56960" y="805069"/>
            <a:ext cx="8897178" cy="1485900"/>
          </a:xfrm>
        </p:spPr>
        <p:txBody>
          <a:bodyPr>
            <a:normAutofit fontScale="90000"/>
          </a:bodyPr>
          <a:lstStyle/>
          <a:p>
            <a:pPr algn="l"/>
            <a:r>
              <a:rPr lang="pl-PL" b="1" dirty="0"/>
              <a:t>Poziom potrzeb przedsiębiorstwa / przedsiębiorcy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 </a:t>
            </a:r>
          </a:p>
          <a:p>
            <a:pPr algn="just"/>
            <a:endParaRPr lang="pl-PL" dirty="0"/>
          </a:p>
          <a:p>
            <a:endParaRPr lang="pl-PL" dirty="0"/>
          </a:p>
        </p:txBody>
      </p:sp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832108527"/>
              </p:ext>
            </p:extLst>
          </p:nvPr>
        </p:nvGraphicFramePr>
        <p:xfrm>
          <a:off x="3048000" y="1960880"/>
          <a:ext cx="6954982" cy="4204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14491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41173" y="1974227"/>
            <a:ext cx="9823175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Kompetencje przedsiębiorcy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41173" y="3101008"/>
            <a:ext cx="10346636" cy="3581400"/>
          </a:xfrm>
        </p:spPr>
        <p:txBody>
          <a:bodyPr>
            <a:normAutofit/>
          </a:bodyPr>
          <a:lstStyle/>
          <a:p>
            <a:r>
              <a:rPr lang="pl-PL" sz="2400" dirty="0"/>
              <a:t>Przedsiębiorca to człowiek, którego zadaniem jest zaspokajanie potrzeb konsumenta przez dostarczanie mu określonych produktów i / lub usług?</a:t>
            </a:r>
          </a:p>
          <a:p>
            <a:r>
              <a:rPr lang="pl-PL" sz="2400" dirty="0"/>
              <a:t>Czy zgadasz się z powyższym stwierdzeniem? </a:t>
            </a:r>
          </a:p>
          <a:p>
            <a:endParaRPr lang="pl-PL" sz="2400" dirty="0"/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067040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37594" y="1466333"/>
            <a:ext cx="8231354" cy="392533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3200" dirty="0"/>
          </a:p>
          <a:p>
            <a:pPr marL="0" indent="0">
              <a:buNone/>
            </a:pPr>
            <a:endParaRPr lang="pl-PL" sz="3200" dirty="0"/>
          </a:p>
          <a:p>
            <a:pPr marL="0" indent="0">
              <a:buNone/>
            </a:pPr>
            <a:r>
              <a:rPr lang="pl-PL" sz="3200" dirty="0"/>
              <a:t>Rodzaje inteligencji </a:t>
            </a:r>
            <a:br>
              <a:rPr lang="pl-PL" sz="3200" dirty="0"/>
            </a:br>
            <a:r>
              <a:rPr lang="pl-PL" sz="3200" dirty="0"/>
              <a:t>i w jaki sposób wpływają na rozwój kompetencji z zakresu przedsiębiorczości?</a:t>
            </a:r>
          </a:p>
        </p:txBody>
      </p:sp>
    </p:spTree>
    <p:extLst>
      <p:ext uri="{BB962C8B-B14F-4D97-AF65-F5344CB8AC3E}">
        <p14:creationId xmlns:p14="http://schemas.microsoft.com/office/powerpoint/2010/main" val="1606408942"/>
      </p:ext>
    </p:extLst>
  </p:cSld>
  <p:clrMapOvr>
    <a:masterClrMapping/>
  </p:clrMapOvr>
</p:sld>
</file>

<file path=ppt/theme/theme1.xml><?xml version="1.0" encoding="utf-8"?>
<a:theme xmlns:a="http://schemas.openxmlformats.org/drawingml/2006/main" name="Śablona_prezentace_N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2" id="{0D558C50-51D4-4EF6-88BF-468640285203}" vid="{DC8905DB-F15E-4664-83D4-7E3B5AAF96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Śablona_prezentace_NICE</Template>
  <TotalTime>739</TotalTime>
  <Words>914</Words>
  <Application>Microsoft Office PowerPoint</Application>
  <PresentationFormat>Širokoúhlá obrazovka</PresentationFormat>
  <Paragraphs>101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3" baseType="lpstr">
      <vt:lpstr>Arial</vt:lpstr>
      <vt:lpstr>Franklin Gothic Book</vt:lpstr>
      <vt:lpstr>Śablona_prezentace_NICE</vt:lpstr>
      <vt:lpstr>„MOJE KOMPETENCJE PRZEDSIĘBIORCZOŚCI  I SYSTEM AUTOMOTYWACJI“</vt:lpstr>
      <vt:lpstr>Agenda prezentacji</vt:lpstr>
      <vt:lpstr>Wstęp</vt:lpstr>
      <vt:lpstr>Prezentace aplikace PowerPoint</vt:lpstr>
      <vt:lpstr>Kompetencje przedsiębiorcy</vt:lpstr>
      <vt:lpstr>Poziom ludzkich potrzeb</vt:lpstr>
      <vt:lpstr>Poziom potrzeb przedsiębiorstwa / przedsiębiorcy</vt:lpstr>
      <vt:lpstr>Kompetencje przedsiębiorcy</vt:lpstr>
      <vt:lpstr>Prezentace aplikace PowerPoint</vt:lpstr>
      <vt:lpstr>Rodzaje inteligencji  </vt:lpstr>
      <vt:lpstr>Inteligencja logiczno-matematyczna</vt:lpstr>
      <vt:lpstr>Inteligencja językowa</vt:lpstr>
      <vt:lpstr>Inteligencja przyrodnicza </vt:lpstr>
      <vt:lpstr>Inteligencja muzyczna </vt:lpstr>
      <vt:lpstr>Inteligencja przestrzenna </vt:lpstr>
      <vt:lpstr>Inteligencja ruchowa </vt:lpstr>
      <vt:lpstr>Inteligencja interpersonalna </vt:lpstr>
      <vt:lpstr>Inteligencja intrapersonalna </vt:lpstr>
      <vt:lpstr>Inteligencja intrapersonalna </vt:lpstr>
      <vt:lpstr>Prezentace aplikace PowerPoint</vt:lpstr>
    </vt:vector>
  </TitlesOfParts>
  <Company>ATH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 jaki sposób zaprojektować budżet kosztochłonności planowanej działalności gospodarczej np. startupu</dc:title>
  <dc:creator>Dagmara Mika</dc:creator>
  <cp:lastModifiedBy>Kulihova Kublova Tereza</cp:lastModifiedBy>
  <cp:revision>76</cp:revision>
  <dcterms:created xsi:type="dcterms:W3CDTF">2021-07-29T09:54:29Z</dcterms:created>
  <dcterms:modified xsi:type="dcterms:W3CDTF">2023-09-19T19:59:48Z</dcterms:modified>
</cp:coreProperties>
</file>