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3" r:id="rId27"/>
    <p:sldId id="284" r:id="rId28"/>
    <p:sldId id="285" r:id="rId29"/>
    <p:sldId id="286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4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8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757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7601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7530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3875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2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pos="9216" userDrawn="1">
          <p15:clr>
            <a:srgbClr val="F26B43"/>
          </p15:clr>
        </p15:guide>
        <p15:guide id="3" pos="1248" userDrawn="1">
          <p15:clr>
            <a:srgbClr val="F26B43"/>
          </p15:clr>
        </p15:guide>
        <p15:guide id="4" pos="1152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3660" y="2852936"/>
            <a:ext cx="8636836" cy="1712554"/>
          </a:xfrm>
        </p:spPr>
        <p:txBody>
          <a:bodyPr>
            <a:noAutofit/>
          </a:bodyPr>
          <a:lstStyle/>
          <a:p>
            <a:r>
              <a:rPr lang="pl-PL" altLang="pl-PL" b="1" dirty="0"/>
              <a:t>FORMY I RODZAJE ZATRUDNIENIA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pl-PL" altLang="pl-PL" sz="2400"/>
          </a:p>
          <a:p>
            <a:pPr>
              <a:defRPr/>
            </a:pPr>
            <a:endParaRPr lang="pl-PL" altLang="pl-PL" sz="2400"/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919536" y="4941168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realizacja w ramach projektu </a:t>
            </a:r>
          </a:p>
          <a:p>
            <a:pPr algn="l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finansowanego z programu UE Erasmus+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1196752"/>
            <a:ext cx="1029836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286000"/>
            <a:ext cx="10153128" cy="4065874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zastępstwo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Zawiera się ją w celu zastępstwa pracownika w czasie jego usprawiedliwionej nieobecności w pracy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narzędziem elastycznego rozwiązywania przez pracodawców problemów kadrowych związanych z okresową, usprawiedliwioną nieobecnością pracowników w pracy (np. choroba, urlop macierzyński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i.t.p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Może mieć zastosowanie nawet w przypadku stosunkowo krótkich nieobecności, ze względu na możliwość wypowiedzenia jej w każdej chwili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Okres wypowiedzenia wynosi tylko 3 dni robocze (może to mieć ogromne znaczenie w przypadku kłopotów w określeniu terminu końcowego umowy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44996" y="105273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44996" y="2276872"/>
            <a:ext cx="10515600" cy="395131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Umowy terminowe – podsumowanie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Odgrywają one bardzo ważną rolę w polityce personalnej współczesnej firmy, w której poważną rolę odgrywają pracownicy tzw. peryferyjni np. pracownicy obsługi administracyjno-biurowej i technicznej, pracownicy produkcyjni, magazynierzy, sprzedawcy, operatorzy urządzeń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Filozofia zatrudnienia tych kategorii pracowników sprowadza się do możliwości zastąpienia ich w każdej chwili innymi pracownikami, a w razie dekoniunktury redukcji zatrudnienia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 ewentualnym zwalnianiu pracowników  pracodawca nie musi w ramach takich umów stosować wszystkich procedur, jakie są związane z zatrudnieniem na czas nieokreślony i nie ponoszą w związku z tym kosztów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83671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1916832"/>
            <a:ext cx="10226352" cy="3807296"/>
          </a:xfrm>
        </p:spPr>
        <p:txBody>
          <a:bodyPr rtlCol="0">
            <a:no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Umowy terminowe – podsumowanie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Umowy terminowe postrzegane są przez pracowników jako mniej korzystne i mogą prowadzić do negatywnej selekcji kadr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 nadarzającej się okazji najlepsi pracownicy mogą odejść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Pracownicy zatrudnieni na czas określony mają obniżone poczucie bezpieczeństwa związane z pracą (np. utrudniony dostęp do kredytów bankowych)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Krótkie okresy wypowiedzenia i brak możliwości domagania się odprawy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razie niezgodnego z prawem wypowiedzenia takiej umowy pracownik może domagać się w zasadzie tylko odszkodowania w wysokości wynagrodzenia za czas, do jakiego umowa miała trwać, nie dłużej jednak niż za 3 miesiące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1325344"/>
            <a:ext cx="10442376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1424" y="2636912"/>
            <a:ext cx="10515600" cy="3791983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o pracę na czas nieokreślony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 na celu nawiązanie trwałej więzi pomiędzy pracownikiem i pracodawcą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Pracodawca ponosi tu wszystkie możliwe koszty związane z zatrudnieniem – począwszy od kosztów naboru i selekcji pracowników, poprzez ich przeszkolenie, przygotowanie i utrzymanie stanowiska pracy, wynagrodzenie, świadczenia socjalne, na kosztach związanych z odprawami i ewentualnymi odszkodowaniami skończywszy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4050" y="1340768"/>
            <a:ext cx="9440502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624050" y="2666331"/>
            <a:ext cx="8943900" cy="3581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pl-PL" altLang="pl-PL" sz="2000" b="1" dirty="0"/>
              <a:t>Umowa o pracę na czas nieokreślony – okresy wypowiedzeń</a:t>
            </a:r>
          </a:p>
          <a:p>
            <a:r>
              <a:rPr lang="pl-PL" altLang="pl-PL" sz="2000" dirty="0"/>
              <a:t>jeżeli pracownik był zatrudniony na okres do </a:t>
            </a:r>
            <a:br>
              <a:rPr lang="pl-PL" altLang="pl-PL" sz="2000" dirty="0"/>
            </a:br>
            <a:r>
              <a:rPr lang="pl-PL" altLang="pl-PL" sz="2000" dirty="0"/>
              <a:t>6 miesięcy - 2 tygodnie</a:t>
            </a:r>
          </a:p>
          <a:p>
            <a:r>
              <a:rPr lang="pl-PL" altLang="pl-PL" sz="2000" dirty="0"/>
              <a:t>jeżeli pracownik był zatrudniony od </a:t>
            </a:r>
            <a:br>
              <a:rPr lang="pl-PL" altLang="pl-PL" sz="2000" dirty="0"/>
            </a:br>
            <a:r>
              <a:rPr lang="pl-PL" altLang="pl-PL" sz="2000" dirty="0"/>
              <a:t>6 miesięcy do 3 lat – 1 miesiąc</a:t>
            </a:r>
          </a:p>
          <a:p>
            <a:r>
              <a:rPr lang="pl-PL" altLang="pl-PL" sz="2000" dirty="0"/>
              <a:t>jeżeli pracownik był zatrudniony </a:t>
            </a:r>
            <a:br>
              <a:rPr lang="pl-PL" altLang="pl-PL" sz="2000" dirty="0"/>
            </a:br>
            <a:r>
              <a:rPr lang="pl-PL" altLang="pl-PL" sz="2000" dirty="0"/>
              <a:t>pow. 3 lat – 3 miesiące</a:t>
            </a:r>
          </a:p>
          <a:p>
            <a:endParaRPr lang="pl-PL" altLang="pl-PL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05273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471" y="2178978"/>
            <a:ext cx="10515600" cy="4180174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o pracę na czas nieokreślony – wypowiedzenie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Wypowiedzenie umowy o pracę na czas nieokreślony: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 być </a:t>
            </a:r>
            <a:r>
              <a:rPr lang="pl-PL" altLang="pl-PL" sz="1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uzasadnione</a:t>
            </a: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(przyczyna – prawdziwa, obiektywna, konkretna) oraz poprzedzone konsultacją związkową,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 mieć formę pisemną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 zawierać pouczenie o prawie odwołania się do sądu pracy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Skutki nie zachowania powyższych warunków powstają w przypadku gdy pracownik podniesie taki zarzut przed sądem.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Sąd orzeka o :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bezskuteczności wypowiedzenia o ile pracownik jeszcze pracuje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umowa uległa już rozwiązaniu sąd orzeka o przywróceniu do pracy lub ewentualnie o odszkodowaniu.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pl-PL" alt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764704"/>
            <a:ext cx="10369152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7408" y="1988840"/>
            <a:ext cx="11091664" cy="4464496"/>
          </a:xfrm>
        </p:spPr>
        <p:txBody>
          <a:bodyPr rtlCol="0">
            <a:no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pl-PL" alt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Stosunek pracy – charakter prawny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Włączenie pracownika do załogi i podporządkowanie poleceniom pracodawcy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Pracownik zobowiązuje się do wykonywania pracy określonego rodzaju a nie konkretnego zadania (umowa o pracę jest umową starannego działania)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Przestrzeganie ustalonej miary pracy: czasu pracy, norm pracy </a:t>
            </a:r>
            <a:r>
              <a:rPr lang="pl-PL" altLang="pl-PL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i.t.p</a:t>
            </a: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Odpłatność 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Osobiste wykonywanie pracy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Charakter ciągły – pracownik wykonuje pewne powtarzające się czynności a praca przez niego świadczona nie jest jednorazowa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Pełna ochrona socjalna pracownika – urlopy wypoczynkowe, świadczenia na okoliczność choroby </a:t>
            </a:r>
            <a:r>
              <a:rPr lang="pl-PL" altLang="pl-PL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i.t.p</a:t>
            </a: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Odpowiedzialność względem osób trzecich ponosi pracodawca (ewentualne roszczenie regresowe w stosunku do pracownika)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Ryzyko pracodawcy (ekonomiczne, techniczne, osobowe, socjalne)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endParaRPr lang="pl-PL" alt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436" y="1196752"/>
            <a:ext cx="10334364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UMOWY PRAWA CYWILNEGO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19436" y="2564904"/>
            <a:ext cx="10153128" cy="3663280"/>
          </a:xfrm>
        </p:spPr>
        <p:txBody>
          <a:bodyPr rtlCol="0"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zlecenie</a:t>
            </a: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została uregulowana w art. 734 - 751 Kodeksu Cywilnego i według znajdującego się tam zapisu polega na tym, że przyjmujący zlecenie zobowiązuje się do dokonania określonych czynności dla dającego zlecenie, za których ostatecznie efekt nie jest odpowiedzialny (odmiennie od umowy o dzieło, która jest tzw. umową rezultatu)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może być zależnie od woli stron, umową odpłatną lub nieodpłatną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Zazwyczaj przyjmuje się, że wykonawca zlecenia musi wykonać czynność, do której się zobowiązał, osobiście, jednakże </a:t>
            </a:r>
            <a:r>
              <a:rPr lang="pl-PL" altLang="pl-PL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dopuszcza się wykonanie zlecenia przez osobę trzecią – zastępcę</a:t>
            </a:r>
            <a:endParaRPr lang="pl-PL" alt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zlecenia może być w każdej chwili wypowiedziana przez każdą ze stron.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43743" y="1023317"/>
            <a:ext cx="10442376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UMOWY PRAWA CYWILNEGO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11424" y="2348880"/>
            <a:ext cx="11003566" cy="3791983"/>
          </a:xfrm>
        </p:spPr>
        <p:txBody>
          <a:bodyPr rtlCol="0">
            <a:no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Ważne cechy umowy zlecenia: </a:t>
            </a: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podporządkowania pracodawcy (możliwość samodzielnego ustalenia terminu i miejsca wykonania pracy), 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pracę może świadczyć nie tylko osoba fizyczna, ale i podmiot gospodarczy (firma), 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obejmuje jej ustawowe minimum wynagrodzenia i jest ono wypłacane z dołu (czyli po wykonaniu pracy), 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ma ograniczeń w liczbie kolejnych takich umów, 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zleceniodawca nie udziela urlopu, nie wypłaca odprawy, nie płaci za czas choroby.</a:t>
            </a:r>
          </a:p>
          <a:p>
            <a:pPr>
              <a:lnSpc>
                <a:spcPct val="11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2072" y="982951"/>
            <a:ext cx="10226352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UMOWY PRAWA CYWILNEGO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2276872"/>
            <a:ext cx="10515600" cy="4023320"/>
          </a:xfrm>
        </p:spPr>
        <p:txBody>
          <a:bodyPr rtlCol="0"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o dzieło to tzw. </a:t>
            </a:r>
            <a:r>
              <a:rPr lang="pl-PL" altLang="pl-PL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rezultatu</a:t>
            </a: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czyli zobowiązanie do wykonania określonego w niej dzieła (np. napisanie książki, czy wybudowanie domu)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Może w niej być określony termin wykonania pracy. Taka umowa ulega rozwiązaniu po spełnieniu świadczeń obu stron, czyli po wykonaniu pracy i zapłaceniu za nią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Ważne cechy umowy o dzieło: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podporządkowania pracodawcy,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pracę może świadczyć nie tylko osoba fizyczna, ale i podmiot gospodarczy (firma),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obejmuje jej ustawowe minimum wynagrodzenia i jest ono wypłacane z dołu (czyli po wykonaniu pracy),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ma ograniczeń w liczbie kolejnych takich umów, 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zleceniodawca nie udziela urlopu, nie wypłaca odprawy, nie płaci za czas choroby.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endParaRPr lang="pl-PL" alt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403851"/>
            <a:ext cx="8928992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2420888"/>
            <a:ext cx="7200900" cy="3015208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endParaRPr lang="pl-PL" alt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okres próbny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określony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wykonywania określonej pracy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nieokreślony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zastępstwo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08076" y="1556792"/>
            <a:ext cx="10010328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UMOWY PRAWA CYWILNEGO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3239152"/>
            <a:ext cx="10515600" cy="3581400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Podstawowa różnica pomiędzy stosunkiem zlecenia a umową o dzieło to fakt, iż w umowie zlecenia - przyjmujący zlecenie ma wykonać dla zamawiającego </a:t>
            </a:r>
            <a:r>
              <a:rPr lang="pl-PL" altLang="pl-PL" sz="22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pewne czynności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 w umowie o dzieło - zobowiązuje się do </a:t>
            </a:r>
            <a:r>
              <a:rPr lang="pl-PL" altLang="pl-PL" sz="22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dostarczenia określonych wyników swojej pracy w postaci dzieła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Na nim ciąży ryzyko pomyślnego wykonania dzieła. Tylko wykonanie tego dzieła jest podstawą do żądania wynagrodzenia.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32" y="980728"/>
            <a:ext cx="10370368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UMOWY PRAWA CYWILNEGO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83432" y="2132856"/>
            <a:ext cx="10657184" cy="4320480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Umowy prawa cywilnego – podsumowanie: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tak szerokiego wachlarza uprawnień jak w przypadku zatrudnienia pracowniczego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Dają dużo większą swobodę w kształtowaniu treści stosunku prawnego wiążącego strony, nie narzucając przy tym minimalnych gwarancji, jakie istnieją na gruncie prawa pracy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istnieje tu wymóg minimalnego wynagrodzenia (świadczenia pieniężne mogą być więc ustalone poniżej tej granicy)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Wynagrodzenie przysługuje nie z tytułu samego świadczenia pracy, lecz z tytułu uzyskania zamierzonego rezultatu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Prawo cywilne nie określa dobowych i tygodniowych limitów czasu pracy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płatnych zwolnień z obowiązku świadczenia pracy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095325"/>
            <a:ext cx="10154344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SAMOZATRUDNIENIE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99456" y="2420888"/>
            <a:ext cx="10515600" cy="3807296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Samozatrudnienie czyli własna działalność gospodarcza (praca na własny rachunek i własne ryzyko – finansowe, ekonomiczne)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 charakterystyczna dla wolnych zawodów (adwokaci, doradcy podatkowi, konsultanci, eksperci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zależności przełożony – podwładny (większa elastyczność i samodzielność w organizowaniu pracy)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Wiąże się z rezygnacją praktycznie ze wszystkich praw pracowniczych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obowiązków samozatrudnionego należy prowadzenie administracji księgowo-podatkowej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09762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SAMOZATRUDNIENIE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631504" y="2423185"/>
            <a:ext cx="9722296" cy="3581400"/>
          </a:xfrm>
        </p:spPr>
        <p:txBody>
          <a:bodyPr rtlCol="0"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Korzyści: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redukowania kosztów przez odliczanie VAT od kupowanych towarów i usług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obniżania podatku dochodowego przez rozliczanie inwestycji oraz zatrudnianie innych osób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uniezależnienia się od jednego pracodawcy w przypadku pozyskania kilku odbiorców usług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Większa elastyczność w organizowaniu i planowaniu pracy własnej, zarówno w odniesieniu do godzin jak i miejsca pracy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850980"/>
            <a:ext cx="1029836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PRACA NAKŁADCZA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2144901"/>
            <a:ext cx="10441160" cy="4065874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Zasadnicze regulacje dotyczące zatrudnionych na podstawie umowy o pracę nakładczą znaleźć można w rozporządzeniu Rady Ministrów z dnia 31 grudnia 1975r. w sprawie uprawnień pracowniczych osób wykonujących pracę nakładczą (Dz. U. z 1976r., Nr 3, poz. 19 z </a:t>
            </a:r>
            <a:r>
              <a:rPr lang="pl-PL" alt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późn</a:t>
            </a: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zm.).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to forma zatrudnienia, w której liczy się przede wszystkim rezultat pracy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Pracownik otrzymuje wynagrodzenie za wykonanie konkretnych zadań w wybranym przez niego miejscu i czasie, z reguły w domu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Przedmiotem pracy nakładczej może być produkcja drobnych przedmiotów, ale też na przykład wykonywanie projektów marketingowych czy każda inna czynność, która może podlegać umowie o dzieło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Pracownik nabiera praw do ubezpieczeń społecznych i ubezpieczenia zdrowotnego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696" y="1086333"/>
            <a:ext cx="9937104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PRACA NAKŁADCZA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416696" y="2458682"/>
            <a:ext cx="9937104" cy="3581400"/>
          </a:xfrm>
        </p:spPr>
        <p:txBody>
          <a:bodyPr rtlCol="0"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Zatrudniający ma obowiązek zapewnienia zatrudnionemu odpowiedniej ilości pracy, a przynajmniej: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pracy, za którą zatrudniony może uzyskać co najmniej najniższe wynagrodzenie pracownicze miesięcznie, w przypadku, gdy dla zatrudnionego praca nakładcza jest wyłącznym albo głównym źródłem utrzymania;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pracy, za którą zatrudniony może uzyskać co najmniej 50% najniższego wynagrodzenia pracowniczego miesięcznie, w przypadku, gdy dla zatrudnionego praca nakładcza jest dodatkowym źródłem utrzymania 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0273" y="98072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KONTRAKT MENEDŻERSKI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99456" y="2204864"/>
            <a:ext cx="10369152" cy="4104456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Kontrakt menedżerski</a:t>
            </a: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umowa cywilnoprawna pomiędzy podmiotem gospodarczym a podmiotem, najczęściej osobą fizyczną, który ma nim zarządzać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jej mocy osoba zarządzająca zobowiązuje się do wykonywania czynności w interesie kierowanej firmy, a firma zawiera z nią umowę, na mocy której powierza jej zarządzanie i określa zakres odpowiedzialności osoby zarządzającej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Zarządca nie jest ściśle podporządkowany (tak jak w przypadku umowy o pracę) i ma stosunkowo duży zakres autonomii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Odpowiada za pewien całokształt prac w firmie. Jest odpowiedzialny za jej prowadzenie, zachowanie jej tajemnic, a także ewentualne szkody powstałe wskutek niewłaściwego zarządzania firmą, przy czym menedżer odpowiada na zasadach przewidzianych w Kodeksie cywilnym a nie Kodeksie pracy (odpowiedzialność za rzeczywistą stratę i utracone korzyści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1340768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/>
              <a:t>INNE FORMY ZATRUDNIENIA</a:t>
            </a:r>
            <a:br>
              <a:rPr lang="pl-PL" altLang="pl-PL" sz="4000" b="1" dirty="0"/>
            </a:br>
            <a:r>
              <a:rPr lang="pl-PL" altLang="pl-PL" sz="4000" b="1" dirty="0"/>
              <a:t>KONTRAKT MENEDŻERSKI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19436" y="2888323"/>
            <a:ext cx="10153128" cy="35814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l-PL" altLang="pl-PL" sz="2200" dirty="0"/>
              <a:t>Zarządca nie ma ściśle określonych godzin pracy</a:t>
            </a:r>
          </a:p>
          <a:p>
            <a:pPr algn="just">
              <a:lnSpc>
                <a:spcPct val="100000"/>
              </a:lnSpc>
            </a:pPr>
            <a:r>
              <a:rPr lang="pl-PL" altLang="pl-PL" sz="2200" dirty="0"/>
              <a:t>Strony kontraktu określają okoliczności, w których następuje rozwiązanie umowy</a:t>
            </a:r>
          </a:p>
          <a:p>
            <a:pPr algn="just">
              <a:lnSpc>
                <a:spcPct val="100000"/>
              </a:lnSpc>
            </a:pPr>
            <a:r>
              <a:rPr lang="pl-PL" altLang="pl-PL" sz="2200" dirty="0"/>
              <a:t>Wadą kontraktu menedżerskiego jest również lojalność, do której zostaje zobowiązany kandydat do pracy (zakaz konkurencji nie tylko w trakcie trwania kontraktu ale nawet do trzech lat po jego zakończeniu) – złamanie zakazu to wielotysięczne kary ponoszone przez menedżera (w zamian za to bardzo wysokie odprawy)</a:t>
            </a:r>
          </a:p>
          <a:p>
            <a:pPr>
              <a:lnSpc>
                <a:spcPct val="100000"/>
              </a:lnSpc>
            </a:pPr>
            <a:endParaRPr lang="pl-PL" altLang="pl-PL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1155907"/>
            <a:ext cx="10946432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/>
              <a:t>INNE FORMY ZATRUDNIENIA </a:t>
            </a:r>
            <a:br>
              <a:rPr lang="pl-PL" altLang="pl-PL" sz="4000" b="1" dirty="0"/>
            </a:br>
            <a:r>
              <a:rPr lang="pl-PL" altLang="pl-PL" sz="4000" b="1" dirty="0"/>
              <a:t>JOB SHARING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415554"/>
            <a:ext cx="10369152" cy="3581400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to podział pracy i świadczeń należących do jednego etatu pomiędzy dwóch lub kilku pracowników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Zazwyczaj polega na zatrudnieniu na tym samym stanowisku dwóch osób w połowie wymiaru czasu pracy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 korzystna dla osób, które nie mogą pracować w pełnym wymiarze godzin ze względu np. na naukę, obowiązki rodzinne </a:t>
            </a:r>
            <a:r>
              <a:rPr lang="pl-PL" altLang="pl-PL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i.t.p</a:t>
            </a: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Dla pracodawcy korzyścią jest fakt, że w przypadku choroby lub nieobecności jednego z pracowników przynajmniej część obowiązków zostanie wykonana kompetentnie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Wadą są zwiększone koszty administracyjne, możliwość rozmycia się odpowiedzialności oraz potencjalne konflikty pomiędzy dzielącymi stanowisko dotyczące czasu pracy i obowiązków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132764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2720" y="1124744"/>
            <a:ext cx="972108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632720" y="2276872"/>
            <a:ext cx="9721080" cy="3960440"/>
          </a:xfrm>
        </p:spPr>
        <p:txBody>
          <a:bodyPr rtlCol="0">
            <a:normAutofit fontScale="92500"/>
          </a:bodyPr>
          <a:lstStyle/>
          <a:p>
            <a:pPr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okres próbny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 charakter fakultatywny i może poprzedzać każdą z umów o pracę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 na celu wzajemne poznanie się stron stosunku pracy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Okres próbny nie może przekraczać 3 miesięcy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Okres próbny może być wydłużony bądź skrócony pod warunkiem, że nie zostanie przekroczony okres maksymalny 3 miesięcy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można w ramach tego samego zatrudnienia zawrzeć kilku umów na okres próbny</a:t>
            </a:r>
          </a:p>
          <a:p>
            <a:pPr>
              <a:lnSpc>
                <a:spcPct val="11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Kodeks pracy przewiduje możliwość wypowiedzenia umowy na okres próbny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556792"/>
            <a:ext cx="9970841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780928"/>
            <a:ext cx="9938320" cy="3087216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okres próbny – okresy wypowiedzenia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pl-PL" altLang="pl-PL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umowa została zawarta na okres </a:t>
            </a:r>
            <a:b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tygodni – 3 dni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umowa została zawarta na okres dłuższy niż </a:t>
            </a:r>
            <a:b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tygodnie – 1 tydzień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jeżeli umowa została zawarta na </a:t>
            </a:r>
            <a:b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miesiące – 2 tygodnie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167333"/>
            <a:ext cx="993832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492896"/>
            <a:ext cx="10297144" cy="3879304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określony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Zawiera się ją gdy do wykonania jest praca przez wskazany okres czasu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Termin końcowy umowy oznaczony jest poprzez wskazanie konkretnej daty kalendarzowej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Zasada limitowania liczby kolejno po sobie następujących umów na czas określony, zawieranych przez tego samego pracodawcę z tym samym pracownikiem (zawarcie trzeciej umowy na czas określony, jeżeli przerwy pomiędzy umowami nie przekroczyły miesiąca, jest równoznaczne w skutkach prawnych z zawarciem umowy na czas nieokreślony)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449354"/>
            <a:ext cx="10082336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2783031"/>
            <a:ext cx="10082336" cy="3791983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określony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Ustawodawca nie precyzuje na jak długi okres może zostać zawarta umowa na czas określony, jednakże ustalenie zbyt długiego okresu trwania umowy (np. 10 lat) stanowi ewidentne obejście prawa i może być ocenione jako sprzeczne z zasadami współżycia społecznego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Kodeks pracy nie wyklucza możliwości wydłużenia bądź skrócenia umowy na czas określony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268760"/>
            <a:ext cx="10082336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2492896"/>
            <a:ext cx="10515600" cy="3791983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określony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Wypowiedzenie umowy na czas określony możliwe jest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 warunkiem spełnienia (łącznie) dwóch przesłanek:</a:t>
            </a:r>
          </a:p>
          <a:p>
            <a:pPr>
              <a:spcAft>
                <a:spcPts val="0"/>
              </a:spcAft>
              <a:buNone/>
              <a:defRPr/>
            </a:pPr>
            <a:endParaRPr lang="pl-PL" altLang="pl-PL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została zawarta na okres dłuższy niż 6 miesięcy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Strony przy zawieraniu umowy przewidziały dopuszczalność jej wcześniejszego rozwiązania za dwutygodniowym wypowiedzeniem 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Wyjątek: ogłoszenie upadłości bądź likwidacja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pracodwcy</a:t>
            </a: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1124744"/>
            <a:ext cx="1029836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83432" y="2276872"/>
            <a:ext cx="10873208" cy="3879304"/>
          </a:xfrm>
        </p:spPr>
        <p:txBody>
          <a:bodyPr rtlCol="0">
            <a:noAutofit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Umowa na czas wykonywania określonej pracy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Czas trwania umowy uzależniony jest od wykonania powierzonej pracy 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Zawiera się ją gdy stronom trudno jest określić termin końcowy umowy – konstrukcja ta przewiduje, że można ten termin wskazać pośrednio poprzez wskazanie okoliczności, której nadejście w przyszłości strony przewidują np. rozładowanie wagonów z węglem, sporządzenie sprawozdania finansowego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Umowy tego typu zawierane są zatem przy pracach dorywczych, sezonowych, które nasilają się w pewnych okresach np. remonty, zbiór owoców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Formuła taka może być wykorzystana także przy zatrudnianiu specjalistów przy restrukturyzacji czy likwidacji przedsiębiorstw, tudzież przy wdrażaniu nowych rozwiązań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2748" y="1561745"/>
            <a:ext cx="9866312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2400" b="1" dirty="0"/>
              <a:t>FORMY ZATRUDNIENIA</a:t>
            </a:r>
            <a:br>
              <a:rPr lang="pl-PL" altLang="pl-PL" sz="2400" b="1" dirty="0"/>
            </a:br>
            <a:r>
              <a:rPr lang="pl-PL" altLang="pl-PL" sz="2400" b="1" dirty="0"/>
              <a:t>UMOWY O PRACĘ PRZEWIDZIANE W KODEKSIE PRACY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2888323"/>
            <a:ext cx="8712968" cy="3581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pl-PL" altLang="pl-PL" sz="2200" b="1" dirty="0"/>
              <a:t>Umowa na czas wykonania określonej pracy</a:t>
            </a:r>
          </a:p>
          <a:p>
            <a:pPr>
              <a:buFont typeface="Wingdings" panose="05000000000000000000" pitchFamily="2" charset="2"/>
              <a:buNone/>
            </a:pPr>
            <a:endParaRPr lang="pl-PL" altLang="pl-PL" sz="2200" dirty="0"/>
          </a:p>
          <a:p>
            <a:r>
              <a:rPr lang="pl-PL" altLang="pl-PL" sz="2200" dirty="0"/>
              <a:t>Co do zasady ustawodawca nie przewiduje możliwości wypowiedzenia takiej umowy</a:t>
            </a:r>
          </a:p>
          <a:p>
            <a:r>
              <a:rPr lang="pl-PL" altLang="pl-PL" sz="2200" dirty="0"/>
              <a:t>Wyjątki: ogłoszenie upadłości bądź likwidacja pracodawcy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350</TotalTime>
  <Words>2329</Words>
  <Application>Microsoft Office PowerPoint</Application>
  <PresentationFormat>Širokoúhlá obrazovka</PresentationFormat>
  <Paragraphs>170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Franklin Gothic Book</vt:lpstr>
      <vt:lpstr>Wingdings</vt:lpstr>
      <vt:lpstr>Wingdings 3</vt:lpstr>
      <vt:lpstr>Śablona_prezentace_NICE</vt:lpstr>
      <vt:lpstr>FORMY I RODZAJE ZATRUDNIENIA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FORMY ZATRUDNIENIA UMOWY O PRACĘ PRZEWIDZIANE W KODEKSIE PRACY</vt:lpstr>
      <vt:lpstr>INNE FORMY ZATRUDNIENIA UMOWY PRAWA CYWILNEGO</vt:lpstr>
      <vt:lpstr>INNE FORMY ZATRUDNIENIA UMOWY PRAWA CYWILNEGO</vt:lpstr>
      <vt:lpstr>INNE FORMY ZATRUDNIENIA UMOWY PRAWA CYWILNEGO</vt:lpstr>
      <vt:lpstr>INNE FORMY ZATRUDNIENIA UMOWY PRAWA CYWILNEGO</vt:lpstr>
      <vt:lpstr>INNE FORMY ZATRUDNIENIA UMOWY PRAWA CYWILNEGO</vt:lpstr>
      <vt:lpstr>INNE FORMY ZATRUDNIENIA SAMOZATRUDNIENIE</vt:lpstr>
      <vt:lpstr>INNE FORMY ZATRUDNIENIA SAMOZATRUDNIENIE</vt:lpstr>
      <vt:lpstr>INNE FORMY ZATRUDNIENIA PRACA NAKŁADCZA</vt:lpstr>
      <vt:lpstr>INNE FORMY ZATRUDNIENIA PRACA NAKŁADCZA</vt:lpstr>
      <vt:lpstr>INNE FORMY ZATRUDNIENIA KONTRAKT MENEDŻERSKI</vt:lpstr>
      <vt:lpstr>INNE FORMY ZATRUDNIENIA KONTRAKT MENEDŻERSKI</vt:lpstr>
      <vt:lpstr>INNE FORMY ZATRUDNIENIA  JOB SHARING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ZATRUDNIENIA</dc:title>
  <dc:creator>Maria Kubica</dc:creator>
  <cp:lastModifiedBy>Kulihova Kublova Tereza</cp:lastModifiedBy>
  <cp:revision>8</cp:revision>
  <dcterms:created xsi:type="dcterms:W3CDTF">2009-10-18T15:05:08Z</dcterms:created>
  <dcterms:modified xsi:type="dcterms:W3CDTF">2023-09-19T19:46:20Z</dcterms:modified>
</cp:coreProperties>
</file>