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44" r:id="rId1"/>
  </p:sldMasterIdLst>
  <p:sldIdLst>
    <p:sldId id="256" r:id="rId2"/>
    <p:sldId id="258" r:id="rId3"/>
    <p:sldId id="266" r:id="rId4"/>
    <p:sldId id="281" r:id="rId5"/>
    <p:sldId id="280" r:id="rId6"/>
    <p:sldId id="268" r:id="rId7"/>
    <p:sldId id="269" r:id="rId8"/>
    <p:sldId id="282" r:id="rId9"/>
    <p:sldId id="262" r:id="rId10"/>
    <p:sldId id="270" r:id="rId11"/>
    <p:sldId id="264" r:id="rId12"/>
    <p:sldId id="263" r:id="rId13"/>
    <p:sldId id="265" r:id="rId14"/>
    <p:sldId id="272" r:id="rId15"/>
    <p:sldId id="273" r:id="rId16"/>
    <p:sldId id="275" r:id="rId17"/>
    <p:sldId id="283" r:id="rId18"/>
    <p:sldId id="276" r:id="rId19"/>
    <p:sldId id="27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70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893362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68852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12122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952013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pos="9216" userDrawn="1">
          <p15:clr>
            <a:srgbClr val="F26B43"/>
          </p15:clr>
        </p15:guide>
        <p15:guide id="3" pos="1248" userDrawn="1">
          <p15:clr>
            <a:srgbClr val="F26B43"/>
          </p15:clr>
        </p15:guide>
        <p15:guide id="4" pos="1152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33503" y="2929098"/>
            <a:ext cx="6270922" cy="1729809"/>
          </a:xfrm>
        </p:spPr>
        <p:txBody>
          <a:bodyPr>
            <a:noAutofit/>
          </a:bodyPr>
          <a:lstStyle/>
          <a:p>
            <a:r>
              <a:rPr lang="pl-PL" b="1" dirty="0"/>
              <a:t>KONTAKTY BIZNESOWE</a:t>
            </a:r>
            <a:endParaRPr lang="pl-PL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2033503" y="5079720"/>
            <a:ext cx="6831673" cy="763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realizacja w ramach projektu </a:t>
            </a:r>
          </a:p>
          <a:p>
            <a:pPr algn="l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NICE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Network for Inter-Institutional Cooperation in Entrepreneurial Education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l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finansowanego z programu UE Erasmus+</a:t>
            </a:r>
          </a:p>
        </p:txBody>
      </p:sp>
    </p:spTree>
    <p:extLst>
      <p:ext uri="{BB962C8B-B14F-4D97-AF65-F5344CB8AC3E}">
        <p14:creationId xmlns:p14="http://schemas.microsoft.com/office/powerpoint/2010/main" val="89152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2884" y="1334182"/>
            <a:ext cx="9790915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Aspekty etykiety </a:t>
            </a:r>
            <a:br>
              <a:rPr lang="pl-PL" sz="4000" dirty="0"/>
            </a:br>
            <a:r>
              <a:rPr lang="pl-PL" sz="4000" dirty="0"/>
              <a:t>w komunikacji biznesowej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562884" y="2888323"/>
            <a:ext cx="3821974" cy="3581400"/>
          </a:xfrm>
        </p:spPr>
        <p:txBody>
          <a:bodyPr>
            <a:noAutofit/>
          </a:bodyPr>
          <a:lstStyle/>
          <a:p>
            <a:r>
              <a:rPr lang="pl-PL" sz="2400" dirty="0"/>
              <a:t>rozmowa telefoniczna</a:t>
            </a:r>
          </a:p>
          <a:p>
            <a:r>
              <a:rPr lang="pl-PL" sz="2400" dirty="0"/>
              <a:t>korespondencja urzędowa</a:t>
            </a:r>
          </a:p>
          <a:p>
            <a:r>
              <a:rPr lang="pl-PL" sz="2400" dirty="0"/>
              <a:t>korespondencja elektroniczna</a:t>
            </a:r>
          </a:p>
          <a:p>
            <a:r>
              <a:rPr lang="pl-PL" sz="2400" dirty="0"/>
              <a:t>etykieta w Internecie </a:t>
            </a:r>
          </a:p>
          <a:p>
            <a:endParaRPr lang="pl-PL" sz="24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945758" y="2888323"/>
            <a:ext cx="5206149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etykieta podczas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wideorozmowy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spotkanie osobiste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tworzenie pierwszego wrażenia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autoprezentacja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mowa ciała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0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4850" y="1403497"/>
            <a:ext cx="10143242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Kilka podstawowych zasad etyki biznesu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4850" y="2729060"/>
            <a:ext cx="9788949" cy="3581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200" b="1" dirty="0"/>
              <a:t>Kto ma pierwszeństwo?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b="1" dirty="0"/>
              <a:t>Kiedy zatem mężczyzna powinien przepuścić kobietę w drzwiach?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b="1" dirty="0"/>
              <a:t>Kto kogo wita i kto komu podaje rękę przy powitaniu?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b="1" dirty="0"/>
              <a:t>Kiedy kobieta wstaje przy powitaniu?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b="1" dirty="0"/>
              <a:t>Kto może zaproponować przejście na „ty”?</a:t>
            </a:r>
          </a:p>
        </p:txBody>
      </p:sp>
    </p:spTree>
    <p:extLst>
      <p:ext uri="{BB962C8B-B14F-4D97-AF65-F5344CB8AC3E}">
        <p14:creationId xmlns:p14="http://schemas.microsoft.com/office/powerpoint/2010/main" val="429344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898" y="1023097"/>
            <a:ext cx="9856902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Różnice kulturowe w świecie biznesu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6898" y="2148837"/>
            <a:ext cx="9856902" cy="381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b="1" dirty="0"/>
              <a:t>Trochę teorii…</a:t>
            </a:r>
            <a:endParaRPr lang="pl-PL" sz="2200" dirty="0"/>
          </a:p>
          <a:p>
            <a:pPr>
              <a:lnSpc>
                <a:spcPct val="100000"/>
              </a:lnSpc>
            </a:pPr>
            <a:r>
              <a:rPr lang="pl-PL" sz="2200" dirty="0"/>
              <a:t>Kultury </a:t>
            </a:r>
            <a:r>
              <a:rPr lang="pl-PL" sz="2200" dirty="0" err="1"/>
              <a:t>propartnerskie</a:t>
            </a:r>
            <a:r>
              <a:rPr lang="pl-PL" sz="2200" dirty="0"/>
              <a:t> i </a:t>
            </a:r>
            <a:r>
              <a:rPr lang="pl-PL" sz="2200" dirty="0" err="1"/>
              <a:t>protransakcyjne</a:t>
            </a:r>
            <a:endParaRPr lang="pl-PL" sz="2200" dirty="0"/>
          </a:p>
          <a:p>
            <a:pPr>
              <a:lnSpc>
                <a:spcPct val="100000"/>
              </a:lnSpc>
            </a:pPr>
            <a:r>
              <a:rPr lang="pl-PL" sz="2200" dirty="0"/>
              <a:t>Kultury indywidualizmu i kolektywizmu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Kultury hierarchiczne i demokratyczne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Kultury ceremonialne i nieceremonialne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Kultury </a:t>
            </a:r>
            <a:r>
              <a:rPr lang="pl-PL" sz="2200" dirty="0" err="1"/>
              <a:t>monochroniczne</a:t>
            </a:r>
            <a:r>
              <a:rPr lang="pl-PL" sz="2200" dirty="0"/>
              <a:t> i </a:t>
            </a:r>
            <a:r>
              <a:rPr lang="pl-PL" sz="2200" dirty="0" err="1"/>
              <a:t>polichroniczne</a:t>
            </a:r>
            <a:endParaRPr lang="pl-PL" sz="2200" dirty="0"/>
          </a:p>
          <a:p>
            <a:pPr>
              <a:lnSpc>
                <a:spcPct val="100000"/>
              </a:lnSpc>
            </a:pPr>
            <a:r>
              <a:rPr lang="pl-PL" sz="2200" dirty="0"/>
              <a:t>Kultury ekspresyjne i powściągliwe</a:t>
            </a:r>
          </a:p>
          <a:p>
            <a:endParaRPr lang="pl-PL" sz="1400" dirty="0"/>
          </a:p>
          <a:p>
            <a:pPr marL="0" indent="0" algn="r">
              <a:buNone/>
            </a:pPr>
            <a:r>
              <a:rPr lang="pl-PL" sz="1200" dirty="0"/>
              <a:t>Jacek </a:t>
            </a:r>
            <a:r>
              <a:rPr lang="pl-PL" sz="1200" dirty="0" err="1"/>
              <a:t>Sałapata</a:t>
            </a:r>
            <a:r>
              <a:rPr lang="pl-PL" sz="1200" dirty="0"/>
              <a:t>, </a:t>
            </a:r>
            <a:r>
              <a:rPr lang="pl-PL" sz="1200" i="1" dirty="0"/>
              <a:t>Różnice kulturowe w świecie biznesu, RZESZOWSKIE STUDIA SOCJOLOGICZNE 6/2016</a:t>
            </a:r>
          </a:p>
        </p:txBody>
      </p:sp>
    </p:spTree>
    <p:extLst>
      <p:ext uri="{BB962C8B-B14F-4D97-AF65-F5344CB8AC3E}">
        <p14:creationId xmlns:p14="http://schemas.microsoft.com/office/powerpoint/2010/main" val="61474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0326" y="1098512"/>
            <a:ext cx="10482608" cy="1325563"/>
          </a:xfrm>
        </p:spPr>
        <p:txBody>
          <a:bodyPr>
            <a:noAutofit/>
          </a:bodyPr>
          <a:lstStyle/>
          <a:p>
            <a:pPr algn="l"/>
            <a:r>
              <a:rPr lang="pl-PL" sz="4000" dirty="0"/>
              <a:t>Czym jest komunikacja międzykulturowa?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0326" y="2178978"/>
            <a:ext cx="10043474" cy="388837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dirty="0"/>
              <a:t>… </a:t>
            </a:r>
            <a:r>
              <a:rPr lang="pl-PL" sz="2000" b="1" dirty="0"/>
              <a:t>wszystkie interakcje pomiędzy członkami różnych kultur</a:t>
            </a:r>
            <a:r>
              <a:rPr lang="pl-PL" sz="2000" dirty="0"/>
              <a:t>, mające na celu nawiązywanie kontaktów między nimi. Osoby te często reprezentują inne normy i wartości kulturowe.</a:t>
            </a:r>
          </a:p>
          <a:p>
            <a:pPr>
              <a:lnSpc>
                <a:spcPct val="120000"/>
              </a:lnSpc>
            </a:pPr>
            <a:r>
              <a:rPr lang="pl-PL" sz="2000" b="1" dirty="0"/>
              <a:t>komunikacja </a:t>
            </a:r>
            <a:r>
              <a:rPr lang="pl-PL" sz="2000" b="1" dirty="0" err="1"/>
              <a:t>niskokontekstowa</a:t>
            </a:r>
            <a:r>
              <a:rPr lang="pl-PL" sz="2000" b="1" dirty="0"/>
              <a:t> </a:t>
            </a:r>
            <a:r>
              <a:rPr lang="pl-PL" sz="2000" dirty="0"/>
              <a:t>– informacje przekazywane są za pomocą słów, a ich znaczenie jest nadrzędne względem gestykulacji, mimiki czy tonu głosu. Komunikaty w tym wypadku są jasne i dość precyzyjne oddają intencje mówiącego (Niemcy, USA, Wielka Brytania, Kanada, Skandynawia, Rosja, Szwajcaria)</a:t>
            </a:r>
            <a:endParaRPr lang="pl-PL" sz="2000" b="1" dirty="0"/>
          </a:p>
          <a:p>
            <a:pPr>
              <a:lnSpc>
                <a:spcPct val="120000"/>
              </a:lnSpc>
            </a:pPr>
            <a:r>
              <a:rPr lang="pl-PL" sz="2000" b="1" dirty="0"/>
              <a:t>komunikacja wysokokontekstowa –</a:t>
            </a:r>
            <a:r>
              <a:rPr lang="pl-PL" sz="2000" dirty="0"/>
              <a:t> ważna jest komunikacja niewerbalna. W tym wypadku komunikaty pełne są dwuznaczności (kraje arabskie i azjatyckie)</a:t>
            </a:r>
          </a:p>
          <a:p>
            <a:pPr>
              <a:lnSpc>
                <a:spcPct val="120000"/>
              </a:lnSpc>
            </a:pPr>
            <a:endParaRPr lang="pl-PL" sz="2000" dirty="0"/>
          </a:p>
          <a:p>
            <a:pPr>
              <a:lnSpc>
                <a:spcPct val="120000"/>
              </a:lnSpc>
            </a:pPr>
            <a:endParaRPr lang="pl-PL" sz="2000" dirty="0"/>
          </a:p>
          <a:p>
            <a:pPr>
              <a:lnSpc>
                <a:spcPct val="12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7541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53" y="1075154"/>
            <a:ext cx="10289686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Różnice w komunikacji międzykulturowej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5177" y="2314280"/>
            <a:ext cx="5120719" cy="3581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/>
              <a:t>Poszczególne kultury mogą różnić się między sobą ze względu na: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sposób komunikowania się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dystans przestrzenny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postrzeganie czasu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sposób komunikowania się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zajmowaną pozycję w hierarchii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męskość – kobiecość</a:t>
            </a:r>
          </a:p>
          <a:p>
            <a:pPr>
              <a:lnSpc>
                <a:spcPct val="120000"/>
              </a:lnSpc>
            </a:pPr>
            <a:endParaRPr lang="pl-PL" sz="2200" dirty="0"/>
          </a:p>
          <a:p>
            <a:pPr>
              <a:lnSpc>
                <a:spcPct val="120000"/>
              </a:lnSpc>
            </a:pPr>
            <a:endParaRPr lang="pl-PL" sz="2200" dirty="0"/>
          </a:p>
          <a:p>
            <a:pPr>
              <a:lnSpc>
                <a:spcPct val="120000"/>
              </a:lnSpc>
            </a:pPr>
            <a:endParaRPr lang="pl-PL" sz="2200" dirty="0"/>
          </a:p>
          <a:p>
            <a:pPr>
              <a:lnSpc>
                <a:spcPct val="120000"/>
              </a:lnSpc>
            </a:pPr>
            <a:endParaRPr lang="pl-PL" sz="2200" dirty="0"/>
          </a:p>
        </p:txBody>
      </p:sp>
      <p:pic>
        <p:nvPicPr>
          <p:cNvPr id="4" name="Picture 2" descr="01.07.2020 – Różnice kulturowe i szok kulturowy – Migranci Wielkopo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92" y="2390504"/>
            <a:ext cx="4609931" cy="27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1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8617" y="1009454"/>
            <a:ext cx="9885182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Przeszkody w komunikacji międzykulturowej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8617" y="2267146"/>
            <a:ext cx="5196134" cy="3581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dirty="0"/>
              <a:t>Przeszkody w komunikacji międzykulturowej mogą wynikać m.in. z:</a:t>
            </a:r>
          </a:p>
          <a:p>
            <a:pPr fontAlgn="base">
              <a:lnSpc>
                <a:spcPct val="100000"/>
              </a:lnSpc>
            </a:pPr>
            <a:r>
              <a:rPr lang="pl-PL" sz="2200" dirty="0"/>
              <a:t>różnic językowych </a:t>
            </a:r>
          </a:p>
          <a:p>
            <a:pPr fontAlgn="base">
              <a:lnSpc>
                <a:spcPct val="100000"/>
              </a:lnSpc>
            </a:pPr>
            <a:r>
              <a:rPr lang="pl-PL" sz="2200" dirty="0"/>
              <a:t>różnic w sferze werbalnej</a:t>
            </a:r>
          </a:p>
          <a:p>
            <a:pPr fontAlgn="base">
              <a:lnSpc>
                <a:spcPct val="100000"/>
              </a:lnSpc>
            </a:pPr>
            <a:r>
              <a:rPr lang="pl-PL" sz="2200" dirty="0"/>
              <a:t>stereotypów i uprzedzeń</a:t>
            </a:r>
          </a:p>
          <a:p>
            <a:pPr fontAlgn="base">
              <a:lnSpc>
                <a:spcPct val="100000"/>
              </a:lnSpc>
            </a:pPr>
            <a:r>
              <a:rPr lang="pl-PL" sz="2200" dirty="0"/>
              <a:t>wyznawanych innych wartości</a:t>
            </a:r>
          </a:p>
          <a:p>
            <a:pPr fontAlgn="base">
              <a:lnSpc>
                <a:spcPct val="100000"/>
              </a:lnSpc>
            </a:pPr>
            <a:r>
              <a:rPr lang="pl-PL" sz="2200" dirty="0"/>
              <a:t>różnic kulturowych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pl-PL" sz="2200" dirty="0"/>
              <a:t>      i nieznajomości kodu kulturowego</a:t>
            </a:r>
          </a:p>
          <a:p>
            <a:pPr fontAlgn="base">
              <a:lnSpc>
                <a:spcPct val="100000"/>
              </a:lnSpc>
            </a:pPr>
            <a:endParaRPr lang="pl-PL" sz="2200" dirty="0"/>
          </a:p>
          <a:p>
            <a:pPr>
              <a:lnSpc>
                <a:spcPct val="100000"/>
              </a:lnSpc>
            </a:pPr>
            <a:endParaRPr lang="pl-PL" sz="2200" dirty="0"/>
          </a:p>
          <a:p>
            <a:pPr>
              <a:lnSpc>
                <a:spcPct val="100000"/>
              </a:lnSpc>
            </a:pPr>
            <a:endParaRPr lang="pl-PL" sz="2200" dirty="0"/>
          </a:p>
        </p:txBody>
      </p:sp>
      <p:pic>
        <p:nvPicPr>
          <p:cNvPr id="5122" name="Picture 2" descr="01.07.2020 – Różnice kulturowe i szok kulturowy – Migranci Wielkopo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49" y="2509194"/>
            <a:ext cx="4814178" cy="28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9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592" y="1164500"/>
            <a:ext cx="9753208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Różnice kulturowe w komunikacji biznesowej – </a:t>
            </a:r>
            <a:r>
              <a:rPr lang="pl-PL" sz="4000" b="1" u="sng" dirty="0"/>
              <a:t>ćwiczenie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592" y="2578231"/>
            <a:ext cx="9466475" cy="4010297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pl-PL" sz="2600" dirty="0"/>
              <a:t>Przykład: </a:t>
            </a:r>
            <a:r>
              <a:rPr lang="pl-PL" sz="2600" b="1" dirty="0"/>
              <a:t>gest ,,OK” </a:t>
            </a:r>
            <a:r>
              <a:rPr lang="pl-PL" sz="2600" dirty="0"/>
              <a:t>– krajach anglosaskich i większości krajów europejskich znaczy po prostu ,,dobrze”. Dla Francuzów oznacza zero lub ,,zero” w kontekście czegoś bezwartościowego. Z kolei w krajach śródziemnomorskich i w Ameryce Łacińskiej jest to obraźliwy gest seksualny.</a:t>
            </a:r>
          </a:p>
          <a:p>
            <a:pPr fontAlgn="base">
              <a:lnSpc>
                <a:spcPct val="120000"/>
              </a:lnSpc>
            </a:pPr>
            <a:r>
              <a:rPr lang="pl-PL" sz="2600" b="1" dirty="0"/>
              <a:t>Kciuk do góry</a:t>
            </a:r>
          </a:p>
          <a:p>
            <a:pPr fontAlgn="base">
              <a:lnSpc>
                <a:spcPct val="120000"/>
              </a:lnSpc>
            </a:pPr>
            <a:r>
              <a:rPr lang="pl-PL" sz="2600" b="1" dirty="0"/>
              <a:t>Wiktoria – Victoria</a:t>
            </a:r>
          </a:p>
          <a:p>
            <a:pPr fontAlgn="base">
              <a:lnSpc>
                <a:spcPct val="120000"/>
              </a:lnSpc>
            </a:pPr>
            <a:r>
              <a:rPr lang="pl-PL" sz="2600" b="1" dirty="0"/>
              <a:t>„Vegeta”</a:t>
            </a:r>
          </a:p>
          <a:p>
            <a:pPr fontAlgn="base">
              <a:lnSpc>
                <a:spcPct val="120000"/>
              </a:lnSpc>
            </a:pPr>
            <a:r>
              <a:rPr lang="pl-PL" sz="2600" b="1" dirty="0"/>
              <a:t>Gest przywołania</a:t>
            </a:r>
            <a:r>
              <a:rPr lang="pl-PL" sz="2600" dirty="0"/>
              <a:t> (wyciągnięty i zgięty palec)</a:t>
            </a:r>
          </a:p>
          <a:p>
            <a:pPr fontAlgn="base">
              <a:lnSpc>
                <a:spcPct val="120000"/>
              </a:lnSpc>
            </a:pPr>
            <a:r>
              <a:rPr lang="pl-PL" sz="2600" b="1" dirty="0"/>
              <a:t>"Figa"</a:t>
            </a:r>
            <a:r>
              <a:rPr lang="pl-PL" sz="2600" dirty="0"/>
              <a:t> (kciuk miedzy palcem wskazującym a środkowym)</a:t>
            </a:r>
          </a:p>
          <a:p>
            <a:pPr fontAlgn="base">
              <a:lnSpc>
                <a:spcPct val="120000"/>
              </a:lnSpc>
            </a:pPr>
            <a:r>
              <a:rPr lang="pl-PL" sz="2600" b="1" dirty="0"/>
              <a:t>Kiwanie głową – kręcenie</a:t>
            </a:r>
          </a:p>
          <a:p>
            <a:pPr marL="0" indent="0" algn="r" fontAlgn="base">
              <a:buNone/>
            </a:pPr>
            <a:r>
              <a:rPr lang="pl-PL" sz="1200" dirty="0"/>
              <a:t>wartowiedziec.pl/serwis-</a:t>
            </a:r>
            <a:r>
              <a:rPr lang="pl-PL" sz="1200" dirty="0" err="1"/>
              <a:t>glowny</a:t>
            </a:r>
            <a:r>
              <a:rPr lang="pl-PL" sz="1200" dirty="0"/>
              <a:t>/styl-</a:t>
            </a:r>
            <a:r>
              <a:rPr lang="pl-PL" sz="1200" dirty="0" err="1"/>
              <a:t>zycia</a:t>
            </a:r>
            <a:r>
              <a:rPr lang="pl-PL" sz="1200" dirty="0"/>
              <a:t>/8952-odmienne-znaczenie-popularnych-gestow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76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0654" y="140016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Różnice kulturowe w komunikacji biznesowej – </a:t>
            </a:r>
            <a:r>
              <a:rPr lang="pl-PL" sz="4000" b="1" u="sng" dirty="0"/>
              <a:t>ćwiczenie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2700" y="2286000"/>
            <a:ext cx="7200900" cy="40102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dirty="0"/>
              <a:t> </a:t>
            </a:r>
            <a:endParaRPr lang="pl-PL" sz="1200" dirty="0"/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70654" y="2952206"/>
            <a:ext cx="10333742" cy="390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A: różnice kulturowe w kontaktach handlowych z Niemcami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B: różnice kulturowe w kontaktach handlowych z Chinami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C: różnice kulturowe w kontaktach handlowych z Ukraińcami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D: różnice kulturowe w kontaktach handlowych z Anglikami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E: różnice kulturowe w kontaktach handlowych z państwami z Afryki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3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131532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Powtórzenie wiadomości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2488675"/>
            <a:ext cx="10515600" cy="3791983"/>
          </a:xfrm>
        </p:spPr>
        <p:txBody>
          <a:bodyPr>
            <a:normAutofit/>
          </a:bodyPr>
          <a:lstStyle/>
          <a:p>
            <a:r>
              <a:rPr lang="pl-PL" sz="2400" dirty="0"/>
              <a:t>Co to jest </a:t>
            </a:r>
            <a:r>
              <a:rPr lang="pl-PL" sz="2400" dirty="0" err="1"/>
              <a:t>networking</a:t>
            </a:r>
            <a:r>
              <a:rPr lang="pl-PL" sz="2400" dirty="0"/>
              <a:t>?</a:t>
            </a:r>
          </a:p>
          <a:p>
            <a:r>
              <a:rPr lang="pl-PL" sz="2400" dirty="0"/>
              <a:t>Co to jest etykieta?</a:t>
            </a:r>
          </a:p>
          <a:p>
            <a:r>
              <a:rPr lang="pl-PL" sz="2400" dirty="0"/>
              <a:t>Jakie są główne elementy etykiety biznesowej? </a:t>
            </a:r>
          </a:p>
          <a:p>
            <a:r>
              <a:rPr lang="pl-PL" sz="2400" dirty="0"/>
              <a:t>Co może być przeszkodą w komunikacji międzykulturowej? </a:t>
            </a:r>
          </a:p>
          <a:p>
            <a:r>
              <a:rPr lang="pl-PL" sz="2400" dirty="0"/>
              <a:t>Podaj przykład różnicy kulturowej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7675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31184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3971" y="1079658"/>
            <a:ext cx="9479829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Co to są kontakty biznesowe?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73971" y="2286000"/>
            <a:ext cx="5290400" cy="35814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200" dirty="0"/>
              <a:t>To proces nawiązywania i utrzymywania kontaktów z innymi firmami w celu stworzenia wzajemnie korzystnej relacji</a:t>
            </a:r>
            <a:endParaRPr lang="pl-PL" sz="2200" b="1" dirty="0"/>
          </a:p>
          <a:p>
            <a:pPr>
              <a:lnSpc>
                <a:spcPct val="110000"/>
              </a:lnSpc>
            </a:pPr>
            <a:r>
              <a:rPr lang="pl-PL" sz="2200" b="1" dirty="0"/>
              <a:t>stare metody: bezpośrednie spotkanie, rozmowa podczas wspólnego posiłku</a:t>
            </a:r>
          </a:p>
          <a:p>
            <a:pPr>
              <a:lnSpc>
                <a:spcPct val="110000"/>
              </a:lnSpc>
            </a:pPr>
            <a:r>
              <a:rPr lang="pl-PL" sz="2200" b="1" dirty="0"/>
              <a:t>nowe metody: spotkania </a:t>
            </a:r>
            <a:r>
              <a:rPr lang="pl-PL" sz="2200" b="1" dirty="0" err="1"/>
              <a:t>networkingowe</a:t>
            </a:r>
            <a:r>
              <a:rPr lang="pl-PL" sz="2200" b="1" dirty="0"/>
              <a:t>, marketing w </a:t>
            </a:r>
            <a:r>
              <a:rPr lang="pl-PL" sz="2200" b="1" dirty="0" err="1"/>
              <a:t>social</a:t>
            </a:r>
            <a:r>
              <a:rPr lang="pl-PL" sz="2200" b="1" dirty="0"/>
              <a:t> media</a:t>
            </a:r>
          </a:p>
        </p:txBody>
      </p:sp>
      <p:pic>
        <p:nvPicPr>
          <p:cNvPr id="1030" name="Picture 6" descr="Kontakty biznesowe - jak je nawiązać, korzy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4" y="2405221"/>
            <a:ext cx="3708694" cy="26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1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3459" y="1092412"/>
            <a:ext cx="9800341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Jakie metody wybrać?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53459" y="2286000"/>
            <a:ext cx="10220619" cy="4053840"/>
          </a:xfrm>
        </p:spPr>
        <p:txBody>
          <a:bodyPr>
            <a:noAutofit/>
          </a:bodyPr>
          <a:lstStyle/>
          <a:p>
            <a:r>
              <a:rPr lang="pl-PL" sz="2200" dirty="0"/>
              <a:t>dedykowane grupy </a:t>
            </a:r>
            <a:r>
              <a:rPr lang="pl-PL" sz="2200" dirty="0" err="1"/>
              <a:t>networkingowe</a:t>
            </a:r>
            <a:r>
              <a:rPr lang="pl-PL" sz="2200" dirty="0"/>
              <a:t> </a:t>
            </a:r>
          </a:p>
          <a:p>
            <a:r>
              <a:rPr lang="pl-PL" sz="2200" dirty="0"/>
              <a:t>studia kierunkowe lub kursy</a:t>
            </a:r>
          </a:p>
          <a:p>
            <a:r>
              <a:rPr lang="pl-PL" sz="2200" dirty="0"/>
              <a:t>spotkania towarzyskie </a:t>
            </a:r>
          </a:p>
          <a:p>
            <a:r>
              <a:rPr lang="pl-PL" sz="2200" dirty="0"/>
              <a:t>spotkania branżowe: konferencje, szkolenia, warsztaty itd.</a:t>
            </a:r>
          </a:p>
          <a:p>
            <a:r>
              <a:rPr lang="pl-PL" sz="2200" dirty="0"/>
              <a:t>Międzynarodowe Forum Kontaktów Biznesowych </a:t>
            </a:r>
          </a:p>
          <a:p>
            <a:r>
              <a:rPr lang="pl-PL" sz="2200" dirty="0"/>
              <a:t>LinkedIn</a:t>
            </a:r>
          </a:p>
          <a:p>
            <a:r>
              <a:rPr lang="pl-PL" sz="2200" dirty="0"/>
              <a:t>członkostwo w stowarzyszeniach biznesowych lub izbach handlowych</a:t>
            </a:r>
          </a:p>
          <a:p>
            <a:r>
              <a:rPr lang="pl-PL" sz="2200" dirty="0"/>
              <a:t>lokalne wywiadownie gospodarcze</a:t>
            </a:r>
          </a:p>
          <a:p>
            <a:r>
              <a:rPr lang="pl-PL" sz="2200" dirty="0"/>
              <a:t>osobiste znajomości</a:t>
            </a:r>
          </a:p>
        </p:txBody>
      </p:sp>
    </p:spTree>
    <p:extLst>
      <p:ext uri="{BB962C8B-B14F-4D97-AF65-F5344CB8AC3E}">
        <p14:creationId xmlns:p14="http://schemas.microsoft.com/office/powerpoint/2010/main" val="262622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8712" y="135303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Co to jest </a:t>
            </a:r>
            <a:r>
              <a:rPr lang="pl-PL" sz="4000" dirty="0" err="1"/>
              <a:t>networking</a:t>
            </a:r>
            <a:r>
              <a:rPr lang="pl-PL" sz="4000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200" i="1" dirty="0"/>
              <a:t>„proces wymiany informacji oraz wzajemnego wsparcia w sferze zawodowej, które odpowiednio utrzymywane i pielęgnowane przynosi obopólne korzyści”</a:t>
            </a:r>
          </a:p>
          <a:p>
            <a:pPr>
              <a:lnSpc>
                <a:spcPct val="100000"/>
              </a:lnSpc>
            </a:pPr>
            <a:r>
              <a:rPr lang="pl-PL" sz="2200" i="1" dirty="0"/>
              <a:t>„podstawą efektywnej działalności handlowej i biznesowej jest ciągłe nawiązywanie nowych kontaktów, poszerzanie kręgów odbiorców z różnych dziedzin i branż oraz podtrzymywanie zawiązanych już wcześniej relacji” 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200" dirty="0"/>
          </a:p>
          <a:p>
            <a:pPr marL="0" indent="0" algn="r">
              <a:lnSpc>
                <a:spcPct val="100000"/>
              </a:lnSpc>
              <a:buNone/>
            </a:pPr>
            <a:r>
              <a:rPr lang="pl-PL" sz="1400" dirty="0"/>
              <a:t>datantify.com/</a:t>
            </a:r>
            <a:r>
              <a:rPr lang="pl-PL" sz="1400" dirty="0" err="1"/>
              <a:t>pl</a:t>
            </a:r>
            <a:r>
              <a:rPr lang="pl-PL" sz="1400" dirty="0"/>
              <a:t>/services/</a:t>
            </a:r>
            <a:r>
              <a:rPr lang="pl-PL" sz="1400" dirty="0" err="1"/>
              <a:t>jak-prowadzic-kontakty-handlowe-biznesowe</a:t>
            </a:r>
            <a:r>
              <a:rPr lang="pl-PL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0722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4532" y="910061"/>
            <a:ext cx="9619268" cy="1325563"/>
          </a:xfrm>
        </p:spPr>
        <p:txBody>
          <a:bodyPr/>
          <a:lstStyle/>
          <a:p>
            <a:pPr algn="l"/>
            <a:r>
              <a:rPr lang="pl-PL" dirty="0"/>
              <a:t>O </a:t>
            </a:r>
            <a:r>
              <a:rPr lang="pl-PL" sz="4000" dirty="0"/>
              <a:t>czym</a:t>
            </a:r>
            <a:r>
              <a:rPr lang="pl-PL" dirty="0"/>
              <a:t> należy pamiętać?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4532" y="2190847"/>
            <a:ext cx="6708938" cy="3879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200" dirty="0"/>
              <a:t>dobre portfolio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strona internetowa 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utrzymywanie nawiązanych już relacji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dobra znajomość partnera, jego potrzeb </a:t>
            </a:r>
            <a:br>
              <a:rPr lang="pl-PL" sz="2200" dirty="0"/>
            </a:br>
            <a:r>
              <a:rPr lang="pl-PL" sz="2200" dirty="0"/>
              <a:t>i oczekiwań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różnice kulturowe </a:t>
            </a:r>
          </a:p>
          <a:p>
            <a:pPr>
              <a:lnSpc>
                <a:spcPct val="100000"/>
              </a:lnSpc>
            </a:pPr>
            <a:endParaRPr lang="pl-PL" sz="2200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2200" dirty="0"/>
              <a:t>Ale nim o różnicach kulturowych… nieco o kulturze</a:t>
            </a:r>
          </a:p>
        </p:txBody>
      </p:sp>
      <p:pic>
        <p:nvPicPr>
          <p:cNvPr id="4" name="Picture 2" descr="Networking? Nie, dziękuję. - Hard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91" y="2235624"/>
            <a:ext cx="3399109" cy="22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9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Etykieta, czyli czym jest savoir-vivre?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0848" y="2097464"/>
            <a:ext cx="6251935" cy="3581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200" dirty="0"/>
              <a:t>Savoir-vivre – zwrot pochodzący </a:t>
            </a:r>
            <a:br>
              <a:rPr lang="pl-PL" sz="2200" dirty="0"/>
            </a:br>
            <a:r>
              <a:rPr lang="pl-PL" sz="2200" dirty="0"/>
              <a:t>z języka francuskiego, </a:t>
            </a:r>
            <a:br>
              <a:rPr lang="pl-PL" sz="2200" dirty="0"/>
            </a:br>
            <a:r>
              <a:rPr lang="pl-PL" sz="2200" dirty="0"/>
              <a:t>tj. savoir – umieć, potrafić oraz vivre – żyć /</a:t>
            </a:r>
            <a:br>
              <a:rPr lang="pl-PL" sz="2200" dirty="0"/>
            </a:br>
            <a:r>
              <a:rPr lang="pl-PL" sz="2200" dirty="0"/>
              <a:t>sztuka życia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znajomość obyczajów i form towarzyskich, a także jako umiejętność postępowania i radzenia sobie w różnych złożonych sytuacjach życiowych</a:t>
            </a:r>
          </a:p>
        </p:txBody>
      </p:sp>
      <p:pic>
        <p:nvPicPr>
          <p:cNvPr id="3076" name="Picture 4" descr="Savoir-vivre czyli jak się zachować - Szkolne B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06" y="2286000"/>
            <a:ext cx="2744726" cy="32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6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/>
              <a:t>Co ty wiesz o etykiecie? – </a:t>
            </a:r>
            <a:br>
              <a:rPr lang="pl-PL" sz="3600" dirty="0"/>
            </a:br>
            <a:r>
              <a:rPr lang="pl-PL" sz="3600" b="1" u="sng" dirty="0"/>
              <a:t>ćwiczenie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5089" y="2300140"/>
            <a:ext cx="4570911" cy="4097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b="1" dirty="0"/>
              <a:t>1. Czy można założyć koszulę z krótkim rękawem pod marynarkę?</a:t>
            </a:r>
            <a:br>
              <a:rPr lang="pl-PL" sz="1400" dirty="0"/>
            </a:br>
            <a:r>
              <a:rPr lang="pl-PL" sz="1400" dirty="0"/>
              <a:t>a. tak</a:t>
            </a:r>
            <a:br>
              <a:rPr lang="pl-PL" sz="1400" dirty="0"/>
            </a:br>
            <a:r>
              <a:rPr lang="pl-PL" sz="1400" dirty="0"/>
              <a:t>b. nie</a:t>
            </a:r>
            <a:br>
              <a:rPr lang="pl-PL" sz="1400" dirty="0"/>
            </a:br>
            <a:r>
              <a:rPr lang="pl-PL" sz="1400" dirty="0"/>
              <a:t>c. tylko latem</a:t>
            </a:r>
          </a:p>
          <a:p>
            <a:pPr marL="0" indent="0">
              <a:buNone/>
            </a:pPr>
            <a:br>
              <a:rPr lang="pl-PL" sz="1400" dirty="0"/>
            </a:br>
            <a:r>
              <a:rPr lang="pl-PL" sz="1400" b="1" dirty="0"/>
              <a:t>2. Kobieta, gdy siada do stołu dużą torebkę:</a:t>
            </a:r>
            <a:br>
              <a:rPr lang="pl-PL" sz="1400" b="1" dirty="0"/>
            </a:br>
            <a:r>
              <a:rPr lang="pl-PL" sz="1400" dirty="0"/>
              <a:t>a. kładzie na kolanach</a:t>
            </a:r>
            <a:br>
              <a:rPr lang="pl-PL" sz="1400" dirty="0"/>
            </a:br>
            <a:r>
              <a:rPr lang="pl-PL" sz="1400" dirty="0"/>
              <a:t>b. wiesza na poręczy krzesła</a:t>
            </a:r>
            <a:br>
              <a:rPr lang="pl-PL" sz="1400" dirty="0"/>
            </a:br>
            <a:r>
              <a:rPr lang="pl-PL" sz="1400" dirty="0"/>
              <a:t>c. stawia na stole</a:t>
            </a:r>
            <a:br>
              <a:rPr lang="pl-PL" sz="1400" dirty="0"/>
            </a:br>
            <a:r>
              <a:rPr lang="pl-PL" sz="1400" dirty="0"/>
              <a:t>d. kładzie na podłodze obok krzesła lub pod krzesłem</a:t>
            </a:r>
          </a:p>
          <a:p>
            <a:pPr marL="0" indent="0">
              <a:buNone/>
            </a:pPr>
            <a:br>
              <a:rPr lang="pl-PL" sz="1400" dirty="0"/>
            </a:br>
            <a:r>
              <a:rPr lang="pl-PL" sz="1400" b="1" dirty="0"/>
              <a:t>3. Do garnituru ciemnoszarego mężczyzna może założyć:</a:t>
            </a:r>
            <a:br>
              <a:rPr lang="pl-PL" sz="1400" dirty="0"/>
            </a:br>
            <a:r>
              <a:rPr lang="pl-PL" sz="1400" dirty="0"/>
              <a:t>a. tylko buty czarne</a:t>
            </a:r>
            <a:br>
              <a:rPr lang="pl-PL" sz="1400" dirty="0"/>
            </a:br>
            <a:r>
              <a:rPr lang="pl-PL" sz="1400" dirty="0"/>
              <a:t>b. tylko brązowe</a:t>
            </a:r>
            <a:br>
              <a:rPr lang="pl-PL" sz="1400" dirty="0"/>
            </a:br>
            <a:r>
              <a:rPr lang="pl-PL" sz="1400" dirty="0"/>
              <a:t>c. czarne lub brązowe</a:t>
            </a:r>
            <a:br>
              <a:rPr lang="pl-PL" sz="1400" dirty="0"/>
            </a:br>
            <a:r>
              <a:rPr lang="pl-PL" sz="1400" dirty="0"/>
              <a:t>d. brązowe lub w kolorze garnituru</a:t>
            </a:r>
            <a:br>
              <a:rPr lang="pl-PL" sz="1400" dirty="0"/>
            </a:br>
            <a:r>
              <a:rPr lang="pl-PL" sz="1400" dirty="0"/>
              <a:t>e. w kolorze garnituru</a:t>
            </a:r>
            <a:br>
              <a:rPr lang="pl-PL" sz="1400" dirty="0"/>
            </a:br>
            <a:endParaRPr lang="pl-PL" sz="14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940731" y="2314280"/>
            <a:ext cx="4861628" cy="409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Nie wolno nam żuć gumy: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 sytuacjach uroczystych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w pomieszczeniach zamkniętych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w obecności innych osób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witając się z kimś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podczas rozmowy z kimś</a:t>
            </a:r>
          </a:p>
          <a:p>
            <a:pPr marL="0" indent="0">
              <a:buNone/>
            </a:pP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Jeżeli jest gorąco możemy zdjąć marynarkę w niektórych sytuacjach, gdy:</a:t>
            </a:r>
            <a:b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mamy pod spodem koszulę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mamy pod spodem kamizelkę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mamy pod spodem koszulę lub kamizelkę</a:t>
            </a:r>
          </a:p>
        </p:txBody>
      </p:sp>
    </p:spTree>
    <p:extLst>
      <p:ext uri="{BB962C8B-B14F-4D97-AF65-F5344CB8AC3E}">
        <p14:creationId xmlns:p14="http://schemas.microsoft.com/office/powerpoint/2010/main" val="291434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2313" y="1089085"/>
            <a:ext cx="9781487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Co ty wiesz o etykiecie?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2313" y="2285999"/>
            <a:ext cx="4671958" cy="4097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b="1" dirty="0"/>
              <a:t>6. Rozmowę telefoniczną kończy:</a:t>
            </a:r>
            <a:br>
              <a:rPr lang="pl-PL" sz="1400" dirty="0"/>
            </a:br>
            <a:r>
              <a:rPr lang="pl-PL" sz="1400" dirty="0"/>
              <a:t>a. ten kto ją zaczął</a:t>
            </a:r>
            <a:br>
              <a:rPr lang="pl-PL" sz="1400" dirty="0"/>
            </a:br>
            <a:r>
              <a:rPr lang="pl-PL" sz="1400" dirty="0"/>
              <a:t>b. ten do kogo dzwoniono</a:t>
            </a:r>
            <a:br>
              <a:rPr lang="pl-PL" sz="1400" dirty="0"/>
            </a:br>
            <a:r>
              <a:rPr lang="pl-PL" sz="1400" dirty="0"/>
              <a:t>c. osoba starsza</a:t>
            </a:r>
            <a:br>
              <a:rPr lang="pl-PL" sz="1400" dirty="0"/>
            </a:br>
            <a:r>
              <a:rPr lang="pl-PL" sz="1400" dirty="0"/>
              <a:t>d. ten komu się bardziej spieszy</a:t>
            </a:r>
          </a:p>
          <a:p>
            <a:pPr marL="0" indent="0">
              <a:buNone/>
            </a:pPr>
            <a:br>
              <a:rPr lang="pl-PL" sz="1400" dirty="0"/>
            </a:br>
            <a:r>
              <a:rPr lang="pl-PL" sz="1400" b="1" dirty="0"/>
              <a:t>7. Po wejściu do mieszkania znajomych:</a:t>
            </a:r>
            <a:br>
              <a:rPr lang="pl-PL" sz="1400" dirty="0"/>
            </a:br>
            <a:r>
              <a:rPr lang="pl-PL" sz="1400" dirty="0"/>
              <a:t>a. witamy się i rozbieramy</a:t>
            </a:r>
            <a:br>
              <a:rPr lang="pl-PL" sz="1400" dirty="0"/>
            </a:br>
            <a:r>
              <a:rPr lang="pl-PL" sz="1400" dirty="0"/>
              <a:t>b. rozbieramy się i witamy</a:t>
            </a:r>
            <a:br>
              <a:rPr lang="pl-PL" sz="1400" dirty="0"/>
            </a:br>
            <a:r>
              <a:rPr lang="pl-PL" sz="1400" dirty="0"/>
              <a:t>c. rozbieramy się, przechodzimy do pokoju i się witamy</a:t>
            </a:r>
          </a:p>
          <a:p>
            <a:pPr marL="0" indent="0">
              <a:buNone/>
            </a:pPr>
            <a:br>
              <a:rPr lang="pl-PL" sz="1400" dirty="0"/>
            </a:br>
            <a:r>
              <a:rPr lang="pl-PL" sz="1400" b="1" dirty="0"/>
              <a:t>8. Na zaproszeniu na przyjęcie widnieje napis – „</a:t>
            </a:r>
            <a:r>
              <a:rPr lang="pl-PL" sz="1400" b="1" dirty="0" err="1"/>
              <a:t>black</a:t>
            </a:r>
            <a:r>
              <a:rPr lang="pl-PL" sz="1400" b="1" dirty="0"/>
              <a:t> </a:t>
            </a:r>
            <a:r>
              <a:rPr lang="pl-PL" sz="1400" b="1" dirty="0" err="1"/>
              <a:t>tie</a:t>
            </a:r>
            <a:r>
              <a:rPr lang="pl-PL" sz="1400" b="1" dirty="0"/>
              <a:t>”; oznacza on, że masz założyć:</a:t>
            </a:r>
            <a:br>
              <a:rPr lang="pl-PL" sz="1400" dirty="0"/>
            </a:br>
            <a:r>
              <a:rPr lang="pl-PL" sz="1400" dirty="0"/>
              <a:t>a. czarny garnitur</a:t>
            </a:r>
            <a:br>
              <a:rPr lang="pl-PL" sz="1400" dirty="0"/>
            </a:br>
            <a:r>
              <a:rPr lang="pl-PL" sz="1400" dirty="0"/>
              <a:t>b. smoking</a:t>
            </a:r>
            <a:br>
              <a:rPr lang="pl-PL" sz="1400" dirty="0"/>
            </a:br>
            <a:r>
              <a:rPr lang="pl-PL" sz="1400" dirty="0"/>
              <a:t>c. frak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940731" y="2286000"/>
            <a:ext cx="3274423" cy="409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527075" y="2133600"/>
            <a:ext cx="5049040" cy="424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Jesteś gospodarzem przyjęcia. Przed tobą staje zadanie przedstawienia sobie pana X liczącego 50 lat i małżeństwa Z (ona 25 lat i on 30 lat). Przedstawiasz ich sobie w sposób następujący: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Pana X przedstawiasz pani Z, następnie pana Z panu X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Pana X przedstawiasz małżeństwu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Pana Z przedstawiasz panu X, a następnie pana X przedstawiasz pani Z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Panią Z przedstawiasz panu X, a następnie pana Z przedstawiasz panu X.</a:t>
            </a:r>
          </a:p>
          <a:p>
            <a:pPr marL="0" indent="0">
              <a:buNone/>
            </a:pP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Masz przedstawić sobie gościa z USA, pana C, który ma 23 lata, który do ciebie przyjechał i twoją żonę, która ma 40 lat.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przedstawiasz gościa żonie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przedstawiasz żonę gościowi</a:t>
            </a:r>
            <a:b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mówisz: poznajcie się państwo i s </a:t>
            </a:r>
            <a:r>
              <a:rPr lang="pl-PL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się sobie przedstawiają.</a:t>
            </a:r>
          </a:p>
          <a:p>
            <a:pPr marL="0" indent="0">
              <a:buNone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http://www.savoir-vivre.com.pl/?pytania,476</a:t>
            </a:r>
          </a:p>
        </p:txBody>
      </p:sp>
    </p:spTree>
    <p:extLst>
      <p:ext uri="{BB962C8B-B14F-4D97-AF65-F5344CB8AC3E}">
        <p14:creationId xmlns:p14="http://schemas.microsoft.com/office/powerpoint/2010/main" val="74708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2629" y="1678894"/>
            <a:ext cx="10277181" cy="1325563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Dlaczego etykieta w biznesie jest ważna?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2629" y="3004457"/>
            <a:ext cx="10145205" cy="3853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200" dirty="0"/>
              <a:t>zasady etykiety dają poczucie bezpieczeństwa </a:t>
            </a:r>
          </a:p>
          <a:p>
            <a:pPr>
              <a:lnSpc>
                <a:spcPct val="100000"/>
              </a:lnSpc>
            </a:pPr>
            <a:r>
              <a:rPr lang="pl-PL" sz="2200" dirty="0"/>
              <a:t>możliwość szybkiej klasyfikacji osoby jako przyszłego partnera biznesowego </a:t>
            </a:r>
          </a:p>
          <a:p>
            <a:pPr>
              <a:lnSpc>
                <a:spcPct val="100000"/>
              </a:lnSpc>
            </a:pPr>
            <a:r>
              <a:rPr lang="pl-PL" sz="2200" i="1" dirty="0"/>
              <a:t>„Zarówno </a:t>
            </a:r>
            <a:r>
              <a:rPr lang="pl-PL" sz="2200" i="1" dirty="0" err="1"/>
              <a:t>precedencja</a:t>
            </a:r>
            <a:r>
              <a:rPr lang="pl-PL" sz="2200" i="1" dirty="0"/>
              <a:t>, jak i komunikacja, korespondencja, wizerunek czy działania na arenie międzynarodowej, mają wpływ nie tylko na efektywność naszych działań zawodowych i relacji, ale również na to, czy postrzegani jesteśmy, jako osoby obyte, wzbudzające zaufanie, wiarygodne i profesjonalne”</a:t>
            </a:r>
          </a:p>
        </p:txBody>
      </p:sp>
    </p:spTree>
    <p:extLst>
      <p:ext uri="{BB962C8B-B14F-4D97-AF65-F5344CB8AC3E}">
        <p14:creationId xmlns:p14="http://schemas.microsoft.com/office/powerpoint/2010/main" val="2879986308"/>
      </p:ext>
    </p:extLst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603</TotalTime>
  <Words>1264</Words>
  <Application>Microsoft Office PowerPoint</Application>
  <PresentationFormat>Širokoúhlá obrazovka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Book</vt:lpstr>
      <vt:lpstr>Śablona_prezentace_NICE</vt:lpstr>
      <vt:lpstr>KONTAKTY BIZNESOWE</vt:lpstr>
      <vt:lpstr>Co to są kontakty biznesowe?</vt:lpstr>
      <vt:lpstr>Jakie metody wybrać?</vt:lpstr>
      <vt:lpstr>Co to jest networking?</vt:lpstr>
      <vt:lpstr>O czym należy pamiętać?</vt:lpstr>
      <vt:lpstr>Etykieta, czyli czym jest savoir-vivre?</vt:lpstr>
      <vt:lpstr>Co ty wiesz o etykiecie? –  ćwiczenie 1</vt:lpstr>
      <vt:lpstr>Co ty wiesz o etykiecie? cd.</vt:lpstr>
      <vt:lpstr>Dlaczego etykieta w biznesie jest ważna? </vt:lpstr>
      <vt:lpstr>Aspekty etykiety  w komunikacji biznesowej </vt:lpstr>
      <vt:lpstr>Kilka podstawowych zasad etyki biznesu </vt:lpstr>
      <vt:lpstr>Różnice kulturowe w świecie biznesu</vt:lpstr>
      <vt:lpstr>Czym jest komunikacja międzykulturowa?</vt:lpstr>
      <vt:lpstr>Różnice w komunikacji międzykulturowej </vt:lpstr>
      <vt:lpstr>Przeszkody w komunikacji międzykulturowej</vt:lpstr>
      <vt:lpstr>Różnice kulturowe w komunikacji biznesowej – ćwiczenie 2</vt:lpstr>
      <vt:lpstr>Różnice kulturowe w komunikacji biznesowej – ćwiczenie 2</vt:lpstr>
      <vt:lpstr>Powtórzenie wiadomości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Kontakty biznesowe</dc:title>
  <dc:creator>Maria Kubica</dc:creator>
  <cp:lastModifiedBy>Kulihova Kublova Tereza</cp:lastModifiedBy>
  <cp:revision>45</cp:revision>
  <dcterms:created xsi:type="dcterms:W3CDTF">2021-08-16T22:19:24Z</dcterms:created>
  <dcterms:modified xsi:type="dcterms:W3CDTF">2023-09-19T19:24:00Z</dcterms:modified>
</cp:coreProperties>
</file>