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684" r:id="rId1"/>
  </p:sldMasterIdLst>
  <p:sldIdLst>
    <p:sldId id="256" r:id="rId2"/>
    <p:sldId id="272" r:id="rId3"/>
    <p:sldId id="263" r:id="rId4"/>
    <p:sldId id="257" r:id="rId5"/>
    <p:sldId id="261" r:id="rId6"/>
    <p:sldId id="274" r:id="rId7"/>
    <p:sldId id="271" r:id="rId8"/>
    <p:sldId id="275" r:id="rId9"/>
    <p:sldId id="267" r:id="rId10"/>
    <p:sldId id="266" r:id="rId11"/>
    <p:sldId id="259" r:id="rId12"/>
    <p:sldId id="276" r:id="rId13"/>
    <p:sldId id="277" r:id="rId14"/>
    <p:sldId id="268" r:id="rId15"/>
    <p:sldId id="269" r:id="rId16"/>
    <p:sldId id="279" r:id="rId17"/>
    <p:sldId id="281" r:id="rId18"/>
    <p:sldId id="280" r:id="rId19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8" d="100"/>
          <a:sy n="68" d="100"/>
        </p:scale>
        <p:origin x="616" y="5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viewProps" Target="view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ableStyles" Target="tableStyle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Relationship Id="rId4" Type="http://schemas.openxmlformats.org/officeDocument/2006/relationships/image" Target="../media/image3.png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4" name="Obrázek 13">
            <a:extLst>
              <a:ext uri="{FF2B5EF4-FFF2-40B4-BE49-F238E27FC236}">
                <a16:creationId xmlns:a16="http://schemas.microsoft.com/office/drawing/2014/main" id="{D04FEA15-B052-4EF2-83CD-264C14861B78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7990" y="3948576"/>
            <a:ext cx="3754010" cy="2957219"/>
          </a:xfrm>
          <a:prstGeom prst="rect">
            <a:avLst/>
          </a:prstGeom>
        </p:spPr>
      </p:pic>
      <p:pic>
        <p:nvPicPr>
          <p:cNvPr id="16" name="Obrázek 15">
            <a:extLst>
              <a:ext uri="{FF2B5EF4-FFF2-40B4-BE49-F238E27FC236}">
                <a16:creationId xmlns:a16="http://schemas.microsoft.com/office/drawing/2014/main" id="{37AB73D9-C2E7-4E6F-98F9-2170CD318773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4085924" cy="3852695"/>
          </a:xfrm>
          <a:prstGeom prst="rect">
            <a:avLst/>
          </a:prstGeom>
        </p:spPr>
      </p:pic>
      <p:sp>
        <p:nvSpPr>
          <p:cNvPr id="2" name="Nadpis 1">
            <a:extLst>
              <a:ext uri="{FF2B5EF4-FFF2-40B4-BE49-F238E27FC236}">
                <a16:creationId xmlns:a16="http://schemas.microsoft.com/office/drawing/2014/main" id="{B67B4897-D9B0-4CFD-8137-994B45F5B44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083578" y="2273955"/>
            <a:ext cx="7751805" cy="2387600"/>
          </a:xfrm>
        </p:spPr>
        <p:txBody>
          <a:bodyPr anchor="b"/>
          <a:lstStyle>
            <a:lvl1pPr algn="l">
              <a:defRPr sz="6000">
                <a:solidFill>
                  <a:srgbClr val="249CDC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pPr marL="0" marR="0" lvl="0" indent="0" algn="l" defTabSz="914400" rtl="0" eaLnBrk="1" fontAlgn="auto" latinLnBrk="0" hangingPunct="1">
              <a:lnSpc>
                <a:spcPct val="90000"/>
              </a:lnSpc>
              <a:spcBef>
                <a:spcPct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cs-CZ"/>
              <a:t>Kliknutím lze upravit styl.</a:t>
            </a:r>
            <a:endParaRPr lang="cs-CZ" dirty="0"/>
          </a:p>
        </p:txBody>
      </p:sp>
      <p:sp>
        <p:nvSpPr>
          <p:cNvPr id="3" name="Podnadpis 2">
            <a:extLst>
              <a:ext uri="{FF2B5EF4-FFF2-40B4-BE49-F238E27FC236}">
                <a16:creationId xmlns:a16="http://schemas.microsoft.com/office/drawing/2014/main" id="{5F7B8A41-B52E-4C71-8155-58470B56ECF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083577" y="4780863"/>
            <a:ext cx="7751806" cy="1655762"/>
          </a:xfrm>
        </p:spPr>
        <p:txBody>
          <a:bodyPr/>
          <a:lstStyle>
            <a:lvl1pPr marL="0" indent="0" algn="l">
              <a:buNone/>
              <a:defRPr sz="2400"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/>
              <a:t>Kliknutím můžete upravit styl předlohy.</a:t>
            </a:r>
            <a:endParaRPr lang="cs-CZ" dirty="0"/>
          </a:p>
        </p:txBody>
      </p:sp>
      <p:pic>
        <p:nvPicPr>
          <p:cNvPr id="12" name="Obrázek 11">
            <a:extLst>
              <a:ext uri="{FF2B5EF4-FFF2-40B4-BE49-F238E27FC236}">
                <a16:creationId xmlns:a16="http://schemas.microsoft.com/office/drawing/2014/main" id="{CF29AF1F-BEEC-4FDA-B82B-5BC9F5BE4CF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544064" y="222646"/>
            <a:ext cx="6285051" cy="100898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746804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AE0D7F4B-178F-4068-847F-A3DD517FE5F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5341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358C1A-5337-4345-ADC3-AC78C3B5D60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384980"/>
            <a:ext cx="10515600" cy="379198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60653778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oddíl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3DBE2E82-3A08-4406-970D-0BF0B3057EA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DFD0A80-C25E-48AB-ABAA-6FA451D46DB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/>
              <a:t>Po kliknutí můžete upravovat styly textu v předloze.</a:t>
            </a:r>
          </a:p>
        </p:txBody>
      </p:sp>
    </p:spTree>
    <p:extLst>
      <p:ext uri="{BB962C8B-B14F-4D97-AF65-F5344CB8AC3E}">
        <p14:creationId xmlns:p14="http://schemas.microsoft.com/office/powerpoint/2010/main" val="176574401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143E939B-BCE0-45D2-B16D-41C78D41623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870605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FA8293E-F3D4-4048-8D1B-5997F2E2929E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obsah 3">
            <a:extLst>
              <a:ext uri="{FF2B5EF4-FFF2-40B4-BE49-F238E27FC236}">
                <a16:creationId xmlns:a16="http://schemas.microsoft.com/office/drawing/2014/main" id="{F79915F5-46E8-47F6-BF11-5BC0A9F3340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2375555"/>
            <a:ext cx="5181600" cy="3801408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  <a:lvl2pPr>
              <a:defRPr>
                <a:latin typeface="Arial" panose="020B0604020202020204" pitchFamily="34" charset="0"/>
                <a:cs typeface="Arial" panose="020B0604020202020204" pitchFamily="34" charset="0"/>
              </a:defRPr>
            </a:lvl2pPr>
            <a:lvl3pPr>
              <a:defRPr>
                <a:latin typeface="Arial" panose="020B0604020202020204" pitchFamily="34" charset="0"/>
                <a:cs typeface="Arial" panose="020B0604020202020204" pitchFamily="34" charset="0"/>
              </a:defRPr>
            </a:lvl3pPr>
            <a:lvl4pPr>
              <a:defRPr>
                <a:latin typeface="Arial" panose="020B0604020202020204" pitchFamily="34" charset="0"/>
                <a:cs typeface="Arial" panose="020B0604020202020204" pitchFamily="34" charset="0"/>
              </a:defRPr>
            </a:lvl4pPr>
            <a:lvl5pPr>
              <a:defRPr>
                <a:latin typeface="Arial" panose="020B0604020202020204" pitchFamily="34" charset="0"/>
                <a:cs typeface="Arial" panose="020B0604020202020204" pitchFamily="34" charset="0"/>
              </a:defRPr>
            </a:lvl5pPr>
          </a:lstStyle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</p:spTree>
    <p:extLst>
      <p:ext uri="{BB962C8B-B14F-4D97-AF65-F5344CB8AC3E}">
        <p14:creationId xmlns:p14="http://schemas.microsoft.com/office/powerpoint/2010/main" val="412432146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Jenom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05B72F62-CCBA-4507-BF5D-6E31F320EF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35298"/>
            <a:ext cx="10515600" cy="1325563"/>
          </a:xfrm>
        </p:spPr>
        <p:txBody>
          <a:bodyPr/>
          <a:lstStyle>
            <a:lvl1pPr>
              <a:defRPr>
                <a:latin typeface="Arial" panose="020B0604020202020204" pitchFamily="34" charset="0"/>
                <a:cs typeface="Arial" panose="020B0604020202020204" pitchFamily="34" charset="0"/>
              </a:defRPr>
            </a:lvl1pPr>
          </a:lstStyle>
          <a:p>
            <a:r>
              <a:rPr lang="cs-CZ"/>
              <a:t>Kliknutím lze upravit styl.</a:t>
            </a:r>
          </a:p>
        </p:txBody>
      </p:sp>
    </p:spTree>
    <p:extLst>
      <p:ext uri="{BB962C8B-B14F-4D97-AF65-F5344CB8AC3E}">
        <p14:creationId xmlns:p14="http://schemas.microsoft.com/office/powerpoint/2010/main" val="363171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Obrázek 18">
            <a:extLst>
              <a:ext uri="{FF2B5EF4-FFF2-40B4-BE49-F238E27FC236}">
                <a16:creationId xmlns:a16="http://schemas.microsoft.com/office/drawing/2014/main" id="{B3592D6B-834C-43B3-839E-3773636F72BA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360058" y="5414889"/>
            <a:ext cx="1831942" cy="1443111"/>
          </a:xfrm>
          <a:prstGeom prst="rect">
            <a:avLst/>
          </a:prstGeom>
        </p:spPr>
      </p:pic>
      <p:pic>
        <p:nvPicPr>
          <p:cNvPr id="7" name="Obrázek 6">
            <a:extLst>
              <a:ext uri="{FF2B5EF4-FFF2-40B4-BE49-F238E27FC236}">
                <a16:creationId xmlns:a16="http://schemas.microsoft.com/office/drawing/2014/main" id="{19B6C3F4-DEDF-4CE1-AC03-67790760053E}"/>
              </a:ext>
            </a:extLst>
          </p:cNvPr>
          <p:cNvPicPr>
            <a:picLocks noChangeAspect="1"/>
          </p:cNvPicPr>
          <p:nvPr/>
        </p:nvPicPr>
        <p:blipFill>
          <a:blip r:embed="rId8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615" y="0"/>
            <a:ext cx="2054116" cy="1936865"/>
          </a:xfrm>
          <a:prstGeom prst="rect">
            <a:avLst/>
          </a:prstGeom>
        </p:spPr>
      </p:pic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4895BD18-3E86-4085-92D7-CBE4C890EB0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284470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text 2">
            <a:extLst>
              <a:ext uri="{FF2B5EF4-FFF2-40B4-BE49-F238E27FC236}">
                <a16:creationId xmlns:a16="http://schemas.microsoft.com/office/drawing/2014/main" id="{26EF8590-89EE-4F8A-B7C7-156DDD2DD6D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00520"/>
            <a:ext cx="10515600" cy="437644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dirty="0"/>
              <a:t>Po kliknutí můžete upravovat styly textu v předloze.</a:t>
            </a:r>
          </a:p>
          <a:p>
            <a:pPr lvl="1"/>
            <a:r>
              <a:rPr lang="cs-CZ" dirty="0"/>
              <a:t>Druhá úroveň</a:t>
            </a:r>
          </a:p>
          <a:p>
            <a:pPr lvl="2"/>
            <a:r>
              <a:rPr lang="cs-CZ" dirty="0"/>
              <a:t>Třetí úroveň</a:t>
            </a:r>
          </a:p>
          <a:p>
            <a:pPr lvl="3"/>
            <a:r>
              <a:rPr lang="cs-CZ" dirty="0"/>
              <a:t>Čtvrtá úroveň</a:t>
            </a:r>
          </a:p>
          <a:p>
            <a:pPr lvl="4"/>
            <a:r>
              <a:rPr lang="cs-CZ" dirty="0"/>
              <a:t>Pátá úroveň</a:t>
            </a:r>
          </a:p>
        </p:txBody>
      </p:sp>
      <p:pic>
        <p:nvPicPr>
          <p:cNvPr id="20" name="Obrázek 19">
            <a:extLst>
              <a:ext uri="{FF2B5EF4-FFF2-40B4-BE49-F238E27FC236}">
                <a16:creationId xmlns:a16="http://schemas.microsoft.com/office/drawing/2014/main" id="{A60F351C-0FBE-44A9-B1C3-843F7E43D30B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076" y="6367451"/>
            <a:ext cx="2837469" cy="4555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87039915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</p:sldLayoutIdLst>
  <p:txStyles>
    <p:titleStyle>
      <a:lvl1pPr algn="ctr" defTabSz="914400" rtl="0" eaLnBrk="1" latinLnBrk="0" hangingPunct="1">
        <a:lnSpc>
          <a:spcPct val="90000"/>
        </a:lnSpc>
        <a:spcBef>
          <a:spcPct val="0"/>
        </a:spcBef>
        <a:buNone/>
        <a:defRPr sz="4400" b="1" kern="1200">
          <a:solidFill>
            <a:srgbClr val="249CDC"/>
          </a:solidFill>
          <a:latin typeface="Arial" panose="020B0604020202020204" pitchFamily="34" charset="0"/>
          <a:ea typeface="+mj-ea"/>
          <a:cs typeface="Arial" panose="020B0604020202020204" pitchFamily="34" charset="0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Arial" panose="020B0604020202020204" pitchFamily="34" charset="0"/>
          <a:ea typeface="+mn-ea"/>
          <a:cs typeface="Arial" panose="020B0604020202020204" pitchFamily="34" charset="0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pos="9216" userDrawn="1">
          <p15:clr>
            <a:srgbClr val="F26B43"/>
          </p15:clr>
        </p15:guide>
        <p15:guide id="2" pos="1248" userDrawn="1">
          <p15:clr>
            <a:srgbClr val="F26B43"/>
          </p15:clr>
        </p15:guide>
        <p15:guide id="3" pos="1152" userDrawn="1">
          <p15:clr>
            <a:srgbClr val="F26B43"/>
          </p15:clr>
        </p15:guide>
        <p15:guide id="4" orient="horz" pos="1368" userDrawn="1">
          <p15:clr>
            <a:srgbClr val="F26B43"/>
          </p15:clr>
        </p15:guide>
        <p15:guide id="5" orient="horz" pos="1440" userDrawn="1">
          <p15:clr>
            <a:srgbClr val="F26B43"/>
          </p15:clr>
        </p15:guide>
        <p15:guide id="6" orient="horz" pos="3696" userDrawn="1">
          <p15:clr>
            <a:srgbClr val="F26B43"/>
          </p15:clr>
        </p15:guide>
        <p15:guide id="7" orient="horz" pos="432" userDrawn="1">
          <p15:clr>
            <a:srgbClr val="F26B43"/>
          </p15:clr>
        </p15:guide>
        <p15:guide id="8" orient="horz" pos="1512" userDrawn="1">
          <p15:clr>
            <a:srgbClr val="F26B43"/>
          </p15:clr>
        </p15:guide>
        <p15:guide id="9" pos="6912" userDrawn="1">
          <p15:clr>
            <a:srgbClr val="F26B43"/>
          </p15:clr>
        </p15:guide>
        <p15:guide id="10" pos="936" userDrawn="1">
          <p15:clr>
            <a:srgbClr val="F26B43"/>
          </p15:clr>
        </p15:guide>
        <p15:guide id="11" pos="864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hyperlink" Target="https://www.webidea.pl/hasla-jak-zaklecia-jak-funkcjonuje-jezyk-w-reklamie/" TargetMode="Externa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1892101" y="2321089"/>
            <a:ext cx="7751805" cy="2387600"/>
          </a:xfrm>
        </p:spPr>
        <p:txBody>
          <a:bodyPr>
            <a:normAutofit/>
          </a:bodyPr>
          <a:lstStyle/>
          <a:p>
            <a:r>
              <a:rPr lang="pl-PL" sz="4800" b="1" dirty="0"/>
              <a:t>JĘZYK I KREATYWNOŚĆ W BIZNESIE</a:t>
            </a:r>
            <a:endParaRPr lang="pl-PL" sz="4800" dirty="0"/>
          </a:p>
        </p:txBody>
      </p:sp>
      <p:sp>
        <p:nvSpPr>
          <p:cNvPr id="10" name="Podtytuł 2"/>
          <p:cNvSpPr txBox="1">
            <a:spLocks/>
          </p:cNvSpPr>
          <p:nvPr/>
        </p:nvSpPr>
        <p:spPr>
          <a:xfrm>
            <a:off x="1892101" y="5042013"/>
            <a:ext cx="8024897" cy="763767"/>
          </a:xfrm>
          <a:prstGeom prst="rect">
            <a:avLst/>
          </a:prstGeom>
        </p:spPr>
        <p:txBody>
          <a:bodyPr vert="horz" lIns="91440" tIns="45720" rIns="91440" bIns="45720" rtlCol="0">
            <a:noAutofit/>
          </a:bodyPr>
          <a:lstStyle>
            <a:lvl1pPr marL="0" indent="0" algn="ctr" defTabSz="685800" rtl="0" eaLnBrk="1" latinLnBrk="0" hangingPunct="1">
              <a:lnSpc>
                <a:spcPct val="112000"/>
              </a:lnSpc>
              <a:spcBef>
                <a:spcPts val="0"/>
              </a:spcBef>
              <a:spcAft>
                <a:spcPts val="0"/>
              </a:spcAft>
              <a:buFont typeface="Franklin Gothic Book" panose="020B0503020102020204" pitchFamily="34" charset="0"/>
              <a:buNone/>
              <a:defRPr sz="18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1pPr>
            <a:lvl2pPr marL="3429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5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2pPr>
            <a:lvl3pPr marL="6858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35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3pPr>
            <a:lvl4pPr marL="10287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4pPr>
            <a:lvl5pPr marL="13716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5pPr>
            <a:lvl6pPr marL="17145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6pPr>
            <a:lvl7pPr marL="20574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7pPr>
            <a:lvl8pPr marL="24003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i="1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8pPr>
            <a:lvl9pPr marL="2743200" indent="0" algn="ctr" defTabSz="685800" rtl="0" eaLnBrk="1" latinLnBrk="0" hangingPunct="1">
              <a:lnSpc>
                <a:spcPct val="94000"/>
              </a:lnSpc>
              <a:spcBef>
                <a:spcPts val="500"/>
              </a:spcBef>
              <a:spcAft>
                <a:spcPts val="200"/>
              </a:spcAft>
              <a:buFont typeface="Franklin Gothic Book" panose="020B0503020102020204" pitchFamily="34" charset="0"/>
              <a:buNone/>
              <a:defRPr sz="1200" kern="1200" baseline="0">
                <a:solidFill>
                  <a:schemeClr val="tx2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l"/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realizacja w ramach projektu </a:t>
            </a:r>
          </a:p>
          <a:p>
            <a:pPr algn="l"/>
            <a:r>
              <a:rPr lang="pl-PL" sz="1400" b="1" dirty="0">
                <a:latin typeface="Arial" panose="020B0604020202020204" pitchFamily="34" charset="0"/>
                <a:cs typeface="Arial" panose="020B0604020202020204" pitchFamily="34" charset="0"/>
              </a:rPr>
              <a:t>NICE (</a:t>
            </a:r>
            <a:r>
              <a:rPr lang="en-US" sz="1400" b="1" dirty="0">
                <a:latin typeface="Arial" panose="020B0604020202020204" pitchFamily="34" charset="0"/>
                <a:cs typeface="Arial" panose="020B0604020202020204" pitchFamily="34" charset="0"/>
              </a:rPr>
              <a:t>Network for Inter-Institutional Cooperation in Entrepreneurial Education</a:t>
            </a:r>
            <a:r>
              <a:rPr lang="pl-PL" sz="1400" b="1" dirty="0">
                <a:latin typeface="Arial" panose="020B0604020202020204" pitchFamily="34" charset="0"/>
                <a:cs typeface="Arial" panose="020B0604020202020204" pitchFamily="34" charset="0"/>
              </a:rPr>
              <a:t>) </a:t>
            </a:r>
          </a:p>
          <a:p>
            <a:pPr algn="l"/>
            <a:r>
              <a:rPr lang="pl-PL" sz="1400" dirty="0">
                <a:latin typeface="Arial" panose="020B0604020202020204" pitchFamily="34" charset="0"/>
                <a:cs typeface="Arial" panose="020B0604020202020204" pitchFamily="34" charset="0"/>
              </a:rPr>
              <a:t>finansowanego z programu UE Erasmus+</a:t>
            </a:r>
          </a:p>
        </p:txBody>
      </p:sp>
    </p:spTree>
    <p:extLst>
      <p:ext uri="{BB962C8B-B14F-4D97-AF65-F5344CB8AC3E}">
        <p14:creationId xmlns:p14="http://schemas.microsoft.com/office/powerpoint/2010/main" val="2487064665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280502" y="1379928"/>
            <a:ext cx="9073298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2. Język reklamy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280502" y="2705491"/>
            <a:ext cx="7221717" cy="379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b="1" dirty="0"/>
              <a:t>… a język codzienny?</a:t>
            </a:r>
          </a:p>
          <a:p>
            <a:pPr marL="0" indent="0">
              <a:buNone/>
            </a:pPr>
            <a:endParaRPr lang="pl-PL" sz="2200" b="1" dirty="0">
              <a:hlinkClick r:id="rId2"/>
            </a:endParaRPr>
          </a:p>
          <a:p>
            <a:r>
              <a:rPr lang="pl-PL" sz="2200" dirty="0"/>
              <a:t> „brawo ty”</a:t>
            </a:r>
          </a:p>
          <a:p>
            <a:r>
              <a:rPr lang="pl-PL" sz="2200" dirty="0"/>
              <a:t>„ponieważ jesteś tego warta”</a:t>
            </a:r>
          </a:p>
          <a:p>
            <a:r>
              <a:rPr lang="pl-PL" sz="2200" dirty="0"/>
              <a:t>„prawie robi wielką różnicę”</a:t>
            </a:r>
          </a:p>
          <a:p>
            <a:r>
              <a:rPr lang="pl-PL" sz="2200" dirty="0"/>
              <a:t>“zawsze Coca-Cola”</a:t>
            </a:r>
          </a:p>
        </p:txBody>
      </p:sp>
    </p:spTree>
    <p:extLst>
      <p:ext uri="{BB962C8B-B14F-4D97-AF65-F5344CB8AC3E}">
        <p14:creationId xmlns:p14="http://schemas.microsoft.com/office/powerpoint/2010/main" val="19079394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26762" y="815202"/>
            <a:ext cx="7975076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Język a kreatywność…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25298" y="1794996"/>
            <a:ext cx="8521831" cy="3791983"/>
          </a:xfrm>
        </p:spPr>
        <p:txBody>
          <a:bodyPr>
            <a:normAutofit/>
          </a:bodyPr>
          <a:lstStyle/>
          <a:p>
            <a:r>
              <a:rPr lang="pl-PL" sz="2200" dirty="0"/>
              <a:t>Co to jest kreatywność?</a:t>
            </a:r>
          </a:p>
          <a:p>
            <a:r>
              <a:rPr lang="pl-PL" sz="2200" dirty="0"/>
              <a:t>Jaki jest człowiek kreatywny?</a:t>
            </a:r>
          </a:p>
          <a:p>
            <a:r>
              <a:rPr lang="pl-PL" sz="2200" dirty="0"/>
              <a:t>Czy kreatywność jest potrzebna?...</a:t>
            </a:r>
          </a:p>
          <a:p>
            <a:r>
              <a:rPr lang="pl-PL" sz="2200" b="1" i="1" dirty="0"/>
              <a:t>Pet Rock </a:t>
            </a:r>
            <a:r>
              <a:rPr lang="pl-PL" sz="2200" b="1" dirty="0"/>
              <a:t>– przykład niezwykłej kreatywności</a:t>
            </a:r>
          </a:p>
          <a:p>
            <a:pPr marL="0" indent="0">
              <a:buNone/>
            </a:pPr>
            <a:r>
              <a:rPr lang="pl-PL" sz="1600" dirty="0"/>
              <a:t>(kreatywnoscwbiznesie.pl/</a:t>
            </a:r>
            <a:r>
              <a:rPr lang="pl-PL" sz="1600" dirty="0" err="1"/>
              <a:t>case-study</a:t>
            </a:r>
            <a:r>
              <a:rPr lang="pl-PL" sz="1600" dirty="0"/>
              <a:t>/pet-rock-</a:t>
            </a:r>
            <a:r>
              <a:rPr lang="pl-PL" sz="1600" dirty="0" err="1"/>
              <a:t>przyklad</a:t>
            </a:r>
            <a:r>
              <a:rPr lang="pl-PL" sz="1600" dirty="0"/>
              <a:t>-</a:t>
            </a:r>
            <a:r>
              <a:rPr lang="pl-PL" sz="1600" dirty="0" err="1"/>
              <a:t>niezwyklej-kreatywnosci</a:t>
            </a:r>
            <a:r>
              <a:rPr lang="pl-PL" sz="1600" dirty="0"/>
              <a:t>/</a:t>
            </a:r>
          </a:p>
        </p:txBody>
      </p:sp>
      <p:pic>
        <p:nvPicPr>
          <p:cNvPr id="2050" name="Picture 2" descr="http://kreatywnoscwbiznesie.pl/wp-content/uploads/2018/01/Pet_Rock_1975_c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04747" y="4018613"/>
            <a:ext cx="3545601" cy="236373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2869389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29672" y="1198123"/>
            <a:ext cx="9224128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Język a kreatywność…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29672" y="2523686"/>
            <a:ext cx="10515600" cy="379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b="1" dirty="0"/>
              <a:t>Kreatywność językowa </a:t>
            </a:r>
            <a:r>
              <a:rPr lang="pl-PL" sz="2200" dirty="0"/>
              <a:t>i </a:t>
            </a:r>
            <a:r>
              <a:rPr lang="pl-PL" sz="2200" b="1" dirty="0"/>
              <a:t>kreatywne użycie języka</a:t>
            </a:r>
          </a:p>
          <a:p>
            <a:pPr marL="0" indent="0">
              <a:buNone/>
            </a:pPr>
            <a:r>
              <a:rPr lang="pl-PL" sz="2200" dirty="0"/>
              <a:t>Z czym kojarzą Ci się te słowa? </a:t>
            </a:r>
          </a:p>
          <a:p>
            <a:pPr marL="0" indent="0">
              <a:buNone/>
            </a:pPr>
            <a:r>
              <a:rPr lang="pl-PL" sz="2200" dirty="0"/>
              <a:t>	Chwytliwe hasła? </a:t>
            </a:r>
          </a:p>
          <a:p>
            <a:pPr marL="0" indent="0">
              <a:buNone/>
            </a:pPr>
            <a:r>
              <a:rPr lang="pl-PL" sz="2200" dirty="0"/>
              <a:t>	Zabawne gry słowne? </a:t>
            </a:r>
          </a:p>
          <a:p>
            <a:pPr marL="0" indent="0">
              <a:buNone/>
            </a:pPr>
            <a:r>
              <a:rPr lang="pl-PL" sz="2200" dirty="0"/>
              <a:t>	Dowcipy? </a:t>
            </a:r>
          </a:p>
          <a:p>
            <a:pPr marL="0" indent="0">
              <a:buNone/>
            </a:pPr>
            <a:r>
              <a:rPr lang="pl-PL" sz="2200" dirty="0"/>
              <a:t>	Dwuznaczne hasła? </a:t>
            </a:r>
          </a:p>
          <a:p>
            <a:pPr marL="0" indent="0">
              <a:buNone/>
            </a:pPr>
            <a:r>
              <a:rPr lang="pl-PL" sz="2200" dirty="0"/>
              <a:t>	Twórcza reklama? </a:t>
            </a:r>
          </a:p>
        </p:txBody>
      </p:sp>
    </p:spTree>
    <p:extLst>
      <p:ext uri="{BB962C8B-B14F-4D97-AF65-F5344CB8AC3E}">
        <p14:creationId xmlns:p14="http://schemas.microsoft.com/office/powerpoint/2010/main" val="2156466471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11577" y="1635839"/>
            <a:ext cx="10242223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Kreatywność – </a:t>
            </a:r>
            <a:r>
              <a:rPr lang="pl-PL" sz="4000" b="1" u="sng" dirty="0"/>
              <a:t>ćwiczenia 1-3</a:t>
            </a:r>
            <a:r>
              <a:rPr lang="pl-PL" sz="4000" b="1" dirty="0"/>
              <a:t>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11577" y="2783031"/>
            <a:ext cx="10515600" cy="3791983"/>
          </a:xfrm>
        </p:spPr>
        <p:txBody>
          <a:bodyPr>
            <a:normAutofit/>
          </a:bodyPr>
          <a:lstStyle/>
          <a:p>
            <a:pPr marL="457200" indent="-457200">
              <a:buFont typeface="+mj-lt"/>
              <a:buAutoNum type="arabicPeriod"/>
            </a:pPr>
            <a:r>
              <a:rPr lang="pl-PL" sz="2200" dirty="0"/>
              <a:t>Proszę wymyślić 15 zastosowań walizki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200" dirty="0"/>
              <a:t>Co by było, gdyby na całym świecie na minutę zabrakło prądu? </a:t>
            </a:r>
          </a:p>
          <a:p>
            <a:pPr marL="457200" indent="-457200">
              <a:buFont typeface="+mj-lt"/>
              <a:buAutoNum type="arabicPeriod"/>
            </a:pPr>
            <a:r>
              <a:rPr lang="pl-PL" sz="2200" dirty="0"/>
              <a:t>„Życie jest jak pudełko czekoladek. Nigdy nie wiesz, na co trafisz” -&gt; Studia są jak paczka chipsów. Zaczynasz, ale nie zawsze kończysz. (porównanie -&gt; pointa)</a:t>
            </a:r>
          </a:p>
          <a:p>
            <a:pPr marL="457200" indent="-457200">
              <a:buFont typeface="+mj-lt"/>
              <a:buAutoNum type="arabicPeriod"/>
            </a:pPr>
            <a:endParaRPr lang="pl-PL" dirty="0"/>
          </a:p>
          <a:p>
            <a:pPr marL="0" indent="0" algn="r">
              <a:buNone/>
            </a:pPr>
            <a:r>
              <a:rPr lang="pl-PL" sz="1100" dirty="0"/>
              <a:t>www.focus.pl/artykul/wiczenia-na-kreatywno-czyli-jak-pobudzi-twrcze-mylenie?page=3</a:t>
            </a:r>
          </a:p>
        </p:txBody>
      </p:sp>
    </p:spTree>
    <p:extLst>
      <p:ext uri="{BB962C8B-B14F-4D97-AF65-F5344CB8AC3E}">
        <p14:creationId xmlns:p14="http://schemas.microsoft.com/office/powerpoint/2010/main" val="875980676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922283" y="1530495"/>
            <a:ext cx="8919720" cy="1485900"/>
          </a:xfrm>
        </p:spPr>
        <p:txBody>
          <a:bodyPr>
            <a:normAutofit/>
          </a:bodyPr>
          <a:lstStyle/>
          <a:p>
            <a:pPr algn="l"/>
            <a:r>
              <a:rPr lang="pl-PL" b="1" dirty="0"/>
              <a:t>Biznes a kreatywna reklama – </a:t>
            </a:r>
            <a:r>
              <a:rPr lang="pl-PL" b="1" u="sng" dirty="0"/>
              <a:t>ćwiczenie 4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922283" y="3066017"/>
            <a:ext cx="10515600" cy="379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dirty="0"/>
              <a:t>Zareklamuj kurs językowa chińskiego:</a:t>
            </a:r>
          </a:p>
          <a:p>
            <a:r>
              <a:rPr lang="pl-PL" sz="2200" dirty="0"/>
              <a:t>grupa A: dzieciom </a:t>
            </a:r>
          </a:p>
          <a:p>
            <a:r>
              <a:rPr lang="pl-PL" sz="2200" dirty="0"/>
              <a:t>grupa B: seniorom</a:t>
            </a:r>
          </a:p>
          <a:p>
            <a:r>
              <a:rPr lang="pl-PL" sz="2200" dirty="0"/>
              <a:t>grupa C: biznesmenom </a:t>
            </a:r>
          </a:p>
        </p:txBody>
      </p:sp>
      <p:pic>
        <p:nvPicPr>
          <p:cNvPr id="3076" name="Picture 4" descr="Jaki kurs językowy dla firmy? - Bankier.pl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05066" y="4452672"/>
            <a:ext cx="3888286" cy="151211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7086451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375528" y="1173927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Język a pomysł na biznes? – </a:t>
            </a:r>
            <a:r>
              <a:rPr lang="pl-PL" sz="4000" b="1" u="sng" dirty="0"/>
              <a:t>ćwiczenie 5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375528" y="2271858"/>
            <a:ext cx="10515600" cy="3791983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sz="2200" dirty="0"/>
              <a:t>…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200" dirty="0"/>
              <a:t>…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200" dirty="0"/>
              <a:t>…</a:t>
            </a:r>
          </a:p>
          <a:p>
            <a:pPr marL="0" indent="0">
              <a:buNone/>
            </a:pPr>
            <a:r>
              <a:rPr lang="pl-PL" sz="2200" dirty="0"/>
              <a:t>(szkoła językowa… biuro tłumaczeń…)</a:t>
            </a:r>
          </a:p>
          <a:p>
            <a:pPr marL="0" indent="0">
              <a:buNone/>
            </a:pPr>
            <a:r>
              <a:rPr lang="pl-PL" sz="2200" dirty="0"/>
              <a:t>a kreatywny pomysł…?</a:t>
            </a:r>
          </a:p>
          <a:p>
            <a:pPr marL="514350" indent="-514350">
              <a:buFont typeface="+mj-lt"/>
              <a:buAutoNum type="arabicPeriod"/>
            </a:pPr>
            <a:r>
              <a:rPr lang="pl-PL" sz="2200" dirty="0"/>
              <a:t>e-booki do nauki języków obcych</a:t>
            </a:r>
          </a:p>
          <a:p>
            <a:pPr marL="514350" indent="-514350">
              <a:buFont typeface="+mj-lt"/>
              <a:buAutoNum type="arabicPeriod"/>
            </a:pPr>
            <a:endParaRPr lang="pl-PL" sz="2200" dirty="0"/>
          </a:p>
          <a:p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92787016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526357" y="1059417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5 najważniejszych języków biznesowych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76400" y="2384980"/>
            <a:ext cx="10515600" cy="3791983"/>
          </a:xfrm>
        </p:spPr>
        <p:txBody>
          <a:bodyPr/>
          <a:lstStyle/>
          <a:p>
            <a:r>
              <a:rPr lang="pl-PL" sz="2400" dirty="0"/>
              <a:t>angielski</a:t>
            </a:r>
          </a:p>
          <a:p>
            <a:r>
              <a:rPr lang="pl-PL" sz="2400" dirty="0"/>
              <a:t>hiszpański</a:t>
            </a:r>
          </a:p>
          <a:p>
            <a:r>
              <a:rPr lang="pl-PL" sz="2400" dirty="0"/>
              <a:t>arabski</a:t>
            </a:r>
          </a:p>
          <a:p>
            <a:r>
              <a:rPr lang="pl-PL" sz="2400" dirty="0"/>
              <a:t>francuski</a:t>
            </a:r>
          </a:p>
          <a:p>
            <a:r>
              <a:rPr lang="pl-PL" sz="2400" dirty="0"/>
              <a:t>portugalski</a:t>
            </a:r>
          </a:p>
          <a:p>
            <a:pPr marL="0" indent="0" algn="ctr">
              <a:buNone/>
            </a:pPr>
            <a:r>
              <a:rPr lang="pl-PL" sz="2800" b="1" dirty="0"/>
              <a:t>Dlaczego? </a:t>
            </a:r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20148627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76400" y="1313942"/>
            <a:ext cx="96774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Powtórzenie wiadomości 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76400" y="2639505"/>
            <a:ext cx="10515600" cy="3791983"/>
          </a:xfrm>
        </p:spPr>
        <p:txBody>
          <a:bodyPr>
            <a:normAutofit/>
          </a:bodyPr>
          <a:lstStyle/>
          <a:p>
            <a:r>
              <a:rPr lang="pl-PL" sz="2200" dirty="0"/>
              <a:t>Jakie są najważniejsze cechy korespondencji biznesowej? </a:t>
            </a:r>
          </a:p>
          <a:p>
            <a:r>
              <a:rPr lang="pl-PL" sz="2200" dirty="0"/>
              <a:t>Co wiemy o języku reklamy?</a:t>
            </a:r>
          </a:p>
          <a:p>
            <a:r>
              <a:rPr lang="pl-PL" sz="2200" dirty="0"/>
              <a:t>Kreatywność – co to jest i dlaczego się przydaje?</a:t>
            </a:r>
          </a:p>
          <a:p>
            <a:r>
              <a:rPr lang="pl-PL" sz="2200" dirty="0"/>
              <a:t>Co można powiedzieć o językach obcych w biznesie?</a:t>
            </a:r>
          </a:p>
          <a:p>
            <a:endParaRPr lang="pl-PL" sz="2200" dirty="0"/>
          </a:p>
          <a:p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1525734693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 algn="ctr">
              <a:buNone/>
            </a:pPr>
            <a:r>
              <a:rPr lang="pl-PL" sz="4400" b="1" dirty="0"/>
              <a:t>Dziękuję za uwagę!</a:t>
            </a:r>
          </a:p>
        </p:txBody>
      </p:sp>
    </p:spTree>
    <p:extLst>
      <p:ext uri="{BB962C8B-B14F-4D97-AF65-F5344CB8AC3E}">
        <p14:creationId xmlns:p14="http://schemas.microsoft.com/office/powerpoint/2010/main" val="731587701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495550" y="657520"/>
            <a:ext cx="7200900" cy="829491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Język – czy jest ważny? </a:t>
            </a:r>
          </a:p>
        </p:txBody>
      </p:sp>
      <p:pic>
        <p:nvPicPr>
          <p:cNvPr id="1028" name="Picture 4" descr="Pin on Abc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366228" y="1704119"/>
            <a:ext cx="3538538" cy="247634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2" name="Picture 8" descr="https://gentlemanschoice.pl/wp-content/uploads/2015/05/grafika2_28.05.jp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95550" y="4180468"/>
            <a:ext cx="6492421" cy="202116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95331387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102151" y="1059417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…a język biznesowy?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102151" y="2403832"/>
            <a:ext cx="10515600" cy="3791983"/>
          </a:xfrm>
        </p:spPr>
        <p:txBody>
          <a:bodyPr>
            <a:normAutofit/>
          </a:bodyPr>
          <a:lstStyle/>
          <a:p>
            <a:r>
              <a:rPr lang="pl-PL" sz="2200" dirty="0"/>
              <a:t>…to umiejętność posługiwania się słownictwem fachowym, które pochodzi z konkretnego środowiska zawodowego</a:t>
            </a:r>
          </a:p>
          <a:p>
            <a:pPr>
              <a:lnSpc>
                <a:spcPct val="120000"/>
              </a:lnSpc>
            </a:pPr>
            <a:r>
              <a:rPr lang="pl-PL" sz="2200" dirty="0"/>
              <a:t>słownictwo branżowe, terminologia związana z konkretnym zawodem, wyrażenia związane np. z księgowością, HR-em lub finansami </a:t>
            </a:r>
          </a:p>
          <a:p>
            <a:pPr>
              <a:lnSpc>
                <a:spcPct val="120000"/>
              </a:lnSpc>
            </a:pPr>
            <a:r>
              <a:rPr lang="pl-PL" sz="2200" dirty="0"/>
              <a:t>prowadzenie rozmów biznesowych, ale też towarzyskich, podróże zagraniczne</a:t>
            </a:r>
          </a:p>
          <a:p>
            <a:pPr>
              <a:lnSpc>
                <a:spcPct val="120000"/>
              </a:lnSpc>
            </a:pPr>
            <a:r>
              <a:rPr lang="pl-PL" sz="2200" dirty="0"/>
              <a:t>czytelna komunikacja – e-maile, oferty czy prezentacje powinny być zrozumiałe, rzeczowe i łatwe w odbiorze</a:t>
            </a:r>
          </a:p>
          <a:p>
            <a:endParaRPr lang="pl-PL" sz="2200" dirty="0"/>
          </a:p>
        </p:txBody>
      </p:sp>
    </p:spTree>
    <p:extLst>
      <p:ext uri="{BB962C8B-B14F-4D97-AF65-F5344CB8AC3E}">
        <p14:creationId xmlns:p14="http://schemas.microsoft.com/office/powerpoint/2010/main" val="309635434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016550" y="1362463"/>
            <a:ext cx="10515600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Język w biznesie 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016550" y="2518343"/>
            <a:ext cx="6165916" cy="379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b="1" dirty="0"/>
              <a:t>przykłady:</a:t>
            </a:r>
          </a:p>
          <a:p>
            <a:pPr marL="0" indent="0">
              <a:buNone/>
            </a:pPr>
            <a:endParaRPr lang="pl-PL" sz="2200" b="1" dirty="0"/>
          </a:p>
          <a:p>
            <a:pPr marL="457200" indent="-457200">
              <a:buFont typeface="+mj-lt"/>
              <a:buAutoNum type="arabicPeriod"/>
            </a:pPr>
            <a:r>
              <a:rPr lang="pl-PL" sz="2200" dirty="0"/>
              <a:t>korespondencja biznesowa </a:t>
            </a:r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r>
              <a:rPr lang="pl-PL" sz="2200" dirty="0"/>
              <a:t>język reklamy</a:t>
            </a:r>
          </a:p>
          <a:p>
            <a:pPr marL="457200" indent="-457200">
              <a:buFont typeface="+mj-lt"/>
              <a:buAutoNum type="arabicPeriod"/>
            </a:pPr>
            <a:endParaRPr lang="pl-PL" sz="2200" dirty="0"/>
          </a:p>
          <a:p>
            <a:pPr marL="457200" indent="-457200">
              <a:buFont typeface="+mj-lt"/>
              <a:buAutoNum type="arabicPeriod"/>
            </a:pPr>
            <a:r>
              <a:rPr lang="pl-PL" sz="2200" dirty="0"/>
              <a:t>języki obce </a:t>
            </a:r>
          </a:p>
        </p:txBody>
      </p:sp>
    </p:spTree>
    <p:extLst>
      <p:ext uri="{BB962C8B-B14F-4D97-AF65-F5344CB8AC3E}">
        <p14:creationId xmlns:p14="http://schemas.microsoft.com/office/powerpoint/2010/main" val="108414893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856295" y="2011420"/>
            <a:ext cx="7470866" cy="1485900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1. Korespondencja biznesowa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856295" y="3233345"/>
            <a:ext cx="10515600" cy="3791983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400" dirty="0"/>
              <a:t>zawartość merytoryczna, brak błędów, przejrzystość, estetyka = </a:t>
            </a:r>
          </a:p>
          <a:p>
            <a:pPr marL="0" indent="0">
              <a:buNone/>
            </a:pPr>
            <a:r>
              <a:rPr lang="pl-PL" sz="2400" dirty="0"/>
              <a:t>szacunek i zaufanie odbiorcy = </a:t>
            </a:r>
          </a:p>
          <a:p>
            <a:pPr marL="0" indent="0">
              <a:buNone/>
            </a:pPr>
            <a:r>
              <a:rPr lang="pl-PL" sz="2400" dirty="0"/>
              <a:t>dobry wizerunek firmy </a:t>
            </a:r>
          </a:p>
          <a:p>
            <a:endParaRPr lang="pl-PL" sz="2400" dirty="0"/>
          </a:p>
          <a:p>
            <a:endParaRPr lang="pl-PL" sz="2400" dirty="0"/>
          </a:p>
        </p:txBody>
      </p:sp>
    </p:spTree>
    <p:extLst>
      <p:ext uri="{BB962C8B-B14F-4D97-AF65-F5344CB8AC3E}">
        <p14:creationId xmlns:p14="http://schemas.microsoft.com/office/powerpoint/2010/main" val="18489707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799734" y="1158268"/>
            <a:ext cx="8824274" cy="1485900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1. Korespondencja biznesowa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799734" y="2380217"/>
            <a:ext cx="10515600" cy="3791983"/>
          </a:xfrm>
        </p:spPr>
        <p:txBody>
          <a:bodyPr>
            <a:normAutofit/>
          </a:bodyPr>
          <a:lstStyle/>
          <a:p>
            <a:r>
              <a:rPr lang="pl-PL" sz="2200" dirty="0"/>
              <a:t>Ogólne zasady redagowania pism </a:t>
            </a:r>
          </a:p>
          <a:p>
            <a:pPr lvl="1"/>
            <a:r>
              <a:rPr lang="pl-PL" sz="2200" i="0" dirty="0"/>
              <a:t>styl urzędowy</a:t>
            </a:r>
          </a:p>
          <a:p>
            <a:pPr lvl="1"/>
            <a:r>
              <a:rPr lang="pl-PL" sz="2200" i="0" dirty="0"/>
              <a:t>stałe elementy pisma</a:t>
            </a:r>
          </a:p>
          <a:p>
            <a:pPr lvl="1"/>
            <a:r>
              <a:rPr lang="pl-PL" sz="2200" i="0" dirty="0"/>
              <a:t>uprzejmość</a:t>
            </a:r>
          </a:p>
          <a:p>
            <a:pPr lvl="1"/>
            <a:r>
              <a:rPr lang="pl-PL" sz="2200" i="0" dirty="0"/>
              <a:t>logiczna całość</a:t>
            </a:r>
          </a:p>
          <a:p>
            <a:pPr lvl="1"/>
            <a:r>
              <a:rPr lang="pl-PL" sz="2200" i="0" dirty="0"/>
              <a:t>poprawność językowa </a:t>
            </a:r>
          </a:p>
          <a:p>
            <a:pPr lvl="1"/>
            <a:r>
              <a:rPr lang="pl-PL" sz="2200" i="0" dirty="0"/>
              <a:t>kultura słowa</a:t>
            </a:r>
          </a:p>
          <a:p>
            <a:endParaRPr lang="pl-PL" sz="2200" dirty="0"/>
          </a:p>
          <a:p>
            <a:r>
              <a:rPr lang="pl-PL" sz="2200" dirty="0"/>
              <a:t>Ogólne zasady rozmowy telefonicznej </a:t>
            </a:r>
          </a:p>
        </p:txBody>
      </p:sp>
    </p:spTree>
    <p:extLst>
      <p:ext uri="{BB962C8B-B14F-4D97-AF65-F5344CB8AC3E}">
        <p14:creationId xmlns:p14="http://schemas.microsoft.com/office/powerpoint/2010/main" val="3315426432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17103" y="925558"/>
            <a:ext cx="7636497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2. Język reklamy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17102" y="2088037"/>
            <a:ext cx="9374171" cy="374904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200" dirty="0"/>
              <a:t>… a hasło reklamowe, zwrot lub slogan = </a:t>
            </a:r>
            <a:br>
              <a:rPr lang="pl-PL" sz="2200" dirty="0"/>
            </a:br>
            <a:r>
              <a:rPr lang="pl-PL" sz="2200" dirty="0"/>
              <a:t>impuls przyciągający uwagę klienta i zmusza go do zapoznania się z reklamą, np.</a:t>
            </a:r>
          </a:p>
          <a:p>
            <a:r>
              <a:rPr lang="pl-PL" sz="2200" dirty="0"/>
              <a:t>zwięzły</a:t>
            </a:r>
          </a:p>
          <a:p>
            <a:r>
              <a:rPr lang="pl-PL" sz="2200" dirty="0"/>
              <a:t>oryginalny</a:t>
            </a:r>
          </a:p>
          <a:p>
            <a:r>
              <a:rPr lang="pl-PL" sz="2200" dirty="0"/>
              <a:t>intrygujący</a:t>
            </a:r>
          </a:p>
          <a:p>
            <a:r>
              <a:rPr lang="pl-PL" sz="2200" dirty="0"/>
              <a:t>rytmiczny </a:t>
            </a:r>
          </a:p>
          <a:p>
            <a:r>
              <a:rPr lang="pl-PL" sz="2200" dirty="0"/>
              <a:t>dający do myślenia</a:t>
            </a:r>
          </a:p>
          <a:p>
            <a:r>
              <a:rPr lang="pl-PL" sz="2200" dirty="0"/>
              <a:t>wieloznaczny</a:t>
            </a:r>
          </a:p>
        </p:txBody>
      </p:sp>
    </p:spTree>
    <p:extLst>
      <p:ext uri="{BB962C8B-B14F-4D97-AF65-F5344CB8AC3E}">
        <p14:creationId xmlns:p14="http://schemas.microsoft.com/office/powerpoint/2010/main" val="5129607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2186233" y="349420"/>
            <a:ext cx="8456629" cy="1325563"/>
          </a:xfrm>
        </p:spPr>
        <p:txBody>
          <a:bodyPr/>
          <a:lstStyle/>
          <a:p>
            <a:pPr algn="l"/>
            <a:r>
              <a:rPr lang="pl-PL" sz="4000" b="1" dirty="0"/>
              <a:t>2. Język reklamy* </a:t>
            </a:r>
            <a:br>
              <a:rPr lang="pl-PL" sz="2800" b="1" dirty="0"/>
            </a:br>
            <a:r>
              <a:rPr lang="pl-PL" sz="2800" b="1" dirty="0"/>
              <a:t>- wybrane elementy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186233" y="1674983"/>
            <a:ext cx="9295614" cy="4236720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200" b="1" dirty="0"/>
              <a:t>zabawa językiem... </a:t>
            </a:r>
          </a:p>
          <a:p>
            <a:r>
              <a:rPr lang="pl-PL" sz="2200" dirty="0"/>
              <a:t>slogany melodyczne, rytmizowane, rymowane (“najmilsza chwila poranka - kawy Jacobs filiżanka”)</a:t>
            </a:r>
          </a:p>
          <a:p>
            <a:r>
              <a:rPr lang="pl-PL" sz="2200" dirty="0"/>
              <a:t>motywy filmowe, literackie, religijne, teksty piosenek, świat bajek, powiedzenia (“fortuna owocem się toczy”, “z Kasią ci się upiecze”) </a:t>
            </a:r>
            <a:endParaRPr lang="pl-PL" sz="2200" b="1" dirty="0"/>
          </a:p>
          <a:p>
            <a:pPr marL="0" indent="0">
              <a:buNone/>
            </a:pPr>
            <a:r>
              <a:rPr lang="pl-PL" sz="2200" b="1" dirty="0"/>
              <a:t>liczba epitetów</a:t>
            </a:r>
          </a:p>
          <a:p>
            <a:r>
              <a:rPr lang="pl-PL" sz="2200" dirty="0"/>
              <a:t>lepsza woda jest „przezroczysta i krystalicznie czysta” niż krystalicznie czysta </a:t>
            </a:r>
            <a:endParaRPr lang="pl-PL" sz="2200" b="1" dirty="0"/>
          </a:p>
          <a:p>
            <a:pPr marL="0" indent="0">
              <a:buNone/>
            </a:pPr>
            <a:r>
              <a:rPr lang="pl-PL" sz="2200" b="1" dirty="0"/>
              <a:t>„prawdopodobnie” </a:t>
            </a:r>
          </a:p>
          <a:p>
            <a:r>
              <a:rPr lang="pl-PL" sz="2200" dirty="0"/>
              <a:t>wzmacnia skuteczność reklamy, jeżeli dotyczą kwestii, których nie da się sprawdzić (“Prawdopodobnie najlepsze piwo na świecie”)</a:t>
            </a:r>
          </a:p>
          <a:p>
            <a:pPr marL="0" indent="0">
              <a:buNone/>
            </a:pPr>
            <a:r>
              <a:rPr lang="pl-PL" sz="1800" dirty="0"/>
              <a:t>creandi.pl/blog/</a:t>
            </a:r>
            <a:r>
              <a:rPr lang="pl-PL" sz="1800" dirty="0" err="1"/>
              <a:t>jezyk</a:t>
            </a:r>
            <a:r>
              <a:rPr lang="pl-PL" sz="1800" dirty="0"/>
              <a:t>-w-reklamach</a:t>
            </a:r>
          </a:p>
        </p:txBody>
      </p:sp>
    </p:spTree>
    <p:extLst>
      <p:ext uri="{BB962C8B-B14F-4D97-AF65-F5344CB8AC3E}">
        <p14:creationId xmlns:p14="http://schemas.microsoft.com/office/powerpoint/2010/main" val="331808237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1630837" y="975963"/>
            <a:ext cx="9006526" cy="1325563"/>
          </a:xfrm>
        </p:spPr>
        <p:txBody>
          <a:bodyPr>
            <a:normAutofit/>
          </a:bodyPr>
          <a:lstStyle/>
          <a:p>
            <a:pPr algn="l"/>
            <a:r>
              <a:rPr lang="pl-PL" sz="4000" b="1" dirty="0"/>
              <a:t>2. Język reklamy</a:t>
            </a:r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1630837" y="2125281"/>
            <a:ext cx="9605914" cy="3879304"/>
          </a:xfrm>
        </p:spPr>
        <p:txBody>
          <a:bodyPr>
            <a:noAutofit/>
          </a:bodyPr>
          <a:lstStyle/>
          <a:p>
            <a:pPr marL="0" indent="0">
              <a:buNone/>
            </a:pPr>
            <a:r>
              <a:rPr lang="pl-PL" sz="2200" b="1" dirty="0"/>
              <a:t>… a grupa docelowa? </a:t>
            </a:r>
          </a:p>
          <a:p>
            <a:pPr marL="0" indent="0">
              <a:buNone/>
            </a:pPr>
            <a:r>
              <a:rPr lang="pl-PL" sz="2200" b="1" dirty="0"/>
              <a:t>mówienie do odbiorcy “jego językiem”:</a:t>
            </a:r>
            <a:endParaRPr lang="pl-PL" sz="2200" dirty="0"/>
          </a:p>
          <a:p>
            <a:r>
              <a:rPr lang="pl-PL" sz="2200" dirty="0"/>
              <a:t>słowa potoczne: reklama skierowana do młodzieży: „żyj na luzie” lub ”bądź </a:t>
            </a:r>
            <a:r>
              <a:rPr lang="pl-PL" sz="2200" dirty="0" err="1"/>
              <a:t>cool</a:t>
            </a:r>
            <a:r>
              <a:rPr lang="pl-PL" sz="2200" dirty="0"/>
              <a:t>”</a:t>
            </a:r>
          </a:p>
          <a:p>
            <a:r>
              <a:rPr lang="pl-PL" sz="2200" dirty="0"/>
              <a:t>spieszczenia, zdrobnienia: reklama skierowana do rodziców bobasów – pojawiają się „mały brzuszek”</a:t>
            </a:r>
          </a:p>
          <a:p>
            <a:r>
              <a:rPr lang="pl-PL" sz="2200" dirty="0"/>
              <a:t>stereotypowe motywy: młoda i piękna kobieta, która występuje w reklamach artykułów dla mężczyzn, jako element silnie przykuwający uwagę, motyw troskliwej, opiekuńczej matki, lub domu jako miejsca ciepłego i przytulnego, które mają wywołać w czytelniku sympatyczne skojarzenia.</a:t>
            </a:r>
          </a:p>
        </p:txBody>
      </p:sp>
    </p:spTree>
    <p:extLst>
      <p:ext uri="{BB962C8B-B14F-4D97-AF65-F5344CB8AC3E}">
        <p14:creationId xmlns:p14="http://schemas.microsoft.com/office/powerpoint/2010/main" val="2597718458"/>
      </p:ext>
    </p:extLst>
  </p:cSld>
  <p:clrMapOvr>
    <a:masterClrMapping/>
  </p:clrMapOvr>
</p:sld>
</file>

<file path=ppt/theme/theme1.xml><?xml version="1.0" encoding="utf-8"?>
<a:theme xmlns:a="http://schemas.openxmlformats.org/drawingml/2006/main" name="Śablona_prezentace_N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Prezentace12" id="{0D558C50-51D4-4EF6-88BF-468640285203}" vid="{DC8905DB-F15E-4664-83D4-7E3B5AAF960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Śablona_prezentace_NICE</Template>
  <TotalTime>1274</TotalTime>
  <Words>654</Words>
  <Application>Microsoft Office PowerPoint</Application>
  <PresentationFormat>Širokoúhlá obrazovka</PresentationFormat>
  <Paragraphs>107</Paragraphs>
  <Slides>18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18</vt:i4>
      </vt:variant>
    </vt:vector>
  </HeadingPairs>
  <TitlesOfParts>
    <vt:vector size="21" baseType="lpstr">
      <vt:lpstr>Arial</vt:lpstr>
      <vt:lpstr>Franklin Gothic Book</vt:lpstr>
      <vt:lpstr>Śablona_prezentace_NICE</vt:lpstr>
      <vt:lpstr>JĘZYK I KREATYWNOŚĆ W BIZNESIE</vt:lpstr>
      <vt:lpstr>Język – czy jest ważny? </vt:lpstr>
      <vt:lpstr>…a język biznesowy?</vt:lpstr>
      <vt:lpstr>Język w biznesie </vt:lpstr>
      <vt:lpstr>1. Korespondencja biznesowa</vt:lpstr>
      <vt:lpstr>1. Korespondencja biznesowa</vt:lpstr>
      <vt:lpstr>2. Język reklamy</vt:lpstr>
      <vt:lpstr>2. Język reklamy*  - wybrane elementy</vt:lpstr>
      <vt:lpstr>2. Język reklamy</vt:lpstr>
      <vt:lpstr>2. Język reklamy</vt:lpstr>
      <vt:lpstr>Język a kreatywność…</vt:lpstr>
      <vt:lpstr>Język a kreatywność…</vt:lpstr>
      <vt:lpstr>Kreatywność – ćwiczenia 1-3 </vt:lpstr>
      <vt:lpstr>Biznes a kreatywna reklama – ćwiczenie 4</vt:lpstr>
      <vt:lpstr>Język a pomysł na biznes? – ćwiczenie 5</vt:lpstr>
      <vt:lpstr>5 najważniejszych języków biznesowych </vt:lpstr>
      <vt:lpstr>Powtórzenie wiadomości  </vt:lpstr>
      <vt:lpstr>Prezentace aplikace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Język i kreatywność w biznesie</dc:title>
  <dc:creator>Maria Kubica</dc:creator>
  <cp:lastModifiedBy>Kulihova Kublova Tereza</cp:lastModifiedBy>
  <cp:revision>52</cp:revision>
  <dcterms:created xsi:type="dcterms:W3CDTF">2021-08-16T21:02:55Z</dcterms:created>
  <dcterms:modified xsi:type="dcterms:W3CDTF">2023-09-19T18:37:27Z</dcterms:modified>
</cp:coreProperties>
</file>