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24"/>
  </p:notesMasterIdLst>
  <p:handoutMasterIdLst>
    <p:handoutMasterId r:id="rId25"/>
  </p:handoutMasterIdLst>
  <p:sldIdLst>
    <p:sldId id="256" r:id="rId2"/>
    <p:sldId id="377" r:id="rId3"/>
    <p:sldId id="421" r:id="rId4"/>
    <p:sldId id="435" r:id="rId5"/>
    <p:sldId id="436" r:id="rId6"/>
    <p:sldId id="437" r:id="rId7"/>
    <p:sldId id="438" r:id="rId8"/>
    <p:sldId id="439" r:id="rId9"/>
    <p:sldId id="339" r:id="rId10"/>
    <p:sldId id="425" r:id="rId11"/>
    <p:sldId id="440" r:id="rId12"/>
    <p:sldId id="441" r:id="rId13"/>
    <p:sldId id="442" r:id="rId14"/>
    <p:sldId id="443" r:id="rId15"/>
    <p:sldId id="444" r:id="rId16"/>
    <p:sldId id="433" r:id="rId17"/>
    <p:sldId id="445" r:id="rId18"/>
    <p:sldId id="446" r:id="rId19"/>
    <p:sldId id="447" r:id="rId20"/>
    <p:sldId id="407" r:id="rId21"/>
    <p:sldId id="434" r:id="rId22"/>
    <p:sldId id="448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96" autoAdjust="0"/>
  </p:normalViewPr>
  <p:slideViewPr>
    <p:cSldViewPr>
      <p:cViewPr varScale="1">
        <p:scale>
          <a:sx n="64" d="100"/>
          <a:sy n="64" d="100"/>
        </p:scale>
        <p:origin x="724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AEF6274-94E7-48D7-9AD4-0CB4050C786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pl-PL"/>
              <a:t>Klastry w Polsce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17E88BA4-B562-4EE4-96E3-AA52E78F156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2D3ADDC0-A6EC-454E-8026-40A5F54FC17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A7C76FAF-B288-4540-9CAB-337E198980B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F46F5090-B300-4017-AE23-A924388468B0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5F1F5277-950A-46BF-9AEE-1599CB2000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pl-PL"/>
              <a:t>Klastry w Polsce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E1291C43-6C76-45C7-B41A-D00DAEFC8AC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3F9D274C-71E5-4FBA-80A9-BBDC5E88FB27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B1B5DBA9-911E-49DF-ADB0-E8194A55B9F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24F2ED71-BAFD-4027-B4D1-252D3349E08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05A83322-6D13-4D74-AA45-ABF9E728C6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F23D1CB5-86E3-4E7D-91AE-33901215B43F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294A2C7-6D2C-47A6-84D1-292B335CD6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10243" name="Rectangle 7">
            <a:extLst>
              <a:ext uri="{FF2B5EF4-FFF2-40B4-BE49-F238E27FC236}">
                <a16:creationId xmlns:a16="http://schemas.microsoft.com/office/drawing/2014/main" id="{2CF95714-AF6F-4CED-B0BA-15294627D1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BFBFF2-1854-4C6A-90CF-F02D1CFC4A20}" type="slidenum">
              <a:rPr lang="pl-PL" altLang="pl-PL"/>
              <a:pPr>
                <a:spcBef>
                  <a:spcPct val="0"/>
                </a:spcBef>
              </a:pPr>
              <a:t>2</a:t>
            </a:fld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559F8B1D-4685-4F03-9740-28F4D90940D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D7061C09-29AC-4D34-B4AF-2A321F677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176108B-B968-4330-B9AA-67ACB9FF3D0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28675" name="Rectangle 7">
            <a:extLst>
              <a:ext uri="{FF2B5EF4-FFF2-40B4-BE49-F238E27FC236}">
                <a16:creationId xmlns:a16="http://schemas.microsoft.com/office/drawing/2014/main" id="{604F9A14-6575-4B99-AEC0-134C70E684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2B281FB-D596-406A-9464-805CDE920ABB}" type="slidenum">
              <a:rPr lang="pl-PL" altLang="pl-PL"/>
              <a:pPr>
                <a:spcBef>
                  <a:spcPct val="0"/>
                </a:spcBef>
              </a:pPr>
              <a:t>11</a:t>
            </a:fld>
            <a:endParaRPr lang="pl-PL" altLang="pl-PL"/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A90ABC8E-49A1-4008-BDAB-FAA8183A708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44F94D5D-E164-475C-9107-E6791C9317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ADD9D9E7-722D-40D2-A334-19F6589043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30723" name="Rectangle 7">
            <a:extLst>
              <a:ext uri="{FF2B5EF4-FFF2-40B4-BE49-F238E27FC236}">
                <a16:creationId xmlns:a16="http://schemas.microsoft.com/office/drawing/2014/main" id="{631A9FD8-2995-4AFA-A019-D249CB41E7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5FB371-0009-4692-82B6-734A818C1B30}" type="slidenum">
              <a:rPr lang="pl-PL" altLang="pl-PL"/>
              <a:pPr>
                <a:spcBef>
                  <a:spcPct val="0"/>
                </a:spcBef>
              </a:pPr>
              <a:t>12</a:t>
            </a:fld>
            <a:endParaRPr lang="pl-PL" altLang="pl-PL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D7E60CF5-3C41-4D51-A954-9C514167F15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5319BE9B-773C-45C6-934B-41BBBD18D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797EF2E-5854-4CB5-9E80-CDBDABAEC1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32771" name="Rectangle 7">
            <a:extLst>
              <a:ext uri="{FF2B5EF4-FFF2-40B4-BE49-F238E27FC236}">
                <a16:creationId xmlns:a16="http://schemas.microsoft.com/office/drawing/2014/main" id="{820CDF6D-5DCB-4862-92D2-AA9457B53E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B50E072-FE60-4711-9650-F5B8FAC6F781}" type="slidenum">
              <a:rPr lang="pl-PL" altLang="pl-PL"/>
              <a:pPr>
                <a:spcBef>
                  <a:spcPct val="0"/>
                </a:spcBef>
              </a:pPr>
              <a:t>13</a:t>
            </a:fld>
            <a:endParaRPr lang="pl-PL" altLang="pl-PL"/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0655448C-C625-4888-9CD7-B294298E9C5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A5A09A04-C8D2-4A58-9D19-C3E152A0A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22EC4BF-AF94-41C5-A99F-522C99029E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34819" name="Rectangle 7">
            <a:extLst>
              <a:ext uri="{FF2B5EF4-FFF2-40B4-BE49-F238E27FC236}">
                <a16:creationId xmlns:a16="http://schemas.microsoft.com/office/drawing/2014/main" id="{EEACEE54-1F49-4B3C-AED8-D59ADA304D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DC0C669-D69D-4F42-BE54-250677F45AE8}" type="slidenum">
              <a:rPr lang="pl-PL" altLang="pl-PL"/>
              <a:pPr>
                <a:spcBef>
                  <a:spcPct val="0"/>
                </a:spcBef>
              </a:pPr>
              <a:t>14</a:t>
            </a:fld>
            <a:endParaRPr lang="pl-PL" altLang="pl-PL"/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64A44427-49A2-4DE9-BF16-B3A5AFBB5D6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7D27E609-8403-40BE-B8D9-38A52BB84C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727D813-872D-46B8-95FA-49354FBCDA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44988C3C-B6FD-40E7-970A-094315D1B8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9707262-FD1B-4DAD-B979-7FF88D523519}" type="slidenum">
              <a:rPr lang="pl-PL" altLang="pl-PL"/>
              <a:pPr>
                <a:spcBef>
                  <a:spcPct val="0"/>
                </a:spcBef>
              </a:pPr>
              <a:t>15</a:t>
            </a:fld>
            <a:endParaRPr lang="pl-PL" altLang="pl-PL"/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28178E6F-7059-4353-869D-11811C30645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EA343437-9F16-44F2-BAB9-231C3154BA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FF8CC02-6E8B-48BB-B1E5-2882A61A0E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38915" name="Rectangle 7">
            <a:extLst>
              <a:ext uri="{FF2B5EF4-FFF2-40B4-BE49-F238E27FC236}">
                <a16:creationId xmlns:a16="http://schemas.microsoft.com/office/drawing/2014/main" id="{022619E6-2C13-47F4-8A05-424D172996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4C64143-BD55-4EFE-B7B8-01F29F81240A}" type="slidenum">
              <a:rPr lang="pl-PL" altLang="pl-PL"/>
              <a:pPr>
                <a:spcBef>
                  <a:spcPct val="0"/>
                </a:spcBef>
              </a:pPr>
              <a:t>16</a:t>
            </a:fld>
            <a:endParaRPr lang="pl-PL" altLang="pl-PL"/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F3A1E5F3-BC63-4F03-90F4-B6A50C6C5AE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A472CE0E-DB0A-4561-B323-54053E86C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E74599B-CB3E-4BBC-8F4D-8CBF1CAB50B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40963" name="Rectangle 7">
            <a:extLst>
              <a:ext uri="{FF2B5EF4-FFF2-40B4-BE49-F238E27FC236}">
                <a16:creationId xmlns:a16="http://schemas.microsoft.com/office/drawing/2014/main" id="{9503C025-D9BA-490D-B231-C1CCD000A7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B76C97-ED52-48DE-8928-301A74EA038C}" type="slidenum">
              <a:rPr lang="pl-PL" altLang="pl-PL"/>
              <a:pPr>
                <a:spcBef>
                  <a:spcPct val="0"/>
                </a:spcBef>
              </a:pPr>
              <a:t>17</a:t>
            </a:fld>
            <a:endParaRPr lang="pl-PL" altLang="pl-PL"/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F7E97782-EF44-44C4-9079-DFC62BE9D84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E7B1CB99-00CC-43FB-9846-91A180E65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70694CC-4FFF-4F1D-8772-C4DD4756B0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43011" name="Rectangle 7">
            <a:extLst>
              <a:ext uri="{FF2B5EF4-FFF2-40B4-BE49-F238E27FC236}">
                <a16:creationId xmlns:a16="http://schemas.microsoft.com/office/drawing/2014/main" id="{E25AA08B-47F9-44AA-84F2-2F30C0AEA5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8947AE2-6593-4BF4-9AF9-2984D7A9B347}" type="slidenum">
              <a:rPr lang="pl-PL" altLang="pl-PL"/>
              <a:pPr>
                <a:spcBef>
                  <a:spcPct val="0"/>
                </a:spcBef>
              </a:pPr>
              <a:t>18</a:t>
            </a:fld>
            <a:endParaRPr lang="pl-PL" altLang="pl-PL"/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CBD0EC14-4FFB-450F-B57A-4F39C6BAA3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6200CD51-F249-4130-9040-CA7A12F3C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6BCD68C-1E8C-4132-9A95-472DCDBFA6E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45059" name="Rectangle 7">
            <a:extLst>
              <a:ext uri="{FF2B5EF4-FFF2-40B4-BE49-F238E27FC236}">
                <a16:creationId xmlns:a16="http://schemas.microsoft.com/office/drawing/2014/main" id="{951947D1-5834-4BE1-B4FA-1C5C52F6F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BD8C26-55E4-4173-B297-2F7D5388F1DA}" type="slidenum">
              <a:rPr lang="pl-PL" altLang="pl-PL"/>
              <a:pPr>
                <a:spcBef>
                  <a:spcPct val="0"/>
                </a:spcBef>
              </a:pPr>
              <a:t>19</a:t>
            </a:fld>
            <a:endParaRPr lang="pl-PL" altLang="pl-PL"/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05777E44-2A1B-40FC-9238-33B4F4C501D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359E62EC-68D5-47A0-8335-045565D8B9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8B17C8D-B934-4751-97AF-F08BB5E160A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12291" name="Rectangle 7">
            <a:extLst>
              <a:ext uri="{FF2B5EF4-FFF2-40B4-BE49-F238E27FC236}">
                <a16:creationId xmlns:a16="http://schemas.microsoft.com/office/drawing/2014/main" id="{29278DE6-1026-4F09-AEC9-F3FFEAC751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800022-33BE-4085-AC11-AE51B3200B07}" type="slidenum">
              <a:rPr lang="pl-PL" altLang="pl-PL"/>
              <a:pPr>
                <a:spcBef>
                  <a:spcPct val="0"/>
                </a:spcBef>
              </a:pPr>
              <a:t>3</a:t>
            </a:fld>
            <a:endParaRPr lang="pl-PL" altLang="pl-PL"/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02810ACF-C3D4-4027-B96A-848230B44F7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EE35DE6C-2092-4DC8-B093-56267ABD5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F4A00CF-C276-429A-AA1A-A8CDE40A170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C41CF6B5-8B5F-4B6F-8728-5F59A9BF9D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DF7022-A60D-4CDE-83D1-489BFFB368C9}" type="slidenum">
              <a:rPr lang="pl-PL" altLang="pl-PL"/>
              <a:pPr>
                <a:spcBef>
                  <a:spcPct val="0"/>
                </a:spcBef>
              </a:pPr>
              <a:t>4</a:t>
            </a:fld>
            <a:endParaRPr lang="pl-PL" altLang="pl-PL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9D8D847E-2499-40AC-B274-F9B721026B2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A45507C8-8914-4D36-91A2-A58B3AA4D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DAF3C7D-4260-4E56-9EB1-0826400458F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16387" name="Rectangle 7">
            <a:extLst>
              <a:ext uri="{FF2B5EF4-FFF2-40B4-BE49-F238E27FC236}">
                <a16:creationId xmlns:a16="http://schemas.microsoft.com/office/drawing/2014/main" id="{2A18F66D-E993-45D9-868F-F0C04C2E86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4E79D0-2CC5-4DE5-8DD6-D2EF73091E39}" type="slidenum">
              <a:rPr lang="pl-PL" altLang="pl-PL"/>
              <a:pPr>
                <a:spcBef>
                  <a:spcPct val="0"/>
                </a:spcBef>
              </a:pPr>
              <a:t>5</a:t>
            </a:fld>
            <a:endParaRPr lang="pl-PL" altLang="pl-PL"/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BCA47A27-EAA4-4FDD-9BC8-97EF825136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FA7D121B-E6E6-44F2-9C8C-2A06CB321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D7B55F4-186A-450A-B708-558F89D0C6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18435" name="Rectangle 7">
            <a:extLst>
              <a:ext uri="{FF2B5EF4-FFF2-40B4-BE49-F238E27FC236}">
                <a16:creationId xmlns:a16="http://schemas.microsoft.com/office/drawing/2014/main" id="{D03DE0DD-7D28-4BD1-AC62-B665AE152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F9CE955-4F62-4662-B503-4225499C6204}" type="slidenum">
              <a:rPr lang="pl-PL" altLang="pl-PL"/>
              <a:pPr>
                <a:spcBef>
                  <a:spcPct val="0"/>
                </a:spcBef>
              </a:pPr>
              <a:t>6</a:t>
            </a:fld>
            <a:endParaRPr lang="pl-PL" altLang="pl-PL"/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B168556A-5EB3-4718-8815-3FE9A85502B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6BFE7446-76CC-4674-B43B-FB3556D01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A7D430F-2730-4A89-A183-2B697254470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20483" name="Rectangle 7">
            <a:extLst>
              <a:ext uri="{FF2B5EF4-FFF2-40B4-BE49-F238E27FC236}">
                <a16:creationId xmlns:a16="http://schemas.microsoft.com/office/drawing/2014/main" id="{5E8FF0DC-A001-4FEB-9BDB-B1E9B5C56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B34A66E-1C4E-4A1B-A179-101535DA21ED}" type="slidenum">
              <a:rPr lang="pl-PL" altLang="pl-PL"/>
              <a:pPr>
                <a:spcBef>
                  <a:spcPct val="0"/>
                </a:spcBef>
              </a:pPr>
              <a:t>7</a:t>
            </a:fld>
            <a:endParaRPr lang="pl-PL" altLang="pl-PL"/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F145F302-35FC-40B6-AC39-2B823309C49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BB130876-1A40-40A5-8ABA-F5D3A7A642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2265B7D-8D00-4C02-8CE6-79FEA51AC3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22531" name="Rectangle 7">
            <a:extLst>
              <a:ext uri="{FF2B5EF4-FFF2-40B4-BE49-F238E27FC236}">
                <a16:creationId xmlns:a16="http://schemas.microsoft.com/office/drawing/2014/main" id="{3C7DB9CB-9A93-4674-8F0A-97BB7E0C8F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3E7D77C-FC38-4734-9DA7-BF589650C217}" type="slidenum">
              <a:rPr lang="pl-PL" altLang="pl-PL"/>
              <a:pPr>
                <a:spcBef>
                  <a:spcPct val="0"/>
                </a:spcBef>
              </a:pPr>
              <a:t>8</a:t>
            </a:fld>
            <a:endParaRPr lang="pl-PL" altLang="pl-PL"/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A042C1F3-E396-42F7-AD3A-9C10DFD72AA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62C53E0E-7BEA-4EC2-9091-CD47DCA01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3E54B40-852F-4B9B-9504-371003BA43D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24579" name="Rectangle 7">
            <a:extLst>
              <a:ext uri="{FF2B5EF4-FFF2-40B4-BE49-F238E27FC236}">
                <a16:creationId xmlns:a16="http://schemas.microsoft.com/office/drawing/2014/main" id="{9057A687-B27B-439B-8BC8-30F3E31F6A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D113AF-150A-4B1B-BF65-374D20CAE769}" type="slidenum">
              <a:rPr lang="pl-PL" altLang="pl-PL"/>
              <a:pPr>
                <a:spcBef>
                  <a:spcPct val="0"/>
                </a:spcBef>
              </a:pPr>
              <a:t>9</a:t>
            </a:fld>
            <a:endParaRPr lang="pl-PL" altLang="pl-PL"/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1EAE900E-B7D8-4C14-A99D-2F4880DFC7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86B0CFE3-BE34-41B2-BF17-43571CC7A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6C29B2F-4A76-43C4-91A4-A5D8FBC802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pl-PL"/>
              <a:t>Klastry w Polsce</a:t>
            </a: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4EAE0E7E-E568-497C-AC3F-51A9F8EB1C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414D5F1-FC59-4009-ACB0-FD6B9F900532}" type="slidenum">
              <a:rPr lang="pl-PL" altLang="pl-PL"/>
              <a:pPr>
                <a:spcBef>
                  <a:spcPct val="0"/>
                </a:spcBef>
              </a:pPr>
              <a:t>10</a:t>
            </a:fld>
            <a:endParaRPr lang="pl-PL" altLang="pl-PL"/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142ACC14-661C-4835-A7D9-9856B48C8F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A9ADCD8C-55D0-4524-9016-18B316FCB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D04FEA15-B052-4EF2-83CD-264C14861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990" y="3948576"/>
            <a:ext cx="3754010" cy="295721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7AB73D9-C2E7-4E6F-98F9-2170CD318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" y="0"/>
            <a:ext cx="4085924" cy="385269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67B4897-D9B0-4CFD-8137-994B45F5B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3578" y="2273955"/>
            <a:ext cx="7751805" cy="2387600"/>
          </a:xfrm>
        </p:spPr>
        <p:txBody>
          <a:bodyPr anchor="b"/>
          <a:lstStyle>
            <a:lvl1pPr algn="l">
              <a:defRPr sz="6000">
                <a:solidFill>
                  <a:srgbClr val="249CD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7B8A41-B52E-4C71-8155-58470B56E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3577" y="4780863"/>
            <a:ext cx="7751806" cy="1655762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F29AF1F-BEEC-4FDA-B82B-5BC9F5BE4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64" y="222646"/>
            <a:ext cx="6285051" cy="100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1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D7F4B-178F-4068-847F-A3DD517F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341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358C1A-5337-4345-ADC3-AC78C3B5D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980"/>
            <a:ext cx="10515600" cy="379198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5857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BE2E82-3A08-4406-970D-0BF0B305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FD0A80-C25E-48AB-ABAA-6FA451D46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84132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E939B-BCE0-45D2-B16D-41C78D41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60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A8293E-F3D4-4048-8D1B-5997F2E29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75555"/>
            <a:ext cx="5181600" cy="38014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9915F5-46E8-47F6-BF11-5BC0A9F33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75555"/>
            <a:ext cx="5181600" cy="380140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4439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B72F62-CCBA-4507-BF5D-6E31F320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5298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232894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B3592D6B-834C-43B3-839E-3773636F7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058" y="5414889"/>
            <a:ext cx="1831942" cy="14431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B6C3F4-DEDF-4CE1-AC03-6779076005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5" y="0"/>
            <a:ext cx="2054116" cy="193686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895BD18-3E86-4085-92D7-CBE4C890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4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6EF8590-89EE-4F8A-B7C7-156DDD2DD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00520"/>
            <a:ext cx="10515600" cy="4376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A60F351C-0FBE-44A9-B1C3-843F7E43D3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76" y="6367451"/>
            <a:ext cx="2837469" cy="4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9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9CD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90849EB-8DED-43AF-9EBF-6704FD9BC3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08731" y="3068960"/>
            <a:ext cx="9211805" cy="18716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AMBIENT MEDIA </a:t>
            </a:r>
            <a:br>
              <a:rPr lang="pl-PL" altLang="pl-PL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alt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W PROMOCJI PRZEDSIĘBIORSTWA</a:t>
            </a:r>
            <a:endParaRPr lang="pl-PL" altLang="pl-PL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5" name="Rectangle 5">
            <a:extLst>
              <a:ext uri="{FF2B5EF4-FFF2-40B4-BE49-F238E27FC236}">
                <a16:creationId xmlns:a16="http://schemas.microsoft.com/office/drawing/2014/main" id="{97D5A2D1-70F4-4A5A-A765-37D40720A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endParaRPr lang="pl-PL" altLang="pl-PL">
              <a:latin typeface="Verdana" panose="020B0604030504040204" pitchFamily="34" charset="0"/>
            </a:endParaRP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FF97D5FC-E231-4D0E-88E6-7C35DA2799AB}"/>
              </a:ext>
            </a:extLst>
          </p:cNvPr>
          <p:cNvSpPr txBox="1">
            <a:spLocks/>
          </p:cNvSpPr>
          <p:nvPr/>
        </p:nvSpPr>
        <p:spPr>
          <a:xfrm>
            <a:off x="1708731" y="5229200"/>
            <a:ext cx="6832600" cy="7635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858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5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3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defRPr/>
            </a:pPr>
            <a:r>
              <a:rPr lang="pl-PL" sz="1400" dirty="0"/>
              <a:t>realizacja w ramach projektu </a:t>
            </a:r>
          </a:p>
          <a:p>
            <a:pPr algn="l" fontAlgn="auto">
              <a:defRPr/>
            </a:pPr>
            <a:r>
              <a:rPr lang="pl-PL" sz="1400" b="1" dirty="0"/>
              <a:t>NICE (</a:t>
            </a:r>
            <a:r>
              <a:rPr lang="en-US" sz="1400" b="1" dirty="0"/>
              <a:t>Network for Inter-Institutional Cooperation in Entrepreneurial Education</a:t>
            </a:r>
            <a:r>
              <a:rPr lang="pl-PL" sz="1400" b="1" dirty="0"/>
              <a:t>) </a:t>
            </a:r>
          </a:p>
          <a:p>
            <a:pPr algn="l" fontAlgn="auto">
              <a:defRPr/>
            </a:pPr>
            <a:r>
              <a:rPr lang="pl-PL" sz="1400" dirty="0"/>
              <a:t>finansowanego z programu UE Erasmus+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6614668F-293E-44E0-870D-FE937830BED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59496" y="1124744"/>
            <a:ext cx="7581900" cy="5183187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r>
              <a:rPr lang="pl-PL" altLang="pl-PL" sz="2200" dirty="0"/>
              <a:t>Rys. 1. Użyj tyle ile potrzebujesz (Denver water)</a:t>
            </a:r>
          </a:p>
        </p:txBody>
      </p:sp>
      <p:pic>
        <p:nvPicPr>
          <p:cNvPr id="25603" name="Obraz 1">
            <a:extLst>
              <a:ext uri="{FF2B5EF4-FFF2-40B4-BE49-F238E27FC236}">
                <a16:creationId xmlns:a16="http://schemas.microsoft.com/office/drawing/2014/main" id="{84BEDB15-3D69-4B8C-B006-60E4A00C4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3"/>
          <a:stretch>
            <a:fillRect/>
          </a:stretch>
        </p:blipFill>
        <p:spPr bwMode="auto">
          <a:xfrm>
            <a:off x="1415480" y="1196975"/>
            <a:ext cx="75596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67DB65CE-EF19-43C0-9505-03EF4AAF71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19806" y="1556792"/>
            <a:ext cx="7581900" cy="518318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r>
              <a:rPr lang="pl-PL" altLang="pl-PL" sz="2200" dirty="0"/>
              <a:t>Rys. 2. Biegaj. Just do it (Nike) </a:t>
            </a:r>
          </a:p>
        </p:txBody>
      </p:sp>
      <p:pic>
        <p:nvPicPr>
          <p:cNvPr id="27651" name="Obraz 2">
            <a:extLst>
              <a:ext uri="{FF2B5EF4-FFF2-40B4-BE49-F238E27FC236}">
                <a16:creationId xmlns:a16="http://schemas.microsoft.com/office/drawing/2014/main" id="{6994E333-6BA1-4B2F-A4B6-3CF103CCC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1092"/>
          <a:stretch>
            <a:fillRect/>
          </a:stretch>
        </p:blipFill>
        <p:spPr bwMode="auto">
          <a:xfrm>
            <a:off x="2855640" y="260648"/>
            <a:ext cx="5491405" cy="553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514E9F68-218E-4C93-AFE2-2E41118F11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99656" y="1124744"/>
            <a:ext cx="7510462" cy="5183187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r>
              <a:rPr lang="pl-PL" altLang="pl-PL" sz="2200" dirty="0"/>
              <a:t>Rys. 3. Sprawdź ile ważysz </a:t>
            </a:r>
          </a:p>
        </p:txBody>
      </p:sp>
      <p:pic>
        <p:nvPicPr>
          <p:cNvPr id="29699" name="Obraz 1">
            <a:extLst>
              <a:ext uri="{FF2B5EF4-FFF2-40B4-BE49-F238E27FC236}">
                <a16:creationId xmlns:a16="http://schemas.microsoft.com/office/drawing/2014/main" id="{F50E54A8-63AC-4BC0-AE28-59AD26400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4144" r="6892" b="5534"/>
          <a:stretch>
            <a:fillRect/>
          </a:stretch>
        </p:blipFill>
        <p:spPr bwMode="auto">
          <a:xfrm>
            <a:off x="2855640" y="836464"/>
            <a:ext cx="5501680" cy="489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4022E5F6-CCFB-4D1D-B471-F75575C14D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5560" y="1556792"/>
            <a:ext cx="7621587" cy="5183187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r>
              <a:rPr lang="pl-PL" altLang="pl-PL" sz="2200" dirty="0"/>
              <a:t>Rys. 4. </a:t>
            </a:r>
            <a:r>
              <a:rPr lang="pl-PL" altLang="pl-PL" sz="2200" dirty="0" err="1"/>
              <a:t>Ambient</a:t>
            </a:r>
            <a:r>
              <a:rPr lang="pl-PL" altLang="pl-PL" sz="2200" dirty="0"/>
              <a:t> w kampanii społecznej (La </a:t>
            </a:r>
            <a:r>
              <a:rPr lang="pl-PL" altLang="pl-PL" sz="2200" dirty="0" err="1"/>
              <a:t>Voz</a:t>
            </a:r>
            <a:r>
              <a:rPr lang="pl-PL" altLang="pl-PL" sz="2200" dirty="0"/>
              <a:t>)</a:t>
            </a:r>
          </a:p>
        </p:txBody>
      </p:sp>
      <p:pic>
        <p:nvPicPr>
          <p:cNvPr id="31747" name="Obraz 2">
            <a:extLst>
              <a:ext uri="{FF2B5EF4-FFF2-40B4-BE49-F238E27FC236}">
                <a16:creationId xmlns:a16="http://schemas.microsoft.com/office/drawing/2014/main" id="{18D3F818-9EFB-4C23-9D96-48E5AD66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7030" b="11674"/>
          <a:stretch>
            <a:fillRect/>
          </a:stretch>
        </p:blipFill>
        <p:spPr bwMode="auto">
          <a:xfrm>
            <a:off x="2135560" y="1108869"/>
            <a:ext cx="7524750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4284A16C-696B-42A7-A977-49922B733E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67608" y="1508124"/>
            <a:ext cx="7510462" cy="5183187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r>
              <a:rPr lang="pl-PL" altLang="pl-PL" sz="2400" dirty="0"/>
              <a:t>Rys. 5. </a:t>
            </a:r>
            <a:r>
              <a:rPr lang="pl-PL" altLang="pl-PL" sz="2400" dirty="0" err="1"/>
              <a:t>McDonald’s</a:t>
            </a:r>
            <a:endParaRPr lang="pl-PL" altLang="pl-PL" sz="2400" dirty="0"/>
          </a:p>
        </p:txBody>
      </p:sp>
      <p:pic>
        <p:nvPicPr>
          <p:cNvPr id="33795" name="Obraz 1">
            <a:extLst>
              <a:ext uri="{FF2B5EF4-FFF2-40B4-BE49-F238E27FC236}">
                <a16:creationId xmlns:a16="http://schemas.microsoft.com/office/drawing/2014/main" id="{BAAE1FF7-CB47-495C-BF32-97A7CA949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97954"/>
            <a:ext cx="5688632" cy="521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6B4FBFC4-C43F-4161-8FFF-E159552C23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24088" y="1700808"/>
            <a:ext cx="7581900" cy="4464050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endParaRPr lang="pl-PL" altLang="pl-PL" dirty="0"/>
          </a:p>
          <a:p>
            <a:pPr marL="0" indent="0" eaLnBrk="1" fontAlgn="auto" hangingPunct="1">
              <a:buNone/>
              <a:defRPr/>
            </a:pPr>
            <a:r>
              <a:rPr lang="pl-PL" altLang="pl-PL" sz="2800" dirty="0"/>
              <a:t>Rys. 6. </a:t>
            </a:r>
            <a:r>
              <a:rPr lang="pl-PL" altLang="pl-PL" sz="2800" dirty="0" err="1"/>
              <a:t>McDonald’s</a:t>
            </a:r>
            <a:endParaRPr lang="pl-PL" altLang="pl-PL" sz="2800" dirty="0"/>
          </a:p>
        </p:txBody>
      </p:sp>
      <p:pic>
        <p:nvPicPr>
          <p:cNvPr id="35843" name="Obraz 2">
            <a:extLst>
              <a:ext uri="{FF2B5EF4-FFF2-40B4-BE49-F238E27FC236}">
                <a16:creationId xmlns:a16="http://schemas.microsoft.com/office/drawing/2014/main" id="{2522C5F0-E66D-44AD-80AB-01D9A8A74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994568"/>
            <a:ext cx="8048376" cy="443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>
            <a:extLst>
              <a:ext uri="{FF2B5EF4-FFF2-40B4-BE49-F238E27FC236}">
                <a16:creationId xmlns:a16="http://schemas.microsoft.com/office/drawing/2014/main" id="{5A3F5AD9-0DB2-4F9B-A8B2-87F8A441EA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27448" y="1988840"/>
            <a:ext cx="10657184" cy="55435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pl-PL" sz="2400" dirty="0"/>
              <a:t>Cztery tysiące monet w lodowej bryle promowało napoje, których cena spadła do jednego dolara. 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pl-PL" sz="2400" dirty="0"/>
              <a:t>Nikt jednak nie chciał czekać aż rzeźba sama się roztopi. W ruch poszły patyki, kamienie i wszystko co tylko było pod ręką by za pomocą różnych metod i technik dostać się do pieniędzy. 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pl-PL" sz="2400" dirty="0"/>
              <a:t>Rzeźba długo nie postała w pobliżu plaży, ale zdążyła wzbudzić ogromne zainteresowanie przechodniów.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pl-PL" sz="2400" dirty="0"/>
          </a:p>
          <a:p>
            <a:pPr marL="457200" indent="-45720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pl-PL" sz="2400" dirty="0"/>
          </a:p>
          <a:p>
            <a:pPr marL="457200" indent="-45720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pl-PL" sz="2400" b="1" dirty="0"/>
          </a:p>
          <a:p>
            <a:pPr marL="457200" indent="-45720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pl-PL" sz="2400" dirty="0"/>
          </a:p>
          <a:p>
            <a:pPr marL="457200" indent="-45720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pl-PL" sz="2400" dirty="0"/>
          </a:p>
          <a:p>
            <a:pPr marL="457200" indent="-45720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pl-PL" sz="2400" dirty="0"/>
          </a:p>
          <a:p>
            <a:pPr marL="457200" indent="-45720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endParaRPr lang="pl-PL" sz="2400" dirty="0"/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pl-PL" sz="2400" dirty="0"/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pl-PL" sz="2400" dirty="0"/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pl-PL" sz="2400" dirty="0"/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pl-PL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C67DD7EC-BDBE-4D96-803A-7A22923DDA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376" y="1125539"/>
            <a:ext cx="7292975" cy="5183187"/>
          </a:xfrm>
        </p:spPr>
        <p:txBody>
          <a:bodyPr/>
          <a:lstStyle/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buNone/>
            </a:pPr>
            <a:r>
              <a:rPr lang="pl-PL" altLang="pl-PL" sz="2200" dirty="0"/>
              <a:t>Rys. 7. Reklama marki KitKat (Nestle)</a:t>
            </a:r>
          </a:p>
        </p:txBody>
      </p:sp>
      <p:pic>
        <p:nvPicPr>
          <p:cNvPr id="39939" name="Obraz 1">
            <a:extLst>
              <a:ext uri="{FF2B5EF4-FFF2-40B4-BE49-F238E27FC236}">
                <a16:creationId xmlns:a16="http://schemas.microsoft.com/office/drawing/2014/main" id="{22614383-0FB0-42CB-8990-148242559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32" y="321715"/>
            <a:ext cx="6984056" cy="523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>
            <a:extLst>
              <a:ext uri="{FF2B5EF4-FFF2-40B4-BE49-F238E27FC236}">
                <a16:creationId xmlns:a16="http://schemas.microsoft.com/office/drawing/2014/main" id="{523314B6-3365-4158-B1AA-65F444A320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7488" y="1706355"/>
            <a:ext cx="7581726" cy="5183187"/>
          </a:xfrm>
        </p:spPr>
        <p:txBody>
          <a:bodyPr numCol="2"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22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22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22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22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22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22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22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pl-PL" sz="2200" dirty="0"/>
              <a:t>Rys. 8. Reklama kawy </a:t>
            </a:r>
            <a:r>
              <a:rPr lang="pl-PL" sz="2200" dirty="0" err="1"/>
              <a:t>Fogler’s</a:t>
            </a:r>
            <a:r>
              <a:rPr lang="pl-PL" sz="2200" dirty="0"/>
              <a:t>  zamieszczona na studzienkach ulicznych w Nowym Yorku</a:t>
            </a:r>
          </a:p>
        </p:txBody>
      </p:sp>
      <p:pic>
        <p:nvPicPr>
          <p:cNvPr id="41987" name="Obraz 2">
            <a:extLst>
              <a:ext uri="{FF2B5EF4-FFF2-40B4-BE49-F238E27FC236}">
                <a16:creationId xmlns:a16="http://schemas.microsoft.com/office/drawing/2014/main" id="{C32528A9-BBCC-463E-BED7-158A6AC24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351" y="764704"/>
            <a:ext cx="329565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9411EE16-5A69-4476-8FCC-857510DFB0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91544" y="1696313"/>
            <a:ext cx="7510462" cy="518318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endParaRPr lang="pl-PL" altLang="pl-PL" sz="2200" dirty="0"/>
          </a:p>
          <a:p>
            <a:pPr marL="0" indent="0" eaLnBrk="1" hangingPunct="1">
              <a:buNone/>
            </a:pPr>
            <a:r>
              <a:rPr lang="pl-PL" altLang="pl-PL" sz="2200" dirty="0"/>
              <a:t>Rys. 9. Reklama społeczna – „Życie jest za krótkie, żeby mieć złą pracę”</a:t>
            </a:r>
          </a:p>
        </p:txBody>
      </p:sp>
      <p:pic>
        <p:nvPicPr>
          <p:cNvPr id="44035" name="Obraz 1">
            <a:extLst>
              <a:ext uri="{FF2B5EF4-FFF2-40B4-BE49-F238E27FC236}">
                <a16:creationId xmlns:a16="http://schemas.microsoft.com/office/drawing/2014/main" id="{9A4A6B4D-38DD-41A8-847B-BF83D6155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90528"/>
            <a:ext cx="6624736" cy="50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3CCDC10A-2D18-4367-9C65-AECC7D4419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3472" y="2996952"/>
            <a:ext cx="10297144" cy="5543550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pl-PL" sz="2400" dirty="0"/>
              <a:t>Co to są ambient media?</a:t>
            </a:r>
          </a:p>
          <a:p>
            <a:pPr marL="457200" indent="-457200" eaLnBrk="1" fontAlgn="auto" hangingPunct="1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pl-PL" sz="2400" dirty="0"/>
              <a:t>Przykłady realizacji reklamy </a:t>
            </a:r>
            <a:r>
              <a:rPr lang="pl-PL" sz="2400" dirty="0" err="1"/>
              <a:t>ambientowej</a:t>
            </a:r>
            <a:r>
              <a:rPr lang="pl-PL" sz="2400" dirty="0"/>
              <a:t>.</a:t>
            </a:r>
          </a:p>
          <a:p>
            <a:pPr marL="457200" indent="-457200" eaLnBrk="1" fontAlgn="auto" hangingPunct="1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pl-PL" sz="2400" dirty="0"/>
              <a:t>Ćwiczenie.</a:t>
            </a:r>
          </a:p>
          <a:p>
            <a:pPr marL="457200" indent="-457200" eaLnBrk="1" fontAlgn="auto" hangingPunct="1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pl-PL" sz="2400" dirty="0"/>
              <a:t>Bibliografia.</a:t>
            </a:r>
            <a:endParaRPr lang="pl-PL" sz="2400" b="1" dirty="0"/>
          </a:p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pl-PL" sz="2400" b="1" dirty="0"/>
          </a:p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pl-PL" sz="2400" b="1" dirty="0"/>
          </a:p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pl-PL" sz="2400" b="1" dirty="0"/>
          </a:p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pl-PL" sz="2400" b="1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B00708E-7530-4EDB-8849-1305D884FD04}"/>
              </a:ext>
            </a:extLst>
          </p:cNvPr>
          <p:cNvSpPr txBox="1"/>
          <p:nvPr/>
        </p:nvSpPr>
        <p:spPr>
          <a:xfrm>
            <a:off x="1343472" y="1916832"/>
            <a:ext cx="749935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prezentacji: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>
            <a:extLst>
              <a:ext uri="{FF2B5EF4-FFF2-40B4-BE49-F238E27FC236}">
                <a16:creationId xmlns:a16="http://schemas.microsoft.com/office/drawing/2014/main" id="{4EEAF331-892C-45EC-A2B6-01CAF4E22B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3472" y="2348880"/>
            <a:ext cx="10369152" cy="49339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pl-PL" altLang="pl-PL" sz="2800" b="1" dirty="0"/>
              <a:t>Ćwiczenie:</a:t>
            </a:r>
          </a:p>
          <a:p>
            <a:pPr marL="0" indent="0" eaLnBrk="1" hangingPunct="1">
              <a:buNone/>
            </a:pPr>
            <a:r>
              <a:rPr lang="pl-PL" altLang="pl-PL" sz="2400" dirty="0"/>
              <a:t>Wybierz dowolne lokalne przedsiębiorstwo i zaproponuj 2-3 działania z obszaru ambient marketingu dla tego przedsiębiorstwa.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>
            <a:extLst>
              <a:ext uri="{FF2B5EF4-FFF2-40B4-BE49-F238E27FC236}">
                <a16:creationId xmlns:a16="http://schemas.microsoft.com/office/drawing/2014/main" id="{4AA8B923-F1C3-477E-A4FB-0946DC0C44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71464" y="1340768"/>
            <a:ext cx="10369152" cy="52943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pl-PL" sz="4300" b="1" dirty="0">
                <a:solidFill>
                  <a:srgbClr val="00B0F0"/>
                </a:solidFill>
              </a:rPr>
              <a:t>Bibliografia:</a:t>
            </a:r>
          </a:p>
          <a:p>
            <a:pPr marL="457200" indent="-457200" eaLnBrk="1" fontAlgn="auto" hangingPunct="1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/>
              <a:t>Belch, G.E., Belch, M.A., (2003), Advertising &amp; Promotion. An integrated marketing</a:t>
            </a:r>
            <a:r>
              <a:rPr lang="pl-PL" sz="2200" dirty="0"/>
              <a:t> </a:t>
            </a:r>
            <a:r>
              <a:rPr lang="en-US" sz="2200" dirty="0"/>
              <a:t>communications perspective, 6th Edition, The McGraw-Hill Companies.</a:t>
            </a:r>
          </a:p>
          <a:p>
            <a:pPr marL="457200" indent="-457200" eaLnBrk="1" fontAlgn="auto" hangingPunct="1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 err="1"/>
              <a:t>Jurca</a:t>
            </a:r>
            <a:r>
              <a:rPr lang="en-US" sz="2200" dirty="0"/>
              <a:t>, M.A., (2010), The forms of unconventional advertising – A theoretical approach, Management &amp; Marketing, 6 (2): 323-333</a:t>
            </a:r>
            <a:r>
              <a:rPr lang="pl-PL" sz="2200" dirty="0"/>
              <a:t>.</a:t>
            </a:r>
          </a:p>
          <a:p>
            <a:pPr marL="457200" indent="-457200" eaLnBrk="1" fontAlgn="auto" hangingPunct="1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/>
              <a:t>What is Ambient Marketing: Ideas and Examples</a:t>
            </a:r>
            <a:r>
              <a:rPr lang="pl-PL" sz="2200" dirty="0"/>
              <a:t>. https://sendpulse.com/support/glossary/ambient-marketing</a:t>
            </a:r>
          </a:p>
          <a:p>
            <a:pPr marL="457200" indent="-457200" eaLnBrk="1" fontAlgn="auto" hangingPunct="1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/>
              <a:t>9 Genius Examples of Ambient Advertising</a:t>
            </a:r>
            <a:r>
              <a:rPr lang="pl-PL" sz="2200" dirty="0"/>
              <a:t>. https://bettermarketing.pub/9-genius-examples-of-ambient-advertising-953782de80b3</a:t>
            </a:r>
          </a:p>
          <a:p>
            <a:pPr marL="457200" indent="-457200" eaLnBrk="1" fontAlgn="auto" hangingPunct="1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  <a:defRPr/>
            </a:pPr>
            <a:endParaRPr lang="pl-PL" dirty="0"/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ymbol zastępczy zawartości 2">
            <a:extLst>
              <a:ext uri="{FF2B5EF4-FFF2-40B4-BE49-F238E27FC236}">
                <a16:creationId xmlns:a16="http://schemas.microsoft.com/office/drawing/2014/main" id="{040BDFCB-25D3-488A-8B95-13232AF8A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824"/>
            <a:ext cx="10515600" cy="3791983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pl-PL" altLang="pl-PL" dirty="0"/>
          </a:p>
          <a:p>
            <a:pPr marL="0" indent="0" algn="ctr" eaLnBrk="1" hangingPunct="1">
              <a:buNone/>
            </a:pPr>
            <a:endParaRPr lang="pl-PL" altLang="pl-PL" dirty="0"/>
          </a:p>
          <a:p>
            <a:pPr marL="0" indent="0" algn="ctr" eaLnBrk="1" hangingPunct="1">
              <a:buNone/>
            </a:pPr>
            <a:r>
              <a:rPr lang="pl-PL" altLang="pl-PL" sz="4000" b="1" dirty="0">
                <a:solidFill>
                  <a:srgbClr val="00B0F0"/>
                </a:solidFill>
              </a:rPr>
              <a:t>Dziękuję za uwagę!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8530D8CE-6807-455F-919F-EDC492885F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55440" y="1628800"/>
            <a:ext cx="9937104" cy="58324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pl-PL" altLang="pl-PL" sz="4400" b="1" dirty="0">
                <a:solidFill>
                  <a:srgbClr val="00B0F0"/>
                </a:solidFill>
              </a:rPr>
              <a:t>Co to są ambient media?</a:t>
            </a:r>
          </a:p>
          <a:p>
            <a:pPr marL="0" indent="0" eaLnBrk="1" hangingPunct="1">
              <a:buNone/>
            </a:pPr>
            <a:endParaRPr lang="pl-PL" altLang="pl-PL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pl-PL" altLang="pl-PL" sz="2400" dirty="0">
                <a:latin typeface="Calibri "/>
              </a:rPr>
              <a:t>Termin </a:t>
            </a:r>
            <a:r>
              <a:rPr lang="pl-PL" altLang="pl-PL" sz="2400" b="1" dirty="0">
                <a:latin typeface="Calibri "/>
              </a:rPr>
              <a:t>ambient media </a:t>
            </a:r>
            <a:r>
              <a:rPr lang="pl-PL" altLang="pl-PL" sz="2400" dirty="0">
                <a:latin typeface="Calibri "/>
              </a:rPr>
              <a:t>(z ang. </a:t>
            </a:r>
            <a:r>
              <a:rPr lang="pl-PL" altLang="pl-PL" sz="2400" i="1" dirty="0">
                <a:latin typeface="Calibri "/>
              </a:rPr>
              <a:t>ambient</a:t>
            </a:r>
            <a:r>
              <a:rPr lang="pl-PL" altLang="pl-PL" sz="2400" dirty="0">
                <a:latin typeface="Calibri "/>
              </a:rPr>
              <a:t> – otaczający)</a:t>
            </a:r>
            <a:r>
              <a:rPr lang="pl-PL" altLang="pl-PL" sz="2400" b="1" dirty="0">
                <a:latin typeface="Calibri "/>
              </a:rPr>
              <a:t> </a:t>
            </a:r>
            <a:r>
              <a:rPr lang="pl-PL" altLang="pl-PL" sz="2400" dirty="0">
                <a:latin typeface="Calibri "/>
              </a:rPr>
              <a:t>jest trudno definiowalny, gdyż często określane nim jest każde nietypowe działanie, nie mieszczące się w dotychczas znanych kanałach komunikacyjnych. Z reguły pojęcie to utożsamiane jest z pewnymi formami reklamy zewnętrznej lub z oryginalnymi koncepcjami realizowanymi w mediach tradycyjnych.</a:t>
            </a:r>
          </a:p>
          <a:p>
            <a:pPr marL="0" indent="0" eaLnBrk="1" hangingPunct="1">
              <a:buNone/>
            </a:pPr>
            <a:endParaRPr lang="pl-PL" altLang="pl-PL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6D8BA903-BCDB-4F27-9E33-4F74C745B3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27448" y="2132856"/>
            <a:ext cx="10369152" cy="5832475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pl-PL" altLang="pl-PL" sz="2400" dirty="0"/>
              <a:t>**</a:t>
            </a:r>
            <a:r>
              <a:rPr lang="pl-PL" altLang="pl-PL" sz="2400" b="1" dirty="0"/>
              <a:t>Ambient</a:t>
            </a:r>
            <a:r>
              <a:rPr lang="pl-PL" altLang="pl-PL" sz="2400" dirty="0"/>
              <a:t> jest realizowany na specjalne zamówienie klienta pod konkretny produkt i konkretną grupę docelową. Działa on nie tylko kreacją reklamową, ale także formą, w jakiej ona jest wyrażana. Są to zwykle tylko jednorazowe realizacje. Jest to forma reklamy ściśle kontekstowa, w której reklamodawca zwraca uwagę nie tylko na layout, ale także na cały kontekst umieszczenia reklamy. Reklama ambientowa charakteryzuje się wykorzystaniem jednostkowo lub jednocześnie kilku czynników do celów reklamowych. 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pl-PL" altLang="pl-PL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33199550-BED5-43DB-8E84-1960139FA5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27448" y="2132856"/>
            <a:ext cx="10153128" cy="5832475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pl-PL" altLang="pl-PL" sz="2400" dirty="0"/>
              <a:t>Koncepcja prowadzenia niestandardowych działań promocyjnych wpisuje się w nurt Disruption, który na początku ostatniej dekady XX w. został zapoczątkowany w sieciowej agencji TBWA. </a:t>
            </a:r>
            <a:r>
              <a:rPr lang="pl-PL" altLang="pl-PL" sz="2400" b="1" dirty="0"/>
              <a:t>Disruption to sposób realizowania działań promocyjnych, pomyślany jako metoda kwestionowania  ustalonego porządku i poddawania w wątpliwości sprawdzonych, uznanych zasad.</a:t>
            </a:r>
            <a:r>
              <a:rPr lang="pl-PL" altLang="pl-PL" sz="2400" dirty="0"/>
              <a:t> Wykorzystanie tej koncepcji pozwoliło odnieść sukces wielu markom, takim jak np. Apple, McDonald’s, Sony PlayStation.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pl-PL" altLang="pl-PL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5EE6F2D7-CC3F-4731-81AD-76D63A7681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99456" y="2132856"/>
            <a:ext cx="10441160" cy="5832475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pl-PL" altLang="pl-PL" sz="2400" dirty="0"/>
              <a:t>Pod pojęciem ambient media kryją się bardzo zróżnicowane formy promocji, a ich </a:t>
            </a:r>
            <a:r>
              <a:rPr lang="pl-PL" altLang="pl-PL" sz="2400" b="1" dirty="0"/>
              <a:t>cechą charakterystyczną jest przewrotność, oryginalność oraz pojawianie się w sytuacjach i miejscach najmniej oczekiwanych przez adresatów działań marketingowych</a:t>
            </a:r>
            <a:r>
              <a:rPr lang="pl-PL" altLang="pl-PL" sz="2400" dirty="0"/>
              <a:t>. Kluczowe dla skuteczności podejmowanych działań jest zatem wystąpienie czynnika zaskoczenia, wiążącego się silnie z odmiennością i niepowtarzalnością przekazu.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pl-PL" altLang="pl-PL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0C9D4572-1791-411C-A07C-913E6D1E07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1424" y="2132856"/>
            <a:ext cx="10729192" cy="5832475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pl-PL" altLang="pl-PL" sz="2400" b="1" dirty="0"/>
              <a:t>Podczas kontaktu z działaniami „ambientowymi” odbiorca komunikatu zazwyczaj nie zdaje sobie sprawy, że ma do czynienia z reklamą, a co za tym idzie, trudniej jest mu ją zignorować</a:t>
            </a:r>
            <a:r>
              <a:rPr lang="pl-PL" altLang="pl-PL" sz="2400" dirty="0"/>
              <a:t>. Bardzo często emocjonalnie angażuje się on w proces komunikacji, przez co przekaz bardziej zapada w jego pamięć. Dodatkowo skuteczność „ambientu” wzrasta dzięki potencjałowi precyzyjnego trafiania w grupę docelową, dzięki czemu komunikat dociera najczęściej tylko do tych osób, do których był skierowany (czego nie można osiągnąć w przypadku reklam zamieszczanych w mediach tradycyjnych, np. telewizji czy radiu). 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pl-PL" altLang="pl-PL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856885A9-2E08-4C61-9354-7A3B163C95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59496" y="2564904"/>
            <a:ext cx="9793088" cy="5832475"/>
          </a:xfrm>
        </p:spPr>
        <p:txBody>
          <a:bodyPr rtlCol="0">
            <a:normAutofit/>
          </a:bodyPr>
          <a:lstStyle/>
          <a:p>
            <a:pPr marL="384048" indent="-384048" eaLnBrk="1" fontAlgn="auto" hangingPunct="1">
              <a:buNone/>
              <a:defRPr/>
            </a:pPr>
            <a:r>
              <a:rPr lang="pl-PL" altLang="pl-PL" sz="2400" dirty="0">
                <a:latin typeface="Arial" panose="020B0604020202020204" pitchFamily="34" charset="0"/>
                <a:cs typeface="Times New Roman" panose="02020603050405020304" pitchFamily="18" charset="0"/>
              </a:rPr>
              <a:t>Istotą ambient marketingu można najkrócej określić w postaci </a:t>
            </a:r>
            <a:r>
              <a:rPr lang="pl-PL" altLang="pl-PL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„3N”: </a:t>
            </a:r>
          </a:p>
          <a:p>
            <a:pPr marL="384048" indent="-384048" eaLnBrk="1" fontAlgn="auto" hangingPunct="1">
              <a:buNone/>
              <a:defRPr/>
            </a:pPr>
            <a:r>
              <a:rPr lang="pl-PL" altLang="pl-PL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Nowe – </a:t>
            </a:r>
          </a:p>
          <a:p>
            <a:pPr marL="384048" indent="-384048" eaLnBrk="1" fontAlgn="auto" hangingPunct="1">
              <a:buNone/>
              <a:defRPr/>
            </a:pPr>
            <a:r>
              <a:rPr lang="pl-PL" altLang="pl-PL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Niekonwencjonalne – </a:t>
            </a:r>
          </a:p>
          <a:p>
            <a:pPr marL="384048" indent="-384048" eaLnBrk="1" fontAlgn="auto" hangingPunct="1">
              <a:buNone/>
              <a:defRPr/>
            </a:pPr>
            <a:r>
              <a:rPr lang="pl-PL" altLang="pl-PL" sz="2400" b="1" dirty="0">
                <a:latin typeface="Arial" panose="020B0604020202020204" pitchFamily="34" charset="0"/>
                <a:cs typeface="Times New Roman" panose="02020603050405020304" pitchFamily="18" charset="0"/>
              </a:rPr>
              <a:t>Niskonakładowe</a:t>
            </a:r>
            <a:endParaRPr lang="pl-PL" altLang="pl-PL" sz="2400" b="1" dirty="0">
              <a:latin typeface="Arial" panose="020B0604020202020204" pitchFamily="34" charset="0"/>
            </a:endParaRPr>
          </a:p>
          <a:p>
            <a:pPr marL="0" indent="0" eaLnBrk="1" fontAlgn="auto" hangingPunct="1">
              <a:buNone/>
              <a:defRPr/>
            </a:pPr>
            <a:endParaRPr lang="pl-PL" altLang="pl-PL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>
            <a:extLst>
              <a:ext uri="{FF2B5EF4-FFF2-40B4-BE49-F238E27FC236}">
                <a16:creationId xmlns:a16="http://schemas.microsoft.com/office/drawing/2014/main" id="{090066CB-1FB7-4555-88BA-30574EEFA5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55440" y="1340768"/>
            <a:ext cx="10513168" cy="58324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pl-PL" sz="3600" b="1" dirty="0">
                <a:solidFill>
                  <a:srgbClr val="00B0F0"/>
                </a:solidFill>
              </a:rPr>
              <a:t>Przykłady realizacji reklamy </a:t>
            </a:r>
            <a:r>
              <a:rPr lang="pl-PL" sz="3600" b="1" dirty="0" err="1">
                <a:solidFill>
                  <a:srgbClr val="00B0F0"/>
                </a:solidFill>
              </a:rPr>
              <a:t>ambientowej</a:t>
            </a:r>
            <a:r>
              <a:rPr lang="pl-PL" sz="3600" b="1" dirty="0">
                <a:solidFill>
                  <a:srgbClr val="00B0F0"/>
                </a:solidFill>
              </a:rPr>
              <a:t>:</a:t>
            </a:r>
            <a:endParaRPr lang="pl-PL" dirty="0">
              <a:solidFill>
                <a:srgbClr val="00B0F0"/>
              </a:solidFill>
            </a:endParaRPr>
          </a:p>
          <a:p>
            <a:pPr marL="384048" indent="-38404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pl-PL" sz="2200" dirty="0"/>
              <a:t>niestandardowe wykorzystanie istniejących nośników reklamy, np. tablic reklamowych</a:t>
            </a:r>
          </a:p>
          <a:p>
            <a:pPr marL="384048" indent="-38404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pl-PL" sz="2200" dirty="0"/>
              <a:t>wykorzystanie przestrzeni kontekstowej</a:t>
            </a:r>
          </a:p>
          <a:p>
            <a:pPr marL="384048" indent="-38404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pl-PL" sz="2200" dirty="0"/>
              <a:t>wykorzystanie wnętrz w powiązaniu z ich funkcją, np. reklama Stop Piratom Drogowym PZU na szlabanach</a:t>
            </a:r>
          </a:p>
          <a:p>
            <a:pPr marL="384048" indent="-38404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pl-PL" sz="2200" dirty="0"/>
              <a:t>interakcja z otoczeniem</a:t>
            </a:r>
          </a:p>
          <a:p>
            <a:pPr marL="384048" indent="-38404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pl-PL" sz="2200" dirty="0"/>
              <a:t>interakcja z nośnikiem reklamowym</a:t>
            </a:r>
          </a:p>
          <a:p>
            <a:pPr marL="384048" indent="-38404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pl-PL" sz="2200" dirty="0"/>
              <a:t>nowe technologie, np. wykorzystanie technologii Bluetooth do ściągania dzwonków i tapet na telefon komórkowy, eksponowanych na nośniku reklamowym Bluetooth marketing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Śablona_prezentace_N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2" id="{0D558C50-51D4-4EF6-88BF-468640285203}" vid="{DC8905DB-F15E-4664-83D4-7E3B5AAF960A}"/>
    </a:ext>
  </a:ext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Śablona_prezentace_NICE</Template>
  <TotalTime>1434</TotalTime>
  <Words>837</Words>
  <Application>Microsoft Office PowerPoint</Application>
  <PresentationFormat>Širokoúhlá obrazovka</PresentationFormat>
  <Paragraphs>185</Paragraphs>
  <Slides>22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0" baseType="lpstr">
      <vt:lpstr>Franklin Gothic Book</vt:lpstr>
      <vt:lpstr>Arial</vt:lpstr>
      <vt:lpstr>Times New Roman</vt:lpstr>
      <vt:lpstr>Calibri</vt:lpstr>
      <vt:lpstr>Verdana</vt:lpstr>
      <vt:lpstr>Wingdings</vt:lpstr>
      <vt:lpstr>Calibri </vt:lpstr>
      <vt:lpstr>Śablona_prezentace_NICE</vt:lpstr>
      <vt:lpstr>AMBIENT MEDIA  W PROMOCJI PRZEDSIĘBIORSTWA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Klastry w Polsce</dc:title>
  <dc:creator>anrp</dc:creator>
  <cp:lastModifiedBy>Kulihova Kublova Tereza</cp:lastModifiedBy>
  <cp:revision>125</cp:revision>
  <dcterms:created xsi:type="dcterms:W3CDTF">2008-11-26T22:17:59Z</dcterms:created>
  <dcterms:modified xsi:type="dcterms:W3CDTF">2023-09-24T17:50:32Z</dcterms:modified>
</cp:coreProperties>
</file>