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7"/>
  </p:notesMasterIdLst>
  <p:handoutMasterIdLst>
    <p:handoutMasterId r:id="rId18"/>
  </p:handoutMasterIdLst>
  <p:sldIdLst>
    <p:sldId id="256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59" r:id="rId11"/>
    <p:sldId id="460" r:id="rId12"/>
    <p:sldId id="461" r:id="rId13"/>
    <p:sldId id="462" r:id="rId14"/>
    <p:sldId id="463" r:id="rId15"/>
    <p:sldId id="44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6" autoAdjust="0"/>
  </p:normalViewPr>
  <p:slideViewPr>
    <p:cSldViewPr>
      <p:cViewPr varScale="1">
        <p:scale>
          <a:sx n="64" d="100"/>
          <a:sy n="64" d="100"/>
        </p:scale>
        <p:origin x="724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B86B7EF3-D5AC-45B0-93CA-4983FE7F9C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l-PL"/>
              <a:t>Klastry w Polsce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8F71B81A-A7DA-483F-B01A-B2A874BD8DF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450581B6-FA09-42F9-B075-21005533C8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FDECF042-F218-49BD-B787-5AFB6B6F62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56C5DE58-4D67-4082-ABE2-CFC689B7F38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F10641CF-8058-4A22-B955-91CA5BE3D5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l-PL"/>
              <a:t>Klastry w Polsce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397593CD-1031-4152-977D-764F050C25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4BFC51D-AA05-4E48-BD8C-B49E1EFB1A5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69E3E2DC-BAD6-4D34-ABA4-F375715792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902AD4E2-56A6-43D9-BD70-DB39691148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5952A595-236C-4D72-92D4-96F28385CB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33CB56EB-CCFC-4337-B8C7-C617D632770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76E4A5-7ABB-48ED-A8D6-F416B2BA99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3DF7ED72-E189-405F-978D-C978AECC9B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EEBEC7-E65B-49BE-A81B-E9E6BA36A781}" type="slidenum">
              <a:rPr lang="pl-PL" altLang="pl-PL"/>
              <a:pPr>
                <a:spcBef>
                  <a:spcPct val="0"/>
                </a:spcBef>
              </a:pPr>
              <a:t>2</a:t>
            </a:fld>
            <a:endParaRPr lang="pl-PL" altLang="pl-PL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4F7FBBB1-CCD3-4923-883A-FF3F1628D2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95043786-7416-4ACE-85AB-841A3853C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827ACB1-8590-439D-8988-C0B93AA29A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28675" name="Rectangle 7">
            <a:extLst>
              <a:ext uri="{FF2B5EF4-FFF2-40B4-BE49-F238E27FC236}">
                <a16:creationId xmlns:a16="http://schemas.microsoft.com/office/drawing/2014/main" id="{E6D33373-C85F-40EA-8047-0EBEE518F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CD75182-9BDD-4D90-AAFF-D185383B6E09}" type="slidenum">
              <a:rPr lang="pl-PL" altLang="pl-PL"/>
              <a:pPr>
                <a:spcBef>
                  <a:spcPct val="0"/>
                </a:spcBef>
              </a:pPr>
              <a:t>11</a:t>
            </a:fld>
            <a:endParaRPr lang="pl-PL" altLang="pl-PL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8C947E54-2FC1-4144-8492-E81EAF448E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BDF4C6A2-F656-460E-9DE0-423188031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A22FF17-20B7-42CE-85A8-4B982D6911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ADCC80B0-C698-42F3-85CA-0B74A5B4A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07609E3-D8F6-4211-B1D5-A0C0EB4236AA}" type="slidenum">
              <a:rPr lang="pl-PL" altLang="pl-PL"/>
              <a:pPr>
                <a:spcBef>
                  <a:spcPct val="0"/>
                </a:spcBef>
              </a:pPr>
              <a:t>12</a:t>
            </a:fld>
            <a:endParaRPr lang="pl-PL" altLang="pl-PL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0C686739-8220-4CF1-8A20-E93D03E969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1DEB9279-B64A-4860-B7A4-DBD4DBA12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C73FF91-FD9A-4C30-8377-A407B9C352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12291" name="Rectangle 7">
            <a:extLst>
              <a:ext uri="{FF2B5EF4-FFF2-40B4-BE49-F238E27FC236}">
                <a16:creationId xmlns:a16="http://schemas.microsoft.com/office/drawing/2014/main" id="{C77B0015-1162-460C-B718-F77877C4E8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8CEF53C-1C31-4E24-A3EC-B7F988CAD78F}" type="slidenum">
              <a:rPr lang="pl-PL" altLang="pl-PL"/>
              <a:pPr>
                <a:spcBef>
                  <a:spcPct val="0"/>
                </a:spcBef>
              </a:pPr>
              <a:t>3</a:t>
            </a:fld>
            <a:endParaRPr lang="pl-PL" altLang="pl-PL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B58ABE90-6931-419D-A82E-E3553DA935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92F92FF9-DD63-4888-A7E2-5A513E098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E1E25D0-97D0-4B24-B8BB-0E71BCB234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14339" name="Rectangle 7">
            <a:extLst>
              <a:ext uri="{FF2B5EF4-FFF2-40B4-BE49-F238E27FC236}">
                <a16:creationId xmlns:a16="http://schemas.microsoft.com/office/drawing/2014/main" id="{99F9203A-0681-45F9-97D1-336DFDBF1B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80B2A5-0DC6-4167-9AD9-BED3CB853629}" type="slidenum">
              <a:rPr lang="pl-PL" altLang="pl-PL"/>
              <a:pPr>
                <a:spcBef>
                  <a:spcPct val="0"/>
                </a:spcBef>
              </a:pPr>
              <a:t>4</a:t>
            </a:fld>
            <a:endParaRPr lang="pl-PL" altLang="pl-PL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409814CF-1B7D-4E0A-BAF0-9468F439B1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E16664DB-62DD-445F-B731-D5E4AB383A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0DC2974-95A0-41D6-AD7A-2B7E324EA2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16387" name="Rectangle 7">
            <a:extLst>
              <a:ext uri="{FF2B5EF4-FFF2-40B4-BE49-F238E27FC236}">
                <a16:creationId xmlns:a16="http://schemas.microsoft.com/office/drawing/2014/main" id="{C867432A-4C1A-4B93-8C07-9CD4202404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646127-BAF2-42CE-A3F6-B84CB7DD920F}" type="slidenum">
              <a:rPr lang="pl-PL" altLang="pl-PL"/>
              <a:pPr>
                <a:spcBef>
                  <a:spcPct val="0"/>
                </a:spcBef>
              </a:pPr>
              <a:t>5</a:t>
            </a:fld>
            <a:endParaRPr lang="pl-PL" altLang="pl-PL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26027EA3-7879-45E9-9B31-81873D3A87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E3DB7BFC-9545-48B8-A30B-04ED2262C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17BACBA-8B66-42C1-B1D8-D9A847196C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AAF2B20D-2176-4E7E-B8C8-3B1A1691C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518D69-8CEA-4F04-80C7-DE664D97C152}" type="slidenum">
              <a:rPr lang="pl-PL" altLang="pl-PL"/>
              <a:pPr>
                <a:spcBef>
                  <a:spcPct val="0"/>
                </a:spcBef>
              </a:pPr>
              <a:t>6</a:t>
            </a:fld>
            <a:endParaRPr lang="pl-PL" altLang="pl-PL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6F72C790-70AE-42E5-AE81-45E56B4726E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A560F182-11E5-4600-9FE8-2360A57CD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9B4E6FC-FB1C-43F7-8F8F-AB53D7AB12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20483" name="Rectangle 7">
            <a:extLst>
              <a:ext uri="{FF2B5EF4-FFF2-40B4-BE49-F238E27FC236}">
                <a16:creationId xmlns:a16="http://schemas.microsoft.com/office/drawing/2014/main" id="{1CB124EE-FB60-4B28-8AA1-C422DD79B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05D4AA-620A-4BB3-9F2F-2E882C3A6CFC}" type="slidenum">
              <a:rPr lang="pl-PL" altLang="pl-PL"/>
              <a:pPr>
                <a:spcBef>
                  <a:spcPct val="0"/>
                </a:spcBef>
              </a:pPr>
              <a:t>7</a:t>
            </a:fld>
            <a:endParaRPr lang="pl-PL" altLang="pl-PL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051F3D1B-DA3E-4198-9909-D220CC69275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77566DF8-E8C4-4A1B-929D-0B383546D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CFA9392-320A-42D2-B467-F643D2295F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22531" name="Rectangle 7">
            <a:extLst>
              <a:ext uri="{FF2B5EF4-FFF2-40B4-BE49-F238E27FC236}">
                <a16:creationId xmlns:a16="http://schemas.microsoft.com/office/drawing/2014/main" id="{38CDFCB4-D6BB-43BD-A010-A5E74F48EF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2243A5-EDCE-4239-8CC0-10C5B8A6F627}" type="slidenum">
              <a:rPr lang="pl-PL" altLang="pl-PL"/>
              <a:pPr>
                <a:spcBef>
                  <a:spcPct val="0"/>
                </a:spcBef>
              </a:pPr>
              <a:t>8</a:t>
            </a:fld>
            <a:endParaRPr lang="pl-PL" altLang="pl-PL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34FEB940-1051-4AEE-8381-02F1C53937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A1522332-7EDD-4AA0-B38F-E0695C07B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F6E4BB6-6D96-4675-8CE6-6DC6264D29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24579" name="Rectangle 7">
            <a:extLst>
              <a:ext uri="{FF2B5EF4-FFF2-40B4-BE49-F238E27FC236}">
                <a16:creationId xmlns:a16="http://schemas.microsoft.com/office/drawing/2014/main" id="{7E684A8C-CBCC-43CF-8A80-EF658403C5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A6219F-5196-42EC-8717-8043DEFA5528}" type="slidenum">
              <a:rPr lang="pl-PL" altLang="pl-PL"/>
              <a:pPr>
                <a:spcBef>
                  <a:spcPct val="0"/>
                </a:spcBef>
              </a:pPr>
              <a:t>9</a:t>
            </a:fld>
            <a:endParaRPr lang="pl-PL" altLang="pl-PL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FAA0D5A-4981-4128-BCEB-3559C369A1B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FC129BA5-B5A8-4777-818C-D1C08DBDF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483E1F1-49FA-47A1-A563-33BBC1AFA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altLang="pl-PL"/>
              <a:t>Klastry w Polsce</a:t>
            </a:r>
          </a:p>
        </p:txBody>
      </p:sp>
      <p:sp>
        <p:nvSpPr>
          <p:cNvPr id="26627" name="Rectangle 7">
            <a:extLst>
              <a:ext uri="{FF2B5EF4-FFF2-40B4-BE49-F238E27FC236}">
                <a16:creationId xmlns:a16="http://schemas.microsoft.com/office/drawing/2014/main" id="{018C3B89-25A3-4863-8D9D-A3399A0230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38D4AF-64EF-49ED-A142-21E67DD9FDAC}" type="slidenum">
              <a:rPr lang="pl-PL" altLang="pl-PL"/>
              <a:pPr>
                <a:spcBef>
                  <a:spcPct val="0"/>
                </a:spcBef>
              </a:pPr>
              <a:t>10</a:t>
            </a:fld>
            <a:endParaRPr lang="pl-PL" altLang="pl-PL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2E0A9C3A-81EC-46C9-8C3E-96A749A248B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65D41F98-D105-4733-9115-811AB95C8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9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59151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2489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80341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98734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3D57919-94AB-4817-81CB-55120D8E25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780928"/>
            <a:ext cx="9142784" cy="1584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4400" b="1" dirty="0">
                <a:ea typeface="Calibri" panose="020F0502020204030204" pitchFamily="34" charset="0"/>
                <a:cs typeface="Times New Roman" panose="02020603050405020304" pitchFamily="18" charset="0"/>
              </a:rPr>
              <a:t>Strategia marketingowa </a:t>
            </a:r>
            <a:br>
              <a:rPr lang="pl-PL" altLang="pl-PL" sz="44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altLang="pl-PL" sz="4400" b="1" dirty="0">
                <a:ea typeface="Calibri" panose="020F0502020204030204" pitchFamily="34" charset="0"/>
                <a:cs typeface="Times New Roman" panose="02020603050405020304" pitchFamily="18" charset="0"/>
              </a:rPr>
              <a:t>w mediach społecznościowych.</a:t>
            </a: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B9AC8DCF-53C8-4277-8525-C9BE1DEA2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/>
            <a:endParaRPr lang="pl-PL" altLang="pl-PL">
              <a:latin typeface="Verdana" panose="020B0604030504040204" pitchFamily="34" charset="0"/>
            </a:endParaRPr>
          </a:p>
        </p:txBody>
      </p:sp>
      <p:pic>
        <p:nvPicPr>
          <p:cNvPr id="8197" name="Picture 2" descr="C:\Users\mkaminska\Documents\Z Pulpitu\ATH-wizualizacja\ATH.jpg">
            <a:extLst>
              <a:ext uri="{FF2B5EF4-FFF2-40B4-BE49-F238E27FC236}">
                <a16:creationId xmlns:a16="http://schemas.microsoft.com/office/drawing/2014/main" id="{FFE959C9-B6A3-4B80-A6E9-85E0D6AA1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26" y="549275"/>
            <a:ext cx="117792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dtytuł 2">
            <a:extLst>
              <a:ext uri="{FF2B5EF4-FFF2-40B4-BE49-F238E27FC236}">
                <a16:creationId xmlns:a16="http://schemas.microsoft.com/office/drawing/2014/main" id="{ED98FC6E-F474-4443-89ED-26B10F512EA9}"/>
              </a:ext>
            </a:extLst>
          </p:cNvPr>
          <p:cNvSpPr txBox="1">
            <a:spLocks/>
          </p:cNvSpPr>
          <p:nvPr/>
        </p:nvSpPr>
        <p:spPr>
          <a:xfrm>
            <a:off x="2195465" y="4904631"/>
            <a:ext cx="6832600" cy="7635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defRPr/>
            </a:pPr>
            <a:r>
              <a:rPr lang="pl-PL" sz="1400" dirty="0"/>
              <a:t>realizacja w ramach projektu </a:t>
            </a:r>
          </a:p>
          <a:p>
            <a:pPr algn="l" fontAlgn="auto">
              <a:defRPr/>
            </a:pPr>
            <a:r>
              <a:rPr lang="pl-PL" sz="1400" b="1" dirty="0"/>
              <a:t>NICE (</a:t>
            </a:r>
            <a:r>
              <a:rPr lang="en-US" sz="1400" b="1" dirty="0"/>
              <a:t>Network for Inter-Institutional Cooperation in Entrepreneurial Education</a:t>
            </a:r>
            <a:r>
              <a:rPr lang="pl-PL" sz="1400" b="1" dirty="0"/>
              <a:t>) </a:t>
            </a:r>
          </a:p>
          <a:p>
            <a:pPr algn="l" fontAlgn="auto">
              <a:defRPr/>
            </a:pPr>
            <a:r>
              <a:rPr lang="pl-PL" sz="1400" dirty="0"/>
              <a:t>finansowanego z programu UE Erasmus+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09750633-55CC-4A49-AE59-B2CEEB2D4D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43472" y="1556792"/>
            <a:ext cx="10369152" cy="590391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400" dirty="0"/>
              <a:t>Wirtualne światy gier czy wirtualne światy społecznościowe, to społeczności skupione wokół określonych gier lub światów. Jednym z bardziej popularnych wirtualnych światów społecznościowych jest Second Life - gra która stanowi symulację społeczeństwa, w którym gracze poruszają się w rozległym, wzorowanym na realnym ‑ wirtualnym świecie, wykreowanymi od podstaw awatarami. 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400" dirty="0"/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400" dirty="0"/>
              <a:t>Wirtualne światy gier umożliwiają prowadzenie działań promocyjnych wzorowanych na tych, które prowadzi się w świecie rzeczywistym, by zainteresować potencjalnych klientów. 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400" dirty="0"/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959359A3-B464-4D0A-80A7-D34F1F7719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71464" y="1124744"/>
            <a:ext cx="10009112" cy="496855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pl-PL" altLang="pl-PL" sz="3600" b="1" dirty="0">
                <a:solidFill>
                  <a:srgbClr val="00B0F0"/>
                </a:solidFill>
              </a:rPr>
              <a:t>Jak realizować działania marketingowe w mediach społecznościowych?</a:t>
            </a:r>
          </a:p>
          <a:p>
            <a:pPr marL="0" indent="0" eaLnBrk="1" hangingPunct="1">
              <a:buNone/>
            </a:pPr>
            <a:endParaRPr lang="pl-PL" altLang="pl-PL" sz="3200" dirty="0">
              <a:solidFill>
                <a:srgbClr val="00B0F0"/>
              </a:solidFill>
            </a:endParaRP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r>
              <a:rPr lang="pl-PL" altLang="pl-PL" sz="2200" dirty="0"/>
              <a:t>Określ cel działań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r>
              <a:rPr lang="pl-PL" altLang="pl-PL" sz="2200" dirty="0"/>
              <a:t>Wybierz media, gdzie możesz znaleźć potencjalnych klientów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r>
              <a:rPr lang="pl-PL" altLang="pl-PL" sz="2200" dirty="0"/>
              <a:t>Bądź aktywny - aktywność to podstawa budowania strategii marketingowej w mediach społecznościowych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r>
              <a:rPr lang="pl-PL" altLang="pl-PL" sz="2200" dirty="0"/>
              <a:t>Pamiętaj, że jakość jest ważniejsza niż ilość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r>
              <a:rPr lang="pl-PL" altLang="pl-PL" sz="2200" dirty="0"/>
              <a:t>Dodawaj treści o odpowiedniej porze dnia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r>
              <a:rPr lang="pl-PL" altLang="pl-PL" sz="2200" dirty="0"/>
              <a:t>Komunikuj się z Twoimi odbiorcami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>
            <a:extLst>
              <a:ext uri="{FF2B5EF4-FFF2-40B4-BE49-F238E27FC236}">
                <a16:creationId xmlns:a16="http://schemas.microsoft.com/office/drawing/2014/main" id="{CA76B8CF-44E8-4B7E-A611-4D1ACA6860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3432" y="836712"/>
            <a:ext cx="10369152" cy="590391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2200" dirty="0"/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200" dirty="0"/>
              <a:t>Efektywny </a:t>
            </a:r>
            <a:r>
              <a:rPr lang="pl-PL" sz="2200" dirty="0" err="1"/>
              <a:t>copywriting</a:t>
            </a:r>
            <a:r>
              <a:rPr lang="pl-PL" sz="2200" dirty="0"/>
              <a:t> w mediach społecznościowych powinien być dostosowany zarówno do kanału, w którym publikowane są treści oraz profilu odwiedzających go osób.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800" dirty="0"/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200" dirty="0"/>
              <a:t>W trakcie tworzenia postów warto kierować się regułą 4C, tj. post powinien być: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pl-PL" sz="2200" dirty="0" err="1"/>
              <a:t>clear</a:t>
            </a:r>
            <a:r>
              <a:rPr lang="pl-PL" sz="2200" dirty="0"/>
              <a:t> (jasny)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pl-PL" sz="2200" dirty="0" err="1"/>
              <a:t>concise</a:t>
            </a:r>
            <a:r>
              <a:rPr lang="pl-PL" sz="2200" dirty="0"/>
              <a:t> (zwięzły)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pl-PL" sz="2200" dirty="0" err="1"/>
              <a:t>compelling</a:t>
            </a:r>
            <a:r>
              <a:rPr lang="pl-PL" sz="2200" dirty="0"/>
              <a:t> (atrakcyjny)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pl-PL" sz="2200" dirty="0" err="1"/>
              <a:t>credible</a:t>
            </a:r>
            <a:r>
              <a:rPr lang="pl-PL" sz="2200" dirty="0"/>
              <a:t> (wiarygodny)</a:t>
            </a: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pl-PL" sz="800" dirty="0"/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sz="2200" dirty="0"/>
              <a:t>No i pamiętaj, by urozmaicać treść postów emotikonami, zdjęciami, materiałami wideo itp.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BBC8224-D53B-42BC-A0D0-36F13C3E37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27448" y="1945145"/>
            <a:ext cx="10225136" cy="49339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l-PL" altLang="pl-PL" sz="3600" b="1" dirty="0">
                <a:solidFill>
                  <a:srgbClr val="00B0F0"/>
                </a:solidFill>
              </a:rPr>
              <a:t>Ćwiczenie: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400" dirty="0"/>
              <a:t>Zaproponuj 2-3 działania o charakterze promocyjnym dla wybranego przez siebie, lokalnego przedsiębiorstwa, które mogłyby być realizowane w mediach społecznościowych (Facebook, Twitter, i inne). Podaj konkretne dane proponowanych rozwiązań (np. opisz zdjęcia jakie powinny być użyte, zredaguj notatkę, itd.).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>
            <a:extLst>
              <a:ext uri="{FF2B5EF4-FFF2-40B4-BE49-F238E27FC236}">
                <a16:creationId xmlns:a16="http://schemas.microsoft.com/office/drawing/2014/main" id="{851F3062-2828-49C5-81BD-CE708F8468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924050"/>
            <a:ext cx="10153128" cy="49339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sz="4000" b="1" dirty="0">
                <a:solidFill>
                  <a:srgbClr val="00B0F0"/>
                </a:solidFill>
              </a:rPr>
              <a:t>Bibliografia:</a:t>
            </a: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defRPr/>
            </a:pPr>
            <a:r>
              <a:rPr lang="en-US" sz="2400" dirty="0"/>
              <a:t>Zimmermann, J. (2015). Social media marketing all-in-one for dummies. Hoboken, N.J.: John Wiley &amp; Sons, Inc.</a:t>
            </a:r>
            <a:endParaRPr lang="pl-PL" sz="2400" dirty="0"/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defRPr/>
            </a:pPr>
            <a:r>
              <a:rPr lang="en-US" sz="2400" dirty="0" err="1"/>
              <a:t>Popović</a:t>
            </a:r>
            <a:r>
              <a:rPr lang="en-US" sz="2400" dirty="0"/>
              <a:t>, K. (2016). Satellite marketing : using social media to create engagement. Boca Raton; London; New York: CRC Press/Taylor &amp; Francis Group.</a:t>
            </a:r>
            <a:endParaRPr lang="pl-PL" sz="2400" dirty="0"/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  <a:defRPr/>
            </a:pPr>
            <a:r>
              <a:rPr lang="en-US" sz="2400" dirty="0" err="1"/>
              <a:t>Lipschultz</a:t>
            </a:r>
            <a:r>
              <a:rPr lang="en-US" sz="2400" dirty="0"/>
              <a:t>, J. H. (2015). Social media communication : concepts, practices, data, law and ethics. </a:t>
            </a:r>
            <a:r>
              <a:rPr lang="pl-PL" sz="2400" dirty="0"/>
              <a:t>New York ; London : </a:t>
            </a:r>
            <a:r>
              <a:rPr lang="pl-PL" sz="2400" dirty="0" err="1"/>
              <a:t>Routledge</a:t>
            </a:r>
            <a:r>
              <a:rPr lang="pl-PL" sz="24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ymbol zastępczy zawartości 2">
            <a:extLst>
              <a:ext uri="{FF2B5EF4-FFF2-40B4-BE49-F238E27FC236}">
                <a16:creationId xmlns:a16="http://schemas.microsoft.com/office/drawing/2014/main" id="{99B52686-9B0D-445A-95A1-E382594CB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008"/>
            <a:ext cx="10515600" cy="3791983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pl-PL" altLang="pl-PL" dirty="0"/>
          </a:p>
          <a:p>
            <a:pPr marL="0" indent="0" algn="ctr" eaLnBrk="1" hangingPunct="1">
              <a:buNone/>
            </a:pPr>
            <a:endParaRPr lang="pl-PL" altLang="pl-PL" dirty="0"/>
          </a:p>
          <a:p>
            <a:pPr marL="0" indent="0" algn="ctr" eaLnBrk="1" hangingPunct="1">
              <a:buNone/>
            </a:pPr>
            <a:r>
              <a:rPr lang="pl-PL" altLang="pl-PL" sz="4000" b="1" dirty="0">
                <a:solidFill>
                  <a:srgbClr val="00B0F0"/>
                </a:solidFill>
              </a:rPr>
              <a:t>Dziękuję za uwagę!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B8E6D19E-C225-47E2-B755-D37F338A4B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9476" y="2276872"/>
            <a:ext cx="10549172" cy="5832475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400" dirty="0"/>
              <a:t>Co to są technologie informacyjno-komunikacyjne?</a:t>
            </a:r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400" dirty="0"/>
              <a:t>ICT w marketingu</a:t>
            </a:r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400" dirty="0"/>
              <a:t>Co to są media społecznościowe?</a:t>
            </a:r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400" dirty="0"/>
              <a:t>Rodzaje mediów społecznościowych</a:t>
            </a:r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400" dirty="0"/>
              <a:t>Jak realizować działania marketingowe w mediach społecznościowych?</a:t>
            </a:r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400" dirty="0"/>
              <a:t>Ćwiczenie</a:t>
            </a:r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sz="2400" dirty="0"/>
              <a:t>Bibliografia</a:t>
            </a:r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pl-PL" sz="2400" dirty="0"/>
          </a:p>
          <a:p>
            <a:pPr marL="457200" indent="-457200" eaLnBrk="1" fontAlgn="auto" hangingPunct="1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pl-PL" sz="2400" dirty="0"/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pl-PL" sz="2400" dirty="0"/>
          </a:p>
          <a:p>
            <a:pPr marL="0" indent="0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pl-PL" sz="2400" dirty="0"/>
          </a:p>
          <a:p>
            <a:pPr marL="0" indent="0" algn="ctr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pl-PL" sz="2400" b="1" dirty="0"/>
          </a:p>
          <a:p>
            <a:pPr marL="0" indent="0" algn="ctr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pl-PL" sz="2400" b="1" dirty="0"/>
          </a:p>
          <a:p>
            <a:pPr marL="0" indent="0" algn="ctr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pl-PL" sz="2400" b="1" dirty="0"/>
          </a:p>
          <a:p>
            <a:pPr marL="0" indent="0" algn="ctr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pl-PL" sz="2400" b="1" dirty="0"/>
          </a:p>
          <a:p>
            <a:pPr marL="0" indent="0" algn="ctr" eaLnBrk="1" fontAlgn="auto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pl-PL" sz="2400" b="1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62D72A4-C5E8-4854-ADB4-6992E2A01C0F}"/>
              </a:ext>
            </a:extLst>
          </p:cNvPr>
          <p:cNvSpPr txBox="1"/>
          <p:nvPr/>
        </p:nvSpPr>
        <p:spPr>
          <a:xfrm>
            <a:off x="1379476" y="1412776"/>
            <a:ext cx="76438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prezentacji: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A01C6290-0702-42F3-BEBA-7E20DC8949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412776"/>
            <a:ext cx="10153128" cy="583247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pl-PL" altLang="pl-PL" sz="4000" b="1" dirty="0">
                <a:solidFill>
                  <a:srgbClr val="00B0F0"/>
                </a:solidFill>
              </a:rPr>
              <a:t>Co to są technologie informacyjno-komunikacyjne?</a:t>
            </a:r>
          </a:p>
          <a:p>
            <a:pPr marL="0" indent="0" eaLnBrk="1" hangingPunct="1">
              <a:buNone/>
            </a:pPr>
            <a:endParaRPr lang="pl-PL" altLang="pl-PL" sz="1800" b="1" dirty="0"/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000" dirty="0"/>
              <a:t>Pod pojęciem technologii informacyjnych i komunikacyjnych (w skrócie TIK, z ang. information and communication technologies – ICT, nazywanych zamiennie technologiami informacyjno-telekomunikacyjnymi, teleinformatycznymi lub technikami informacyjnymi) kryje się rodzina technologii przetwarzających, gromadzących i przesyłających informacje w formie elektronicznej. Węższym pojęciem są technologie informatyczne (IT), które odnoszą się do technologii związanych z komputerami i oprogramowaniem, nie związanych jednak z technologiami komunikacyjnymi i dotyczącymi sieci (Główny Urząd Statystyczny, 2010).</a:t>
            </a:r>
          </a:p>
          <a:p>
            <a:pPr marL="0" indent="0" eaLnBrk="1" hangingPunct="1">
              <a:buNone/>
            </a:pPr>
            <a:endParaRPr lang="pl-PL" altLang="pl-PL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3FA5FCFC-F4AB-437E-8CC5-BE84591AE1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71464" y="1412776"/>
            <a:ext cx="10225136" cy="583247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4000" b="1" dirty="0">
                <a:solidFill>
                  <a:srgbClr val="00B0F0"/>
                </a:solidFill>
              </a:rPr>
              <a:t>ICT w marketingu: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00" dirty="0"/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200" dirty="0"/>
              <a:t>Łatwy dostęp i niski koszt wykorzystania ICT w działaniach marketingowych przedsiębiorstw powoduje, że stają się efektywnym narzędziem komunikacji z klientami, kształtowania wizerunku przedsiębiorstwa oraz posiadanych przez nie marek.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200" dirty="0"/>
              <a:t>Technologie informacyjno-komunikacyjne wpływają na funkcjonowanie rynku, na relacje konsument – przedsiębiorstwo, a przez to i na formułę stosowania marketingu. 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200" dirty="0"/>
              <a:t>Pojawiło się pojęcie e-marketingu, który polega na podejmowaniu działań przez przedsiębiorstwo za pomocą Internetu zmierzających do: promowania (komunikowania), sprzedawania produktów i usług oraz budowania relacji z klientem. 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dirty="0"/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73F9177E-E7AC-4409-8E39-5AEB4F5E2E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71464" y="1484784"/>
            <a:ext cx="9324528" cy="590391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l-PL" altLang="pl-PL" sz="4000" b="1" dirty="0">
                <a:solidFill>
                  <a:srgbClr val="00B0F0"/>
                </a:solidFill>
              </a:rPr>
              <a:t>Co to są media społecznościowe?</a:t>
            </a:r>
          </a:p>
          <a:p>
            <a:pPr marL="0" indent="0" eaLnBrk="1" hangingPunct="1">
              <a:buNone/>
            </a:pPr>
            <a:endParaRPr lang="pl-PL" altLang="pl-PL" dirty="0"/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200" dirty="0"/>
              <a:t>Media społecznościowe (</a:t>
            </a:r>
            <a:r>
              <a:rPr lang="pl-PL" altLang="pl-PL" sz="2200" i="1" dirty="0"/>
              <a:t>social media</a:t>
            </a:r>
            <a:r>
              <a:rPr lang="pl-PL" altLang="pl-PL" sz="2200" dirty="0"/>
              <a:t>) to forma elektronicznej komunikacji sieci społecznych poprzez strony internetowe i mikroblogi, dzięki którym użytkownicy kreują on-line społeczność, która dzieli się informacjami, pomysłami, osobistymi wiadomościami i innymi materiałami (np. filmami).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200" dirty="0"/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200" dirty="0"/>
              <a:t>Marketing w mediach społecznościowych to działania polegające na zdobywaniu ruchu na stronie internetowej oraz przyciąganiu uwagi poprzez media społecznościowe.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>
            <a:extLst>
              <a:ext uri="{FF2B5EF4-FFF2-40B4-BE49-F238E27FC236}">
                <a16:creationId xmlns:a16="http://schemas.microsoft.com/office/drawing/2014/main" id="{FD431818-1BF4-4275-90E3-F67542980D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628800"/>
            <a:ext cx="10441160" cy="57594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sz="4000" b="1" dirty="0">
                <a:solidFill>
                  <a:srgbClr val="00B0F0"/>
                </a:solidFill>
              </a:rPr>
              <a:t>Rodzaje mediów społecznościowych: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pl-PL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pl-PL" sz="2200" dirty="0"/>
              <a:t>Ze względu na rodzaj media społecznościowe dzieli się na: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200" dirty="0"/>
              <a:t>blogi i </a:t>
            </a:r>
            <a:r>
              <a:rPr lang="pl-PL" sz="2200" dirty="0" err="1"/>
              <a:t>mikroblogi</a:t>
            </a:r>
            <a:r>
              <a:rPr lang="pl-PL" sz="2200" dirty="0"/>
              <a:t> (np. Twitter)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200" dirty="0"/>
              <a:t>serwisy społecznościowe (np. Facebook, Google+)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200" dirty="0"/>
              <a:t>społeczności </a:t>
            </a:r>
            <a:r>
              <a:rPr lang="pl-PL" sz="2200" dirty="0" err="1"/>
              <a:t>kontentowe</a:t>
            </a:r>
            <a:r>
              <a:rPr lang="pl-PL" sz="2200" dirty="0"/>
              <a:t> (np. YouTube)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200" dirty="0"/>
              <a:t>serwisy współpracy (np. Wikipedia)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200" dirty="0"/>
              <a:t>wirtualne światy gier (np. World of </a:t>
            </a:r>
            <a:r>
              <a:rPr lang="pl-PL" sz="2200" dirty="0" err="1"/>
              <a:t>Warcraft</a:t>
            </a:r>
            <a:r>
              <a:rPr lang="pl-PL" sz="2200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200" dirty="0"/>
              <a:t>wirtualne światy społecznościowe (np. Second Life)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04B89979-B869-478C-B035-3D2A6319FA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628800"/>
            <a:ext cx="10297144" cy="568801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l-PL" altLang="pl-PL" sz="2400" b="1" dirty="0"/>
              <a:t>Blogi </a:t>
            </a:r>
            <a:r>
              <a:rPr lang="pl-PL" altLang="pl-PL" sz="2400" dirty="0"/>
              <a:t>(</a:t>
            </a:r>
            <a:r>
              <a:rPr lang="pl-PL" altLang="pl-PL" sz="2400" i="1" dirty="0"/>
              <a:t>web log </a:t>
            </a:r>
            <a:r>
              <a:rPr lang="pl-PL" altLang="pl-PL" sz="2400" dirty="0"/>
              <a:t>– dziennik sieciowy) umożliwiają uporządkowane, chronologiczne przedstawienie poglądów ich autorów, poprzez udostępnianie osobistych przemyśleń, uwag, komentarzy, rysunków czy nagrań (audio lub video). </a:t>
            </a:r>
          </a:p>
          <a:p>
            <a:pPr marL="0" indent="0" eaLnBrk="1" hangingPunct="1">
              <a:buNone/>
            </a:pPr>
            <a:endParaRPr lang="pl-PL" altLang="pl-PL" sz="2400" dirty="0"/>
          </a:p>
          <a:p>
            <a:pPr marL="0" indent="0" eaLnBrk="1" hangingPunct="1">
              <a:buNone/>
            </a:pPr>
            <a:r>
              <a:rPr lang="pl-PL" altLang="pl-PL" sz="2400" dirty="0"/>
              <a:t>/Pojedyncze wpisy – jedno, dwa zdania to mikroblogi, ukryta promocja określonych produktów przez opłacanego przez przedsiębiorstwo autora to flog/.</a:t>
            </a:r>
          </a:p>
          <a:p>
            <a:pPr marL="0" indent="0" eaLnBrk="1" hangingPunct="1">
              <a:buNone/>
            </a:pPr>
            <a:endParaRPr lang="pl-PL" altLang="pl-PL" sz="2400" dirty="0"/>
          </a:p>
          <a:p>
            <a:pPr marL="0" indent="0" eaLnBrk="1" hangingPunct="1">
              <a:buNone/>
            </a:pPr>
            <a:r>
              <a:rPr lang="pl-PL" altLang="pl-PL" sz="2400" dirty="0"/>
              <a:t>Blogi firmowe pozwalają na komunikację, w której klienci artykułują rzeczywiste oczekiwania wobec firmy.</a:t>
            </a:r>
          </a:p>
          <a:p>
            <a:pPr marL="0" indent="0" eaLnBrk="1" hangingPunct="1">
              <a:buNone/>
            </a:pPr>
            <a:endParaRPr lang="pl-PL" alt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7660B1A8-E0B5-466F-A2CD-1DD3E17A5F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71464" y="1844824"/>
            <a:ext cx="9937104" cy="58324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200" dirty="0"/>
              <a:t>Serwisy społecznościowe to serwisy internetowe oparte na zgromadzonej wokół nich społeczności. Mogą mieć charakter ogólny np. Facebook, Instagram, Google+ lub być kierowane do konkretnej grupy osób np. LinkedIn (międzynarodowy serwis społecznościowy, specjalizujący się w kontaktach zawodowo-biznesowych). 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200" dirty="0"/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200" dirty="0"/>
              <a:t>Głównym działaniem z zakresu marketingu w serwisach społecznościowych jest stworzenie i zarządzanie fanpagem marki lub firmy. Celem tych działań powinna być aktywizacja i zaangażowanie fanów promowanej w ten sposób marki (firmy)/tworzenie pozytywnego wizerunku marki (firmy).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200" dirty="0"/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FC0854B1-1ECB-441B-9A52-8BEC55EA0F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55440" y="2348880"/>
            <a:ext cx="10081120" cy="518318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pl-PL" altLang="pl-PL" sz="2400" dirty="0"/>
              <a:t>Serwisy współpracy (CSC – </a:t>
            </a:r>
            <a:r>
              <a:rPr lang="pl-PL" altLang="pl-PL" sz="2400" i="1" dirty="0"/>
              <a:t>computer supperted colaboration</a:t>
            </a:r>
            <a:r>
              <a:rPr lang="pl-PL" altLang="pl-PL" sz="2400" dirty="0"/>
              <a:t>), czyli wspomagane komputerowo, oparte na technologii ICT działania, które koncentrują grupy osób, organizacje, społeczności a nawet społeczeństwa. Serwisy te mogą dotyczyć takich obszarów jak wiedza, rozrywka, sztuka, muzyka, itp. Przykładem tego typu serwisu jest Wikipedia.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400" dirty="0"/>
          </a:p>
          <a:p>
            <a:pPr marL="0" indent="0" eaLnBrk="1" hangingPunct="1">
              <a:lnSpc>
                <a:spcPct val="100000"/>
              </a:lnSpc>
              <a:buNone/>
            </a:pPr>
            <a:endParaRPr lang="pl-PL" altLang="pl-P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1564</TotalTime>
  <Words>967</Words>
  <Application>Microsoft Office PowerPoint</Application>
  <PresentationFormat>Širokoúhlá obrazovka</PresentationFormat>
  <Paragraphs>102</Paragraphs>
  <Slides>15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Franklin Gothic Book</vt:lpstr>
      <vt:lpstr>Arial</vt:lpstr>
      <vt:lpstr>Times New Roman</vt:lpstr>
      <vt:lpstr>Calibri</vt:lpstr>
      <vt:lpstr>Verdana</vt:lpstr>
      <vt:lpstr>Wingdings</vt:lpstr>
      <vt:lpstr>Śablona_prezentace_NICE</vt:lpstr>
      <vt:lpstr>Strategia marketingowa  w mediach społecznościowych.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Klastry w Polsce</dc:title>
  <dc:creator>anrp</dc:creator>
  <cp:lastModifiedBy>Kulihova Kublova Tereza</cp:lastModifiedBy>
  <cp:revision>126</cp:revision>
  <dcterms:created xsi:type="dcterms:W3CDTF">2008-11-26T22:17:59Z</dcterms:created>
  <dcterms:modified xsi:type="dcterms:W3CDTF">2023-09-24T17:38:59Z</dcterms:modified>
</cp:coreProperties>
</file>