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77" r:id="rId4"/>
    <p:sldId id="421" r:id="rId5"/>
    <p:sldId id="339" r:id="rId6"/>
    <p:sldId id="422" r:id="rId7"/>
    <p:sldId id="423" r:id="rId8"/>
    <p:sldId id="427" r:id="rId9"/>
    <p:sldId id="425" r:id="rId10"/>
    <p:sldId id="426" r:id="rId11"/>
    <p:sldId id="428" r:id="rId12"/>
    <p:sldId id="430" r:id="rId13"/>
    <p:sldId id="429" r:id="rId14"/>
    <p:sldId id="431" r:id="rId15"/>
    <p:sldId id="433" r:id="rId16"/>
    <p:sldId id="407" r:id="rId17"/>
    <p:sldId id="432" r:id="rId18"/>
    <p:sldId id="434" r:id="rId19"/>
    <p:sldId id="43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6" autoAdjust="0"/>
  </p:normalViewPr>
  <p:slideViewPr>
    <p:cSldViewPr>
      <p:cViewPr varScale="1">
        <p:scale>
          <a:sx n="64" d="100"/>
          <a:sy n="64" d="100"/>
        </p:scale>
        <p:origin x="7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861BDD0-B6F7-4462-A2FF-5823EAE610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/>
              <a:t>Klastry w Polsce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2503900-37C2-429C-9BEF-E8AED93935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AEE5A090-BF79-4987-810E-8FA0AB7992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16BDD62-A808-45DF-B98C-20B380E62F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1F3A4F81-1B04-44D0-9432-B1713C1795D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B94C052-54E1-41EC-8D70-88A89494AD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/>
              <a:t>Klastry w Polsce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C6872B85-2B43-4FAC-9A69-DFCDB4CDC1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9E56DAA-E4C5-4D25-A269-0A9560C0A91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0EF7D14F-8D6F-4A97-AD30-B49F779A7C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7F59851C-86D3-4A43-9C28-F979508BF8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00691CE0-6410-4EDB-83C0-84057B350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02594E1-00BF-40C8-AECF-896A48D6564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5E6C8C1-291E-4699-8C46-FEE4EDE17A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B39D9B27-89D5-4E42-AE49-998E86BCDC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BF2080-1270-4B17-BC98-DB079FE1DB7C}" type="slidenum">
              <a:rPr lang="pl-PL" altLang="pl-PL"/>
              <a:pPr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23D380CB-306E-4847-89D2-4386529198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03FF6F15-96A5-4C95-BAA4-2D57A76D7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123A1B8-A8FC-47EC-9E88-90B17AB543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D7D3938F-9E72-4086-A067-743707740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011263-D667-4016-A62D-0F3D737A1CAF}" type="slidenum">
              <a:rPr lang="pl-PL" altLang="pl-PL"/>
              <a:pPr>
                <a:spcBef>
                  <a:spcPct val="0"/>
                </a:spcBef>
              </a:pPr>
              <a:t>11</a:t>
            </a:fld>
            <a:endParaRPr lang="pl-PL" altLang="pl-PL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A985845E-341D-480C-A76B-436283D8F0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90897DD2-2B1F-4BA1-AE93-3F024901B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D9091B1-1FC9-4661-8F04-CD137316A4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19DDDDBC-D995-45E7-8573-2E365A56A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955428-143B-4FF0-9A20-87AE637116F8}" type="slidenum">
              <a:rPr lang="pl-PL" altLang="pl-PL"/>
              <a:pPr>
                <a:spcBef>
                  <a:spcPct val="0"/>
                </a:spcBef>
              </a:pPr>
              <a:t>12</a:t>
            </a:fld>
            <a:endParaRPr lang="pl-PL" altLang="pl-PL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260FADC2-E16A-4CD9-BF7F-B051A28DAE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BE1E451D-555A-4345-BA16-A62D20D10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5C836FF-2A45-4F39-BCFE-B859546EE8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7DDE3330-1B75-46C9-A7C2-43057504B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295F49-7BA5-40B5-AC78-E8486DD29127}" type="slidenum">
              <a:rPr lang="pl-PL" altLang="pl-PL"/>
              <a:pPr>
                <a:spcBef>
                  <a:spcPct val="0"/>
                </a:spcBef>
              </a:pPr>
              <a:t>13</a:t>
            </a:fld>
            <a:endParaRPr lang="pl-PL" altLang="pl-PL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5E90EE26-6E73-4DA5-B2AA-DE79D89491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CDC38552-DD9C-4745-8691-CCBAE95FB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FFE5FF-F417-4422-B98B-AA86D2F38C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39EB1509-02CE-42F8-A793-84E6E4CC5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B8EF53-7BD4-410F-987B-736B89A8C32A}" type="slidenum">
              <a:rPr lang="pl-PL" altLang="pl-PL"/>
              <a:pPr>
                <a:spcBef>
                  <a:spcPct val="0"/>
                </a:spcBef>
              </a:pPr>
              <a:t>14</a:t>
            </a:fld>
            <a:endParaRPr lang="pl-PL" altLang="pl-PL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3C3F24E-54BF-4AC1-9CC7-828FEB367B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8BEC6239-043B-4993-8397-3DBF4C1AC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3CECC25-E31C-43D5-97FA-E7EB3A8227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6C6938B2-0F13-446B-B3D3-195957823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73A12-64B2-4607-9713-36EA97F15DDC}" type="slidenum">
              <a:rPr lang="pl-PL" altLang="pl-PL"/>
              <a:pPr>
                <a:spcBef>
                  <a:spcPct val="0"/>
                </a:spcBef>
              </a:pPr>
              <a:t>15</a:t>
            </a:fld>
            <a:endParaRPr lang="pl-PL" altLang="pl-PL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8EBB0316-B21F-471F-8E7D-C2232E6278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E4DFBAFC-56BB-498F-84BE-7CCDEA24E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C12896F-2D07-487C-B32C-A4A103FCDC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43E0C99B-D8A7-4F8A-B99B-42E88BD75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3E17E4-3917-4949-A07E-03FE8670CC95}" type="slidenum">
              <a:rPr lang="pl-PL" altLang="pl-PL"/>
              <a:pPr>
                <a:spcBef>
                  <a:spcPct val="0"/>
                </a:spcBef>
              </a:pPr>
              <a:t>3</a:t>
            </a:fld>
            <a:endParaRPr lang="pl-PL" altLang="pl-PL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579813C8-A9B0-40EB-AABD-9C05A4122B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885FA246-8FD1-452B-9AE6-4D0254AE1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AF29E8-D6C8-4E3B-B8E8-57CB57A9B0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1B358571-40C1-4FDB-9435-EC44C0EFF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E122A-03E0-4E4F-A334-D8B3DD632E10}" type="slidenum">
              <a:rPr lang="pl-PL" altLang="pl-PL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481E23AF-3C83-48C9-94D8-D698A541CC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82C8852-1F85-4AC5-A9B6-5F1E03308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4C3AA1A-BD32-433C-B97F-0C96B00B93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1D7BC870-75FE-49A6-91F3-313FAB098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04F48C-040C-4705-BA55-42F53FFB9576}" type="slidenum">
              <a:rPr lang="pl-PL" altLang="pl-PL"/>
              <a:pPr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125E738-5FBF-4CD2-991F-0934F0EC82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EF5762CF-110F-4DB1-83D1-D719D085F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AA5CBAC-7A88-4B22-B772-A5A35DCB8C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15561ECA-0F2F-4027-A173-FD6379381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9F0C71-3165-4672-87E3-0CFDFE9C6ABC}" type="slidenum">
              <a:rPr lang="pl-PL" altLang="pl-PL"/>
              <a:pPr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502DCD0-FE8F-4FF8-9C63-C855FA70E2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F9CE7FAF-689A-4593-A86E-21F0B6CB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725E51-0958-45E6-96F8-46A412BFB2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2F64E361-5AD6-423E-9CC4-DAF9D00A0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9B82E4-84DE-478F-864B-4F1F6556B7A8}" type="slidenum">
              <a:rPr lang="pl-PL" altLang="pl-PL"/>
              <a:pPr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DE919317-D8E0-4266-B73E-4BC5F9188C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EDD2C5FD-6783-4A2E-AEDC-4175BD84E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0ABAA1D-A96B-4486-889A-EE994DDB0A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C4D35B3E-8930-4491-B33F-AE70E7339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15EC22-123E-4DDE-B532-2431776A715C}" type="slidenum">
              <a:rPr lang="pl-PL" altLang="pl-PL"/>
              <a:pPr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715FECDE-D298-488E-9121-FD8377294B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72974D27-71B1-4DF0-9EA8-DE960815C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DFDE0-8A57-4234-8ED2-84525E799D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14DDB578-2ECA-4A94-8139-472213AA5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5F93D8-C740-486A-B913-72E8052DE84D}" type="slidenum">
              <a:rPr lang="pl-PL" altLang="pl-PL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D699F0D-DC65-435C-B2E6-9E52799325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F7A7CEC5-0E74-4C51-84C6-C25C6EA0A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FB85C0A-9F29-4D90-B2AC-A0199E4B10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CF619AA9-9DBC-4307-9E76-9AB8FEA86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FD5E66-0CED-4C2A-A2F6-91CA92B6F689}" type="slidenum">
              <a:rPr lang="pl-PL" altLang="pl-PL"/>
              <a:pPr>
                <a:spcBef>
                  <a:spcPct val="0"/>
                </a:spcBef>
              </a:pPr>
              <a:t>10</a:t>
            </a:fld>
            <a:endParaRPr lang="pl-PL" altLang="pl-PL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9B967822-8FC2-4CB3-9D70-40D9B9DCDC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AB8BE87A-A417-41B1-8082-3F1A580D9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5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8738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443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34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0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44C79F-52F7-4956-B8B7-283196B2F7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08731" y="2564904"/>
            <a:ext cx="9283813" cy="2232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200" b="1" dirty="0">
                <a:ea typeface="Calibri" panose="020F0502020204030204" pitchFamily="34" charset="0"/>
                <a:cs typeface="Times New Roman" panose="02020603050405020304" pitchFamily="18" charset="0"/>
              </a:rPr>
              <a:t>JAK ZBUDOWAĆ DOBRĄ NAZWĘ I LOGOTYP DLA MARKI LUB FIRMY? </a:t>
            </a:r>
            <a:br>
              <a:rPr lang="pl-PL" altLang="pl-PL" sz="42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4200" b="1" dirty="0">
                <a:ea typeface="Calibri" panose="020F0502020204030204" pitchFamily="34" charset="0"/>
                <a:cs typeface="Times New Roman" panose="02020603050405020304" pitchFamily="18" charset="0"/>
              </a:rPr>
              <a:t>ZASADY. PRZYKŁADY BŁĘDÓW.</a:t>
            </a:r>
            <a:endParaRPr lang="pl-PL" altLang="pl-PL" sz="4200" b="1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A02AB97E-25E8-4F89-8F57-E8815A4E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pl-PL" altLang="pl-PL">
              <a:latin typeface="Verdana" panose="020B060403050404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B8826BF4-82F2-4F21-AE15-2A3F1B2BF03D}"/>
              </a:ext>
            </a:extLst>
          </p:cNvPr>
          <p:cNvSpPr txBox="1">
            <a:spLocks/>
          </p:cNvSpPr>
          <p:nvPr/>
        </p:nvSpPr>
        <p:spPr>
          <a:xfrm>
            <a:off x="1708731" y="5193194"/>
            <a:ext cx="6832600" cy="763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realizacja w ramach projektu </a:t>
            </a:r>
          </a:p>
          <a:p>
            <a:pPr algn="l" fontAlgn="auto">
              <a:defRPr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NICE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Network for Inter-Institutional Cooperation in Entrepreneurial Education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l" fontAlgn="auto"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finansowanego z programu UE Erasmus+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5781B8-A5BF-449E-8994-10FA04149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5520" y="980728"/>
            <a:ext cx="7653734" cy="5688037"/>
          </a:xfrm>
        </p:spPr>
        <p:txBody>
          <a:bodyPr numCol="2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00B0F0"/>
                </a:solidFill>
              </a:rPr>
              <a:t>Logotyp (znak marki):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1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200" dirty="0"/>
              <a:t>Logotyp / znak marki to część marki, która może być rozpoznawana, ale nie jest wyrażona słownie. Może to być forma, kształt, szczególny kolor itp.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200" dirty="0"/>
              <a:t>/Ponieważ konsumentowi znacznie łatwiej zapamiętać symbole (obrazy), niż nazwy (wyrazy), symbole są zdecydowanie bardziej uniwersalne niż słowa. Obok restauracja McDonald w Chinach/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</p:txBody>
      </p:sp>
      <p:pic>
        <p:nvPicPr>
          <p:cNvPr id="25603" name="Obraz 2">
            <a:extLst>
              <a:ext uri="{FF2B5EF4-FFF2-40B4-BE49-F238E27FC236}">
                <a16:creationId xmlns:a16="http://schemas.microsoft.com/office/drawing/2014/main" id="{8086CFAE-477D-4707-9F9C-178BBDD3B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952836"/>
            <a:ext cx="525916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C:\Users\mkaminska\Documents\Z Pulpitu\ATH-wizualizacja\ATH.jpg">
            <a:extLst>
              <a:ext uri="{FF2B5EF4-FFF2-40B4-BE49-F238E27FC236}">
                <a16:creationId xmlns:a16="http://schemas.microsoft.com/office/drawing/2014/main" id="{A0AB32A0-7259-4DD2-9D91-981E4662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88" y="6165851"/>
            <a:ext cx="87471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C1996E99-A06F-4A6D-ADB0-501A21483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84784"/>
            <a:ext cx="10009112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00B0F0"/>
                </a:solidFill>
              </a:rPr>
              <a:t>Cechy dobrego logotypu (znaku marki):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1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200" dirty="0"/>
              <a:t>Logotyp / znak marki: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Powinien być czytelny znaczeniowo.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Powinien być przyjemny dla oka.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Powinien być łatwy do zauważenia i zapamiętania.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Powinien kojarzyć się z produktem i go przypominać.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Powinien odznaczać się łatwością lansowania w mediach.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Powinien nie budzić negatywnych skojarzeń i przede wszystkim.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Powinien zwierać element odróżniający go od konkurencji.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96DBD216-E724-4061-930A-45C6BE1C0F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268760"/>
            <a:ext cx="7653337" cy="51831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l-PL" altLang="pl-PL" sz="2400" b="1" dirty="0"/>
              <a:t>Przykłady:</a:t>
            </a:r>
          </a:p>
          <a:p>
            <a:pPr marL="0" indent="0" eaLnBrk="1" hangingPunct="1">
              <a:buNone/>
            </a:pPr>
            <a:endParaRPr lang="pl-PL" altLang="pl-PL" sz="2400" dirty="0"/>
          </a:p>
          <a:p>
            <a:pPr marL="0" indent="0" eaLnBrk="1" hangingPunct="1">
              <a:buNone/>
            </a:pPr>
            <a:r>
              <a:rPr lang="pl-PL" altLang="pl-PL" sz="2400" dirty="0"/>
              <a:t>Ewolucja logotypu marki Mercedes:</a:t>
            </a:r>
          </a:p>
          <a:p>
            <a:pPr marL="0" indent="0" eaLnBrk="1" hangingPunct="1">
              <a:buNone/>
            </a:pPr>
            <a:endParaRPr lang="pl-PL" altLang="pl-PL" sz="2400" dirty="0"/>
          </a:p>
          <a:p>
            <a:pPr marL="0" indent="0" eaLnBrk="1" hangingPunct="1">
              <a:buNone/>
            </a:pPr>
            <a:endParaRPr lang="pl-PL" altLang="pl-PL" sz="2400" dirty="0"/>
          </a:p>
          <a:p>
            <a:pPr marL="0" indent="0" eaLnBrk="1" hangingPunct="1">
              <a:buNone/>
            </a:pPr>
            <a:endParaRPr lang="pl-PL" altLang="pl-PL" sz="2400" dirty="0"/>
          </a:p>
          <a:p>
            <a:pPr marL="0" indent="0" eaLnBrk="1" hangingPunct="1">
              <a:buNone/>
            </a:pPr>
            <a:endParaRPr lang="pl-PL" altLang="pl-PL" sz="2400" dirty="0"/>
          </a:p>
          <a:p>
            <a:pPr marL="0" indent="0" eaLnBrk="1" hangingPunct="1">
              <a:buNone/>
            </a:pPr>
            <a:endParaRPr lang="pl-PL" altLang="pl-PL" sz="2400" dirty="0"/>
          </a:p>
          <a:p>
            <a:pPr marL="0" indent="0" eaLnBrk="1" hangingPunct="1">
              <a:buNone/>
            </a:pPr>
            <a:r>
              <a:rPr lang="pl-PL" altLang="pl-PL" sz="2400" dirty="0"/>
              <a:t>Co oznacza logotyp Mercedesa?</a:t>
            </a:r>
          </a:p>
        </p:txBody>
      </p:sp>
      <p:pic>
        <p:nvPicPr>
          <p:cNvPr id="29699" name="Obraz 2">
            <a:extLst>
              <a:ext uri="{FF2B5EF4-FFF2-40B4-BE49-F238E27FC236}">
                <a16:creationId xmlns:a16="http://schemas.microsoft.com/office/drawing/2014/main" id="{1AD77551-C84D-4970-9B39-62A93554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73" y="2996952"/>
            <a:ext cx="7486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641A3A71-C976-4163-90DA-76D411BF98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8" y="1988840"/>
            <a:ext cx="9577064" cy="51831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22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Logotyp marki Mercedes-Benz jest uproszczeniem trójramiennej gwiazdy, która pierwotnie miała symbolizować możliwości projektowanych i produkowanych silników w morzu, w powietrzu i na lądzie, czyli panowanie marki w tych trzech środowiskach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(Daimler-Motoren-Gesellschaft (DMG), a później Daimler-Benz czy Mercedes-Benz pierwotnie nie produkował tylko samochodów).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22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22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22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0CE64476-0C66-4143-B7CD-9D03610B0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8" y="1395218"/>
            <a:ext cx="8352530" cy="54721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altLang="pl-PL" sz="4000" b="1" dirty="0">
                <a:solidFill>
                  <a:srgbClr val="00B0F0"/>
                </a:solidFill>
              </a:rPr>
              <a:t>Ewolucja logotypu marki Apple:</a:t>
            </a:r>
          </a:p>
          <a:p>
            <a:pPr marL="0" indent="0" eaLnBrk="1" hangingPunct="1">
              <a:buNone/>
            </a:pPr>
            <a:endParaRPr lang="pl-PL" altLang="pl-PL" sz="4000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pl-PL" altLang="pl-PL" dirty="0"/>
          </a:p>
          <a:p>
            <a:pPr marL="0" indent="0" eaLnBrk="1" hangingPunct="1">
              <a:buNone/>
            </a:pPr>
            <a:endParaRPr lang="pl-PL" altLang="pl-PL" dirty="0"/>
          </a:p>
        </p:txBody>
      </p:sp>
      <p:pic>
        <p:nvPicPr>
          <p:cNvPr id="33795" name="Obraz 3">
            <a:extLst>
              <a:ext uri="{FF2B5EF4-FFF2-40B4-BE49-F238E27FC236}">
                <a16:creationId xmlns:a16="http://schemas.microsoft.com/office/drawing/2014/main" id="{71C0B69E-D4C0-44F4-8E23-7446CC0A0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71" y="2513744"/>
            <a:ext cx="5009159" cy="18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Obraz 4">
            <a:extLst>
              <a:ext uri="{FF2B5EF4-FFF2-40B4-BE49-F238E27FC236}">
                <a16:creationId xmlns:a16="http://schemas.microsoft.com/office/drawing/2014/main" id="{8CB74C63-3F39-4873-986C-986356402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71" y="4429855"/>
            <a:ext cx="4920263" cy="19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pole tekstowe 6">
            <a:extLst>
              <a:ext uri="{FF2B5EF4-FFF2-40B4-BE49-F238E27FC236}">
                <a16:creationId xmlns:a16="http://schemas.microsoft.com/office/drawing/2014/main" id="{F920B142-3C1A-4616-AC17-398A1F65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2708920"/>
            <a:ext cx="46593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pl-PL" alt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Pierwsze logo Apple Inc. zostało zaprojektowane w 1976 r. przez Ronalda Wayne’a, który w swoim projekcie nawiązał do Isaaca Newtona, któremu to jabłko spadło na głowę, doznał olśnienia i odkrył w ten sposób prawo grawitacji. Scena przedstawiona w logo była bardzo rozbudowana i dekoracyjna.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B778ED83-4ED5-442A-B3C4-C10ADF62DE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12776"/>
            <a:ext cx="10225136" cy="56880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400" b="1" dirty="0"/>
              <a:t>Przykłady… niefortunnych nazw marek: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200" b="1" dirty="0"/>
              <a:t>OSRAM</a:t>
            </a:r>
            <a:r>
              <a:rPr lang="pl-PL" sz="2200" dirty="0"/>
              <a:t> - nazwę utworzono z połączenia dwóch wyrazów „osm” i „wolfram”, w j. polskim oznacza… zrobienie na coś/kogoś kupy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200" b="1" dirty="0"/>
              <a:t>SRAM</a:t>
            </a:r>
            <a:r>
              <a:rPr lang="pl-PL" sz="2200" dirty="0"/>
              <a:t>, czyli amerykański producent osprzętu rowerowego, drugi największy na świecie zaraz po </a:t>
            </a:r>
            <a:r>
              <a:rPr lang="pl-PL" sz="2200" dirty="0" err="1"/>
              <a:t>Shimano</a:t>
            </a:r>
            <a:r>
              <a:rPr lang="pl-PL" sz="2200" dirty="0"/>
              <a:t>. Nazwa wzięła się od imion założycieli: Scott, Ray i Sam. Znaczenie podobne jak w poprzednim przykładzie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200" b="1" dirty="0" err="1"/>
              <a:t>Yebane</a:t>
            </a:r>
            <a:r>
              <a:rPr lang="pl-PL" sz="2200" b="1" dirty="0"/>
              <a:t> </a:t>
            </a:r>
            <a:r>
              <a:rPr lang="pl-PL" sz="2200" dirty="0"/>
              <a:t>(</a:t>
            </a:r>
            <a:r>
              <a:rPr lang="pl-PL" sz="2200" dirty="0" err="1"/>
              <a:t>Yebane</a:t>
            </a:r>
            <a:r>
              <a:rPr lang="pl-PL" sz="2200" dirty="0"/>
              <a:t> </a:t>
            </a:r>
            <a:r>
              <a:rPr lang="pl-PL" sz="2200" dirty="0" err="1"/>
              <a:t>Española</a:t>
            </a:r>
            <a:r>
              <a:rPr lang="pl-PL" sz="2200" dirty="0"/>
              <a:t> S.A.), czyli hiszpański producent tkanin i zasłon, w j. polskim … oznacza jedno z przekleństw.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200" b="1" dirty="0"/>
              <a:t>Pupa </a:t>
            </a:r>
            <a:r>
              <a:rPr lang="pl-PL" sz="2200" b="1" dirty="0" err="1"/>
              <a:t>Milano</a:t>
            </a:r>
            <a:r>
              <a:rPr lang="pl-PL" sz="2200" b="1" dirty="0"/>
              <a:t> </a:t>
            </a:r>
            <a:r>
              <a:rPr lang="pl-PL" sz="2200" dirty="0"/>
              <a:t>– włoska nazwa kosmetyków, pupa w j. hiszpańskim oznacza m.in. poczwarkę, wysypkę, strup.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l-PL" sz="2200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l-PL" sz="2200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l-PL" sz="2200" b="1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l-PL" sz="2200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l-PL" sz="2200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l-PL" sz="2200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</p:txBody>
      </p:sp>
      <p:pic>
        <p:nvPicPr>
          <p:cNvPr id="35843" name="Obraz 2">
            <a:extLst>
              <a:ext uri="{FF2B5EF4-FFF2-40B4-BE49-F238E27FC236}">
                <a16:creationId xmlns:a16="http://schemas.microsoft.com/office/drawing/2014/main" id="{0CCF03DD-DCD6-4B8C-BFD9-2A9C55B4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5373216"/>
            <a:ext cx="2448272" cy="10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Obraz 5">
            <a:extLst>
              <a:ext uri="{FF2B5EF4-FFF2-40B4-BE49-F238E27FC236}">
                <a16:creationId xmlns:a16="http://schemas.microsoft.com/office/drawing/2014/main" id="{9A87792B-AA23-4641-A7FD-59A507B7A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92" y="5373260"/>
            <a:ext cx="2443379" cy="10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B8289BBB-C642-4A20-B8C3-06613ED6AC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3842" y="1412776"/>
            <a:ext cx="9082677" cy="49339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altLang="pl-PL" sz="4000" b="1" dirty="0">
                <a:solidFill>
                  <a:srgbClr val="00B0F0"/>
                </a:solidFill>
              </a:rPr>
              <a:t>Ćwiczenie 1:</a:t>
            </a:r>
          </a:p>
          <a:p>
            <a:pPr marL="0" indent="0" eaLnBrk="1" hangingPunct="1">
              <a:buNone/>
            </a:pPr>
            <a:r>
              <a:rPr lang="pl-PL" altLang="pl-PL" sz="2400" dirty="0"/>
              <a:t>Które z poniższych logo miast jest najlepsze? Uzasadnij w 2-3 zdaniach. </a:t>
            </a:r>
          </a:p>
        </p:txBody>
      </p:sp>
      <p:pic>
        <p:nvPicPr>
          <p:cNvPr id="37891" name="Obraz 1">
            <a:extLst>
              <a:ext uri="{FF2B5EF4-FFF2-40B4-BE49-F238E27FC236}">
                <a16:creationId xmlns:a16="http://schemas.microsoft.com/office/drawing/2014/main" id="{8F076554-7D1A-476E-AD2E-A5F3FA8B7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248628"/>
            <a:ext cx="8424936" cy="26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8AE06F14-9B98-4954-873E-BA80F877F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2276872"/>
            <a:ext cx="9721080" cy="4933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l-PL" altLang="pl-PL" sz="4000" b="1" dirty="0">
                <a:solidFill>
                  <a:srgbClr val="00B0F0"/>
                </a:solidFill>
              </a:rPr>
              <a:t>Ćwiczenie 2:</a:t>
            </a:r>
          </a:p>
          <a:p>
            <a:pPr marL="0" indent="0" eaLnBrk="1" hangingPunct="1">
              <a:buNone/>
            </a:pPr>
            <a:r>
              <a:rPr lang="pl-PL" altLang="pl-PL" sz="2400" dirty="0"/>
              <a:t>Zaprojektuj nazwę i logotyp dla dowolnej marki z dowolnej branży.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5DD29706-B5D6-4032-AEC8-2EE17F614D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1844824"/>
            <a:ext cx="10297144" cy="5365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4000" b="1" dirty="0">
                <a:solidFill>
                  <a:srgbClr val="00B0F0"/>
                </a:solidFill>
              </a:rPr>
              <a:t>Bibliografia: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Keller, K. L. (2002). </a:t>
            </a:r>
            <a:r>
              <a:rPr lang="pl-PL" sz="2200" dirty="0" err="1"/>
              <a:t>Branding</a:t>
            </a:r>
            <a:r>
              <a:rPr lang="pl-PL" sz="2200" dirty="0"/>
              <a:t> and </a:t>
            </a:r>
            <a:r>
              <a:rPr lang="pl-PL" sz="2200" dirty="0" err="1"/>
              <a:t>brand</a:t>
            </a:r>
            <a:r>
              <a:rPr lang="pl-PL" sz="2200" dirty="0"/>
              <a:t> equity. Cambridge, Mass: Marketing Science </a:t>
            </a:r>
            <a:r>
              <a:rPr lang="pl-PL" sz="2200" dirty="0" err="1"/>
              <a:t>Institute</a:t>
            </a:r>
            <a:r>
              <a:rPr lang="pl-PL" sz="2200" dirty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 err="1"/>
              <a:t>Kotler</a:t>
            </a:r>
            <a:r>
              <a:rPr lang="pl-PL" sz="2200" dirty="0"/>
              <a:t>, P., Armstrong, G. </a:t>
            </a:r>
            <a:r>
              <a:rPr lang="pl-PL" sz="2200" dirty="0" err="1"/>
              <a:t>Opresnik</a:t>
            </a:r>
            <a:r>
              <a:rPr lang="pl-PL" sz="2200" dirty="0"/>
              <a:t>, M. O. (2018). </a:t>
            </a:r>
            <a:r>
              <a:rPr lang="pl-PL" sz="2200" dirty="0" err="1"/>
              <a:t>Principles</a:t>
            </a:r>
            <a:r>
              <a:rPr lang="pl-PL" sz="2200" dirty="0"/>
              <a:t> of marketing. </a:t>
            </a:r>
            <a:r>
              <a:rPr lang="pl-PL" sz="2200" dirty="0" err="1"/>
              <a:t>Harlow</a:t>
            </a:r>
            <a:r>
              <a:rPr lang="pl-PL" sz="2200" dirty="0"/>
              <a:t> [etc.]: Pearson </a:t>
            </a:r>
            <a:r>
              <a:rPr lang="pl-PL" sz="2200" dirty="0" err="1"/>
              <a:t>Education</a:t>
            </a:r>
            <a:r>
              <a:rPr lang="pl-PL" sz="2200" dirty="0"/>
              <a:t> Limited.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Wheeler, A. (2012). Kreowanie marki: przewodnik dla menedżerów marki. Warszawa: Wydawnictwo Naukowe PWN.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Pogorzelski, J. (2015). Marka na cztery sposoby: </a:t>
            </a:r>
            <a:r>
              <a:rPr lang="pl-PL" sz="2200" dirty="0" err="1"/>
              <a:t>branding</a:t>
            </a:r>
            <a:r>
              <a:rPr lang="pl-PL" sz="2200" dirty="0"/>
              <a:t> percepcyjny, emocjonalny, społeczny i kulturowy. Warszawa: Wolters Kluwer.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ymbol zastępczy zawartości 2">
            <a:extLst>
              <a:ext uri="{FF2B5EF4-FFF2-40B4-BE49-F238E27FC236}">
                <a16:creationId xmlns:a16="http://schemas.microsoft.com/office/drawing/2014/main" id="{AC246BFE-2F90-4938-8D2B-10A8EB415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pl-PL" altLang="pl-PL" sz="4400" b="1" dirty="0"/>
              <a:t>Dziękuję za uwagę!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B90CB07D-44D4-46F1-9DA8-3AD35DDE4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476251"/>
            <a:ext cx="8229600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pl-PL" altLang="pl-PL"/>
          </a:p>
          <a:p>
            <a:pPr marL="0" indent="0" algn="ctr" eaLnBrk="1" hangingPunct="1">
              <a:buNone/>
            </a:pPr>
            <a:endParaRPr lang="pl-PL" altLang="pl-PL" b="1"/>
          </a:p>
          <a:p>
            <a:pPr marL="0" indent="0" algn="ctr" eaLnBrk="1" hangingPunct="1">
              <a:buNone/>
            </a:pPr>
            <a:endParaRPr lang="pl-PL" altLang="pl-PL" b="1"/>
          </a:p>
          <a:p>
            <a:pPr marL="0" indent="0" algn="ctr" eaLnBrk="1" hangingPunct="1">
              <a:buNone/>
            </a:pPr>
            <a:endParaRPr lang="pl-PL" altLang="pl-PL" b="1"/>
          </a:p>
          <a:p>
            <a:pPr marL="0" indent="0" algn="ctr" eaLnBrk="1" hangingPunct="1">
              <a:buNone/>
            </a:pPr>
            <a:endParaRPr lang="pl-PL" altLang="pl-PL" b="1"/>
          </a:p>
        </p:txBody>
      </p:sp>
      <p:pic>
        <p:nvPicPr>
          <p:cNvPr id="9219" name="Obraz 2">
            <a:extLst>
              <a:ext uri="{FF2B5EF4-FFF2-40B4-BE49-F238E27FC236}">
                <a16:creationId xmlns:a16="http://schemas.microsoft.com/office/drawing/2014/main" id="{3E41A773-9BE3-4394-9CDF-1E3952F96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836712"/>
            <a:ext cx="8575452" cy="535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B7F85558-3569-493E-856A-8AB8D7EF72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528" y="765001"/>
            <a:ext cx="10009112" cy="532799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2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200" b="1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Czym jest marka?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Podstawowe funkcje marki.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Nazwa marki.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Cechy dobrej nazwy marki.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Logotyp (znak marki).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Cechy dobrego logotypu (znaku marki).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Przykłady.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Ćwiczenie 1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Ćwiczenie 2.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Bibliografia.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2200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2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2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2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2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10866C2-8935-4276-967A-88F4AA1F9839}"/>
              </a:ext>
            </a:extLst>
          </p:cNvPr>
          <p:cNvSpPr txBox="1"/>
          <p:nvPr/>
        </p:nvSpPr>
        <p:spPr>
          <a:xfrm>
            <a:off x="1847528" y="1196752"/>
            <a:ext cx="8002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prezentacji: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D32DCCD3-9611-4746-9F41-59D38222EB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1916832"/>
            <a:ext cx="10225136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altLang="pl-PL" sz="2800" b="1" dirty="0">
                <a:solidFill>
                  <a:srgbClr val="00B0F0"/>
                </a:solidFill>
              </a:rPr>
              <a:t>Czym jest marka?</a:t>
            </a:r>
          </a:p>
          <a:p>
            <a:pPr marL="0" indent="0" eaLnBrk="1" hangingPunct="1">
              <a:buNone/>
            </a:pPr>
            <a:endParaRPr lang="pl-PL" altLang="pl-PL" sz="1000" dirty="0"/>
          </a:p>
          <a:p>
            <a:pPr marL="0" indent="0" eaLnBrk="1" hangingPunct="1">
              <a:buNone/>
            </a:pPr>
            <a:r>
              <a:rPr lang="pl-PL" altLang="pl-PL" sz="2200" dirty="0"/>
              <a:t>Marka to:</a:t>
            </a:r>
          </a:p>
          <a:p>
            <a:pPr marL="0" indent="0" eaLnBrk="1" hangingPunct="1">
              <a:buNone/>
            </a:pPr>
            <a:r>
              <a:rPr lang="pl-PL" altLang="pl-PL" sz="2200" dirty="0"/>
              <a:t>nazwa, pojęcie, znak graficzny, symbol, rysunek, kolor, melodia lub kombinacja tych elementów, stworzona w celu oznaczenia produktu lub usługi oraz jego korzystnego odróżnienia od oferty konkurencji [Ph. </a:t>
            </a:r>
            <a:r>
              <a:rPr lang="en-US" altLang="pl-PL" sz="2200" dirty="0"/>
              <a:t>Kotler, G. Armstrong</a:t>
            </a:r>
            <a:r>
              <a:rPr lang="pl-PL" altLang="pl-PL" sz="2200" dirty="0"/>
              <a:t>]. </a:t>
            </a:r>
          </a:p>
          <a:p>
            <a:pPr marL="0" indent="0" eaLnBrk="1" hangingPunct="1">
              <a:buNone/>
            </a:pPr>
            <a:endParaRPr lang="pl-PL" altLang="pl-PL" dirty="0"/>
          </a:p>
          <a:p>
            <a:pPr marL="0" indent="0" eaLnBrk="1" hangingPunct="1">
              <a:buNone/>
            </a:pPr>
            <a:endParaRPr lang="pl-PL" altLang="pl-P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4188B1DA-B52B-496F-9191-E0049E442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440" y="1556792"/>
            <a:ext cx="10297144" cy="56880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3200" b="1" dirty="0">
                <a:solidFill>
                  <a:srgbClr val="00B0F0"/>
                </a:solidFill>
              </a:rPr>
              <a:t>Podstawowe funkcje marki: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1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200" dirty="0"/>
              <a:t>Do podstawowych funkcji marki zalicza się m.in.: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pl-PL" sz="2200" dirty="0"/>
              <a:t>funkcję informacyjną — marka poprzez zawarcie w jej nazwie i logo prostego, łatwo czytelnego komunikatu, dostarcza odbiorcom informacji o produkcie, jego zastosowaniu, przeznaczeniu czy właściwościach,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pl-PL" sz="2200" dirty="0"/>
              <a:t>funkcję identyfikacyjną — dzięki konfiguracji różnych elementów marki, jest ona łatwiej zauważalna i odróżniana, a przez to przyspiesza znajdowanie poszukiwanego produktu,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pl-PL" sz="2200" dirty="0"/>
              <a:t>funkcję gwarancyjną — marka daje pewność stałej jakości bez względu na miejsce i czas dokonywania zakupów, redukuje ryzyko zakupu, upraszcza proces decyzyjny,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8CB11ABF-E5FC-4EEA-AEDB-D4B0804F44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340768"/>
            <a:ext cx="9937104" cy="5832475"/>
          </a:xfrm>
        </p:spPr>
        <p:txBody>
          <a:bodyPr rtlCol="0">
            <a:normAutofit/>
          </a:bodyPr>
          <a:lstStyle/>
          <a:p>
            <a:pPr marL="384048" indent="-384048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pl-PL" sz="2200" dirty="0"/>
          </a:p>
          <a:p>
            <a:pPr marL="384048" indent="-384048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funkcję promocyjną — marka przyciąga uwagę konsumentów, nakłania ich do zakupu, może potwierdzać image konsumenta,</a:t>
            </a:r>
          </a:p>
          <a:p>
            <a:pPr marL="384048" indent="-384048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funkcję transformacyjną — wizerunek marki może wpływać na percepcję fizycznej strony produktu, świadomość używanej marki dostarcza satysfakcji psychologicznej.</a:t>
            </a:r>
          </a:p>
          <a:p>
            <a:pPr marL="384048" indent="-384048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pl-PL" sz="22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200" dirty="0"/>
              <a:t>Nazwa firmy może stanowić nazwę marki, jeśli jest używana do oznaczania produktów / usług jakie oferuje firma na rynku (np. Sony). Przedsiębiorstwo może jednak stosować osobne oznaczenia dla swoich produktów (Sony oprócz swojej nazwy wypromowało np. markę PlayStation – konsole, gry). 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447C226-F8CC-42FB-8B51-76F57EFE6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9177" y="1052736"/>
            <a:ext cx="9535415" cy="56880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altLang="pl-PL" sz="3600" b="1" dirty="0">
                <a:solidFill>
                  <a:srgbClr val="00B0F0"/>
                </a:solidFill>
              </a:rPr>
              <a:t>Nazwa marki:</a:t>
            </a:r>
          </a:p>
          <a:p>
            <a:pPr marL="0" indent="0" eaLnBrk="1" hangingPunct="1">
              <a:buNone/>
            </a:pPr>
            <a:endParaRPr lang="pl-PL" altLang="pl-PL" sz="1000" dirty="0"/>
          </a:p>
          <a:p>
            <a:pPr marL="0" indent="0" eaLnBrk="1" hangingPunct="1">
              <a:buNone/>
            </a:pPr>
            <a:r>
              <a:rPr lang="pl-PL" altLang="pl-PL" sz="2400" dirty="0"/>
              <a:t>Nazwa marki to to termin (wyrażenie słowne), z którym identyfikowana jest marka.</a:t>
            </a:r>
          </a:p>
        </p:txBody>
      </p:sp>
      <p:pic>
        <p:nvPicPr>
          <p:cNvPr id="19459" name="Obraz 3">
            <a:extLst>
              <a:ext uri="{FF2B5EF4-FFF2-40B4-BE49-F238E27FC236}">
                <a16:creationId xmlns:a16="http://schemas.microsoft.com/office/drawing/2014/main" id="{7A3494B0-58D2-4E12-A67F-7B17F009D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8" b="17387"/>
          <a:stretch>
            <a:fillRect/>
          </a:stretch>
        </p:blipFill>
        <p:spPr bwMode="auto">
          <a:xfrm>
            <a:off x="1889177" y="2796293"/>
            <a:ext cx="7272808" cy="357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AE54FEA7-CF76-41A8-8FEA-DDCE85500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196752"/>
            <a:ext cx="10441160" cy="5759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00B0F0"/>
                </a:solidFill>
              </a:rPr>
              <a:t>Cechy dobrej nazwy marki: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sz="10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200" dirty="0"/>
              <a:t>Nazwa marki: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Powinna być wyjątkowa/wyróżniająca się (np. Reebok, Mustang).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Powinna dawać wyobrażenie o właściwościach i zaletach produktu (np. </a:t>
            </a:r>
            <a:r>
              <a:rPr lang="pl-PL" sz="2200" dirty="0" err="1"/>
              <a:t>Quickfix</a:t>
            </a:r>
            <a:r>
              <a:rPr lang="pl-PL" sz="2200" dirty="0"/>
              <a:t>, </a:t>
            </a:r>
            <a:r>
              <a:rPr lang="pl-PL" sz="2200" dirty="0" err="1"/>
              <a:t>Lipguard</a:t>
            </a:r>
            <a:r>
              <a:rPr lang="pl-PL" sz="2200" dirty="0"/>
              <a:t>, Audi – łac. audi – słuchaj).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Powinna być łatwa do wymówienia, identyfikacji i zapamiętania (np. Nike, Coca-Cola).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Powinna być łatwo </a:t>
            </a:r>
            <a:r>
              <a:rPr lang="pl-PL" sz="2200" dirty="0" err="1"/>
              <a:t>konwertowalna</a:t>
            </a:r>
            <a:r>
              <a:rPr lang="pl-PL" sz="2200" dirty="0"/>
              <a:t> na języki obce (np. BP – wcześniej British Petroleum (nazwa została skrócona), H&amp;M, BMW – niem. Bayerische </a:t>
            </a:r>
            <a:r>
              <a:rPr lang="pl-PL" sz="2200" dirty="0" err="1"/>
              <a:t>Motoren</a:t>
            </a:r>
            <a:r>
              <a:rPr lang="pl-PL" sz="2200" dirty="0"/>
              <a:t> </a:t>
            </a:r>
            <a:r>
              <a:rPr lang="pl-PL" sz="2200" dirty="0" err="1"/>
              <a:t>Werke</a:t>
            </a:r>
            <a:r>
              <a:rPr lang="pl-PL" sz="2200" dirty="0"/>
              <a:t>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dirty="0"/>
              <a:t>Powinna mieć możliwość ochrony prawnej i rejestracji.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74564E63-BB7B-4623-9DC3-FD61F061A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124744"/>
            <a:ext cx="10009112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200" dirty="0"/>
              <a:t>Powinna sugerować kategorię produktu/usługi (np. Newsweek, iPhone).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200" dirty="0"/>
              <a:t>Powinna wskazywać konkretne cechy (np. </a:t>
            </a:r>
            <a:r>
              <a:rPr lang="pl-PL" sz="2200" dirty="0" err="1"/>
              <a:t>Firebird</a:t>
            </a:r>
            <a:r>
              <a:rPr lang="pl-PL" sz="2200" dirty="0"/>
              <a:t>, Trendy).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200" dirty="0"/>
              <a:t>Nie powinna przedstawiać złych/błędnych znaczeń w innych kategoriach (np. Rolls </a:t>
            </a:r>
            <a:r>
              <a:rPr lang="pl-PL" sz="2200" dirty="0" err="1"/>
              <a:t>Royce</a:t>
            </a:r>
            <a:r>
              <a:rPr lang="pl-PL" sz="2200" dirty="0"/>
              <a:t> Silver </a:t>
            </a:r>
            <a:r>
              <a:rPr lang="pl-PL" sz="2200" dirty="0" err="1"/>
              <a:t>Mist</a:t>
            </a:r>
            <a:r>
              <a:rPr lang="pl-PL" sz="2200" dirty="0"/>
              <a:t> – </a:t>
            </a:r>
            <a:r>
              <a:rPr lang="pl-PL" sz="2200" dirty="0" err="1"/>
              <a:t>mist</a:t>
            </a:r>
            <a:r>
              <a:rPr lang="pl-PL" sz="2200" dirty="0"/>
              <a:t> = „mgła” (j. angielski) lub „gnój” (j. niemiecki).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pl-PL" sz="2200" dirty="0"/>
              <a:t>Powinna być możliwa do utrzymania przez cały cykl życia produktu i firmy (np. pierwotna nazwa 3M - Minnesota </a:t>
            </a:r>
            <a:r>
              <a:rPr lang="pl-PL" sz="2200" dirty="0" err="1"/>
              <a:t>Mining</a:t>
            </a:r>
            <a:r>
              <a:rPr lang="pl-PL" sz="2200" dirty="0"/>
              <a:t> and Manufacturing Company – zbyt dokładnie opisywała działalność przedsiębiorstwa, wskutek zmian w obszarze działania firmy - dziś: koncern zajmuje się produkcją ponad 55000 produktów m.in. w branży tworzyw sztucznych, materiałów ściernych, elektronicznej oraz farmaceutycznej, została zmieniona na 3M).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endParaRPr lang="pl-PL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1197</TotalTime>
  <Words>1105</Words>
  <Application>Microsoft Office PowerPoint</Application>
  <PresentationFormat>Širokoúhlá obrazovka</PresentationFormat>
  <Paragraphs>142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Franklin Gothic Book</vt:lpstr>
      <vt:lpstr>Arial</vt:lpstr>
      <vt:lpstr>Times New Roman</vt:lpstr>
      <vt:lpstr>Calibri</vt:lpstr>
      <vt:lpstr>Verdana</vt:lpstr>
      <vt:lpstr>Wingdings</vt:lpstr>
      <vt:lpstr>Śablona_prezentace_NICE</vt:lpstr>
      <vt:lpstr>JAK ZBUDOWAĆ DOBRĄ NAZWĘ I LOGOTYP DLA MARKI LUB FIRMY?  ZASADY. PRZYKŁADY BŁĘDÓW.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Klastry w Polsce</dc:title>
  <dc:creator>anrp</dc:creator>
  <cp:lastModifiedBy>Kulihova Kublova Tereza</cp:lastModifiedBy>
  <cp:revision>112</cp:revision>
  <dcterms:created xsi:type="dcterms:W3CDTF">2008-11-26T22:17:59Z</dcterms:created>
  <dcterms:modified xsi:type="dcterms:W3CDTF">2023-09-19T17:47:20Z</dcterms:modified>
</cp:coreProperties>
</file>