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45" r:id="rId3"/>
    <p:sldId id="336" r:id="rId4"/>
    <p:sldId id="357" r:id="rId5"/>
    <p:sldId id="361" r:id="rId6"/>
    <p:sldId id="341" r:id="rId7"/>
    <p:sldId id="340" r:id="rId8"/>
    <p:sldId id="337" r:id="rId9"/>
    <p:sldId id="358" r:id="rId10"/>
    <p:sldId id="353" r:id="rId11"/>
    <p:sldId id="344" r:id="rId12"/>
    <p:sldId id="347" r:id="rId13"/>
    <p:sldId id="346" r:id="rId14"/>
    <p:sldId id="350" r:id="rId15"/>
    <p:sldId id="351" r:id="rId16"/>
    <p:sldId id="362" r:id="rId17"/>
    <p:sldId id="363" r:id="rId18"/>
    <p:sldId id="364" r:id="rId19"/>
    <p:sldId id="365" r:id="rId20"/>
    <p:sldId id="330" r:id="rId21"/>
    <p:sldId id="359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3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4227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9439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1473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7032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2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216" userDrawn="1">
          <p15:clr>
            <a:srgbClr val="F26B43"/>
          </p15:clr>
        </p15:guide>
        <p15:guide id="2" pos="1248" userDrawn="1">
          <p15:clr>
            <a:srgbClr val="F26B43"/>
          </p15:clr>
        </p15:guide>
        <p15:guide id="3" pos="1152" userDrawn="1">
          <p15:clr>
            <a:srgbClr val="F26B43"/>
          </p15:clr>
        </p15:guide>
        <p15:guide id="4" orient="horz" pos="1368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1512" userDrawn="1">
          <p15:clr>
            <a:srgbClr val="F26B43"/>
          </p15:clr>
        </p15:guide>
        <p15:guide id="9" pos="6912" userDrawn="1">
          <p15:clr>
            <a:srgbClr val="F26B43"/>
          </p15:clr>
        </p15:guide>
        <p15:guide id="10" pos="936" userDrawn="1">
          <p15:clr>
            <a:srgbClr val="F26B43"/>
          </p15:clr>
        </p15:guide>
        <p15:guide id="11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36413" y="2463179"/>
            <a:ext cx="8619552" cy="2132885"/>
          </a:xfrm>
        </p:spPr>
        <p:txBody>
          <a:bodyPr>
            <a:normAutofit/>
          </a:bodyPr>
          <a:lstStyle/>
          <a:p>
            <a:r>
              <a:rPr lang="pl-PL" sz="4800" b="1" dirty="0"/>
              <a:t>KOMPETENCJE KOMUNIKACYJNE </a:t>
            </a:r>
            <a:br>
              <a:rPr lang="pl-PL" sz="4800" b="1" dirty="0"/>
            </a:br>
            <a:r>
              <a:rPr lang="pl-PL" sz="4800" b="1" dirty="0"/>
              <a:t>A SUKCES W BIZNESIE</a:t>
            </a:r>
            <a:endParaRPr lang="pl-PL" sz="4800" b="1" dirty="0"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89131" y="4072740"/>
            <a:ext cx="5123755" cy="1086237"/>
          </a:xfrm>
        </p:spPr>
        <p:txBody>
          <a:bodyPr>
            <a:normAutofit fontScale="92500" lnSpcReduction="20000"/>
          </a:bodyPr>
          <a:lstStyle/>
          <a:p>
            <a:pPr algn="r"/>
            <a:endParaRPr lang="pl-PL" dirty="0"/>
          </a:p>
          <a:p>
            <a:pPr algn="r"/>
            <a:endParaRPr lang="pl-PL" dirty="0"/>
          </a:p>
          <a:p>
            <a:pPr algn="r"/>
            <a:r>
              <a:rPr lang="pl-PL" dirty="0"/>
              <a:t>Część teoretyczna</a:t>
            </a:r>
          </a:p>
        </p:txBody>
      </p:sp>
      <p:sp>
        <p:nvSpPr>
          <p:cNvPr id="7" name="Podtytuł 2"/>
          <p:cNvSpPr txBox="1">
            <a:spLocks/>
          </p:cNvSpPr>
          <p:nvPr/>
        </p:nvSpPr>
        <p:spPr>
          <a:xfrm>
            <a:off x="1836413" y="5158977"/>
            <a:ext cx="6831673" cy="763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dirty="0"/>
              <a:t>realizacja w ramach projektu </a:t>
            </a:r>
          </a:p>
          <a:p>
            <a:pPr algn="l"/>
            <a:r>
              <a:rPr lang="pl-PL" sz="1400" b="1" dirty="0"/>
              <a:t>NICE (</a:t>
            </a:r>
            <a:r>
              <a:rPr lang="en-US" sz="1400" b="1" dirty="0"/>
              <a:t>Network for Inter-Institutional Cooperation in Entrepreneurial Education</a:t>
            </a:r>
            <a:r>
              <a:rPr lang="pl-PL" sz="1400" b="1" dirty="0"/>
              <a:t>) </a:t>
            </a:r>
          </a:p>
          <a:p>
            <a:pPr algn="l"/>
            <a:r>
              <a:rPr lang="pl-PL" sz="1400" dirty="0"/>
              <a:t>finansowanego z programu UE Erasmus+</a:t>
            </a:r>
          </a:p>
        </p:txBody>
      </p:sp>
    </p:spTree>
    <p:extLst>
      <p:ext uri="{BB962C8B-B14F-4D97-AF65-F5344CB8AC3E}">
        <p14:creationId xmlns:p14="http://schemas.microsoft.com/office/powerpoint/2010/main" val="199636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0126" y="97268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pl-PL" sz="4000" b="1" i="0" dirty="0">
                <a:effectLst/>
              </a:rPr>
              <a:t>Komunikacja w biznesie</a:t>
            </a:r>
            <a:endParaRPr lang="pl-PL" sz="40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126" y="2178978"/>
            <a:ext cx="9364317" cy="423949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b="1" dirty="0"/>
              <a:t>Jak formułować komunikaty (werbalnie)?</a:t>
            </a:r>
          </a:p>
          <a:p>
            <a:pPr marL="385763" indent="-385763">
              <a:lnSpc>
                <a:spcPct val="120000"/>
              </a:lnSpc>
              <a:buAutoNum type="arabicPeriod"/>
            </a:pPr>
            <a:r>
              <a:rPr lang="pl-PL" dirty="0"/>
              <a:t>Jasno i precyzyjnie, aby mogli go zrozumieć inni.</a:t>
            </a:r>
          </a:p>
          <a:p>
            <a:pPr marL="385763" indent="-385763">
              <a:lnSpc>
                <a:spcPct val="120000"/>
              </a:lnSpc>
              <a:buAutoNum type="arabicPeriod"/>
            </a:pPr>
            <a:r>
              <a:rPr lang="pl-PL" dirty="0"/>
              <a:t>Krótko i zwięźle, aby nie zasłonić celu komunikatu.</a:t>
            </a:r>
          </a:p>
          <a:p>
            <a:pPr marL="385763" indent="-385763">
              <a:lnSpc>
                <a:spcPct val="120000"/>
              </a:lnSpc>
              <a:buAutoNum type="arabicPeriod"/>
            </a:pPr>
            <a:r>
              <a:rPr lang="pl-PL" dirty="0"/>
              <a:t>Z szacunkiem do rozmówcy i stosując strategie grzeczności (np. unikać form „Pani Agnieszko”, a stosować nazwy wynikające z rangi w firmie, np. „Pani dyrektor”).</a:t>
            </a:r>
            <a:endParaRPr lang="pl-PL" b="1" dirty="0"/>
          </a:p>
          <a:p>
            <a:pPr marL="385763" indent="-385763">
              <a:lnSpc>
                <a:spcPct val="120000"/>
              </a:lnSpc>
              <a:buAutoNum type="arabicPeriod"/>
            </a:pPr>
            <a:r>
              <a:rPr lang="pl-PL" dirty="0"/>
              <a:t>Słuchając odbiorcy, nie przerywając mu i okazując mu zainteresowanie.</a:t>
            </a:r>
          </a:p>
          <a:p>
            <a:pPr marL="385763" indent="-385763">
              <a:lnSpc>
                <a:spcPct val="120000"/>
              </a:lnSpc>
              <a:buAutoNum type="arabicPeriod"/>
            </a:pPr>
            <a:r>
              <a:rPr lang="pl-PL" dirty="0"/>
              <a:t>Potwierdzając, czy dobrze rozumiesz odbiorcę (np. </a:t>
            </a:r>
            <a:r>
              <a:rPr lang="pl-PL" i="1" dirty="0"/>
              <a:t>Czy dobrze zrozumiałem/-</a:t>
            </a:r>
            <a:r>
              <a:rPr lang="pl-PL" i="1" dirty="0" err="1"/>
              <a:t>am</a:t>
            </a:r>
            <a:r>
              <a:rPr lang="pl-PL" i="1" dirty="0"/>
              <a:t>, że chodzi o…?</a:t>
            </a:r>
            <a:r>
              <a:rPr lang="pl-PL" dirty="0"/>
              <a:t>).</a:t>
            </a:r>
          </a:p>
          <a:p>
            <a:pPr marL="385763" indent="-385763">
              <a:lnSpc>
                <a:spcPct val="120000"/>
              </a:lnSpc>
              <a:buAutoNum type="arabicPeriod"/>
            </a:pPr>
            <a:r>
              <a:rPr lang="pl-PL" dirty="0"/>
              <a:t>Wyjaśniając to, co zostało już powiedziane. </a:t>
            </a:r>
          </a:p>
          <a:p>
            <a:pPr marL="385763" indent="-385763">
              <a:lnSpc>
                <a:spcPct val="120000"/>
              </a:lnSpc>
              <a:buAutoNum type="arabicPeriod"/>
            </a:pPr>
            <a:r>
              <a:rPr lang="pl-PL" dirty="0"/>
              <a:t>Nie narzucając gotowych rozwiązań, a dając możliwość zaproponowania rozwiązania odbiorcy.</a:t>
            </a:r>
          </a:p>
          <a:p>
            <a:pPr marL="0" indent="0">
              <a:lnSpc>
                <a:spcPct val="120000"/>
              </a:lnSpc>
              <a:buNone/>
            </a:pPr>
            <a:endParaRPr lang="pl-PL" dirty="0"/>
          </a:p>
          <a:p>
            <a:pPr marL="385763" indent="-385763">
              <a:lnSpc>
                <a:spcPct val="120000"/>
              </a:lnSpc>
              <a:buAutoNum type="arabicPeriod"/>
            </a:pPr>
            <a:endParaRPr lang="pl-PL" dirty="0"/>
          </a:p>
          <a:p>
            <a:pPr marL="385763" indent="-385763">
              <a:lnSpc>
                <a:spcPct val="120000"/>
              </a:lnSpc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847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4183" y="1457468"/>
            <a:ext cx="8703365" cy="1325563"/>
          </a:xfrm>
        </p:spPr>
        <p:txBody>
          <a:bodyPr>
            <a:normAutofit/>
          </a:bodyPr>
          <a:lstStyle/>
          <a:p>
            <a:pPr algn="l"/>
            <a:r>
              <a:rPr lang="pl-PL" sz="4000" b="1" i="0" dirty="0">
                <a:effectLst/>
              </a:rPr>
              <a:t>Komunikacja w biznesie</a:t>
            </a:r>
            <a:endParaRPr lang="pl-PL" sz="40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183" y="2783031"/>
            <a:ext cx="10515600" cy="379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Waszym zdaniem:</a:t>
            </a:r>
          </a:p>
          <a:p>
            <a:pPr marL="0" indent="0">
              <a:buNone/>
            </a:pPr>
            <a:endParaRPr lang="pl-PL" sz="1000" b="1" dirty="0"/>
          </a:p>
          <a:p>
            <a:pPr marL="0" indent="0">
              <a:buNone/>
            </a:pPr>
            <a:r>
              <a:rPr lang="pl-PL" sz="2400" b="1" dirty="0"/>
              <a:t>W jakich sytuacjach w biznesie używamy kompetencji komunikacyjnych?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6610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5197" y="1250981"/>
            <a:ext cx="8514522" cy="1325563"/>
          </a:xfrm>
        </p:spPr>
        <p:txBody>
          <a:bodyPr>
            <a:normAutofit/>
          </a:bodyPr>
          <a:lstStyle/>
          <a:p>
            <a:pPr algn="l"/>
            <a:r>
              <a:rPr lang="pl-PL" sz="4000" b="1" i="0" dirty="0">
                <a:effectLst/>
              </a:rPr>
              <a:t>Sfery komunikacji w biznesie (przykłady)</a:t>
            </a:r>
            <a:endParaRPr lang="pl-PL" sz="40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197" y="2763182"/>
            <a:ext cx="8687603" cy="3385148"/>
          </a:xfrm>
        </p:spPr>
        <p:txBody>
          <a:bodyPr>
            <a:noAutofit/>
          </a:bodyPr>
          <a:lstStyle/>
          <a:p>
            <a:r>
              <a:rPr lang="pl-PL" sz="2200" dirty="0"/>
              <a:t>Przygotowanie CV i listu motywacyjnego</a:t>
            </a:r>
          </a:p>
          <a:p>
            <a:r>
              <a:rPr lang="pl-PL" sz="2200" dirty="0"/>
              <a:t>Rozmowa o pracę</a:t>
            </a:r>
          </a:p>
          <a:p>
            <a:r>
              <a:rPr lang="pl-PL" sz="2200" dirty="0"/>
              <a:t>Autoprezentacja</a:t>
            </a:r>
          </a:p>
          <a:p>
            <a:r>
              <a:rPr lang="pl-PL" sz="2200" dirty="0"/>
              <a:t>Poznanie zespołu</a:t>
            </a:r>
          </a:p>
          <a:p>
            <a:r>
              <a:rPr lang="pl-PL" sz="2200" dirty="0"/>
              <a:t>Prowadzenie korespondencji (maile, oferty)</a:t>
            </a:r>
          </a:p>
          <a:p>
            <a:r>
              <a:rPr lang="pl-PL" sz="2200" dirty="0"/>
              <a:t>Rozmowy telefoniczne</a:t>
            </a:r>
          </a:p>
          <a:p>
            <a:r>
              <a:rPr lang="pl-PL" sz="2200" dirty="0"/>
              <a:t>Obsługa klienta</a:t>
            </a:r>
          </a:p>
          <a:p>
            <a:r>
              <a:rPr lang="pl-PL" sz="2200" dirty="0"/>
              <a:t>Załatwianie spraw w urzędach</a:t>
            </a:r>
          </a:p>
          <a:p>
            <a:endParaRPr lang="pl-PL" sz="2200" dirty="0"/>
          </a:p>
          <a:p>
            <a:endParaRPr lang="pl-PL" sz="2200" dirty="0"/>
          </a:p>
          <a:p>
            <a:endParaRPr lang="pl-PL" sz="2200" b="1" dirty="0"/>
          </a:p>
          <a:p>
            <a:endParaRPr lang="pl-PL" sz="2200" b="1" dirty="0"/>
          </a:p>
          <a:p>
            <a:endParaRPr lang="pl-PL" sz="2200" b="1" dirty="0"/>
          </a:p>
          <a:p>
            <a:pPr algn="ctr"/>
            <a:endParaRPr lang="pl-PL" sz="2200" b="1" dirty="0"/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166748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5522" y="1628667"/>
            <a:ext cx="8471051" cy="1325563"/>
          </a:xfrm>
        </p:spPr>
        <p:txBody>
          <a:bodyPr>
            <a:normAutofit/>
          </a:bodyPr>
          <a:lstStyle/>
          <a:p>
            <a:pPr algn="l"/>
            <a:r>
              <a:rPr lang="pl-PL" sz="4000" b="1" i="0" dirty="0">
                <a:effectLst/>
              </a:rPr>
              <a:t>Sfery komunikacji w biznesie (przykłady)</a:t>
            </a:r>
            <a:endParaRPr lang="pl-PL" sz="40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523" y="3140870"/>
            <a:ext cx="9325816" cy="3385148"/>
          </a:xfrm>
        </p:spPr>
        <p:txBody>
          <a:bodyPr>
            <a:normAutofit/>
          </a:bodyPr>
          <a:lstStyle/>
          <a:p>
            <a:r>
              <a:rPr lang="pl-PL" sz="2200" dirty="0"/>
              <a:t>Prezentowanie pomysłów</a:t>
            </a:r>
          </a:p>
          <a:p>
            <a:r>
              <a:rPr lang="pl-PL" sz="2200" dirty="0"/>
              <a:t>Wyrażanie swoich opinii</a:t>
            </a:r>
          </a:p>
          <a:p>
            <a:r>
              <a:rPr lang="pl-PL" sz="2200" dirty="0"/>
              <a:t>Informacje zwrotne dla przełożonego i osób z zespołu</a:t>
            </a:r>
          </a:p>
          <a:p>
            <a:r>
              <a:rPr lang="pl-PL" sz="2200" dirty="0"/>
              <a:t>Zarządzanie zespołem</a:t>
            </a:r>
          </a:p>
          <a:p>
            <a:r>
              <a:rPr lang="pl-PL" sz="2200" dirty="0"/>
              <a:t>Organizowanie spotkań i uczestnictwo w nich</a:t>
            </a:r>
          </a:p>
          <a:p>
            <a:r>
              <a:rPr lang="pl-PL" sz="2200" dirty="0"/>
              <a:t>Przygotowywanie prezentacji i materiałów informacyjnych (np. na strony internetowe)</a:t>
            </a:r>
          </a:p>
          <a:p>
            <a:endParaRPr lang="pl-PL" sz="2200" dirty="0"/>
          </a:p>
          <a:p>
            <a:endParaRPr lang="pl-PL" sz="2200" dirty="0"/>
          </a:p>
          <a:p>
            <a:endParaRPr lang="pl-PL" sz="2200" b="1" dirty="0"/>
          </a:p>
          <a:p>
            <a:endParaRPr lang="pl-PL" sz="2200" b="1" dirty="0"/>
          </a:p>
          <a:p>
            <a:endParaRPr lang="pl-PL" sz="2200" b="1" dirty="0"/>
          </a:p>
          <a:p>
            <a:pPr algn="ctr"/>
            <a:endParaRPr lang="pl-PL" sz="2200" b="1" dirty="0"/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59903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4145" y="128079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pl-PL" sz="4000" b="1" i="0" dirty="0">
                <a:effectLst/>
              </a:rPr>
              <a:t>Jakie wybrać medium </a:t>
            </a:r>
            <a:br>
              <a:rPr lang="pl-PL" sz="4000" b="1" i="0" dirty="0">
                <a:effectLst/>
              </a:rPr>
            </a:br>
            <a:r>
              <a:rPr lang="pl-PL" sz="4000" b="1" i="0" dirty="0">
                <a:effectLst/>
              </a:rPr>
              <a:t>(środek przekazu)?</a:t>
            </a:r>
            <a:endParaRPr lang="pl-PL" sz="40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145" y="2703548"/>
            <a:ext cx="9506829" cy="33851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Środek przekazu należy dobrać stosownie do rodzaju sprawy:</a:t>
            </a:r>
          </a:p>
          <a:p>
            <a:r>
              <a:rPr lang="pl-PL" sz="2200" dirty="0"/>
              <a:t>Komunikacja „twarzą w twarz”</a:t>
            </a:r>
          </a:p>
          <a:p>
            <a:r>
              <a:rPr lang="pl-PL" sz="2200" dirty="0"/>
              <a:t>Rozmowa telefoniczna</a:t>
            </a:r>
          </a:p>
          <a:p>
            <a:r>
              <a:rPr lang="pl-PL" sz="2200" dirty="0"/>
              <a:t>E-mail</a:t>
            </a:r>
          </a:p>
          <a:p>
            <a:r>
              <a:rPr lang="pl-PL" sz="2200" dirty="0"/>
              <a:t>Oficjalne pismo urzędowe</a:t>
            </a:r>
          </a:p>
          <a:p>
            <a:r>
              <a:rPr lang="pl-PL" sz="2200" dirty="0"/>
              <a:t>Zaproszenie</a:t>
            </a:r>
          </a:p>
          <a:p>
            <a:r>
              <a:rPr lang="pl-PL" sz="2200" dirty="0"/>
              <a:t>Ulotka</a:t>
            </a:r>
          </a:p>
          <a:p>
            <a:pPr>
              <a:buFontTx/>
              <a:buChar char="-"/>
            </a:pPr>
            <a:endParaRPr lang="pl-PL" sz="2200" b="1" dirty="0"/>
          </a:p>
          <a:p>
            <a:pPr>
              <a:buFontTx/>
              <a:buChar char="-"/>
            </a:pPr>
            <a:endParaRPr lang="pl-PL" sz="2200" b="1" dirty="0"/>
          </a:p>
          <a:p>
            <a:pPr>
              <a:buFontTx/>
              <a:buChar char="-"/>
            </a:pPr>
            <a:endParaRPr lang="pl-PL" sz="2200" b="1" dirty="0"/>
          </a:p>
          <a:p>
            <a:pPr algn="ctr">
              <a:buFontTx/>
              <a:buChar char="-"/>
            </a:pPr>
            <a:endParaRPr lang="pl-PL" sz="2200" b="1" dirty="0"/>
          </a:p>
          <a:p>
            <a:pPr marL="0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096577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5023" y="1238836"/>
            <a:ext cx="6782629" cy="1325563"/>
          </a:xfrm>
        </p:spPr>
        <p:txBody>
          <a:bodyPr>
            <a:normAutofit/>
          </a:bodyPr>
          <a:lstStyle/>
          <a:p>
            <a:pPr algn="l"/>
            <a:r>
              <a:rPr lang="pl-PL" sz="4000" b="1" i="0" dirty="0">
                <a:effectLst/>
              </a:rPr>
              <a:t>Jakie wybrać medium </a:t>
            </a:r>
            <a:br>
              <a:rPr lang="pl-PL" sz="4000" b="1" i="0" dirty="0">
                <a:effectLst/>
              </a:rPr>
            </a:br>
            <a:r>
              <a:rPr lang="pl-PL" sz="4000" b="1" i="0" dirty="0">
                <a:effectLst/>
              </a:rPr>
              <a:t>(środek przekazu)?</a:t>
            </a:r>
            <a:endParaRPr lang="pl-PL" sz="40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023" y="2703547"/>
            <a:ext cx="9108385" cy="3666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/>
              <a:t>Waszym zdaniem:</a:t>
            </a:r>
          </a:p>
          <a:p>
            <a:pPr marL="0" indent="0">
              <a:buNone/>
            </a:pPr>
            <a:r>
              <a:rPr lang="pl-PL" sz="2200" dirty="0"/>
              <a:t>Jaki środek komunikacji wybrać, jeśli:</a:t>
            </a:r>
          </a:p>
          <a:p>
            <a:r>
              <a:rPr lang="pl-PL" sz="2200" dirty="0"/>
              <a:t>Chcemy umówić spotkanie?</a:t>
            </a:r>
          </a:p>
          <a:p>
            <a:r>
              <a:rPr lang="pl-PL" sz="2200" dirty="0"/>
              <a:t>Chcemy przekazać informację poufną?</a:t>
            </a:r>
          </a:p>
          <a:p>
            <a:r>
              <a:rPr lang="pl-PL" sz="2200" dirty="0"/>
              <a:t>Chcemy przesłać ofertę?</a:t>
            </a:r>
          </a:p>
          <a:p>
            <a:r>
              <a:rPr lang="pl-PL" sz="2200" dirty="0"/>
              <a:t>Chcemy dostać podwyżkę?</a:t>
            </a:r>
          </a:p>
          <a:p>
            <a:r>
              <a:rPr lang="pl-PL" sz="2200" dirty="0"/>
              <a:t>Chcemy uzgodnić warunki sprzedaży?</a:t>
            </a:r>
          </a:p>
          <a:p>
            <a:r>
              <a:rPr lang="pl-PL" sz="2200" dirty="0"/>
              <a:t>Chcemy złożyć reklamację?</a:t>
            </a:r>
          </a:p>
          <a:p>
            <a:r>
              <a:rPr lang="pl-PL" sz="2200" dirty="0"/>
              <a:t>Organizujemy spotkanie?</a:t>
            </a:r>
          </a:p>
          <a:p>
            <a:pPr>
              <a:buFontTx/>
              <a:buChar char="-"/>
            </a:pPr>
            <a:endParaRPr lang="pl-PL" sz="2200" dirty="0"/>
          </a:p>
          <a:p>
            <a:pPr marL="0" indent="0">
              <a:buNone/>
            </a:pPr>
            <a:endParaRPr lang="pl-PL" sz="2200" dirty="0"/>
          </a:p>
          <a:p>
            <a:pPr>
              <a:buFontTx/>
              <a:buChar char="-"/>
            </a:pPr>
            <a:endParaRPr lang="pl-PL" sz="2200" b="1" dirty="0"/>
          </a:p>
          <a:p>
            <a:pPr>
              <a:buFontTx/>
              <a:buChar char="-"/>
            </a:pPr>
            <a:endParaRPr lang="pl-PL" sz="2200" b="1" dirty="0"/>
          </a:p>
          <a:p>
            <a:pPr>
              <a:buFontTx/>
              <a:buChar char="-"/>
            </a:pPr>
            <a:endParaRPr lang="pl-PL" sz="2200" b="1" dirty="0"/>
          </a:p>
          <a:p>
            <a:pPr>
              <a:buFontTx/>
              <a:buChar char="-"/>
            </a:pPr>
            <a:endParaRPr lang="pl-PL" sz="2200" b="1" dirty="0"/>
          </a:p>
          <a:p>
            <a:pPr marL="0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45617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549154"/>
            <a:ext cx="10515600" cy="1325563"/>
          </a:xfrm>
        </p:spPr>
        <p:txBody>
          <a:bodyPr>
            <a:normAutofit/>
          </a:bodyPr>
          <a:lstStyle/>
          <a:p>
            <a:br>
              <a:rPr lang="pl-PL" sz="4000" b="1" dirty="0"/>
            </a:br>
            <a:r>
              <a:rPr lang="pl-PL" sz="4000" b="1" i="0" dirty="0">
                <a:effectLst/>
              </a:rPr>
              <a:t>Studium przypadku</a:t>
            </a:r>
            <a:endParaRPr lang="pl-PL" sz="40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478" y="2703548"/>
            <a:ext cx="7199085" cy="3385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Rozmowa kwalifikacyjna</a:t>
            </a:r>
          </a:p>
          <a:p>
            <a:pPr marL="0" indent="0" algn="ctr">
              <a:buNone/>
            </a:pPr>
            <a:r>
              <a:rPr lang="pl-PL" sz="2400" dirty="0"/>
              <a:t>Analiza filmu</a:t>
            </a:r>
          </a:p>
          <a:p>
            <a:pPr marL="0" indent="0" algn="ctr">
              <a:buNone/>
            </a:pPr>
            <a:r>
              <a:rPr lang="pl-PL" sz="2400" dirty="0"/>
              <a:t>https://www.youtube.com/watch?v=0hFubs7iThA</a:t>
            </a:r>
          </a:p>
          <a:p>
            <a:pPr marL="0" indent="0">
              <a:buNone/>
            </a:pPr>
            <a:endParaRPr lang="pl-PL" sz="2400" dirty="0"/>
          </a:p>
          <a:p>
            <a:pPr>
              <a:buFontTx/>
              <a:buChar char="-"/>
            </a:pPr>
            <a:endParaRPr lang="pl-PL" sz="2400" b="1" dirty="0"/>
          </a:p>
          <a:p>
            <a:pPr>
              <a:buFontTx/>
              <a:buChar char="-"/>
            </a:pPr>
            <a:endParaRPr lang="pl-PL" sz="2400" b="1" dirty="0"/>
          </a:p>
          <a:p>
            <a:pPr>
              <a:buFontTx/>
              <a:buChar char="-"/>
            </a:pPr>
            <a:endParaRPr lang="pl-PL" sz="2400" b="1" dirty="0"/>
          </a:p>
          <a:p>
            <a:pPr algn="ctr">
              <a:buFontTx/>
              <a:buChar char="-"/>
            </a:pPr>
            <a:endParaRPr lang="pl-PL" sz="2400" b="1" dirty="0"/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3091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3436" y="1139929"/>
            <a:ext cx="9934555" cy="994172"/>
          </a:xfrm>
        </p:spPr>
        <p:txBody>
          <a:bodyPr>
            <a:normAutofit fontScale="90000"/>
          </a:bodyPr>
          <a:lstStyle/>
          <a:p>
            <a:pPr algn="l"/>
            <a:r>
              <a:rPr lang="pl-PL" b="1" i="0" dirty="0">
                <a:effectLst/>
              </a:rPr>
              <a:t>Ćwiczenia:</a:t>
            </a:r>
            <a:br>
              <a:rPr lang="pl-PL" b="1" i="0" dirty="0">
                <a:effectLst/>
              </a:rPr>
            </a:br>
            <a:r>
              <a:rPr lang="pl-PL" b="1" i="0" dirty="0">
                <a:effectLst/>
              </a:rPr>
              <a:t>komunikacja w polskim środowisku</a:t>
            </a:r>
            <a:endParaRPr lang="pl-PL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436" y="2315921"/>
            <a:ext cx="9676137" cy="36663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pl-PL" sz="2200" dirty="0"/>
              <a:t>Grupa 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200" dirty="0"/>
              <a:t>Komunikowanie nowego pomysłu, np. nowego podziału pracy 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l-PL" sz="2200" dirty="0"/>
              <a:t>Grupa 2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200" dirty="0"/>
              <a:t>Delegowanie nowego zadania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200" dirty="0"/>
              <a:t>- Grupa 3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200" dirty="0"/>
              <a:t>Komunikowanie braku satysfakcji z źle wykonanego zadania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l-PL" sz="2200" dirty="0"/>
              <a:t>Grupa 4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200" dirty="0"/>
              <a:t>Komunikowanie niezgody na dodatkowe obowiązki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l-PL" sz="2200" dirty="0"/>
          </a:p>
          <a:p>
            <a:pPr marL="0" indent="0">
              <a:lnSpc>
                <a:spcPct val="100000"/>
              </a:lnSpc>
              <a:buNone/>
            </a:pPr>
            <a:endParaRPr lang="pl-PL" sz="2200" dirty="0"/>
          </a:p>
          <a:p>
            <a:pPr>
              <a:lnSpc>
                <a:spcPct val="100000"/>
              </a:lnSpc>
            </a:pPr>
            <a:endParaRPr lang="pl-PL" sz="2200" dirty="0"/>
          </a:p>
          <a:p>
            <a:pPr marL="0" indent="0">
              <a:lnSpc>
                <a:spcPct val="100000"/>
              </a:lnSpc>
              <a:buNone/>
            </a:pPr>
            <a:endParaRPr lang="pl-PL" sz="2200" dirty="0"/>
          </a:p>
          <a:p>
            <a:pPr>
              <a:lnSpc>
                <a:spcPct val="100000"/>
              </a:lnSpc>
              <a:buFontTx/>
              <a:buChar char="-"/>
            </a:pPr>
            <a:endParaRPr lang="pl-PL" sz="2200" dirty="0"/>
          </a:p>
          <a:p>
            <a:pPr marL="0" indent="0">
              <a:lnSpc>
                <a:spcPct val="100000"/>
              </a:lnSpc>
              <a:buNone/>
            </a:pPr>
            <a:endParaRPr lang="pl-PL" sz="2200" dirty="0"/>
          </a:p>
          <a:p>
            <a:pPr>
              <a:lnSpc>
                <a:spcPct val="100000"/>
              </a:lnSpc>
              <a:buFontTx/>
              <a:buChar char="-"/>
            </a:pPr>
            <a:endParaRPr lang="pl-PL" sz="2200" b="1" dirty="0"/>
          </a:p>
          <a:p>
            <a:pPr>
              <a:lnSpc>
                <a:spcPct val="100000"/>
              </a:lnSpc>
              <a:buFontTx/>
              <a:buChar char="-"/>
            </a:pPr>
            <a:endParaRPr lang="pl-PL" sz="2200" b="1" dirty="0"/>
          </a:p>
          <a:p>
            <a:pPr>
              <a:lnSpc>
                <a:spcPct val="100000"/>
              </a:lnSpc>
              <a:buFontTx/>
              <a:buChar char="-"/>
            </a:pPr>
            <a:endParaRPr lang="pl-PL" sz="2200" b="1" dirty="0"/>
          </a:p>
          <a:p>
            <a:pPr algn="ctr">
              <a:lnSpc>
                <a:spcPct val="100000"/>
              </a:lnSpc>
              <a:buFontTx/>
              <a:buChar char="-"/>
            </a:pPr>
            <a:endParaRPr lang="pl-PL" sz="2200" b="1" dirty="0"/>
          </a:p>
          <a:p>
            <a:pPr marL="0" indent="0">
              <a:lnSpc>
                <a:spcPct val="100000"/>
              </a:lnSpc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46217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96" y="1588911"/>
            <a:ext cx="10515600" cy="1325563"/>
          </a:xfrm>
        </p:spPr>
        <p:txBody>
          <a:bodyPr>
            <a:noAutofit/>
          </a:bodyPr>
          <a:lstStyle/>
          <a:p>
            <a:pPr algn="l"/>
            <a:br>
              <a:rPr lang="pl-PL" sz="4000" dirty="0"/>
            </a:br>
            <a:r>
              <a:rPr lang="pl-PL" sz="4000" b="1" dirty="0"/>
              <a:t>Dyskusja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96" y="2578582"/>
            <a:ext cx="8998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Waszym zdaniem:</a:t>
            </a:r>
          </a:p>
          <a:p>
            <a:pPr marL="0" indent="0">
              <a:buNone/>
            </a:pPr>
            <a:endParaRPr lang="pl-PL" sz="1000" b="1" dirty="0"/>
          </a:p>
          <a:p>
            <a:pPr marL="0" indent="0">
              <a:buNone/>
            </a:pPr>
            <a:r>
              <a:rPr lang="pl-PL" sz="2400" b="1" dirty="0"/>
              <a:t>Jakie strategie komunikacji zostały przez Was zastosowane do wykonania zadania?</a:t>
            </a:r>
          </a:p>
        </p:txBody>
      </p:sp>
    </p:spTree>
    <p:extLst>
      <p:ext uri="{BB962C8B-B14F-4D97-AF65-F5344CB8AC3E}">
        <p14:creationId xmlns:p14="http://schemas.microsoft.com/office/powerpoint/2010/main" val="2244206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9956" y="200635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/>
              <a:t>Podsumowanie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956" y="2593702"/>
            <a:ext cx="9713843" cy="3791983"/>
          </a:xfrm>
        </p:spPr>
        <p:txBody>
          <a:bodyPr>
            <a:normAutofit/>
          </a:bodyPr>
          <a:lstStyle/>
          <a:p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Waszym zdaniem:</a:t>
            </a:r>
          </a:p>
          <a:p>
            <a:pPr marL="0" indent="0">
              <a:buNone/>
            </a:pPr>
            <a:endParaRPr lang="pl-PL" sz="1000" b="1" dirty="0"/>
          </a:p>
          <a:p>
            <a:pPr marL="0" indent="0">
              <a:buNone/>
            </a:pPr>
            <a:r>
              <a:rPr lang="pl-PL" sz="2400" b="1" dirty="0"/>
              <a:t>Skuteczna komunikacja międzyludzka jest kluczem do sukcesu w życiu zawodowym. Prawda czy fałsz?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444412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4974" y="2103437"/>
            <a:ext cx="7421217" cy="1325563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/>
              <a:t>Kompetencje komunikacyjne na co dzień i w pracy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974" y="2951922"/>
            <a:ext cx="10515600" cy="37919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Waszym zdaniem:</a:t>
            </a:r>
          </a:p>
          <a:p>
            <a:pPr marL="0" indent="0">
              <a:buNone/>
            </a:pPr>
            <a:endParaRPr lang="pl-PL" sz="1000" b="1" dirty="0"/>
          </a:p>
          <a:p>
            <a:pPr marL="0" indent="0">
              <a:buNone/>
            </a:pPr>
            <a:r>
              <a:rPr lang="pl-PL" sz="2400" b="1" dirty="0"/>
              <a:t>Jakimi sposobami ludzie komunikują się między sobą?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3055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2219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/>
              <a:t>Bibliografia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 err="1"/>
              <a:t>Amstrong</a:t>
            </a:r>
            <a:r>
              <a:rPr lang="pl-PL" sz="2400" dirty="0"/>
              <a:t> M., 2021, Jak zarządzać ludźmi. Proste i efektywne strategie menedżerskie. Przekład Monika Skowron. Kraków.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Kamińska-Radomska, I. 2011, Kultura biznesu: normy i formy. Warszawa.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 err="1"/>
              <a:t>Puczkowski</a:t>
            </a:r>
            <a:r>
              <a:rPr lang="pl-PL" sz="2400" dirty="0"/>
              <a:t> B., 2006, Komunikacja interpersonalna w biznesie, Olsztyn. 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5545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135009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Symbol zastępczy zawartości 4" descr="Grupa dobrze bawiących się osób na koncercie muzycznym">
            <a:extLst>
              <a:ext uri="{FF2B5EF4-FFF2-40B4-BE49-F238E27FC236}">
                <a16:creationId xmlns:a16="http://schemas.microsoft.com/office/drawing/2014/main" id="{A5CED4CF-AD6A-49E0-A5C3-69B115020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0"/>
          <a:stretch/>
        </p:blipFill>
        <p:spPr>
          <a:xfrm>
            <a:off x="1899599" y="3690262"/>
            <a:ext cx="2951150" cy="2486701"/>
          </a:xfrm>
          <a:prstGeom prst="rect">
            <a:avLst/>
          </a:prstGeom>
        </p:spPr>
      </p:pic>
      <p:pic>
        <p:nvPicPr>
          <p:cNvPr id="7" name="Symbol zastępczy zawartości 4" descr="Nauczyciel objaśniający urządzenie klasie">
            <a:extLst>
              <a:ext uri="{FF2B5EF4-FFF2-40B4-BE49-F238E27FC236}">
                <a16:creationId xmlns:a16="http://schemas.microsoft.com/office/drawing/2014/main" id="{B062BC96-3384-40F7-A63C-BBA9559273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8" t="8286" r="6053" b="3704"/>
          <a:stretch/>
        </p:blipFill>
        <p:spPr>
          <a:xfrm>
            <a:off x="1899598" y="1434145"/>
            <a:ext cx="2951149" cy="1994855"/>
          </a:xfrm>
          <a:prstGeom prst="rect">
            <a:avLst/>
          </a:prstGeom>
        </p:spPr>
      </p:pic>
      <p:pic>
        <p:nvPicPr>
          <p:cNvPr id="8" name="Symbol zastępczy zawartości 4" descr="Uśmiechnięty biznesmen">
            <a:extLst>
              <a:ext uri="{FF2B5EF4-FFF2-40B4-BE49-F238E27FC236}">
                <a16:creationId xmlns:a16="http://schemas.microsoft.com/office/drawing/2014/main" id="{5074A904-572F-447A-81F1-18B6E8F9A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07" y="1245855"/>
            <a:ext cx="1745615" cy="4931108"/>
          </a:xfrm>
          <a:prstGeom prst="rect">
            <a:avLst/>
          </a:prstGeom>
        </p:spPr>
      </p:pic>
      <p:pic>
        <p:nvPicPr>
          <p:cNvPr id="9" name="Symbol zastępczy zawartości 4">
            <a:extLst>
              <a:ext uri="{FF2B5EF4-FFF2-40B4-BE49-F238E27FC236}">
                <a16:creationId xmlns:a16="http://schemas.microsoft.com/office/drawing/2014/main" id="{398E46EC-D10E-4E84-968C-4D105F89CA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67" y="1225559"/>
            <a:ext cx="3437641" cy="25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8969" y="1608789"/>
            <a:ext cx="7277101" cy="1325563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/>
              <a:t>Kompetencje komunikacyjne na co dzień i w pracy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969" y="2437296"/>
            <a:ext cx="10278718" cy="3937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200" dirty="0"/>
          </a:p>
          <a:p>
            <a:r>
              <a:rPr lang="pl-PL" sz="2200" dirty="0"/>
              <a:t>Komunikacja to proces przekazywania informacji od nadawcy do odbiorcy. </a:t>
            </a:r>
          </a:p>
          <a:p>
            <a:r>
              <a:rPr lang="pl-PL" sz="2200" dirty="0"/>
              <a:t>Nadawca przekazuje komunikat za pomocą odpowiedniego kanału komunikacyjnego i środków. </a:t>
            </a:r>
          </a:p>
          <a:p>
            <a:r>
              <a:rPr lang="pl-PL" sz="2200" dirty="0"/>
              <a:t>Odbiorca otrzymuje komunikat i odpowiada na niego (występuje tzw. sprzężenie zwrotne). </a:t>
            </a:r>
          </a:p>
          <a:p>
            <a:r>
              <a:rPr lang="pl-PL" sz="2200" dirty="0"/>
              <a:t>Kompetencje komunikacyjne to umiejętność dobrania środków w celu skutecznego przekazania informacji w zależności od sytuacji.</a:t>
            </a:r>
          </a:p>
          <a:p>
            <a:pPr marL="0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40835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7813" y="1340432"/>
            <a:ext cx="5259457" cy="1325563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/>
              <a:t>Plan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17813" y="2092897"/>
            <a:ext cx="10338352" cy="4430486"/>
          </a:xfrm>
        </p:spPr>
        <p:txBody>
          <a:bodyPr>
            <a:normAutofit/>
          </a:bodyPr>
          <a:lstStyle/>
          <a:p>
            <a:pPr marL="385763" indent="-385763" algn="just">
              <a:buAutoNum type="arabicPeriod"/>
            </a:pPr>
            <a:endParaRPr lang="pl-PL" sz="2200" dirty="0"/>
          </a:p>
          <a:p>
            <a:pPr algn="just"/>
            <a:r>
              <a:rPr lang="pl-PL" sz="2200" b="0" i="0" dirty="0">
                <a:effectLst/>
              </a:rPr>
              <a:t>Reguła 7% – 38% – 55%</a:t>
            </a:r>
            <a:r>
              <a:rPr lang="pl-PL" sz="2200" dirty="0"/>
              <a:t> a perswazja</a:t>
            </a:r>
          </a:p>
          <a:p>
            <a:pPr algn="just"/>
            <a:r>
              <a:rPr lang="pl-PL" sz="2200" dirty="0"/>
              <a:t>Komunikacja w biznesie: jak formułować komunikat</a:t>
            </a:r>
          </a:p>
          <a:p>
            <a:pPr algn="just"/>
            <a:r>
              <a:rPr lang="pl-PL" sz="2200" dirty="0"/>
              <a:t>Jakie wybrać medium (środki przekazu)</a:t>
            </a:r>
          </a:p>
          <a:p>
            <a:pPr algn="just"/>
            <a:r>
              <a:rPr lang="pl-PL" sz="2200" dirty="0"/>
              <a:t>Studium przypadka (rozmowa kwalifikacyjna)</a:t>
            </a:r>
          </a:p>
          <a:p>
            <a:pPr algn="just"/>
            <a:r>
              <a:rPr lang="pl-PL" sz="2200" dirty="0"/>
              <a:t>Ćwiczenia w grupach</a:t>
            </a:r>
          </a:p>
          <a:p>
            <a:pPr algn="just"/>
            <a:r>
              <a:rPr lang="pl-PL" sz="2200" dirty="0"/>
              <a:t>Dyskusja </a:t>
            </a:r>
          </a:p>
          <a:p>
            <a:pPr algn="just"/>
            <a:r>
              <a:rPr lang="pl-PL" sz="2200" dirty="0"/>
              <a:t>Podsumowanie</a:t>
            </a:r>
          </a:p>
          <a:p>
            <a:pPr algn="just"/>
            <a:r>
              <a:rPr lang="pl-PL" sz="2200" dirty="0"/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90208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25826" y="117562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pl-PL" sz="4000" b="1" i="0" dirty="0">
                <a:effectLst/>
              </a:rPr>
              <a:t>Reguła 7% – 38% – 55%</a:t>
            </a:r>
            <a:r>
              <a:rPr lang="pl-PL" sz="4000" b="1" dirty="0"/>
              <a:t> a perswazja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826" y="2251966"/>
            <a:ext cx="10515600" cy="379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Jaki komunikat można przypisać do tego zdjęcia?</a:t>
            </a:r>
          </a:p>
          <a:p>
            <a:pPr marL="0" indent="0">
              <a:buNone/>
            </a:pPr>
            <a:endParaRPr lang="pl-PL" sz="1000" dirty="0"/>
          </a:p>
          <a:p>
            <a:pPr marL="557213" indent="-557213">
              <a:buFont typeface="+mj-lt"/>
              <a:buAutoNum type="arabicPeriod"/>
            </a:pPr>
            <a:r>
              <a:rPr lang="pl-PL" sz="2200" i="1" dirty="0"/>
              <a:t>Jestem rozczarowany.</a:t>
            </a:r>
          </a:p>
          <a:p>
            <a:pPr marL="557213" indent="-557213">
              <a:buFont typeface="+mj-lt"/>
              <a:buAutoNum type="arabicPeriod"/>
            </a:pPr>
            <a:r>
              <a:rPr lang="pl-PL" sz="2200" i="1" dirty="0" err="1"/>
              <a:t>Hmmm</a:t>
            </a:r>
            <a:r>
              <a:rPr lang="pl-PL" sz="2200" i="1" dirty="0"/>
              <a:t>….</a:t>
            </a:r>
          </a:p>
          <a:p>
            <a:pPr marL="557213" indent="-557213">
              <a:buFont typeface="+mj-lt"/>
              <a:buAutoNum type="arabicPeriod"/>
            </a:pPr>
            <a:r>
              <a:rPr lang="pl-PL" sz="2200" i="1" dirty="0"/>
              <a:t>To świetny pomysł!</a:t>
            </a:r>
          </a:p>
          <a:p>
            <a:pPr marL="557213" indent="-557213">
              <a:buFont typeface="+mj-lt"/>
              <a:buAutoNum type="arabicPeriod"/>
            </a:pPr>
            <a:r>
              <a:rPr lang="pl-PL" sz="2200" i="1" dirty="0"/>
              <a:t>No nie wiem…</a:t>
            </a:r>
          </a:p>
          <a:p>
            <a:pPr marL="557213" indent="-557213">
              <a:buFont typeface="+mj-lt"/>
              <a:buAutoNum type="arabicPeriod"/>
            </a:pPr>
            <a:r>
              <a:rPr lang="pl-PL" sz="2200" i="1" dirty="0"/>
              <a:t>Zwalniam Pana!</a:t>
            </a:r>
          </a:p>
          <a:p>
            <a:pPr marL="557213" indent="-557213">
              <a:buFont typeface="+mj-lt"/>
              <a:buAutoNum type="arabicPeriod"/>
            </a:pPr>
            <a:r>
              <a:rPr lang="pl-PL" sz="2200" i="1" dirty="0"/>
              <a:t>Zastanówmy się nad tym rozwiązaniem…</a:t>
            </a:r>
          </a:p>
          <a:p>
            <a:endParaRPr lang="pl-PL" sz="2200" dirty="0"/>
          </a:p>
          <a:p>
            <a:endParaRPr lang="pl-PL" sz="2200" dirty="0"/>
          </a:p>
          <a:p>
            <a:endParaRPr lang="pl-PL" sz="2200" dirty="0"/>
          </a:p>
          <a:p>
            <a:pPr marL="0" indent="0">
              <a:buNone/>
            </a:pPr>
            <a:endParaRPr lang="pl-PL" sz="2200" dirty="0"/>
          </a:p>
        </p:txBody>
      </p:sp>
      <p:pic>
        <p:nvPicPr>
          <p:cNvPr id="5" name="Symbol zastępczy zawartości 8" descr="Myślący biznesmen">
            <a:extLst>
              <a:ext uri="{FF2B5EF4-FFF2-40B4-BE49-F238E27FC236}">
                <a16:creationId xmlns:a16="http://schemas.microsoft.com/office/drawing/2014/main" id="{F8DA2D83-F253-4FA4-9273-2701343D7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074" y="2251966"/>
            <a:ext cx="1225439" cy="36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4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3756" y="900906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pl-PL" sz="4000" b="1" i="0" dirty="0">
                <a:effectLst/>
              </a:rPr>
              <a:t>Reguła 7% – 38% – 55%</a:t>
            </a:r>
            <a:r>
              <a:rPr lang="pl-PL" sz="4000" b="1" dirty="0"/>
              <a:t> a perswazja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222" y="2226469"/>
            <a:ext cx="7456333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dirty="0"/>
              <a:t>Siła perswazji (przekonywania) w komunikacji wg. Alberta </a:t>
            </a:r>
            <a:r>
              <a:rPr lang="pl-PL" sz="2200" dirty="0" err="1"/>
              <a:t>Mehrabiana</a:t>
            </a:r>
            <a:r>
              <a:rPr lang="pl-PL" sz="2200" dirty="0"/>
              <a:t>:</a:t>
            </a:r>
          </a:p>
          <a:p>
            <a:r>
              <a:rPr lang="pl-PL" sz="2200" dirty="0"/>
              <a:t>Komunikacja </a:t>
            </a:r>
            <a:r>
              <a:rPr lang="pl-PL" sz="2200" dirty="0" err="1"/>
              <a:t>parajęzykowa</a:t>
            </a:r>
            <a:r>
              <a:rPr lang="pl-PL" sz="2200" dirty="0"/>
              <a:t> 58%</a:t>
            </a:r>
          </a:p>
          <a:p>
            <a:r>
              <a:rPr lang="pl-PL" sz="2200" dirty="0"/>
              <a:t>Komunikacja niewerbalna 35%</a:t>
            </a:r>
          </a:p>
          <a:p>
            <a:r>
              <a:rPr lang="pl-PL" sz="2200" dirty="0"/>
              <a:t>Komunikacja werbalna 7%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r>
              <a:rPr lang="pl-PL" sz="2200" b="1" dirty="0"/>
              <a:t>Waszym zdaniem:</a:t>
            </a:r>
          </a:p>
          <a:p>
            <a:pPr marL="0" indent="0">
              <a:buNone/>
            </a:pPr>
            <a:r>
              <a:rPr lang="pl-PL" sz="2200" b="1" dirty="0"/>
              <a:t>Co kryje się pod tymi rodzajami komunikacji?</a:t>
            </a:r>
          </a:p>
        </p:txBody>
      </p:sp>
      <p:pic>
        <p:nvPicPr>
          <p:cNvPr id="7" name="Symbol zastępczy zawartości 8" descr="Myślący biznesmen">
            <a:extLst>
              <a:ext uri="{FF2B5EF4-FFF2-40B4-BE49-F238E27FC236}">
                <a16:creationId xmlns:a16="http://schemas.microsoft.com/office/drawing/2014/main" id="{3AA59032-2141-4293-B17A-CDE6A5592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021" y="2063596"/>
            <a:ext cx="1377063" cy="411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5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6496" y="982624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pl-PL" sz="4000" b="1" i="0" dirty="0">
                <a:effectLst/>
              </a:rPr>
              <a:t>Reguła 7% – 38% – 55%</a:t>
            </a:r>
            <a:r>
              <a:rPr lang="pl-PL" sz="4000" b="1" dirty="0"/>
              <a:t> a perswazja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765" y="1977476"/>
            <a:ext cx="10515600" cy="37919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dirty="0"/>
              <a:t>Oddziaływanie komunikatów w komunikacji wg. Alberta </a:t>
            </a:r>
            <a:r>
              <a:rPr lang="pl-PL" sz="2000" dirty="0" err="1"/>
              <a:t>Mehrabiana</a:t>
            </a:r>
            <a:r>
              <a:rPr lang="pl-PL" sz="2000" dirty="0"/>
              <a:t>: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Komunikacja </a:t>
            </a:r>
            <a:r>
              <a:rPr lang="pl-PL" sz="2000" dirty="0" err="1"/>
              <a:t>parajęzykowa</a:t>
            </a:r>
            <a:r>
              <a:rPr lang="pl-PL" sz="2000" dirty="0"/>
              <a:t> 58%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l-PL" sz="2000" dirty="0">
                <a:solidFill>
                  <a:srgbClr val="C00000"/>
                </a:solidFill>
              </a:rPr>
              <a:t>intonacja, ton głosu, tempo, modulacja, natężenie, chrząkanie, westchnienia, cisza 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Komunikacja niewerbalna 35%</a:t>
            </a:r>
            <a:endParaRPr lang="pl-PL" sz="20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000" dirty="0">
                <a:solidFill>
                  <a:srgbClr val="C00000"/>
                </a:solidFill>
              </a:rPr>
              <a:t>- język ciała: postawa, kontakt wzrokowy, gesty, ułożenie dłoni, uśmiech (lub napięta twarz), styl: ubranie, uczesanie, zapach</a:t>
            </a:r>
            <a:r>
              <a:rPr lang="pl-PL" sz="2000" dirty="0"/>
              <a:t>  </a:t>
            </a:r>
          </a:p>
          <a:p>
            <a:pPr>
              <a:lnSpc>
                <a:spcPct val="100000"/>
              </a:lnSpc>
            </a:pPr>
            <a:r>
              <a:rPr lang="pl-PL" sz="2000" dirty="0"/>
              <a:t>Komunikacja werbalna 7%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000" dirty="0">
                <a:solidFill>
                  <a:srgbClr val="C00000"/>
                </a:solidFill>
              </a:rPr>
              <a:t>- zdania… wyrazy etc.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000" dirty="0"/>
              <a:t>Pamiętajmy, że aż ok. 2/3 zapamiętanego przekazu powstaje właśnie na podstawie komunikacji niewerbalnej i </a:t>
            </a:r>
            <a:r>
              <a:rPr lang="pl-PL" sz="2000" dirty="0" err="1"/>
              <a:t>parajęzykowej</a:t>
            </a:r>
            <a:r>
              <a:rPr lang="pl-PL" sz="20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20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9909" y="1062136"/>
            <a:ext cx="8595691" cy="1325563"/>
          </a:xfrm>
        </p:spPr>
        <p:txBody>
          <a:bodyPr>
            <a:normAutofit/>
          </a:bodyPr>
          <a:lstStyle/>
          <a:p>
            <a:pPr algn="l"/>
            <a:r>
              <a:rPr lang="pl-PL" sz="4000" b="1" i="0" dirty="0">
                <a:effectLst/>
              </a:rPr>
              <a:t>Komunikacja w biznesie</a:t>
            </a:r>
            <a:endParaRPr lang="pl-PL" sz="4000" b="1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55EE522-EA25-4036-B539-6E5BCA229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909" y="2178978"/>
            <a:ext cx="9433891" cy="418374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200" b="1" dirty="0"/>
              <a:t>Jak formułować komunikaty (pozawerbalnie)?</a:t>
            </a:r>
            <a:endParaRPr lang="pl-PL" sz="2200" dirty="0"/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pl-PL" sz="2200" dirty="0"/>
              <a:t>Zachowując otwartą postawę (prosto uniesiona głowa, swobodne ramiona, spokojny wyraz twarzy)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pl-PL" sz="2200" dirty="0"/>
              <a:t>Utrzymując kontakt wzrokowy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pl-PL" sz="2200" dirty="0"/>
              <a:t>Uśmiechając się (naturalnie)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pl-PL" sz="2200" dirty="0"/>
              <a:t>Dbając o odpowiednią intonację i tempo (nie za szybko, nie za wolno, nie nerwowo)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pl-PL" sz="2200" dirty="0"/>
              <a:t>Nie zapominając o efekcie „pierwszego wrażenia” – doświadczamy go w ciągu pierwszych 7 sekund od spotkania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endParaRPr lang="pl-PL" sz="2200" b="1" dirty="0"/>
          </a:p>
          <a:p>
            <a:pPr marL="385763" indent="-385763">
              <a:lnSpc>
                <a:spcPct val="100000"/>
              </a:lnSpc>
              <a:buAutoNum type="arabicPeriod"/>
            </a:pPr>
            <a:endParaRPr lang="pl-PL" sz="2200" b="1" dirty="0"/>
          </a:p>
          <a:p>
            <a:pPr marL="385763" indent="-385763">
              <a:lnSpc>
                <a:spcPct val="100000"/>
              </a:lnSpc>
              <a:buAutoNum type="arabicPeriod"/>
            </a:pPr>
            <a:endParaRPr lang="pl-PL" sz="2200" b="1" dirty="0"/>
          </a:p>
          <a:p>
            <a:pPr marL="385763" indent="-385763">
              <a:lnSpc>
                <a:spcPct val="100000"/>
              </a:lnSpc>
              <a:buAutoNum type="arabicPeriod"/>
            </a:pPr>
            <a:endParaRPr lang="pl-PL" sz="2200" b="1" dirty="0"/>
          </a:p>
          <a:p>
            <a:pPr marL="0" indent="0">
              <a:lnSpc>
                <a:spcPct val="100000"/>
              </a:lnSpc>
              <a:buNone/>
            </a:pPr>
            <a:endParaRPr lang="pl-PL" sz="2200" dirty="0"/>
          </a:p>
          <a:p>
            <a:pPr marL="385763" indent="-385763">
              <a:lnSpc>
                <a:spcPct val="100000"/>
              </a:lnSpc>
              <a:buAutoNum type="arabicPeriod"/>
            </a:pPr>
            <a:endParaRPr lang="pl-PL" sz="2200" dirty="0"/>
          </a:p>
          <a:p>
            <a:pPr marL="385763" indent="-385763">
              <a:lnSpc>
                <a:spcPct val="100000"/>
              </a:lnSpc>
              <a:buAutoNum type="arabicPeriod"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023763346"/>
      </p:ext>
    </p:extLst>
  </p:cSld>
  <p:clrMapOvr>
    <a:masterClrMapping/>
  </p:clrMapOvr>
</p:sld>
</file>

<file path=ppt/theme/theme1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Śablona_prezentace_NICE</Template>
  <TotalTime>1292</TotalTime>
  <Words>828</Words>
  <Application>Microsoft Office PowerPoint</Application>
  <PresentationFormat>Širokoúhlá obrazovka</PresentationFormat>
  <Paragraphs>177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Franklin Gothic Book</vt:lpstr>
      <vt:lpstr>Śablona_prezentace_NICE</vt:lpstr>
      <vt:lpstr>KOMPETENCJE KOMUNIKACYJNE  A SUKCES W BIZNESIE</vt:lpstr>
      <vt:lpstr>Kompetencje komunikacyjne na co dzień i w pracy </vt:lpstr>
      <vt:lpstr>Prezentace aplikace PowerPoint</vt:lpstr>
      <vt:lpstr>Kompetencje komunikacyjne na co dzień i w pracy </vt:lpstr>
      <vt:lpstr>Plan prezentacji</vt:lpstr>
      <vt:lpstr>Reguła 7% – 38% – 55% a perswazja</vt:lpstr>
      <vt:lpstr>Reguła 7% – 38% – 55% a perswazja</vt:lpstr>
      <vt:lpstr>Reguła 7% – 38% – 55% a perswazja</vt:lpstr>
      <vt:lpstr>Komunikacja w biznesie</vt:lpstr>
      <vt:lpstr>Komunikacja w biznesie</vt:lpstr>
      <vt:lpstr>Komunikacja w biznesie</vt:lpstr>
      <vt:lpstr>Sfery komunikacji w biznesie (przykłady)</vt:lpstr>
      <vt:lpstr>Sfery komunikacji w biznesie (przykłady)</vt:lpstr>
      <vt:lpstr>Jakie wybrać medium  (środek przekazu)?</vt:lpstr>
      <vt:lpstr>Jakie wybrać medium  (środek przekazu)?</vt:lpstr>
      <vt:lpstr> Studium przypadku</vt:lpstr>
      <vt:lpstr>Ćwiczenia: komunikacja w polskim środowisku</vt:lpstr>
      <vt:lpstr> Dyskusja </vt:lpstr>
      <vt:lpstr>Podsumowanie</vt:lpstr>
      <vt:lpstr>Bibliografia</vt:lpstr>
      <vt:lpstr>Prezentace aplikace PowerPoint</vt:lpstr>
    </vt:vector>
  </TitlesOfParts>
  <Company>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jaki sposób zaprojektować budżet kosztochłonności planowanej działalności gospodarczej np. startupu</dc:title>
  <dc:creator>Dagmara Mika</dc:creator>
  <cp:lastModifiedBy>Kulihova Kublova Tereza</cp:lastModifiedBy>
  <cp:revision>115</cp:revision>
  <dcterms:created xsi:type="dcterms:W3CDTF">2021-07-29T09:54:29Z</dcterms:created>
  <dcterms:modified xsi:type="dcterms:W3CDTF">2023-09-19T17:35:27Z</dcterms:modified>
</cp:coreProperties>
</file>