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332" r:id="rId5"/>
    <p:sldId id="318" r:id="rId6"/>
    <p:sldId id="333" r:id="rId7"/>
    <p:sldId id="319" r:id="rId8"/>
    <p:sldId id="320" r:id="rId9"/>
    <p:sldId id="269" r:id="rId10"/>
    <p:sldId id="321" r:id="rId11"/>
    <p:sldId id="323" r:id="rId12"/>
    <p:sldId id="324" r:id="rId13"/>
    <p:sldId id="325" r:id="rId14"/>
    <p:sldId id="326" r:id="rId15"/>
    <p:sldId id="327" r:id="rId16"/>
    <p:sldId id="328" r:id="rId17"/>
    <p:sldId id="322" r:id="rId18"/>
    <p:sldId id="268" r:id="rId19"/>
    <p:sldId id="331" r:id="rId20"/>
    <p:sldId id="330" r:id="rId21"/>
    <p:sldId id="334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1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0430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1521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383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9160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0F85-C7F9-4A9B-9685-E9EF6BF57243}" type="datetimeFigureOut">
              <a:rPr lang="pl-PL" smtClean="0"/>
              <a:t>19.09.2023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75D2-1501-4F8E-8AAA-9AAE950B22A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803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5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66995" y="2341533"/>
            <a:ext cx="10023248" cy="2132885"/>
          </a:xfrm>
        </p:spPr>
        <p:txBody>
          <a:bodyPr>
            <a:normAutofit/>
          </a:bodyPr>
          <a:lstStyle/>
          <a:p>
            <a:r>
              <a:rPr lang="pl-PL" sz="4800" b="1" dirty="0"/>
              <a:t>JAK ZOSTAĆ SKUTECZNYM LIDEREM</a:t>
            </a:r>
            <a:endParaRPr lang="pl-PL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3868" y="3594681"/>
            <a:ext cx="5123755" cy="814678"/>
          </a:xfrm>
        </p:spPr>
        <p:txBody>
          <a:bodyPr>
            <a:noAutofit/>
          </a:bodyPr>
          <a:lstStyle/>
          <a:p>
            <a:pPr algn="r"/>
            <a:endParaRPr lang="pl-PL" sz="1800" dirty="0"/>
          </a:p>
          <a:p>
            <a:pPr algn="r"/>
            <a:endParaRPr lang="pl-PL" sz="1800" dirty="0"/>
          </a:p>
          <a:p>
            <a:pPr algn="r"/>
            <a:r>
              <a:rPr lang="pl-PL" sz="1800" dirty="0"/>
              <a:t>Część teoretyczna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366995" y="5158977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/>
              <a:t>realizacja w ramach projektu </a:t>
            </a:r>
          </a:p>
          <a:p>
            <a:pPr algn="l"/>
            <a:r>
              <a:rPr lang="pl-PL" sz="1400" b="1" dirty="0"/>
              <a:t>NICE (</a:t>
            </a:r>
            <a:r>
              <a:rPr lang="en-US" sz="1400" b="1" dirty="0"/>
              <a:t>Network for Inter-Institutional Cooperation in Entrepreneurial Education</a:t>
            </a:r>
            <a:r>
              <a:rPr lang="pl-PL" sz="1400" b="1" dirty="0"/>
              <a:t>) </a:t>
            </a:r>
          </a:p>
          <a:p>
            <a:pPr algn="l"/>
            <a:r>
              <a:rPr lang="pl-PL" sz="1400" dirty="0"/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199636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0764" y="1844904"/>
            <a:ext cx="7485470" cy="99417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b="1" dirty="0"/>
              <a:t>Style przywództwa, czyli jak przewodzić zespołowi?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9534" y="2226469"/>
            <a:ext cx="7886700" cy="3263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Waszym zdaniem: Na czym polegają te style?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61F6F4B0-58AF-4BA9-B932-FECFFE59F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19223"/>
              </p:ext>
            </p:extLst>
          </p:nvPr>
        </p:nvGraphicFramePr>
        <p:xfrm>
          <a:off x="2785369" y="3252431"/>
          <a:ext cx="6976260" cy="12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130">
                  <a:extLst>
                    <a:ext uri="{9D8B030D-6E8A-4147-A177-3AD203B41FA5}">
                      <a16:colId xmlns:a16="http://schemas.microsoft.com/office/drawing/2014/main" val="3522719963"/>
                    </a:ext>
                  </a:extLst>
                </a:gridCol>
                <a:gridCol w="3488130">
                  <a:extLst>
                    <a:ext uri="{9D8B030D-6E8A-4147-A177-3AD203B41FA5}">
                      <a16:colId xmlns:a16="http://schemas.microsoft.com/office/drawing/2014/main" val="228115509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pl-PL" sz="22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Autokratyczny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2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Demokratyczny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4563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pl-PL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Kontrolujący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Zachęcający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040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pl-PL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Zorientowany na cel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Zorientowany na zespół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8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709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5139" y="681037"/>
            <a:ext cx="7200900" cy="148590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/>
              <a:t>Style przywództwa, czyli jak przewodzić zespołowi?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sz="2400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61F6F4B0-58AF-4BA9-B932-FECFFE59F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65702"/>
              </p:ext>
            </p:extLst>
          </p:nvPr>
        </p:nvGraphicFramePr>
        <p:xfrm>
          <a:off x="2065139" y="2259396"/>
          <a:ext cx="8569730" cy="379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865">
                  <a:extLst>
                    <a:ext uri="{9D8B030D-6E8A-4147-A177-3AD203B41FA5}">
                      <a16:colId xmlns:a16="http://schemas.microsoft.com/office/drawing/2014/main" val="3522719963"/>
                    </a:ext>
                  </a:extLst>
                </a:gridCol>
                <a:gridCol w="4284865">
                  <a:extLst>
                    <a:ext uri="{9D8B030D-6E8A-4147-A177-3AD203B41FA5}">
                      <a16:colId xmlns:a16="http://schemas.microsoft.com/office/drawing/2014/main" val="2281155092"/>
                    </a:ext>
                  </a:extLst>
                </a:gridCol>
              </a:tblGrid>
              <a:tr h="1501523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Autokratyczny</a:t>
                      </a:r>
                    </a:p>
                    <a:p>
                      <a:r>
                        <a:rPr lang="pl-PL" sz="18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„Rób, co ci każę”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Demokratyczny</a:t>
                      </a:r>
                    </a:p>
                    <a:p>
                      <a:r>
                        <a:rPr lang="pl-PL" sz="18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„Spotkajmy się i wspólnie zadecydujemy, jakie podjąć środki”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45634"/>
                  </a:ext>
                </a:extLst>
              </a:tr>
              <a:tr h="1145229"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Kontrolujący</a:t>
                      </a:r>
                    </a:p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„Ja tu rządzę”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Zachęcający</a:t>
                      </a:r>
                    </a:p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„Dam ci narzędzia do wykonania pracy”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04007"/>
                  </a:ext>
                </a:extLst>
              </a:tr>
              <a:tr h="1145229"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Zorientowany na cel</a:t>
                      </a:r>
                    </a:p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„Liczy się tylko wykonanie zadania”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Zorientowany na zespół</a:t>
                      </a:r>
                    </a:p>
                    <a:p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„Ludzie są na pierwszym miejscu”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8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38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1777754"/>
            <a:ext cx="8938591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Style przywództwa, czyli jak przewodzić zespołowi?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249684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Waszym zdaniem:</a:t>
            </a:r>
          </a:p>
          <a:p>
            <a:pPr marL="385763" indent="-385763">
              <a:buAutoNum type="arabicPeriod"/>
            </a:pPr>
            <a:r>
              <a:rPr lang="pl-PL" sz="2400" dirty="0"/>
              <a:t>Czy każdy styl sprawdzi się w każdych okolicznościach?</a:t>
            </a:r>
          </a:p>
          <a:p>
            <a:pPr marL="385763" indent="-385763">
              <a:buAutoNum type="arabicPeriod"/>
            </a:pPr>
            <a:r>
              <a:rPr lang="pl-PL" sz="2400" dirty="0"/>
              <a:t>Czy istnieje idealny styl?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15888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8421" y="1070765"/>
            <a:ext cx="8955158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Style przywództwa, czyli jak przewodzić zespołowi?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8421" y="2178978"/>
            <a:ext cx="10119692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000" dirty="0"/>
          </a:p>
          <a:p>
            <a:pPr marL="385763" indent="-385763">
              <a:buAutoNum type="arabicPeriod"/>
            </a:pPr>
            <a:r>
              <a:rPr lang="pl-PL" sz="2000" dirty="0"/>
              <a:t>Nie istnieje idealny styl przywództwa.</a:t>
            </a:r>
          </a:p>
          <a:p>
            <a:pPr marL="385763" indent="-385763">
              <a:buAutoNum type="arabicPeriod"/>
            </a:pPr>
            <a:r>
              <a:rPr lang="pl-PL" sz="2000" dirty="0"/>
              <a:t>Skrajności są złe.</a:t>
            </a:r>
          </a:p>
          <a:p>
            <a:pPr marL="385763" indent="-385763">
              <a:buAutoNum type="arabicPeriod"/>
            </a:pPr>
            <a:r>
              <a:rPr lang="pl-PL" sz="2000" dirty="0"/>
              <a:t>Styl zależy od</a:t>
            </a:r>
          </a:p>
          <a:p>
            <a:pPr>
              <a:buFontTx/>
              <a:buChar char="-"/>
            </a:pPr>
            <a:r>
              <a:rPr lang="pl-PL" sz="2000" dirty="0"/>
              <a:t>rodzaju organizacji</a:t>
            </a:r>
          </a:p>
          <a:p>
            <a:pPr>
              <a:buFontTx/>
              <a:buChar char="-"/>
            </a:pPr>
            <a:r>
              <a:rPr lang="pl-PL" sz="2000" dirty="0"/>
              <a:t>natury zadania</a:t>
            </a:r>
          </a:p>
          <a:p>
            <a:pPr>
              <a:buFontTx/>
              <a:buChar char="-"/>
            </a:pPr>
            <a:r>
              <a:rPr lang="pl-PL" sz="2000" dirty="0"/>
              <a:t>cech członków zespołu i całej grupy</a:t>
            </a:r>
          </a:p>
          <a:p>
            <a:pPr>
              <a:buFontTx/>
              <a:buChar char="-"/>
            </a:pPr>
            <a:r>
              <a:rPr lang="pl-PL" sz="2000" dirty="0"/>
              <a:t>osobowości lidera</a:t>
            </a:r>
          </a:p>
          <a:p>
            <a:pPr>
              <a:buFontTx/>
              <a:buChar char="-"/>
            </a:pPr>
            <a:r>
              <a:rPr lang="pl-PL" sz="2000" dirty="0"/>
              <a:t>kultury, w której funkcjonuje organizacja (np. polska, niemiecka, japońska)</a:t>
            </a:r>
            <a:r>
              <a:rPr lang="pl-PL" sz="2000" b="1" dirty="0"/>
              <a:t>  </a:t>
            </a:r>
          </a:p>
          <a:p>
            <a:pPr marL="385763" indent="-385763">
              <a:buAutoNum type="arabicPeriod"/>
            </a:pPr>
            <a:endParaRPr lang="pl-PL" sz="2000" b="1" dirty="0"/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30653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9517" y="146964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Typy liderów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9517" y="2346137"/>
            <a:ext cx="7200900" cy="430645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pl-PL" sz="2200" dirty="0"/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200" dirty="0"/>
              <a:t>Lider charyzmatyczny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200" dirty="0"/>
              <a:t>Lider wizjoner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200" dirty="0"/>
              <a:t>Lider transformacyjny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200" dirty="0"/>
              <a:t>Lider </a:t>
            </a:r>
            <a:r>
              <a:rPr lang="pl-PL" sz="2200" dirty="0" err="1"/>
              <a:t>tansakcyjny</a:t>
            </a:r>
            <a:endParaRPr lang="pl-PL" sz="2200" dirty="0"/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200" dirty="0"/>
              <a:t>Lider autentyczny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200" b="1" dirty="0"/>
              <a:t>Waszym zdaniem: Na czym polegają te typy?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sz="2200" b="1" dirty="0"/>
          </a:p>
          <a:p>
            <a:pPr marL="0" indent="0" algn="ctr">
              <a:lnSpc>
                <a:spcPct val="100000"/>
              </a:lnSpc>
              <a:buNone/>
            </a:pPr>
            <a:endParaRPr lang="pl-PL" sz="2200" b="1" dirty="0"/>
          </a:p>
          <a:p>
            <a:pPr marL="0" indent="0">
              <a:lnSpc>
                <a:spcPct val="100000"/>
              </a:lnSpc>
              <a:buNone/>
            </a:pPr>
            <a:endParaRPr lang="pl-PL" sz="2200" dirty="0"/>
          </a:p>
          <a:p>
            <a:pPr marL="385763" indent="-385763">
              <a:lnSpc>
                <a:spcPct val="100000"/>
              </a:lnSpc>
              <a:buAutoNum type="arabicPeriod"/>
            </a:pPr>
            <a:endParaRPr lang="pl-PL" sz="2200" dirty="0"/>
          </a:p>
          <a:p>
            <a:pPr marL="385763" indent="-385763">
              <a:lnSpc>
                <a:spcPct val="100000"/>
              </a:lnSpc>
              <a:buAutoNum type="arabicPeriod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003397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1100" y="115158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Typy liderów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1100" y="1814370"/>
            <a:ext cx="10606708" cy="438958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pl-PL" dirty="0"/>
          </a:p>
          <a:p>
            <a:pPr marL="385763" indent="-385763">
              <a:lnSpc>
                <a:spcPct val="110000"/>
              </a:lnSpc>
              <a:buAutoNum type="arabicPeriod"/>
            </a:pPr>
            <a:r>
              <a:rPr lang="pl-PL" sz="2400" dirty="0"/>
              <a:t>Lider charyzmatyczny: ma wrodzone umiejętności inspirowania innych oraz aurę sprawiającą, że ludzie za nim podążają</a:t>
            </a:r>
          </a:p>
          <a:p>
            <a:pPr marL="385763" indent="-385763">
              <a:lnSpc>
                <a:spcPct val="110000"/>
              </a:lnSpc>
              <a:buAutoNum type="arabicPeriod"/>
            </a:pPr>
            <a:r>
              <a:rPr lang="pl-PL" sz="2400" dirty="0"/>
              <a:t>Lider wizjoner: ma jasny obraz ekscytującej przyszłości, którą potrafi zainspirować zespół</a:t>
            </a:r>
          </a:p>
          <a:p>
            <a:pPr marL="385763" indent="-385763">
              <a:lnSpc>
                <a:spcPct val="110000"/>
              </a:lnSpc>
              <a:buAutoNum type="arabicPeriod"/>
            </a:pPr>
            <a:r>
              <a:rPr lang="pl-PL" sz="2400" dirty="0"/>
              <a:t>Lider transformacyjny: siłą swojej osobowości potrafi wpłynąć na zespół i zmienić go, cieszy się podziwem, szacunkiem i zaufaniem </a:t>
            </a:r>
          </a:p>
          <a:p>
            <a:pPr marL="385763" indent="-385763">
              <a:lnSpc>
                <a:spcPct val="110000"/>
              </a:lnSpc>
              <a:buAutoNum type="arabicPeriod"/>
            </a:pPr>
            <a:r>
              <a:rPr lang="pl-PL" sz="2400" dirty="0"/>
              <a:t>Lider </a:t>
            </a:r>
            <a:r>
              <a:rPr lang="pl-PL" sz="2400" dirty="0" err="1"/>
              <a:t>tansakcyjny</a:t>
            </a:r>
            <a:r>
              <a:rPr lang="pl-PL" sz="2400" dirty="0"/>
              <a:t>: wymienia nagrody (np. pieniądze, pracę, poczucie bezpieczeństwa) na posłuszeństwo</a:t>
            </a:r>
          </a:p>
          <a:p>
            <a:pPr marL="385763" indent="-385763">
              <a:lnSpc>
                <a:spcPct val="110000"/>
              </a:lnSpc>
              <a:buAutoNum type="arabicPeriod"/>
            </a:pPr>
            <a:r>
              <a:rPr lang="pl-PL" sz="2400" dirty="0"/>
              <a:t>Lider autentyczny: postępuje zgodnie z osobistymi wartościami i przekonaniami, aby zbudować zaufanie zespołu i wiarygodność; zachęca do naśladowania wizji i buduje relacje oparte na współpracy. </a:t>
            </a:r>
          </a:p>
          <a:p>
            <a:pPr marL="385763" indent="-385763">
              <a:lnSpc>
                <a:spcPct val="110000"/>
              </a:lnSpc>
              <a:buAutoNum type="arabicPeriod"/>
            </a:pPr>
            <a:endParaRPr lang="pl-PL" sz="2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2400" b="1" dirty="0"/>
          </a:p>
          <a:p>
            <a:pPr marL="0" indent="0">
              <a:lnSpc>
                <a:spcPct val="110000"/>
              </a:lnSpc>
              <a:buNone/>
            </a:pPr>
            <a:endParaRPr lang="pl-PL" sz="2400" dirty="0"/>
          </a:p>
          <a:p>
            <a:pPr marL="385763" indent="-385763">
              <a:lnSpc>
                <a:spcPct val="110000"/>
              </a:lnSpc>
              <a:buAutoNum type="arabicPeriod"/>
            </a:pPr>
            <a:endParaRPr lang="pl-PL" sz="2400" dirty="0"/>
          </a:p>
          <a:p>
            <a:pPr marL="385763" indent="-385763">
              <a:lnSpc>
                <a:spcPct val="110000"/>
              </a:lnSpc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5841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04122" y="147958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Cechy skutecznego lidera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3513" y="2156865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800" b="1" dirty="0"/>
              <a:t>Waszym zdaniem: </a:t>
            </a:r>
          </a:p>
          <a:p>
            <a:pPr marL="0" indent="0">
              <a:buNone/>
            </a:pPr>
            <a:endParaRPr lang="pl-PL" sz="1000" b="1" dirty="0"/>
          </a:p>
          <a:p>
            <a:pPr marL="0" indent="0">
              <a:buNone/>
            </a:pPr>
            <a:r>
              <a:rPr lang="pl-PL" sz="2800" b="1" dirty="0"/>
              <a:t>Jakimi cechami charakteryzuje się skuteczny lider?</a:t>
            </a:r>
          </a:p>
          <a:p>
            <a:pPr marL="385763" indent="-385763"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61522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3879" y="56653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Cechy skutecznego lidera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3879" y="1146463"/>
            <a:ext cx="10515600" cy="456507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pl-PL" sz="2000" dirty="0"/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Zna się na rzeczy, jest pewny siebie i wie, co ma robić.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Ma wizję i potrafi przekazać wizję działania zespołowi.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Jest godny zaufania i skutecznie wywiera wpływ na zespół.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Docenia możliwość konsultacji z zespołem.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Buduje zgrany zespół, ale potrafi wyznaczać granice.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Daje zespołowi wskazówki dotyczące rozwoju jego członków.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Traktuje zespół z szacunkiem.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Jest elastyczny – potrafi przełączać się między stylami przywództwa.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Potrafi wyrażać swoje opinie i daje zespołowi informację zwrotną.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Uważnie obserwuje siebie i potrafi doskonalić swoje umiejętności.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r>
              <a:rPr lang="pl-PL" sz="2000" dirty="0"/>
              <a:t>Nie wyręcza członków zespołu w zadaniach, ale jeśli trzeba, potrafi wejść w rolę wykonawcy zadania.</a:t>
            </a:r>
          </a:p>
          <a:p>
            <a:pPr marL="385763" indent="-385763">
              <a:lnSpc>
                <a:spcPct val="100000"/>
              </a:lnSpc>
              <a:buAutoNum type="arabicPeriod"/>
            </a:pPr>
            <a:endParaRPr lang="pl-PL" sz="2000" dirty="0"/>
          </a:p>
          <a:p>
            <a:pPr marL="385763" indent="-385763">
              <a:lnSpc>
                <a:spcPct val="100000"/>
              </a:lnSpc>
              <a:buAutoNum type="arabicPeriod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5139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6252" y="1529276"/>
            <a:ext cx="10515600" cy="1325563"/>
          </a:xfrm>
        </p:spPr>
        <p:txBody>
          <a:bodyPr>
            <a:noAutofit/>
          </a:bodyPr>
          <a:lstStyle/>
          <a:p>
            <a:pPr algn="l"/>
            <a:br>
              <a:rPr lang="pl-PL" sz="4000" dirty="0"/>
            </a:br>
            <a:br>
              <a:rPr lang="pl-PL" sz="4000" dirty="0"/>
            </a:br>
            <a:r>
              <a:rPr lang="pl-PL" sz="4000" b="1" dirty="0"/>
              <a:t>Oceniamy własne zdolności przywódcze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5522" y="2275650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Czas na ocenienie Waszych własnych zdolności przywódczych.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Powodzenia!</a:t>
            </a:r>
          </a:p>
        </p:txBody>
      </p:sp>
    </p:spTree>
    <p:extLst>
      <p:ext uri="{BB962C8B-B14F-4D97-AF65-F5344CB8AC3E}">
        <p14:creationId xmlns:p14="http://schemas.microsoft.com/office/powerpoint/2010/main" val="2843838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53817" y="1608790"/>
            <a:ext cx="10515600" cy="1325563"/>
          </a:xfrm>
        </p:spPr>
        <p:txBody>
          <a:bodyPr>
            <a:noAutofit/>
          </a:bodyPr>
          <a:lstStyle/>
          <a:p>
            <a:pPr algn="l"/>
            <a:br>
              <a:rPr lang="pl-PL" sz="4000" dirty="0"/>
            </a:br>
            <a:br>
              <a:rPr lang="pl-PL" sz="4000" dirty="0"/>
            </a:br>
            <a:r>
              <a:rPr lang="pl-PL" sz="4000" b="1" dirty="0"/>
              <a:t>Dyskusja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3817" y="2842180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Waszym zdaniem:</a:t>
            </a:r>
          </a:p>
          <a:p>
            <a:pPr marL="0" indent="0">
              <a:buNone/>
            </a:pPr>
            <a:endParaRPr lang="pl-PL" sz="1000" b="1" dirty="0"/>
          </a:p>
          <a:p>
            <a:pPr marL="0" indent="0">
              <a:buNone/>
            </a:pPr>
            <a:r>
              <a:rPr lang="pl-PL" sz="2400" b="1" dirty="0"/>
              <a:t>Jakim jestem liderem i czego muszę się jeszcze nauczyć?</a:t>
            </a:r>
          </a:p>
        </p:txBody>
      </p:sp>
    </p:spTree>
    <p:extLst>
      <p:ext uri="{BB962C8B-B14F-4D97-AF65-F5344CB8AC3E}">
        <p14:creationId xmlns:p14="http://schemas.microsoft.com/office/powerpoint/2010/main" val="85126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1100" y="148952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Plan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1100" y="2331278"/>
            <a:ext cx="10835308" cy="4241800"/>
          </a:xfrm>
        </p:spPr>
        <p:txBody>
          <a:bodyPr>
            <a:normAutofit/>
          </a:bodyPr>
          <a:lstStyle/>
          <a:p>
            <a:pPr marL="385763" indent="-385763" algn="just">
              <a:buAutoNum type="arabicPeriod"/>
            </a:pPr>
            <a:endParaRPr lang="pl-PL" sz="2200" dirty="0"/>
          </a:p>
          <a:p>
            <a:pPr marL="385763" indent="-385763" algn="just">
              <a:buAutoNum type="arabicPeriod"/>
            </a:pPr>
            <a:r>
              <a:rPr lang="pl-PL" sz="2200" dirty="0"/>
              <a:t>Lider – definicja słowa w kontekście ogólnym i w kontekście przedsiębiorczości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Czym konkretnie zajmują się liderzy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Style przywództwa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Typy liderów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Cechy skutecznego lidera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Ćwiczenie: Oceniamy własne zdolności przywódcze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Dyskusja – Jakim jestem liderem i czego muszę się jeszcze nauczyć?</a:t>
            </a:r>
          </a:p>
          <a:p>
            <a:pPr marL="385763" indent="-385763" algn="just">
              <a:buAutoNum type="arabicPeriod"/>
            </a:pPr>
            <a:r>
              <a:rPr lang="pl-PL" sz="2200" dirty="0"/>
              <a:t>Bibliografia</a:t>
            </a:r>
          </a:p>
        </p:txBody>
      </p:sp>
    </p:spTree>
    <p:extLst>
      <p:ext uri="{BB962C8B-B14F-4D97-AF65-F5344CB8AC3E}">
        <p14:creationId xmlns:p14="http://schemas.microsoft.com/office/powerpoint/2010/main" val="169879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00068"/>
            <a:ext cx="10515600" cy="1325563"/>
          </a:xfrm>
        </p:spPr>
        <p:txBody>
          <a:bodyPr>
            <a:normAutofit/>
          </a:bodyPr>
          <a:lstStyle/>
          <a:p>
            <a:pPr algn="l"/>
            <a:br>
              <a:rPr lang="pl-PL" dirty="0"/>
            </a:br>
            <a:r>
              <a:rPr lang="pl-PL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400" dirty="0" err="1"/>
              <a:t>Amstrong</a:t>
            </a:r>
            <a:r>
              <a:rPr lang="pl-PL" sz="2400" dirty="0"/>
              <a:t> M., 2021, Jak zarządzać ludźmi. Proste i efektywne strategie menedżerskie. Przekład Monika Skowron. Kraków.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400" dirty="0" err="1"/>
              <a:t>Adair</a:t>
            </a:r>
            <a:r>
              <a:rPr lang="pl-PL" sz="2400" dirty="0"/>
              <a:t> J., 1973, The Action </a:t>
            </a:r>
            <a:r>
              <a:rPr lang="pl-PL" sz="2400" dirty="0" err="1"/>
              <a:t>Centred</a:t>
            </a:r>
            <a:r>
              <a:rPr lang="pl-PL" sz="2400" dirty="0"/>
              <a:t> Leader. London.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55459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362387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1951" y="1610140"/>
            <a:ext cx="9871214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Lider (leader) – znaczenie 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1951" y="2817743"/>
            <a:ext cx="9980545" cy="4195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Waszym zdaniem:</a:t>
            </a:r>
          </a:p>
          <a:p>
            <a:pPr marL="0" indent="0">
              <a:buNone/>
            </a:pPr>
            <a:endParaRPr lang="pl-PL" sz="1000" dirty="0"/>
          </a:p>
          <a:p>
            <a:r>
              <a:rPr lang="pl-PL" sz="2200" b="1" dirty="0"/>
              <a:t>Jak rozumiecie znaczenie słowa </a:t>
            </a:r>
            <a:r>
              <a:rPr lang="pl-PL" sz="2200" b="1" i="1" dirty="0"/>
              <a:t>lider</a:t>
            </a:r>
            <a:r>
              <a:rPr lang="pl-PL" sz="2200" b="1" dirty="0"/>
              <a:t> w kontekście ogólnym (definicja słownikowa)?</a:t>
            </a:r>
          </a:p>
          <a:p>
            <a:endParaRPr lang="pl-PL" sz="1000" b="1" dirty="0"/>
          </a:p>
          <a:p>
            <a:r>
              <a:rPr lang="pl-PL" sz="2200" b="1" dirty="0"/>
              <a:t>Jak rozumiecie znaczenia słowa </a:t>
            </a:r>
            <a:r>
              <a:rPr lang="pl-PL" sz="2200" b="1" i="1" dirty="0"/>
              <a:t>lider</a:t>
            </a:r>
            <a:r>
              <a:rPr lang="pl-PL" sz="2200" b="1" dirty="0"/>
              <a:t> w kontekście przedsiębiorczości (w firmie, organizacji)?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881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53817" y="174045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Lider (leader) – znaczenie 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3817" y="3066017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Waszym zdaniem:</a:t>
            </a:r>
            <a:endParaRPr lang="pl-PL" sz="2200" dirty="0"/>
          </a:p>
          <a:p>
            <a:endParaRPr lang="pl-PL" sz="1000" b="1" dirty="0"/>
          </a:p>
          <a:p>
            <a:pPr marL="0" indent="0">
              <a:buNone/>
            </a:pPr>
            <a:r>
              <a:rPr lang="pl-PL" sz="2200" b="1" dirty="0"/>
              <a:t>Jak rozumiecie znaczenie słowa </a:t>
            </a:r>
            <a:r>
              <a:rPr lang="pl-PL" sz="2200" b="1" i="1" dirty="0"/>
              <a:t>lider</a:t>
            </a:r>
            <a:r>
              <a:rPr lang="pl-PL" sz="2200" b="1" dirty="0"/>
              <a:t> w kontekście ogólnym (definicja słownikowa)?</a:t>
            </a:r>
          </a:p>
          <a:p>
            <a:pPr marL="0" indent="0">
              <a:buNone/>
            </a:pPr>
            <a:endParaRPr lang="pl-PL" sz="2200" b="1" dirty="0"/>
          </a:p>
          <a:p>
            <a:endParaRPr lang="pl-PL" sz="2200" b="1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4835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0734" y="132765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Lider – znaczenie 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0734" y="1990436"/>
            <a:ext cx="10113065" cy="43341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algn="just">
              <a:lnSpc>
                <a:spcPct val="100000"/>
              </a:lnSpc>
            </a:pPr>
            <a:r>
              <a:rPr lang="pl-PL" sz="2200" i="1" dirty="0"/>
              <a:t>Lider</a:t>
            </a:r>
            <a:r>
              <a:rPr lang="pl-PL" sz="2200" dirty="0"/>
              <a:t> w kontekście ogólnym (definicja słownikowa SJP):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200" dirty="0"/>
              <a:t>«</a:t>
            </a:r>
            <a:r>
              <a:rPr lang="pl-PL" sz="2200" u="sng" dirty="0"/>
              <a:t>przywódca</a:t>
            </a:r>
            <a:r>
              <a:rPr lang="pl-PL" sz="2200" dirty="0"/>
              <a:t> partii politycznej, związku zawodowego lub innych organizacji społecznych»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200" dirty="0"/>
              <a:t>«zawodnik lub zespół zawodników, który wysunął się na </a:t>
            </a:r>
            <a:r>
              <a:rPr lang="pl-PL" sz="2200" u="sng" dirty="0"/>
              <a:t>czoło</a:t>
            </a:r>
            <a:r>
              <a:rPr lang="pl-PL" sz="2200" dirty="0"/>
              <a:t> wyścigu lub tabeli rozgrywek»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200" dirty="0"/>
              <a:t>«</a:t>
            </a:r>
            <a:r>
              <a:rPr lang="pl-PL" sz="2200" u="sng" dirty="0"/>
              <a:t>czołowy</a:t>
            </a:r>
            <a:r>
              <a:rPr lang="pl-PL" sz="2200" dirty="0"/>
              <a:t> członek zespołu muzycznego, piszący teksty i muzykę do piosenek»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200" dirty="0"/>
              <a:t>«przedsiębiorstwo zajmujące </a:t>
            </a:r>
            <a:r>
              <a:rPr lang="pl-PL" sz="2200" u="sng" dirty="0"/>
              <a:t>czołowe</a:t>
            </a:r>
            <a:r>
              <a:rPr lang="pl-PL" sz="2200" dirty="0"/>
              <a:t> miejsce w produkcji i sprzedaży wyrobów z danej dziedziny»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00000"/>
              </a:lnSpc>
              <a:buNone/>
            </a:pPr>
            <a:endParaRPr lang="pl-PL" sz="2200" dirty="0"/>
          </a:p>
          <a:p>
            <a:pPr algn="just">
              <a:lnSpc>
                <a:spcPct val="100000"/>
              </a:lnSpc>
            </a:pPr>
            <a:endParaRPr lang="pl-PL" sz="2200" dirty="0"/>
          </a:p>
          <a:p>
            <a:pPr>
              <a:lnSpc>
                <a:spcPct val="100000"/>
              </a:lnSpc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05509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7470" y="189948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Lider (leader) – znaczenie 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7470" y="3066017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Waszym zdaniem:</a:t>
            </a:r>
          </a:p>
          <a:p>
            <a:pPr marL="0" indent="0">
              <a:buNone/>
            </a:pPr>
            <a:endParaRPr lang="pl-PL" sz="1000" b="1" dirty="0"/>
          </a:p>
          <a:p>
            <a:pPr marL="0" indent="0">
              <a:buNone/>
            </a:pPr>
            <a:r>
              <a:rPr lang="pl-PL" sz="2400" b="1" dirty="0"/>
              <a:t>Jak rozumiecie znaczenia słowa </a:t>
            </a:r>
            <a:r>
              <a:rPr lang="pl-PL" sz="2400" b="1" i="1" dirty="0"/>
              <a:t>lider</a:t>
            </a:r>
            <a:r>
              <a:rPr lang="pl-PL" sz="2400" b="1" dirty="0"/>
              <a:t> w kontekście przedsiębiorczości (w firmie, organizacji)?</a:t>
            </a:r>
          </a:p>
          <a:p>
            <a:pPr marL="0" indent="0">
              <a:buNone/>
            </a:pPr>
            <a:endParaRPr lang="pl-PL" sz="2400" b="1" dirty="0"/>
          </a:p>
          <a:p>
            <a:endParaRPr lang="pl-PL" sz="2400" b="1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4292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7934" y="182745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Lider – znaczenie 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7934" y="2595068"/>
            <a:ext cx="9655866" cy="41679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sz="2400" i="1" dirty="0"/>
              <a:t>Lider</a:t>
            </a:r>
            <a:r>
              <a:rPr lang="pl-PL" sz="2400" dirty="0"/>
              <a:t> w kontekście przedsiębiorczości (w firmie, organizacji): </a:t>
            </a:r>
          </a:p>
          <a:p>
            <a:pPr marL="0" indent="0">
              <a:buNone/>
            </a:pPr>
            <a:r>
              <a:rPr lang="pl-PL" sz="2400" b="1" dirty="0"/>
              <a:t>- </a:t>
            </a:r>
            <a:r>
              <a:rPr lang="pl-PL" sz="2400" dirty="0"/>
              <a:t> wyznacza cele i kierunek działania dla zespołu </a:t>
            </a:r>
          </a:p>
          <a:p>
            <a:pPr marL="0" indent="0">
              <a:buNone/>
            </a:pPr>
            <a:r>
              <a:rPr lang="pl-PL" sz="2400" dirty="0"/>
              <a:t>-  komunikuje wizję przyszłości </a:t>
            </a:r>
          </a:p>
          <a:p>
            <a:pPr>
              <a:buFontTx/>
              <a:buChar char="-"/>
            </a:pPr>
            <a:r>
              <a:rPr lang="pl-PL" sz="2400" dirty="0"/>
              <a:t>motywuje pracowników i zwiększa ich zaangażowanie </a:t>
            </a:r>
          </a:p>
          <a:p>
            <a:pPr>
              <a:buFontTx/>
              <a:buChar char="-"/>
            </a:pPr>
            <a:r>
              <a:rPr lang="pl-PL" sz="2400" dirty="0"/>
              <a:t>prowadzi zespół do osiągnięcia celu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652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F0"/>
                </a:solidFill>
              </a:rPr>
              <a:t>Lider a menadżer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05F16-5897-439B-9DBC-C3E23F57C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2699" y="1827104"/>
            <a:ext cx="3335840" cy="823912"/>
          </a:xfrm>
        </p:spPr>
        <p:txBody>
          <a:bodyPr/>
          <a:lstStyle/>
          <a:p>
            <a:r>
              <a:rPr lang="pl-PL" dirty="0"/>
              <a:t>Lider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552701" y="2651017"/>
            <a:ext cx="3335839" cy="321638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r>
              <a:rPr lang="pl-PL" dirty="0"/>
              <a:t>Wyznacza cele i kierunek działania dla zespołu </a:t>
            </a:r>
          </a:p>
          <a:p>
            <a:r>
              <a:rPr lang="pl-PL" dirty="0"/>
              <a:t>Komunikuje wizję przyszłości </a:t>
            </a:r>
          </a:p>
          <a:p>
            <a:r>
              <a:rPr lang="pl-PL" dirty="0"/>
              <a:t>Motywuje pracowników i zwiększa ich zaangażowanie </a:t>
            </a:r>
          </a:p>
          <a:p>
            <a:r>
              <a:rPr lang="pl-PL" dirty="0"/>
              <a:t>Prowadzi zespół do osiągnięcia celu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536862BA-6633-4355-83D8-82E393DEB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7760" y="1827104"/>
            <a:ext cx="3335840" cy="823912"/>
          </a:xfrm>
        </p:spPr>
        <p:txBody>
          <a:bodyPr/>
          <a:lstStyle/>
          <a:p>
            <a:r>
              <a:rPr lang="pl-PL" dirty="0"/>
              <a:t>Menadżer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163DC89-5345-48DF-BB6D-75D798AFC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7760" y="2651017"/>
            <a:ext cx="3335840" cy="3216385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dirty="0"/>
              <a:t>Planuje, ustala budżet, organizuje i kontroluje pracę, wspiera wydajność pracy</a:t>
            </a:r>
          </a:p>
          <a:p>
            <a:r>
              <a:rPr lang="pl-PL" dirty="0"/>
              <a:t>Upewnia się, że na stanowiskach znajdują się ludzie o odpowiednich zdolnościach</a:t>
            </a:r>
          </a:p>
          <a:p>
            <a:r>
              <a:rPr lang="pl-PL" dirty="0"/>
              <a:t>Pełni rolę lidera</a:t>
            </a:r>
          </a:p>
          <a:p>
            <a:r>
              <a:rPr lang="pl-PL" dirty="0"/>
              <a:t>Motywuje pracowników</a:t>
            </a:r>
          </a:p>
        </p:txBody>
      </p:sp>
    </p:spTree>
    <p:extLst>
      <p:ext uri="{BB962C8B-B14F-4D97-AF65-F5344CB8AC3E}">
        <p14:creationId xmlns:p14="http://schemas.microsoft.com/office/powerpoint/2010/main" val="92238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8421" y="1519337"/>
            <a:ext cx="9523344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Czym konkretnie zajmują się liderzy?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8421" y="2633267"/>
            <a:ext cx="10139569" cy="3900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385763" indent="-385763">
              <a:buAutoNum type="arabicPeriod"/>
            </a:pPr>
            <a:r>
              <a:rPr lang="pl-PL" sz="2400" dirty="0"/>
              <a:t>Określają zadania, objaśniają zespołowi, jakie są wobec niego oczekiwania</a:t>
            </a:r>
          </a:p>
          <a:p>
            <a:pPr marL="385763" indent="-385763">
              <a:buAutoNum type="arabicPeriod"/>
            </a:pPr>
            <a:r>
              <a:rPr lang="pl-PL" sz="2400" dirty="0"/>
              <a:t>Pilnują realizacji zadania   </a:t>
            </a:r>
          </a:p>
          <a:p>
            <a:pPr marL="385763" indent="-385763">
              <a:buAutoNum type="arabicPeriod"/>
            </a:pPr>
            <a:r>
              <a:rPr lang="pl-PL" sz="2400" dirty="0"/>
              <a:t>Utrzymują relacje:</a:t>
            </a:r>
          </a:p>
          <a:p>
            <a:pPr>
              <a:buFontTx/>
              <a:buChar char="-"/>
            </a:pPr>
            <a:r>
              <a:rPr lang="pl-PL" sz="2400" dirty="0"/>
              <a:t>pomiędzy członkami swojego zespołu</a:t>
            </a:r>
          </a:p>
          <a:p>
            <a:pPr>
              <a:buFontTx/>
              <a:buChar char="-"/>
            </a:pPr>
            <a:r>
              <a:rPr lang="pl-PL" sz="2400" dirty="0"/>
              <a:t>z innymi liderami</a:t>
            </a:r>
          </a:p>
        </p:txBody>
      </p:sp>
    </p:spTree>
    <p:extLst>
      <p:ext uri="{BB962C8B-B14F-4D97-AF65-F5344CB8AC3E}">
        <p14:creationId xmlns:p14="http://schemas.microsoft.com/office/powerpoint/2010/main" val="4110460023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1086</TotalTime>
  <Words>824</Words>
  <Application>Microsoft Office PowerPoint</Application>
  <PresentationFormat>Širokoúhlá obrazovka</PresentationFormat>
  <Paragraphs>195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Franklin Gothic Book</vt:lpstr>
      <vt:lpstr>Śablona_prezentace_NICE</vt:lpstr>
      <vt:lpstr>JAK ZOSTAĆ SKUTECZNYM LIDEREM</vt:lpstr>
      <vt:lpstr>Plan prezentacji</vt:lpstr>
      <vt:lpstr>Lider (leader) – znaczenie słowa</vt:lpstr>
      <vt:lpstr>Lider (leader) – znaczenie słowa</vt:lpstr>
      <vt:lpstr>Lider – znaczenie słowa</vt:lpstr>
      <vt:lpstr>Lider (leader) – znaczenie słowa</vt:lpstr>
      <vt:lpstr>Lider – znaczenie słowa</vt:lpstr>
      <vt:lpstr>Lider a menadżer</vt:lpstr>
      <vt:lpstr>Czym konkretnie zajmują się liderzy?</vt:lpstr>
      <vt:lpstr>Style przywództwa, czyli jak przewodzić zespołowi?</vt:lpstr>
      <vt:lpstr>Style przywództwa, czyli jak przewodzić zespołowi?</vt:lpstr>
      <vt:lpstr>Style przywództwa, czyli jak przewodzić zespołowi?</vt:lpstr>
      <vt:lpstr>Style przywództwa, czyli jak przewodzić zespołowi?</vt:lpstr>
      <vt:lpstr>Typy liderów</vt:lpstr>
      <vt:lpstr>Typy liderów</vt:lpstr>
      <vt:lpstr>Cechy skutecznego lidera</vt:lpstr>
      <vt:lpstr>Cechy skutecznego lidera</vt:lpstr>
      <vt:lpstr>  Oceniamy własne zdolności przywódcze </vt:lpstr>
      <vt:lpstr>  Dyskusja </vt:lpstr>
      <vt:lpstr> Bibliografia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zaprojektować budżet kosztochłonności planowanej działalności gospodarczej np. startupu</dc:title>
  <dc:creator>Dagmara Mika</dc:creator>
  <cp:lastModifiedBy>Kulihova Kublova Tereza</cp:lastModifiedBy>
  <cp:revision>88</cp:revision>
  <dcterms:created xsi:type="dcterms:W3CDTF">2021-07-29T09:54:29Z</dcterms:created>
  <dcterms:modified xsi:type="dcterms:W3CDTF">2023-09-19T17:22:56Z</dcterms:modified>
</cp:coreProperties>
</file>