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332" r:id="rId5"/>
    <p:sldId id="318" r:id="rId6"/>
    <p:sldId id="333" r:id="rId7"/>
    <p:sldId id="319" r:id="rId8"/>
    <p:sldId id="320" r:id="rId9"/>
    <p:sldId id="269" r:id="rId10"/>
    <p:sldId id="321" r:id="rId11"/>
    <p:sldId id="323" r:id="rId12"/>
    <p:sldId id="324" r:id="rId13"/>
    <p:sldId id="325" r:id="rId14"/>
    <p:sldId id="326" r:id="rId15"/>
    <p:sldId id="327" r:id="rId16"/>
    <p:sldId id="328" r:id="rId17"/>
    <p:sldId id="322" r:id="rId18"/>
    <p:sldId id="268" r:id="rId19"/>
    <p:sldId id="331" r:id="rId20"/>
    <p:sldId id="330" r:id="rId21"/>
    <p:sldId id="334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2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D04FEA15-B052-4EF2-83CD-264C14861B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7990" y="3948576"/>
            <a:ext cx="3754010" cy="2957219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37AB73D9-C2E7-4E6F-98F9-2170CD3187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4085924" cy="385269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67B4897-D9B0-4CFD-8137-994B45F5B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3578" y="2273955"/>
            <a:ext cx="7751805" cy="2387600"/>
          </a:xfrm>
        </p:spPr>
        <p:txBody>
          <a:bodyPr anchor="b"/>
          <a:lstStyle>
            <a:lvl1pPr algn="l">
              <a:defRPr sz="600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F7B8A41-B52E-4C71-8155-58470B56EC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83577" y="4780863"/>
            <a:ext cx="7751806" cy="1655762"/>
          </a:xfrm>
        </p:spPr>
        <p:txBody>
          <a:bodyPr/>
          <a:lstStyle>
            <a:lvl1pPr marL="0" indent="0" algn="l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CF29AF1F-BEEC-4FDA-B82B-5BC9F5BE4C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064" y="222646"/>
            <a:ext cx="6285051" cy="100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214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0D7F4B-178F-4068-847F-A3DD517FE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341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358C1A-5337-4345-ADC3-AC78C3B5D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4980"/>
            <a:ext cx="10515600" cy="379198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804306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BE2E82-3A08-4406-970D-0BF0B3057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DFD0A80-C25E-48AB-ABAA-6FA451D46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915215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3E939B-BCE0-45D2-B16D-41C78D416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060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A8293E-F3D4-4048-8D1B-5997F2E292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79915F5-46E8-47F6-BF11-5BC0A9F334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23839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B72F62-CCBA-4507-BF5D-6E31F320E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5298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2491603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80F85-C7F9-4A9B-9685-E9EF6BF57243}" type="datetimeFigureOut">
              <a:rPr lang="pl-PL" smtClean="0"/>
              <a:t>19.09.2023</a:t>
            </a:fld>
            <a:endParaRPr lang="pl-P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75D2-1501-4F8E-8AAA-9AAE950B22A0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78035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Obrázek 18">
            <a:extLst>
              <a:ext uri="{FF2B5EF4-FFF2-40B4-BE49-F238E27FC236}">
                <a16:creationId xmlns:a16="http://schemas.microsoft.com/office/drawing/2014/main" id="{B3592D6B-834C-43B3-839E-3773636F72B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0058" y="5414889"/>
            <a:ext cx="1831942" cy="1443111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9B6C3F4-DEDF-4CE1-AC03-67790760053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2054116" cy="1936865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895BD18-3E86-4085-92D7-CBE4C890E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44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EF8590-89EE-4F8A-B7C7-156DDD2DD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00520"/>
            <a:ext cx="10515600" cy="4376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20" name="Obrázek 19">
            <a:extLst>
              <a:ext uri="{FF2B5EF4-FFF2-40B4-BE49-F238E27FC236}">
                <a16:creationId xmlns:a16="http://schemas.microsoft.com/office/drawing/2014/main" id="{A60F351C-0FBE-44A9-B1C3-843F7E43D30B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076" y="6367451"/>
            <a:ext cx="2837469" cy="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951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49CDC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9216" userDrawn="1">
          <p15:clr>
            <a:srgbClr val="F26B43"/>
          </p15:clr>
        </p15:guide>
        <p15:guide id="2" pos="1248" userDrawn="1">
          <p15:clr>
            <a:srgbClr val="F26B43"/>
          </p15:clr>
        </p15:guide>
        <p15:guide id="3" pos="1152" userDrawn="1">
          <p15:clr>
            <a:srgbClr val="F26B43"/>
          </p15:clr>
        </p15:guide>
        <p15:guide id="4" orient="horz" pos="1368" userDrawn="1">
          <p15:clr>
            <a:srgbClr val="F26B43"/>
          </p15:clr>
        </p15:guide>
        <p15:guide id="5" orient="horz" pos="1440" userDrawn="1">
          <p15:clr>
            <a:srgbClr val="F26B43"/>
          </p15:clr>
        </p15:guide>
        <p15:guide id="6" orient="horz" pos="3696" userDrawn="1">
          <p15:clr>
            <a:srgbClr val="F26B43"/>
          </p15:clr>
        </p15:guide>
        <p15:guide id="7" orient="horz" pos="432" userDrawn="1">
          <p15:clr>
            <a:srgbClr val="F26B43"/>
          </p15:clr>
        </p15:guide>
        <p15:guide id="8" orient="horz" pos="1512" userDrawn="1">
          <p15:clr>
            <a:srgbClr val="F26B43"/>
          </p15:clr>
        </p15:guide>
        <p15:guide id="9" pos="6912" userDrawn="1">
          <p15:clr>
            <a:srgbClr val="F26B43"/>
          </p15:clr>
        </p15:guide>
        <p15:guide id="10" pos="936" userDrawn="1">
          <p15:clr>
            <a:srgbClr val="F26B43"/>
          </p15:clr>
        </p15:guide>
        <p15:guide id="11" pos="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366995" y="2341533"/>
            <a:ext cx="10023248" cy="2132885"/>
          </a:xfrm>
        </p:spPr>
        <p:txBody>
          <a:bodyPr>
            <a:normAutofit/>
          </a:bodyPr>
          <a:lstStyle/>
          <a:p>
            <a:r>
              <a:rPr lang="pl-PL" sz="4800" b="1" dirty="0"/>
              <a:t>JAK ZOSTAĆ SKUTECZNYM LIDEREM</a:t>
            </a:r>
            <a:endParaRPr lang="pl-PL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533868" y="3594681"/>
            <a:ext cx="5123755" cy="814678"/>
          </a:xfrm>
        </p:spPr>
        <p:txBody>
          <a:bodyPr>
            <a:noAutofit/>
          </a:bodyPr>
          <a:lstStyle/>
          <a:p>
            <a:pPr algn="r"/>
            <a:endParaRPr lang="pl-PL" sz="1800" dirty="0"/>
          </a:p>
          <a:p>
            <a:pPr algn="r"/>
            <a:endParaRPr lang="pl-PL" sz="1800" dirty="0"/>
          </a:p>
          <a:p>
            <a:pPr algn="r"/>
            <a:r>
              <a:rPr lang="pl-PL" sz="1800" dirty="0"/>
              <a:t>Część teoretyczna</a:t>
            </a:r>
          </a:p>
        </p:txBody>
      </p:sp>
      <p:sp>
        <p:nvSpPr>
          <p:cNvPr id="7" name="Podtytuł 2"/>
          <p:cNvSpPr txBox="1">
            <a:spLocks/>
          </p:cNvSpPr>
          <p:nvPr/>
        </p:nvSpPr>
        <p:spPr>
          <a:xfrm>
            <a:off x="1366995" y="5158977"/>
            <a:ext cx="6831673" cy="7637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5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35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sz="1400" dirty="0"/>
              <a:t>realizacja w ramach projektu </a:t>
            </a:r>
          </a:p>
          <a:p>
            <a:pPr algn="l"/>
            <a:r>
              <a:rPr lang="pl-PL" sz="1400" b="1" dirty="0"/>
              <a:t>NICE (</a:t>
            </a:r>
            <a:r>
              <a:rPr lang="en-US" sz="1400" b="1" dirty="0"/>
              <a:t>Network for Inter-Institutional Cooperation in Entrepreneurial Education</a:t>
            </a:r>
            <a:r>
              <a:rPr lang="pl-PL" sz="1400" b="1" dirty="0"/>
              <a:t>) </a:t>
            </a:r>
          </a:p>
          <a:p>
            <a:pPr algn="l"/>
            <a:r>
              <a:rPr lang="pl-PL" sz="1400" dirty="0"/>
              <a:t>finansowanego z programu UE Erasmus+</a:t>
            </a:r>
          </a:p>
        </p:txBody>
      </p:sp>
    </p:spTree>
    <p:extLst>
      <p:ext uri="{BB962C8B-B14F-4D97-AF65-F5344CB8AC3E}">
        <p14:creationId xmlns:p14="http://schemas.microsoft.com/office/powerpoint/2010/main" val="1996368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30764" y="1844904"/>
            <a:ext cx="7485470" cy="994172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pl-PL" b="1" dirty="0"/>
              <a:t>Style przywództwa, czyli jak przewodzić zespołowi?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29534" y="2226469"/>
            <a:ext cx="7886700" cy="32635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sz="2400" b="1" dirty="0"/>
          </a:p>
          <a:p>
            <a:pPr marL="0" indent="0" algn="ctr">
              <a:buNone/>
            </a:pPr>
            <a:endParaRPr lang="pl-PL" sz="2400" b="1" dirty="0"/>
          </a:p>
          <a:p>
            <a:pPr marL="0" indent="0" algn="ctr">
              <a:buNone/>
            </a:pPr>
            <a:endParaRPr lang="pl-PL" sz="2400" b="1" dirty="0"/>
          </a:p>
          <a:p>
            <a:pPr marL="0" indent="0" algn="ctr">
              <a:buNone/>
            </a:pPr>
            <a:endParaRPr lang="pl-PL" sz="2400" b="1" dirty="0"/>
          </a:p>
          <a:p>
            <a:pPr marL="0" indent="0" algn="ctr">
              <a:buNone/>
            </a:pPr>
            <a:endParaRPr lang="pl-PL" sz="2400" b="1" dirty="0"/>
          </a:p>
          <a:p>
            <a:pPr marL="0" indent="0" algn="ctr">
              <a:buNone/>
            </a:pPr>
            <a:endParaRPr lang="pl-PL" sz="2400" b="1" dirty="0"/>
          </a:p>
          <a:p>
            <a:pPr marL="0" indent="0" algn="ctr">
              <a:buNone/>
            </a:pPr>
            <a:r>
              <a:rPr lang="pl-PL" sz="2400" b="1" dirty="0"/>
              <a:t>Waszym zdaniem: Na czym polegają te style?</a:t>
            </a:r>
          </a:p>
          <a:p>
            <a:pPr marL="0" indent="0" algn="ctr">
              <a:buNone/>
            </a:pPr>
            <a:endParaRPr lang="pl-PL" sz="2400" b="1" dirty="0"/>
          </a:p>
          <a:p>
            <a:pPr marL="0" indent="0" algn="ctr">
              <a:buNone/>
            </a:pPr>
            <a:endParaRPr lang="pl-PL" sz="2400" b="1" dirty="0"/>
          </a:p>
          <a:p>
            <a:pPr marL="0" indent="0">
              <a:buNone/>
            </a:pPr>
            <a:endParaRPr lang="pl-PL" sz="2400" b="1" dirty="0"/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61F6F4B0-58AF-4BA9-B932-FECFFE59FF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0419223"/>
              </p:ext>
            </p:extLst>
          </p:nvPr>
        </p:nvGraphicFramePr>
        <p:xfrm>
          <a:off x="2785369" y="3252431"/>
          <a:ext cx="6976260" cy="1211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8130">
                  <a:extLst>
                    <a:ext uri="{9D8B030D-6E8A-4147-A177-3AD203B41FA5}">
                      <a16:colId xmlns:a16="http://schemas.microsoft.com/office/drawing/2014/main" val="3522719963"/>
                    </a:ext>
                  </a:extLst>
                </a:gridCol>
                <a:gridCol w="3488130">
                  <a:extLst>
                    <a:ext uri="{9D8B030D-6E8A-4147-A177-3AD203B41FA5}">
                      <a16:colId xmlns:a16="http://schemas.microsoft.com/office/drawing/2014/main" val="2281155092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lang="pl-PL" sz="22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Autokratyczny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22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Demokratyczny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1745634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pl-PL"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Kontrolujący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Zachęcający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304007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pl-PL"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Zorientowany na cel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Zorientowany na zespół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185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2709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65139" y="681037"/>
            <a:ext cx="7200900" cy="1485900"/>
          </a:xfrm>
        </p:spPr>
        <p:txBody>
          <a:bodyPr>
            <a:normAutofit fontScale="90000"/>
          </a:bodyPr>
          <a:lstStyle/>
          <a:p>
            <a:pPr algn="l"/>
            <a:r>
              <a:rPr lang="pl-PL" b="1" dirty="0"/>
              <a:t>Style przywództwa, czyli jak przewodzić zespołowi?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dirty="0"/>
          </a:p>
          <a:p>
            <a:pPr marL="0" indent="0">
              <a:buNone/>
            </a:pPr>
            <a:endParaRPr lang="pl-PL" sz="2400" dirty="0"/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61F6F4B0-58AF-4BA9-B932-FECFFE59FF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665702"/>
              </p:ext>
            </p:extLst>
          </p:nvPr>
        </p:nvGraphicFramePr>
        <p:xfrm>
          <a:off x="2065139" y="2259396"/>
          <a:ext cx="8569730" cy="37919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4865">
                  <a:extLst>
                    <a:ext uri="{9D8B030D-6E8A-4147-A177-3AD203B41FA5}">
                      <a16:colId xmlns:a16="http://schemas.microsoft.com/office/drawing/2014/main" val="3522719963"/>
                    </a:ext>
                  </a:extLst>
                </a:gridCol>
                <a:gridCol w="4284865">
                  <a:extLst>
                    <a:ext uri="{9D8B030D-6E8A-4147-A177-3AD203B41FA5}">
                      <a16:colId xmlns:a16="http://schemas.microsoft.com/office/drawing/2014/main" val="2281155092"/>
                    </a:ext>
                  </a:extLst>
                </a:gridCol>
              </a:tblGrid>
              <a:tr h="1501523">
                <a:tc>
                  <a:txBody>
                    <a:bodyPr/>
                    <a:lstStyle/>
                    <a:p>
                      <a:r>
                        <a:rPr lang="pl-PL" sz="18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Autokratyczny</a:t>
                      </a:r>
                    </a:p>
                    <a:p>
                      <a:r>
                        <a:rPr lang="pl-PL" sz="18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„Rób, co ci każę”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8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Demokratyczny</a:t>
                      </a:r>
                    </a:p>
                    <a:p>
                      <a:r>
                        <a:rPr lang="pl-PL" sz="18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„Spotkajmy się i wspólnie zadecydujemy, jakie podjąć środki”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1745634"/>
                  </a:ext>
                </a:extLst>
              </a:tr>
              <a:tr h="1145229">
                <a:tc>
                  <a:txBody>
                    <a:bodyPr/>
                    <a:lstStyle/>
                    <a:p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Kontrolujący</a:t>
                      </a:r>
                    </a:p>
                    <a:p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„Ja tu rządzę”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Zachęcający</a:t>
                      </a:r>
                    </a:p>
                    <a:p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„Dam ci narzędzia do wykonania pracy”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304007"/>
                  </a:ext>
                </a:extLst>
              </a:tr>
              <a:tr h="1145229">
                <a:tc>
                  <a:txBody>
                    <a:bodyPr/>
                    <a:lstStyle/>
                    <a:p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Zorientowany na cel</a:t>
                      </a:r>
                    </a:p>
                    <a:p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„Liczy się tylko wykonanie zadania”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Zorientowany na zespół</a:t>
                      </a:r>
                    </a:p>
                    <a:p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„Ludzie są na pierwszym miejscu”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185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7384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1777754"/>
            <a:ext cx="8938591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Style przywództwa, czyli jak przewodzić zespołowi?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76400" y="3249684"/>
            <a:ext cx="10515600" cy="37919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/>
              <a:t>Waszym zdaniem:</a:t>
            </a:r>
          </a:p>
          <a:p>
            <a:pPr marL="385763" indent="-385763">
              <a:buAutoNum type="arabicPeriod"/>
            </a:pPr>
            <a:r>
              <a:rPr lang="pl-PL" sz="2400" dirty="0"/>
              <a:t>Czy każdy styl sprawdzi się w każdych okolicznościach?</a:t>
            </a:r>
          </a:p>
          <a:p>
            <a:pPr marL="385763" indent="-385763">
              <a:buAutoNum type="arabicPeriod"/>
            </a:pPr>
            <a:r>
              <a:rPr lang="pl-PL" sz="2400" dirty="0"/>
              <a:t>Czy istnieje idealny styl?</a:t>
            </a:r>
          </a:p>
          <a:p>
            <a:pPr marL="0" indent="0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6158881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18421" y="1070765"/>
            <a:ext cx="8955158" cy="1485900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Style przywództwa, czyli jak przewodzić zespołowi?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18421" y="2178978"/>
            <a:ext cx="10119692" cy="3962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sz="2000" dirty="0"/>
          </a:p>
          <a:p>
            <a:pPr marL="385763" indent="-385763">
              <a:buAutoNum type="arabicPeriod"/>
            </a:pPr>
            <a:r>
              <a:rPr lang="pl-PL" sz="2000" dirty="0"/>
              <a:t>Nie istnieje idealny styl przywództwa.</a:t>
            </a:r>
          </a:p>
          <a:p>
            <a:pPr marL="385763" indent="-385763">
              <a:buAutoNum type="arabicPeriod"/>
            </a:pPr>
            <a:r>
              <a:rPr lang="pl-PL" sz="2000" dirty="0"/>
              <a:t>Skrajności są złe.</a:t>
            </a:r>
          </a:p>
          <a:p>
            <a:pPr marL="385763" indent="-385763">
              <a:buAutoNum type="arabicPeriod"/>
            </a:pPr>
            <a:r>
              <a:rPr lang="pl-PL" sz="2000" dirty="0"/>
              <a:t>Styl zależy od</a:t>
            </a:r>
          </a:p>
          <a:p>
            <a:pPr>
              <a:buFontTx/>
              <a:buChar char="-"/>
            </a:pPr>
            <a:r>
              <a:rPr lang="pl-PL" sz="2000" dirty="0"/>
              <a:t>rodzaju organizacji</a:t>
            </a:r>
          </a:p>
          <a:p>
            <a:pPr>
              <a:buFontTx/>
              <a:buChar char="-"/>
            </a:pPr>
            <a:r>
              <a:rPr lang="pl-PL" sz="2000" dirty="0"/>
              <a:t>natury zadania</a:t>
            </a:r>
          </a:p>
          <a:p>
            <a:pPr>
              <a:buFontTx/>
              <a:buChar char="-"/>
            </a:pPr>
            <a:r>
              <a:rPr lang="pl-PL" sz="2000" dirty="0"/>
              <a:t>cech członków zespołu i całej grupy</a:t>
            </a:r>
          </a:p>
          <a:p>
            <a:pPr>
              <a:buFontTx/>
              <a:buChar char="-"/>
            </a:pPr>
            <a:r>
              <a:rPr lang="pl-PL" sz="2000" dirty="0"/>
              <a:t>osobowości lidera</a:t>
            </a:r>
          </a:p>
          <a:p>
            <a:pPr>
              <a:buFontTx/>
              <a:buChar char="-"/>
            </a:pPr>
            <a:r>
              <a:rPr lang="pl-PL" sz="2000" dirty="0"/>
              <a:t>kultury, w której funkcjonuje organizacja (np. polska, niemiecka, japońska)</a:t>
            </a:r>
            <a:r>
              <a:rPr lang="pl-PL" sz="2000" b="1" dirty="0"/>
              <a:t>  </a:t>
            </a:r>
          </a:p>
          <a:p>
            <a:pPr marL="385763" indent="-385763">
              <a:buAutoNum type="arabicPeriod"/>
            </a:pPr>
            <a:endParaRPr lang="pl-PL" sz="2000" b="1" dirty="0"/>
          </a:p>
          <a:p>
            <a:pPr marL="0" indent="0">
              <a:buNone/>
            </a:pPr>
            <a:endParaRPr lang="pl-PL" sz="2000" b="1" dirty="0"/>
          </a:p>
          <a:p>
            <a:pPr marL="0" indent="0"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8306532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9517" y="1469642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Typy liderów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9517" y="2346137"/>
            <a:ext cx="7200900" cy="4306455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pl-PL" sz="2200" dirty="0"/>
          </a:p>
          <a:p>
            <a:pPr marL="385763" indent="-385763">
              <a:lnSpc>
                <a:spcPct val="100000"/>
              </a:lnSpc>
              <a:buAutoNum type="arabicPeriod"/>
            </a:pPr>
            <a:r>
              <a:rPr lang="pl-PL" sz="2200" dirty="0"/>
              <a:t>Lider charyzmatyczny</a:t>
            </a:r>
          </a:p>
          <a:p>
            <a:pPr marL="385763" indent="-385763">
              <a:lnSpc>
                <a:spcPct val="100000"/>
              </a:lnSpc>
              <a:buAutoNum type="arabicPeriod"/>
            </a:pPr>
            <a:r>
              <a:rPr lang="pl-PL" sz="2200" dirty="0"/>
              <a:t>Lider wizjoner</a:t>
            </a:r>
          </a:p>
          <a:p>
            <a:pPr marL="385763" indent="-385763">
              <a:lnSpc>
                <a:spcPct val="100000"/>
              </a:lnSpc>
              <a:buAutoNum type="arabicPeriod"/>
            </a:pPr>
            <a:r>
              <a:rPr lang="pl-PL" sz="2200" dirty="0"/>
              <a:t>Lider transformacyjny</a:t>
            </a:r>
          </a:p>
          <a:p>
            <a:pPr marL="385763" indent="-385763">
              <a:lnSpc>
                <a:spcPct val="100000"/>
              </a:lnSpc>
              <a:buAutoNum type="arabicPeriod"/>
            </a:pPr>
            <a:r>
              <a:rPr lang="pl-PL" sz="2200" dirty="0"/>
              <a:t>Lider </a:t>
            </a:r>
            <a:r>
              <a:rPr lang="pl-PL" sz="2200" dirty="0" err="1"/>
              <a:t>tansakcyjny</a:t>
            </a:r>
            <a:endParaRPr lang="pl-PL" sz="2200" dirty="0"/>
          </a:p>
          <a:p>
            <a:pPr marL="385763" indent="-385763">
              <a:lnSpc>
                <a:spcPct val="100000"/>
              </a:lnSpc>
              <a:buAutoNum type="arabicPeriod"/>
            </a:pPr>
            <a:r>
              <a:rPr lang="pl-PL" sz="2200" dirty="0"/>
              <a:t>Lider autentyczny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pl-PL" sz="2200" b="1" dirty="0"/>
              <a:t>Waszym zdaniem: Na czym polegają te typy?</a:t>
            </a:r>
          </a:p>
          <a:p>
            <a:pPr marL="0" indent="0" algn="ctr">
              <a:lnSpc>
                <a:spcPct val="100000"/>
              </a:lnSpc>
              <a:buNone/>
            </a:pPr>
            <a:endParaRPr lang="pl-PL" sz="2200" b="1" dirty="0"/>
          </a:p>
          <a:p>
            <a:pPr marL="0" indent="0" algn="ctr">
              <a:lnSpc>
                <a:spcPct val="100000"/>
              </a:lnSpc>
              <a:buNone/>
            </a:pPr>
            <a:endParaRPr lang="pl-PL" sz="2200" b="1" dirty="0"/>
          </a:p>
          <a:p>
            <a:pPr marL="0" indent="0">
              <a:lnSpc>
                <a:spcPct val="100000"/>
              </a:lnSpc>
              <a:buNone/>
            </a:pPr>
            <a:endParaRPr lang="pl-PL" sz="2200" dirty="0"/>
          </a:p>
          <a:p>
            <a:pPr marL="385763" indent="-385763">
              <a:lnSpc>
                <a:spcPct val="100000"/>
              </a:lnSpc>
              <a:buAutoNum type="arabicPeriod"/>
            </a:pPr>
            <a:endParaRPr lang="pl-PL" sz="2200" dirty="0"/>
          </a:p>
          <a:p>
            <a:pPr marL="385763" indent="-385763">
              <a:lnSpc>
                <a:spcPct val="100000"/>
              </a:lnSpc>
              <a:buAutoNum type="arabicPeriod"/>
            </a:pP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10033975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81100" y="1151589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Typy liderów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1100" y="1814370"/>
            <a:ext cx="10606708" cy="4389582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lnSpc>
                <a:spcPct val="110000"/>
              </a:lnSpc>
              <a:buNone/>
            </a:pPr>
            <a:endParaRPr lang="pl-PL" dirty="0"/>
          </a:p>
          <a:p>
            <a:pPr marL="385763" indent="-385763">
              <a:lnSpc>
                <a:spcPct val="110000"/>
              </a:lnSpc>
              <a:buAutoNum type="arabicPeriod"/>
            </a:pPr>
            <a:r>
              <a:rPr lang="pl-PL" sz="2400" dirty="0"/>
              <a:t>Lider charyzmatyczny: ma wrodzone umiejętności inspirowania innych oraz aurę sprawiającą, że ludzie za nim podążają</a:t>
            </a:r>
          </a:p>
          <a:p>
            <a:pPr marL="385763" indent="-385763">
              <a:lnSpc>
                <a:spcPct val="110000"/>
              </a:lnSpc>
              <a:buAutoNum type="arabicPeriod"/>
            </a:pPr>
            <a:r>
              <a:rPr lang="pl-PL" sz="2400" dirty="0"/>
              <a:t>Lider wizjoner: ma jasny obraz ekscytującej przyszłości, którą potrafi zainspirować zespół</a:t>
            </a:r>
          </a:p>
          <a:p>
            <a:pPr marL="385763" indent="-385763">
              <a:lnSpc>
                <a:spcPct val="110000"/>
              </a:lnSpc>
              <a:buAutoNum type="arabicPeriod"/>
            </a:pPr>
            <a:r>
              <a:rPr lang="pl-PL" sz="2400" dirty="0"/>
              <a:t>Lider transformacyjny: siłą swojej osobowości potrafi wpłynąć na zespół i zmienić go, cieszy się podziwem, szacunkiem i zaufaniem </a:t>
            </a:r>
          </a:p>
          <a:p>
            <a:pPr marL="385763" indent="-385763">
              <a:lnSpc>
                <a:spcPct val="110000"/>
              </a:lnSpc>
              <a:buAutoNum type="arabicPeriod"/>
            </a:pPr>
            <a:r>
              <a:rPr lang="pl-PL" sz="2400" dirty="0"/>
              <a:t>Lider </a:t>
            </a:r>
            <a:r>
              <a:rPr lang="pl-PL" sz="2400" dirty="0" err="1"/>
              <a:t>tansakcyjny</a:t>
            </a:r>
            <a:r>
              <a:rPr lang="pl-PL" sz="2400" dirty="0"/>
              <a:t>: wymienia nagrody (np. pieniądze, pracę, poczucie bezpieczeństwa) na posłuszeństwo</a:t>
            </a:r>
          </a:p>
          <a:p>
            <a:pPr marL="385763" indent="-385763">
              <a:lnSpc>
                <a:spcPct val="110000"/>
              </a:lnSpc>
              <a:buAutoNum type="arabicPeriod"/>
            </a:pPr>
            <a:r>
              <a:rPr lang="pl-PL" sz="2400" dirty="0"/>
              <a:t>Lider autentyczny: postępuje zgodnie z osobistymi wartościami i przekonaniami, aby zbudować zaufanie zespołu i wiarygodność; zachęca do naśladowania wizji i buduje relacje oparte na współpracy. </a:t>
            </a:r>
          </a:p>
          <a:p>
            <a:pPr marL="385763" indent="-385763">
              <a:lnSpc>
                <a:spcPct val="110000"/>
              </a:lnSpc>
              <a:buAutoNum type="arabicPeriod"/>
            </a:pPr>
            <a:endParaRPr lang="pl-PL" sz="2400" b="1" dirty="0"/>
          </a:p>
          <a:p>
            <a:pPr marL="0" indent="0" algn="ctr">
              <a:lnSpc>
                <a:spcPct val="110000"/>
              </a:lnSpc>
              <a:buNone/>
            </a:pPr>
            <a:endParaRPr lang="pl-PL" sz="2400" b="1" dirty="0"/>
          </a:p>
          <a:p>
            <a:pPr marL="0" indent="0">
              <a:lnSpc>
                <a:spcPct val="110000"/>
              </a:lnSpc>
              <a:buNone/>
            </a:pPr>
            <a:endParaRPr lang="pl-PL" sz="2400" dirty="0"/>
          </a:p>
          <a:p>
            <a:pPr marL="385763" indent="-385763">
              <a:lnSpc>
                <a:spcPct val="110000"/>
              </a:lnSpc>
              <a:buAutoNum type="arabicPeriod"/>
            </a:pPr>
            <a:endParaRPr lang="pl-PL" sz="2400" dirty="0"/>
          </a:p>
          <a:p>
            <a:pPr marL="385763" indent="-385763">
              <a:lnSpc>
                <a:spcPct val="110000"/>
              </a:lnSpc>
              <a:buAutoNum type="arabicPeriod"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458415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04122" y="1479581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Cechy skutecznego lidera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03513" y="2156865"/>
            <a:ext cx="10515600" cy="379198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pl-PL" sz="2800" b="1" dirty="0"/>
              <a:t>Waszym zdaniem: </a:t>
            </a:r>
          </a:p>
          <a:p>
            <a:pPr marL="0" indent="0">
              <a:buNone/>
            </a:pPr>
            <a:endParaRPr lang="pl-PL" sz="1000" b="1" dirty="0"/>
          </a:p>
          <a:p>
            <a:pPr marL="0" indent="0">
              <a:buNone/>
            </a:pPr>
            <a:r>
              <a:rPr lang="pl-PL" sz="2800" b="1" dirty="0"/>
              <a:t>Jakimi cechami charakteryzuje się skuteczny lider?</a:t>
            </a:r>
          </a:p>
          <a:p>
            <a:pPr marL="385763" indent="-385763">
              <a:buAutoNum type="arabicPeriod"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3615228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43879" y="566530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Cechy skutecznego lidera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43879" y="1146463"/>
            <a:ext cx="10515600" cy="4565073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pl-PL" sz="2000" dirty="0"/>
          </a:p>
          <a:p>
            <a:pPr marL="385763" indent="-385763">
              <a:lnSpc>
                <a:spcPct val="100000"/>
              </a:lnSpc>
              <a:buAutoNum type="arabicPeriod"/>
            </a:pPr>
            <a:r>
              <a:rPr lang="pl-PL" sz="2000" dirty="0"/>
              <a:t>Zna się na rzeczy, jest pewny siebie i wie, co ma robić.</a:t>
            </a:r>
          </a:p>
          <a:p>
            <a:pPr marL="385763" indent="-385763">
              <a:lnSpc>
                <a:spcPct val="100000"/>
              </a:lnSpc>
              <a:buAutoNum type="arabicPeriod"/>
            </a:pPr>
            <a:r>
              <a:rPr lang="pl-PL" sz="2000" dirty="0"/>
              <a:t>Ma wizję i potrafi przekazać wizję działania zespołowi.</a:t>
            </a:r>
          </a:p>
          <a:p>
            <a:pPr marL="385763" indent="-385763">
              <a:lnSpc>
                <a:spcPct val="100000"/>
              </a:lnSpc>
              <a:buAutoNum type="arabicPeriod"/>
            </a:pPr>
            <a:r>
              <a:rPr lang="pl-PL" sz="2000" dirty="0"/>
              <a:t>Jest godny zaufania i skutecznie wywiera wpływ na zespół.</a:t>
            </a:r>
          </a:p>
          <a:p>
            <a:pPr marL="385763" indent="-385763">
              <a:lnSpc>
                <a:spcPct val="100000"/>
              </a:lnSpc>
              <a:buAutoNum type="arabicPeriod"/>
            </a:pPr>
            <a:r>
              <a:rPr lang="pl-PL" sz="2000" dirty="0"/>
              <a:t>Docenia możliwość konsultacji z zespołem.</a:t>
            </a:r>
          </a:p>
          <a:p>
            <a:pPr marL="385763" indent="-385763">
              <a:lnSpc>
                <a:spcPct val="100000"/>
              </a:lnSpc>
              <a:buAutoNum type="arabicPeriod"/>
            </a:pPr>
            <a:r>
              <a:rPr lang="pl-PL" sz="2000" dirty="0"/>
              <a:t>Buduje zgrany zespół, ale potrafi wyznaczać granice.</a:t>
            </a:r>
          </a:p>
          <a:p>
            <a:pPr marL="385763" indent="-385763">
              <a:lnSpc>
                <a:spcPct val="100000"/>
              </a:lnSpc>
              <a:buAutoNum type="arabicPeriod"/>
            </a:pPr>
            <a:r>
              <a:rPr lang="pl-PL" sz="2000" dirty="0"/>
              <a:t>Daje zespołowi wskazówki dotyczące rozwoju jego członków.</a:t>
            </a:r>
          </a:p>
          <a:p>
            <a:pPr marL="385763" indent="-385763">
              <a:lnSpc>
                <a:spcPct val="100000"/>
              </a:lnSpc>
              <a:buAutoNum type="arabicPeriod"/>
            </a:pPr>
            <a:r>
              <a:rPr lang="pl-PL" sz="2000" dirty="0"/>
              <a:t>Traktuje zespół z szacunkiem.</a:t>
            </a:r>
          </a:p>
          <a:p>
            <a:pPr marL="385763" indent="-385763">
              <a:lnSpc>
                <a:spcPct val="100000"/>
              </a:lnSpc>
              <a:buAutoNum type="arabicPeriod"/>
            </a:pPr>
            <a:r>
              <a:rPr lang="pl-PL" sz="2000" dirty="0"/>
              <a:t>Jest elastyczny – potrafi przełączać się między stylami przywództwa.</a:t>
            </a:r>
          </a:p>
          <a:p>
            <a:pPr marL="385763" indent="-385763">
              <a:lnSpc>
                <a:spcPct val="100000"/>
              </a:lnSpc>
              <a:buAutoNum type="arabicPeriod"/>
            </a:pPr>
            <a:r>
              <a:rPr lang="pl-PL" sz="2000" dirty="0"/>
              <a:t>Potrafi wyrażać swoje opinie i daje zespołowi informację zwrotną.</a:t>
            </a:r>
          </a:p>
          <a:p>
            <a:pPr marL="385763" indent="-385763">
              <a:lnSpc>
                <a:spcPct val="100000"/>
              </a:lnSpc>
              <a:buAutoNum type="arabicPeriod"/>
            </a:pPr>
            <a:r>
              <a:rPr lang="pl-PL" sz="2000" dirty="0"/>
              <a:t>Uważnie obserwuje siebie i potrafi doskonalić swoje umiejętności.</a:t>
            </a:r>
          </a:p>
          <a:p>
            <a:pPr marL="385763" indent="-385763">
              <a:lnSpc>
                <a:spcPct val="100000"/>
              </a:lnSpc>
              <a:buAutoNum type="arabicPeriod"/>
            </a:pPr>
            <a:r>
              <a:rPr lang="pl-PL" sz="2000" dirty="0"/>
              <a:t>Nie wyręcza członków zespołu w zadaniach, ale jeśli trzeba, potrafi wejść w rolę wykonawcy zadania.</a:t>
            </a:r>
          </a:p>
          <a:p>
            <a:pPr marL="385763" indent="-385763">
              <a:lnSpc>
                <a:spcPct val="100000"/>
              </a:lnSpc>
              <a:buAutoNum type="arabicPeriod"/>
            </a:pPr>
            <a:endParaRPr lang="pl-PL" sz="2000" dirty="0"/>
          </a:p>
          <a:p>
            <a:pPr marL="385763" indent="-385763">
              <a:lnSpc>
                <a:spcPct val="100000"/>
              </a:lnSpc>
              <a:buAutoNum type="arabicPeriod"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8513999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56252" y="1529276"/>
            <a:ext cx="10515600" cy="1325563"/>
          </a:xfrm>
        </p:spPr>
        <p:txBody>
          <a:bodyPr>
            <a:noAutofit/>
          </a:bodyPr>
          <a:lstStyle/>
          <a:p>
            <a:pPr algn="l"/>
            <a:br>
              <a:rPr lang="pl-PL" sz="4000" dirty="0"/>
            </a:br>
            <a:br>
              <a:rPr lang="pl-PL" sz="4000" dirty="0"/>
            </a:br>
            <a:r>
              <a:rPr lang="pl-PL" sz="4000" b="1" dirty="0"/>
              <a:t>Oceniamy własne zdolności przywódcze</a:t>
            </a:r>
            <a:br>
              <a:rPr lang="pl-PL" sz="4000" dirty="0"/>
            </a:b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75522" y="2275650"/>
            <a:ext cx="10515600" cy="379198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/>
              <a:t>Czas na ocenienie Waszych własnych zdolności przywódczych.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/>
              <a:t>Powodzenia!</a:t>
            </a:r>
          </a:p>
        </p:txBody>
      </p:sp>
    </p:spTree>
    <p:extLst>
      <p:ext uri="{BB962C8B-B14F-4D97-AF65-F5344CB8AC3E}">
        <p14:creationId xmlns:p14="http://schemas.microsoft.com/office/powerpoint/2010/main" val="28438384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53817" y="1608790"/>
            <a:ext cx="10515600" cy="1325563"/>
          </a:xfrm>
        </p:spPr>
        <p:txBody>
          <a:bodyPr>
            <a:noAutofit/>
          </a:bodyPr>
          <a:lstStyle/>
          <a:p>
            <a:pPr algn="l"/>
            <a:br>
              <a:rPr lang="pl-PL" sz="4000" dirty="0"/>
            </a:br>
            <a:br>
              <a:rPr lang="pl-PL" sz="4000" dirty="0"/>
            </a:br>
            <a:r>
              <a:rPr lang="pl-PL" sz="4000" b="1" dirty="0"/>
              <a:t>Dyskusja</a:t>
            </a:r>
            <a:br>
              <a:rPr lang="pl-PL" sz="4000" dirty="0"/>
            </a:b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53817" y="2842180"/>
            <a:ext cx="10515600" cy="379198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b="1" dirty="0"/>
              <a:t>Waszym zdaniem:</a:t>
            </a:r>
          </a:p>
          <a:p>
            <a:pPr marL="0" indent="0">
              <a:buNone/>
            </a:pPr>
            <a:endParaRPr lang="pl-PL" sz="1000" b="1" dirty="0"/>
          </a:p>
          <a:p>
            <a:pPr marL="0" indent="0">
              <a:buNone/>
            </a:pPr>
            <a:r>
              <a:rPr lang="pl-PL" sz="2400" b="1" dirty="0"/>
              <a:t>Jakim jestem liderem i czego muszę się jeszcze nauczyć?</a:t>
            </a:r>
          </a:p>
        </p:txBody>
      </p:sp>
    </p:spTree>
    <p:extLst>
      <p:ext uri="{BB962C8B-B14F-4D97-AF65-F5344CB8AC3E}">
        <p14:creationId xmlns:p14="http://schemas.microsoft.com/office/powerpoint/2010/main" val="851268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81100" y="1489520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Plan prezentacji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1100" y="2331278"/>
            <a:ext cx="10835308" cy="4241800"/>
          </a:xfrm>
        </p:spPr>
        <p:txBody>
          <a:bodyPr>
            <a:normAutofit/>
          </a:bodyPr>
          <a:lstStyle/>
          <a:p>
            <a:pPr marL="385763" indent="-385763" algn="just">
              <a:buAutoNum type="arabicPeriod"/>
            </a:pPr>
            <a:endParaRPr lang="pl-PL" sz="2200" dirty="0"/>
          </a:p>
          <a:p>
            <a:pPr marL="385763" indent="-385763" algn="just">
              <a:buAutoNum type="arabicPeriod"/>
            </a:pPr>
            <a:r>
              <a:rPr lang="pl-PL" sz="2200" dirty="0"/>
              <a:t>Lider – definicja słowa w kontekście ogólnym i w kontekście przedsiębiorczości</a:t>
            </a:r>
          </a:p>
          <a:p>
            <a:pPr marL="385763" indent="-385763" algn="just">
              <a:buAutoNum type="arabicPeriod"/>
            </a:pPr>
            <a:r>
              <a:rPr lang="pl-PL" sz="2200" dirty="0"/>
              <a:t>Czym konkretnie zajmują się liderzy</a:t>
            </a:r>
          </a:p>
          <a:p>
            <a:pPr marL="385763" indent="-385763" algn="just">
              <a:buAutoNum type="arabicPeriod"/>
            </a:pPr>
            <a:r>
              <a:rPr lang="pl-PL" sz="2200" dirty="0"/>
              <a:t>Style przywództwa</a:t>
            </a:r>
          </a:p>
          <a:p>
            <a:pPr marL="385763" indent="-385763" algn="just">
              <a:buAutoNum type="arabicPeriod"/>
            </a:pPr>
            <a:r>
              <a:rPr lang="pl-PL" sz="2200" dirty="0"/>
              <a:t>Typy liderów</a:t>
            </a:r>
          </a:p>
          <a:p>
            <a:pPr marL="385763" indent="-385763" algn="just">
              <a:buAutoNum type="arabicPeriod"/>
            </a:pPr>
            <a:r>
              <a:rPr lang="pl-PL" sz="2200" dirty="0"/>
              <a:t>Cechy skutecznego lidera</a:t>
            </a:r>
          </a:p>
          <a:p>
            <a:pPr marL="385763" indent="-385763" algn="just">
              <a:buAutoNum type="arabicPeriod"/>
            </a:pPr>
            <a:r>
              <a:rPr lang="pl-PL" sz="2200" dirty="0"/>
              <a:t>Ćwiczenie: Oceniamy własne zdolności przywódcze</a:t>
            </a:r>
          </a:p>
          <a:p>
            <a:pPr marL="385763" indent="-385763" algn="just">
              <a:buAutoNum type="arabicPeriod"/>
            </a:pPr>
            <a:r>
              <a:rPr lang="pl-PL" sz="2200" dirty="0"/>
              <a:t>Dyskusja – Jakim jestem liderem i czego muszę się jeszcze nauczyć?</a:t>
            </a:r>
          </a:p>
          <a:p>
            <a:pPr marL="385763" indent="-385763" algn="just">
              <a:buAutoNum type="arabicPeriod"/>
            </a:pPr>
            <a:r>
              <a:rPr lang="pl-PL" sz="2200" dirty="0"/>
              <a:t>Bibliografia</a:t>
            </a:r>
          </a:p>
        </p:txBody>
      </p:sp>
    </p:spTree>
    <p:extLst>
      <p:ext uri="{BB962C8B-B14F-4D97-AF65-F5344CB8AC3E}">
        <p14:creationId xmlns:p14="http://schemas.microsoft.com/office/powerpoint/2010/main" val="16987996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400068"/>
            <a:ext cx="10515600" cy="1325563"/>
          </a:xfrm>
        </p:spPr>
        <p:txBody>
          <a:bodyPr>
            <a:normAutofit/>
          </a:bodyPr>
          <a:lstStyle/>
          <a:p>
            <a:pPr algn="l"/>
            <a:br>
              <a:rPr lang="pl-PL" dirty="0"/>
            </a:br>
            <a:r>
              <a:rPr lang="pl-PL" b="1" dirty="0"/>
              <a:t>Bibliografia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pl-PL" sz="2400" dirty="0"/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pl-PL" sz="2400" dirty="0" err="1"/>
              <a:t>Amstrong</a:t>
            </a:r>
            <a:r>
              <a:rPr lang="pl-PL" sz="2400" dirty="0"/>
              <a:t> M., 2021, Jak zarządzać ludźmi. Proste i efektywne strategie menedżerskie. Przekład Monika Skowron. Kraków.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pl-PL" sz="2400" dirty="0" err="1"/>
              <a:t>Adair</a:t>
            </a:r>
            <a:r>
              <a:rPr lang="pl-PL" sz="2400" dirty="0"/>
              <a:t> J., 1973, The Action </a:t>
            </a:r>
            <a:r>
              <a:rPr lang="pl-PL" sz="2400" dirty="0" err="1"/>
              <a:t>Centred</a:t>
            </a:r>
            <a:r>
              <a:rPr lang="pl-PL" sz="2400" dirty="0"/>
              <a:t> Leader. London.</a:t>
            </a:r>
          </a:p>
          <a:p>
            <a:pPr marL="0" indent="0">
              <a:lnSpc>
                <a:spcPct val="100000"/>
              </a:lnSpc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1554599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4400" b="1" dirty="0"/>
              <a:t>Dziękuję za uwagę!</a:t>
            </a:r>
          </a:p>
        </p:txBody>
      </p:sp>
    </p:spTree>
    <p:extLst>
      <p:ext uri="{BB962C8B-B14F-4D97-AF65-F5344CB8AC3E}">
        <p14:creationId xmlns:p14="http://schemas.microsoft.com/office/powerpoint/2010/main" val="3623871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1951" y="1610140"/>
            <a:ext cx="9871214" cy="1485900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Lider (leader) – znaczenie 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1951" y="2817743"/>
            <a:ext cx="9980545" cy="41956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200" b="1" dirty="0"/>
              <a:t>Waszym zdaniem:</a:t>
            </a:r>
          </a:p>
          <a:p>
            <a:pPr marL="0" indent="0">
              <a:buNone/>
            </a:pPr>
            <a:endParaRPr lang="pl-PL" sz="1000" dirty="0"/>
          </a:p>
          <a:p>
            <a:r>
              <a:rPr lang="pl-PL" sz="2200" b="1" dirty="0"/>
              <a:t>Jak rozumiecie znaczenie słowa </a:t>
            </a:r>
            <a:r>
              <a:rPr lang="pl-PL" sz="2200" b="1" i="1" dirty="0"/>
              <a:t>lider</a:t>
            </a:r>
            <a:r>
              <a:rPr lang="pl-PL" sz="2200" b="1" dirty="0"/>
              <a:t> w kontekście ogólnym (definicja słownikowa)?</a:t>
            </a:r>
          </a:p>
          <a:p>
            <a:endParaRPr lang="pl-PL" sz="1000" b="1" dirty="0"/>
          </a:p>
          <a:p>
            <a:r>
              <a:rPr lang="pl-PL" sz="2200" b="1" dirty="0"/>
              <a:t>Jak rozumiecie znaczenia słowa </a:t>
            </a:r>
            <a:r>
              <a:rPr lang="pl-PL" sz="2200" b="1" i="1" dirty="0"/>
              <a:t>lider</a:t>
            </a:r>
            <a:r>
              <a:rPr lang="pl-PL" sz="2200" b="1" dirty="0"/>
              <a:t> w kontekście przedsiębiorczości (w firmie, organizacji)?</a:t>
            </a:r>
          </a:p>
          <a:p>
            <a:pPr marL="0" indent="0">
              <a:buNone/>
            </a:pPr>
            <a:endParaRPr lang="pl-PL" sz="2200" dirty="0"/>
          </a:p>
          <a:p>
            <a:pPr marL="0" indent="0">
              <a:buNone/>
            </a:pPr>
            <a:endParaRPr lang="pl-PL" sz="2200" dirty="0"/>
          </a:p>
          <a:p>
            <a:pPr marL="0" indent="0">
              <a:buNone/>
            </a:pPr>
            <a:endParaRPr lang="pl-PL" sz="2200" dirty="0"/>
          </a:p>
          <a:p>
            <a:pPr marL="0" indent="0">
              <a:buNone/>
            </a:pPr>
            <a:endParaRPr lang="pl-PL" sz="2200" dirty="0"/>
          </a:p>
          <a:p>
            <a:endParaRPr lang="pl-PL" sz="2200" dirty="0"/>
          </a:p>
          <a:p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488105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53817" y="1740454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Lider (leader) – znaczenie 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53817" y="3066017"/>
            <a:ext cx="10515600" cy="37919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200" b="1" dirty="0"/>
              <a:t>Waszym zdaniem:</a:t>
            </a:r>
            <a:endParaRPr lang="pl-PL" sz="2200" dirty="0"/>
          </a:p>
          <a:p>
            <a:endParaRPr lang="pl-PL" sz="1000" b="1" dirty="0"/>
          </a:p>
          <a:p>
            <a:pPr marL="0" indent="0">
              <a:buNone/>
            </a:pPr>
            <a:r>
              <a:rPr lang="pl-PL" sz="2200" b="1" dirty="0"/>
              <a:t>Jak rozumiecie znaczenie słowa </a:t>
            </a:r>
            <a:r>
              <a:rPr lang="pl-PL" sz="2200" b="1" i="1" dirty="0"/>
              <a:t>lider</a:t>
            </a:r>
            <a:r>
              <a:rPr lang="pl-PL" sz="2200" b="1" dirty="0"/>
              <a:t> w kontekście ogólnym (definicja słownikowa)?</a:t>
            </a:r>
          </a:p>
          <a:p>
            <a:pPr marL="0" indent="0">
              <a:buNone/>
            </a:pPr>
            <a:endParaRPr lang="pl-PL" sz="2200" b="1" dirty="0"/>
          </a:p>
          <a:p>
            <a:endParaRPr lang="pl-PL" sz="2200" b="1" dirty="0"/>
          </a:p>
          <a:p>
            <a:pPr marL="0" indent="0">
              <a:buNone/>
            </a:pPr>
            <a:endParaRPr lang="pl-PL" sz="2200" dirty="0"/>
          </a:p>
          <a:p>
            <a:pPr marL="0" indent="0">
              <a:buNone/>
            </a:pPr>
            <a:endParaRPr lang="pl-PL" sz="2200" dirty="0"/>
          </a:p>
          <a:p>
            <a:pPr marL="0" indent="0">
              <a:buNone/>
            </a:pPr>
            <a:endParaRPr lang="pl-PL" sz="2200" dirty="0"/>
          </a:p>
          <a:p>
            <a:pPr marL="0" indent="0">
              <a:buNone/>
            </a:pPr>
            <a:endParaRPr lang="pl-PL" sz="2200" dirty="0"/>
          </a:p>
          <a:p>
            <a:endParaRPr lang="pl-PL" sz="2200" dirty="0"/>
          </a:p>
          <a:p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1348357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40734" y="1327654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Lider – znaczenie 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40734" y="1990436"/>
            <a:ext cx="10113065" cy="433416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endParaRPr lang="pl-PL" sz="2200" dirty="0"/>
          </a:p>
          <a:p>
            <a:pPr algn="just">
              <a:lnSpc>
                <a:spcPct val="100000"/>
              </a:lnSpc>
            </a:pPr>
            <a:r>
              <a:rPr lang="pl-PL" sz="2200" i="1" dirty="0"/>
              <a:t>Lider</a:t>
            </a:r>
            <a:r>
              <a:rPr lang="pl-PL" sz="2200" dirty="0"/>
              <a:t> w kontekście ogólnym (definicja słownikowa SJP):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pl-PL" sz="2200" dirty="0"/>
              <a:t>«</a:t>
            </a:r>
            <a:r>
              <a:rPr lang="pl-PL" sz="2200" u="sng" dirty="0"/>
              <a:t>przywódca</a:t>
            </a:r>
            <a:r>
              <a:rPr lang="pl-PL" sz="2200" dirty="0"/>
              <a:t> partii politycznej, związku zawodowego lub innych organizacji społecznych»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pl-PL" sz="2200" dirty="0"/>
              <a:t>«zawodnik lub zespół zawodników, który wysunął się na </a:t>
            </a:r>
            <a:r>
              <a:rPr lang="pl-PL" sz="2200" u="sng" dirty="0"/>
              <a:t>czoło</a:t>
            </a:r>
            <a:r>
              <a:rPr lang="pl-PL" sz="2200" dirty="0"/>
              <a:t> wyścigu lub tabeli rozgrywek»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pl-PL" sz="2200" dirty="0"/>
              <a:t>«</a:t>
            </a:r>
            <a:r>
              <a:rPr lang="pl-PL" sz="2200" u="sng" dirty="0"/>
              <a:t>czołowy</a:t>
            </a:r>
            <a:r>
              <a:rPr lang="pl-PL" sz="2200" dirty="0"/>
              <a:t> członek zespołu muzycznego, piszący teksty i muzykę do piosenek»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pl-PL" sz="2200" dirty="0"/>
              <a:t>«przedsiębiorstwo zajmujące </a:t>
            </a:r>
            <a:r>
              <a:rPr lang="pl-PL" sz="2200" u="sng" dirty="0"/>
              <a:t>czołowe</a:t>
            </a:r>
            <a:r>
              <a:rPr lang="pl-PL" sz="2200" dirty="0"/>
              <a:t> miejsce w produkcji i sprzedaży wyrobów z danej dziedziny»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2200" dirty="0"/>
          </a:p>
          <a:p>
            <a:pPr marL="0" indent="0" algn="just">
              <a:lnSpc>
                <a:spcPct val="100000"/>
              </a:lnSpc>
              <a:buNone/>
            </a:pPr>
            <a:endParaRPr lang="pl-PL" sz="2200" dirty="0"/>
          </a:p>
          <a:p>
            <a:pPr marL="0" indent="0" algn="just">
              <a:lnSpc>
                <a:spcPct val="100000"/>
              </a:lnSpc>
              <a:buNone/>
            </a:pPr>
            <a:endParaRPr lang="pl-PL" sz="2200" dirty="0"/>
          </a:p>
          <a:p>
            <a:pPr marL="0" indent="0" algn="just">
              <a:lnSpc>
                <a:spcPct val="100000"/>
              </a:lnSpc>
              <a:buNone/>
            </a:pPr>
            <a:endParaRPr lang="pl-PL" sz="2200" dirty="0"/>
          </a:p>
          <a:p>
            <a:pPr marL="0" indent="0" algn="just">
              <a:lnSpc>
                <a:spcPct val="100000"/>
              </a:lnSpc>
              <a:buNone/>
            </a:pPr>
            <a:endParaRPr lang="pl-PL" sz="2200" dirty="0"/>
          </a:p>
          <a:p>
            <a:pPr marL="0" indent="0" algn="just">
              <a:lnSpc>
                <a:spcPct val="100000"/>
              </a:lnSpc>
              <a:buNone/>
            </a:pPr>
            <a:endParaRPr lang="pl-PL" sz="2200" dirty="0"/>
          </a:p>
          <a:p>
            <a:pPr algn="just">
              <a:lnSpc>
                <a:spcPct val="100000"/>
              </a:lnSpc>
            </a:pPr>
            <a:endParaRPr lang="pl-PL" sz="2200" dirty="0"/>
          </a:p>
          <a:p>
            <a:pPr>
              <a:lnSpc>
                <a:spcPct val="100000"/>
              </a:lnSpc>
            </a:pP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3055096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57470" y="1899480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Lider (leader) – znaczenie 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57470" y="3066017"/>
            <a:ext cx="10515600" cy="37919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b="1" dirty="0"/>
              <a:t>Waszym zdaniem:</a:t>
            </a:r>
          </a:p>
          <a:p>
            <a:pPr marL="0" indent="0">
              <a:buNone/>
            </a:pPr>
            <a:endParaRPr lang="pl-PL" sz="1000" b="1" dirty="0"/>
          </a:p>
          <a:p>
            <a:pPr marL="0" indent="0">
              <a:buNone/>
            </a:pPr>
            <a:r>
              <a:rPr lang="pl-PL" sz="2400" b="1" dirty="0"/>
              <a:t>Jak rozumiecie znaczenia słowa </a:t>
            </a:r>
            <a:r>
              <a:rPr lang="pl-PL" sz="2400" b="1" i="1" dirty="0"/>
              <a:t>lider</a:t>
            </a:r>
            <a:r>
              <a:rPr lang="pl-PL" sz="2400" b="1" dirty="0"/>
              <a:t> w kontekście przedsiębiorczości (w firmie, organizacji)?</a:t>
            </a:r>
          </a:p>
          <a:p>
            <a:pPr marL="0" indent="0">
              <a:buNone/>
            </a:pPr>
            <a:endParaRPr lang="pl-PL" sz="2400" b="1" dirty="0"/>
          </a:p>
          <a:p>
            <a:endParaRPr lang="pl-PL" sz="2400" b="1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endParaRPr lang="pl-PL" sz="2400" dirty="0"/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242929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97934" y="1827450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Lider – znaczenie 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97934" y="2595068"/>
            <a:ext cx="9655866" cy="416790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l-PL" dirty="0"/>
          </a:p>
          <a:p>
            <a:pPr algn="just"/>
            <a:r>
              <a:rPr lang="pl-PL" sz="2400" i="1" dirty="0"/>
              <a:t>Lider</a:t>
            </a:r>
            <a:r>
              <a:rPr lang="pl-PL" sz="2400" dirty="0"/>
              <a:t> w kontekście przedsiębiorczości (w firmie, organizacji): </a:t>
            </a:r>
          </a:p>
          <a:p>
            <a:pPr marL="0" indent="0">
              <a:buNone/>
            </a:pPr>
            <a:r>
              <a:rPr lang="pl-PL" sz="2400" b="1" dirty="0"/>
              <a:t>- </a:t>
            </a:r>
            <a:r>
              <a:rPr lang="pl-PL" sz="2400" dirty="0"/>
              <a:t> wyznacza cele i kierunek działania dla zespołu </a:t>
            </a:r>
          </a:p>
          <a:p>
            <a:pPr marL="0" indent="0">
              <a:buNone/>
            </a:pPr>
            <a:r>
              <a:rPr lang="pl-PL" sz="2400" dirty="0"/>
              <a:t>-  komunikuje wizję przyszłości </a:t>
            </a:r>
          </a:p>
          <a:p>
            <a:pPr>
              <a:buFontTx/>
              <a:buChar char="-"/>
            </a:pPr>
            <a:r>
              <a:rPr lang="pl-PL" sz="2400" dirty="0"/>
              <a:t>motywuje pracowników i zwiększa ich zaangażowanie </a:t>
            </a:r>
          </a:p>
          <a:p>
            <a:pPr>
              <a:buFontTx/>
              <a:buChar char="-"/>
            </a:pPr>
            <a:r>
              <a:rPr lang="pl-PL" sz="2400" dirty="0"/>
              <a:t>prowadzi zespół do osiągnięcia celu</a:t>
            </a:r>
          </a:p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algn="just"/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66522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rgbClr val="00B0F0"/>
                </a:solidFill>
              </a:rPr>
              <a:t>Lider a menadżer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46605F16-5897-439B-9DBC-C3E23F57C6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52699" y="1827104"/>
            <a:ext cx="3335840" cy="823912"/>
          </a:xfrm>
        </p:spPr>
        <p:txBody>
          <a:bodyPr/>
          <a:lstStyle/>
          <a:p>
            <a:r>
              <a:rPr lang="pl-PL" dirty="0"/>
              <a:t>Lider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2"/>
          </p:nvPr>
        </p:nvSpPr>
        <p:spPr>
          <a:xfrm>
            <a:off x="2552701" y="2651017"/>
            <a:ext cx="3335839" cy="3216385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endParaRPr lang="pl-PL" dirty="0"/>
          </a:p>
          <a:p>
            <a:r>
              <a:rPr lang="pl-PL" dirty="0"/>
              <a:t>Wyznacza cele i kierunek działania dla zespołu </a:t>
            </a:r>
          </a:p>
          <a:p>
            <a:r>
              <a:rPr lang="pl-PL" dirty="0"/>
              <a:t>Komunikuje wizję przyszłości </a:t>
            </a:r>
          </a:p>
          <a:p>
            <a:r>
              <a:rPr lang="pl-PL" dirty="0"/>
              <a:t>Motywuje pracowników i zwiększa ich zaangażowanie </a:t>
            </a:r>
          </a:p>
          <a:p>
            <a:r>
              <a:rPr lang="pl-PL" dirty="0"/>
              <a:t>Prowadzi zespół do osiągnięcia celu</a:t>
            </a:r>
          </a:p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algn="just"/>
            <a:endParaRPr lang="pl-PL" dirty="0"/>
          </a:p>
          <a:p>
            <a:endParaRPr lang="pl-PL" dirty="0"/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536862BA-6633-4355-83D8-82E393DEBB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7760" y="1827104"/>
            <a:ext cx="3335840" cy="823912"/>
          </a:xfrm>
        </p:spPr>
        <p:txBody>
          <a:bodyPr/>
          <a:lstStyle/>
          <a:p>
            <a:r>
              <a:rPr lang="pl-PL" dirty="0"/>
              <a:t>Menadżer</a:t>
            </a:r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B163DC89-5345-48DF-BB6D-75D798AFC5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7760" y="2651017"/>
            <a:ext cx="3335840" cy="3216385"/>
          </a:xfrm>
        </p:spPr>
        <p:txBody>
          <a:bodyPr>
            <a:normAutofit fontScale="70000" lnSpcReduction="20000"/>
          </a:bodyPr>
          <a:lstStyle/>
          <a:p>
            <a:endParaRPr lang="pl-PL" dirty="0"/>
          </a:p>
          <a:p>
            <a:r>
              <a:rPr lang="pl-PL" dirty="0"/>
              <a:t>Planuje, ustala budżet, organizuje i kontroluje pracę, wspiera wydajność pracy</a:t>
            </a:r>
          </a:p>
          <a:p>
            <a:r>
              <a:rPr lang="pl-PL" dirty="0"/>
              <a:t>Upewnia się, że na stanowiskach znajdują się ludzie o odpowiednich zdolnościach</a:t>
            </a:r>
          </a:p>
          <a:p>
            <a:r>
              <a:rPr lang="pl-PL" dirty="0"/>
              <a:t>Pełni rolę lidera</a:t>
            </a:r>
          </a:p>
          <a:p>
            <a:r>
              <a:rPr lang="pl-PL" dirty="0"/>
              <a:t>Motywuje pracowników</a:t>
            </a:r>
          </a:p>
        </p:txBody>
      </p:sp>
    </p:spTree>
    <p:extLst>
      <p:ext uri="{BB962C8B-B14F-4D97-AF65-F5344CB8AC3E}">
        <p14:creationId xmlns:p14="http://schemas.microsoft.com/office/powerpoint/2010/main" val="922387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18421" y="1519337"/>
            <a:ext cx="9523344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Czym konkretnie zajmują się liderzy?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18421" y="2633267"/>
            <a:ext cx="10139569" cy="39000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sz="2400" dirty="0"/>
          </a:p>
          <a:p>
            <a:pPr marL="385763" indent="-385763">
              <a:buAutoNum type="arabicPeriod"/>
            </a:pPr>
            <a:r>
              <a:rPr lang="pl-PL" sz="2400" dirty="0"/>
              <a:t>Określają zadania, objaśniają zespołowi, jakie są wobec niego oczekiwania</a:t>
            </a:r>
          </a:p>
          <a:p>
            <a:pPr marL="385763" indent="-385763">
              <a:buAutoNum type="arabicPeriod"/>
            </a:pPr>
            <a:r>
              <a:rPr lang="pl-PL" sz="2400" dirty="0"/>
              <a:t>Pilnują realizacji zadania   </a:t>
            </a:r>
          </a:p>
          <a:p>
            <a:pPr marL="385763" indent="-385763">
              <a:buAutoNum type="arabicPeriod"/>
            </a:pPr>
            <a:r>
              <a:rPr lang="pl-PL" sz="2400" dirty="0"/>
              <a:t>Utrzymują relacje:</a:t>
            </a:r>
          </a:p>
          <a:p>
            <a:pPr>
              <a:buFontTx/>
              <a:buChar char="-"/>
            </a:pPr>
            <a:r>
              <a:rPr lang="pl-PL" sz="2400" dirty="0"/>
              <a:t>pomiędzy członkami swojego zespołu</a:t>
            </a:r>
          </a:p>
          <a:p>
            <a:pPr>
              <a:buFontTx/>
              <a:buChar char="-"/>
            </a:pPr>
            <a:r>
              <a:rPr lang="pl-PL" sz="2400" dirty="0"/>
              <a:t>z innymi liderami</a:t>
            </a:r>
          </a:p>
        </p:txBody>
      </p:sp>
    </p:spTree>
    <p:extLst>
      <p:ext uri="{BB962C8B-B14F-4D97-AF65-F5344CB8AC3E}">
        <p14:creationId xmlns:p14="http://schemas.microsoft.com/office/powerpoint/2010/main" val="4110460023"/>
      </p:ext>
    </p:extLst>
  </p:cSld>
  <p:clrMapOvr>
    <a:masterClrMapping/>
  </p:clrMapOvr>
</p:sld>
</file>

<file path=ppt/theme/theme1.xml><?xml version="1.0" encoding="utf-8"?>
<a:theme xmlns:a="http://schemas.openxmlformats.org/drawingml/2006/main" name="Śablona_prezentace_N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2" id="{0D558C50-51D4-4EF6-88BF-468640285203}" vid="{DC8905DB-F15E-4664-83D4-7E3B5AAF96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Śablona_prezentace_NICE</Template>
  <TotalTime>1086</TotalTime>
  <Words>824</Words>
  <Application>Microsoft Office PowerPoint</Application>
  <PresentationFormat>Širokoúhlá obrazovka</PresentationFormat>
  <Paragraphs>195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Franklin Gothic Book</vt:lpstr>
      <vt:lpstr>Śablona_prezentace_NICE</vt:lpstr>
      <vt:lpstr>JAK ZOSTAĆ SKUTECZNYM LIDEREM</vt:lpstr>
      <vt:lpstr>Plan prezentacji</vt:lpstr>
      <vt:lpstr>Lider (leader) – znaczenie słowa</vt:lpstr>
      <vt:lpstr>Lider (leader) – znaczenie słowa</vt:lpstr>
      <vt:lpstr>Lider – znaczenie słowa</vt:lpstr>
      <vt:lpstr>Lider (leader) – znaczenie słowa</vt:lpstr>
      <vt:lpstr>Lider – znaczenie słowa</vt:lpstr>
      <vt:lpstr>Lider a menadżer</vt:lpstr>
      <vt:lpstr>Czym konkretnie zajmują się liderzy?</vt:lpstr>
      <vt:lpstr>Style przywództwa, czyli jak przewodzić zespołowi?</vt:lpstr>
      <vt:lpstr>Style przywództwa, czyli jak przewodzić zespołowi?</vt:lpstr>
      <vt:lpstr>Style przywództwa, czyli jak przewodzić zespołowi?</vt:lpstr>
      <vt:lpstr>Style przywództwa, czyli jak przewodzić zespołowi?</vt:lpstr>
      <vt:lpstr>Typy liderów</vt:lpstr>
      <vt:lpstr>Typy liderów</vt:lpstr>
      <vt:lpstr>Cechy skutecznego lidera</vt:lpstr>
      <vt:lpstr>Cechy skutecznego lidera</vt:lpstr>
      <vt:lpstr>  Oceniamy własne zdolności przywódcze </vt:lpstr>
      <vt:lpstr>  Dyskusja </vt:lpstr>
      <vt:lpstr> Bibliografia</vt:lpstr>
      <vt:lpstr>Prezentace aplikace PowerPoint</vt:lpstr>
    </vt:vector>
  </TitlesOfParts>
  <Company>ATH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 jaki sposób zaprojektować budżet kosztochłonności planowanej działalności gospodarczej np. startupu</dc:title>
  <dc:creator>Dagmara Mika</dc:creator>
  <cp:lastModifiedBy>Kulihova Kublova Tereza</cp:lastModifiedBy>
  <cp:revision>88</cp:revision>
  <dcterms:created xsi:type="dcterms:W3CDTF">2021-07-29T09:54:29Z</dcterms:created>
  <dcterms:modified xsi:type="dcterms:W3CDTF">2023-09-19T17:22:56Z</dcterms:modified>
</cp:coreProperties>
</file>