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6" autoAdjust="0"/>
  </p:normalViewPr>
  <p:slideViewPr>
    <p:cSldViewPr>
      <p:cViewPr varScale="1">
        <p:scale>
          <a:sx n="64" d="100"/>
          <a:sy n="64" d="100"/>
        </p:scale>
        <p:origin x="724" y="-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1EC2816-CA02-47D1-8B74-7997F58D73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l-PL"/>
              <a:t>Klastry w Polsce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3712961-179A-4B4A-B4D7-FDC7E7FED1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38756A46-4C3A-4F6A-8DD2-219321C422E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2EF5785B-E84F-412B-91D7-2CA14D1684D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4E4C980-1055-45FF-A754-BC6A57C0C8A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A1A73D5-5B1F-41DF-9C3A-92AC9CBDDA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l-PL"/>
              <a:t>Klastry w Polsce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9168C89-89E1-4EE7-A1E1-A6BB40D5A9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62BB39F-DE62-40ED-9E19-500614DBA2E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0925938A-2F22-47B3-BDF2-0D821C271D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EB6B016A-5690-4294-BD41-B2574034ED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0BFE272C-74FB-4C43-995A-8428F793E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6FEDB594-5E58-46B5-89CA-9D33CBAA0B9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939A60D-E41B-443A-B463-3EE395AAAC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42725D2-DA85-40C8-91E6-F26D1C16D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A5C762-902C-4DA9-95AC-00D858A2019C}" type="slidenum">
              <a:rPr lang="pl-PL" altLang="pl-PL"/>
              <a:pPr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A043F72C-776D-4A95-B34F-A2480273E6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308DA21B-04C6-4D2B-A654-8DE63F298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8951E73-C297-497A-B830-BE93A4F8EA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A6116532-C5BE-47D5-8805-EF1A4AC098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C7704F-ED3F-4BC8-B71D-E9D3F39BB2E9}" type="slidenum">
              <a:rPr lang="pl-PL" altLang="pl-PL"/>
              <a:pPr>
                <a:spcBef>
                  <a:spcPct val="0"/>
                </a:spcBef>
              </a:pPr>
              <a:t>11</a:t>
            </a:fld>
            <a:endParaRPr lang="pl-PL" altLang="pl-PL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4EB6700-E5C8-464E-9705-4DCB59C1E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6A1EE741-CFDD-40D0-AA4C-17F963659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087DFFB-630F-4297-A369-CFA7AEDF64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72F04AC8-C2BC-4646-ACD0-22579B0C8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A71302-1CEE-4F68-9B25-C39F83D0EA5F}" type="slidenum">
              <a:rPr lang="pl-PL" altLang="pl-PL"/>
              <a:pPr>
                <a:spcBef>
                  <a:spcPct val="0"/>
                </a:spcBef>
              </a:pPr>
              <a:t>12</a:t>
            </a:fld>
            <a:endParaRPr lang="pl-PL" altLang="pl-PL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F16F2D80-74B9-43B5-9463-C68EEB037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6AEAB924-5F38-4AC6-86AE-B76A7BAB9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F984CCB-1608-412D-8E15-DDA7005BB0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8F9621AD-AB39-4D1F-B54B-2DDBEF23B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4FAF85-8CB3-4F13-A273-C4C2B04119F5}" type="slidenum">
              <a:rPr lang="pl-PL" altLang="pl-PL"/>
              <a:pPr>
                <a:spcBef>
                  <a:spcPct val="0"/>
                </a:spcBef>
              </a:pPr>
              <a:t>13</a:t>
            </a:fld>
            <a:endParaRPr lang="pl-PL" altLang="pl-PL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706E153-E9F6-4B0C-9988-96B3F81A94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9D39616A-2774-4F68-9449-B202041A6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D1F6D8A-9616-4C08-BAC1-ECA52737A7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2E197B92-A730-4037-9461-20ACC7BE4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86E63B-278F-4D4F-9298-D3EE244E2981}" type="slidenum">
              <a:rPr lang="pl-PL" altLang="pl-PL"/>
              <a:pPr>
                <a:spcBef>
                  <a:spcPct val="0"/>
                </a:spcBef>
              </a:pPr>
              <a:t>14</a:t>
            </a:fld>
            <a:endParaRPr lang="pl-PL" altLang="pl-PL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A63D3403-435A-4AC5-AAF5-2B4938DCF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D085609A-D529-4345-9787-7478C5462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A4BEC98-EB20-4787-8667-782707E46E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DAA64D82-1B5C-41ED-823C-19E86BE99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2FEF85-96ED-4764-B280-448F5B12FCE1}" type="slidenum">
              <a:rPr lang="pl-PL" altLang="pl-PL"/>
              <a:pPr>
                <a:spcBef>
                  <a:spcPct val="0"/>
                </a:spcBef>
              </a:pPr>
              <a:t>15</a:t>
            </a:fld>
            <a:endParaRPr lang="pl-PL" altLang="pl-PL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AA30E71-6FA9-434E-8409-7C90EEA12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4C4FDDE8-9F70-448C-874C-C692E0DD5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34C0AAF-978D-4BC9-9B09-3E1621BB91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40A9ECD1-340D-438F-B399-FDBA0BF98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1F4444-C91E-4E17-9424-339FA634823C}" type="slidenum">
              <a:rPr lang="pl-PL" altLang="pl-PL"/>
              <a:pPr>
                <a:spcBef>
                  <a:spcPct val="0"/>
                </a:spcBef>
              </a:pPr>
              <a:t>16</a:t>
            </a:fld>
            <a:endParaRPr lang="pl-PL" altLang="pl-PL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49AB7723-F58C-42B4-A215-55B4AFA24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5A2D518E-A32E-4922-9A53-9287DA7B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B20E68A-49F7-4ED1-AEB3-86CD8EEE1F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D9D2F651-0B5B-423D-A208-F2FA8B6CC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C9ACC8-3C68-4E74-A495-5FD4B2A2AD99}" type="slidenum">
              <a:rPr lang="pl-PL" altLang="pl-PL"/>
              <a:pPr>
                <a:spcBef>
                  <a:spcPct val="0"/>
                </a:spcBef>
              </a:pPr>
              <a:t>3</a:t>
            </a:fld>
            <a:endParaRPr lang="pl-PL" altLang="pl-PL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C8BE4F8-4AB2-4210-8EFA-ED5918D1D4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077F5E83-A368-4851-A97A-83DC4B28D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791D0C1-4E2B-4E31-8F1A-FC8C2DE5AF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5C7E7043-6A79-4992-9A34-512A9484F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EEAEDA-F18D-4993-9C34-0957EE5B5A9C}" type="slidenum">
              <a:rPr lang="pl-PL" altLang="pl-PL"/>
              <a:pPr>
                <a:spcBef>
                  <a:spcPct val="0"/>
                </a:spcBef>
              </a:pPr>
              <a:t>4</a:t>
            </a:fld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525660F-82A4-4686-8CEE-5E0F0D476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C21E99AB-EA8C-44C9-9C00-68BC461B7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7606B01-47AD-4E8F-B979-74B3D33CAE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3B53B1DA-B33A-4235-9676-5A952404D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DE0B87-0B29-43CC-8D5F-43EC79C46B09}" type="slidenum">
              <a:rPr lang="pl-PL" altLang="pl-PL"/>
              <a:pPr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670050DD-A2B1-41C0-9434-0CA1832B1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9E12196E-7604-48D5-923B-F60B2105E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D24F98F-823D-487F-914C-18089EA0CE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AB21CF9E-9D6B-40E3-8EC0-AA07A2A21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839E1B-389C-4679-8139-E2D92EF440BB}" type="slidenum">
              <a:rPr lang="pl-PL" altLang="pl-PL"/>
              <a:pPr>
                <a:spcBef>
                  <a:spcPct val="0"/>
                </a:spcBef>
              </a:pPr>
              <a:t>6</a:t>
            </a:fld>
            <a:endParaRPr lang="pl-PL" altLang="pl-PL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715EF7D-70B8-41EB-9A0F-6E3A56A2A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B2C8F3FF-58E5-44FA-B747-3A9596568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3CB1CA3-BA04-4387-BDB2-6CB2FBF4B0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805AB5CE-E71D-482C-8240-89356CE9D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36CB81-1309-40D2-8DED-AACB52924BAF}" type="slidenum">
              <a:rPr lang="pl-PL" altLang="pl-PL"/>
              <a:pPr>
                <a:spcBef>
                  <a:spcPct val="0"/>
                </a:spcBef>
              </a:pPr>
              <a:t>7</a:t>
            </a:fld>
            <a:endParaRPr lang="pl-PL" altLang="pl-PL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4B86E138-7409-4305-9D90-04EB0890F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C0C526AC-71C1-4176-B13F-20C3A22B9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C00EC8E-DC86-487C-8503-F844FA1F1A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E7BF675A-BE50-408C-90D3-B20C8EB2E4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123A2D-D9A4-47A0-B192-E135DFAB5E91}" type="slidenum">
              <a:rPr lang="pl-PL" altLang="pl-PL"/>
              <a:pPr>
                <a:spcBef>
                  <a:spcPct val="0"/>
                </a:spcBef>
              </a:pPr>
              <a:t>8</a:t>
            </a:fld>
            <a:endParaRPr lang="pl-PL" altLang="pl-PL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7EE24BDD-30F0-4D13-AF5D-7C56A737F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9B565E5A-1D1B-4493-A76F-E2623FBBD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F9B42A1-5C09-493D-B2E3-C91C54DA3F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1A7AC41C-DCBD-4B9B-86AB-ED9FB4E12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32EE7D-245F-4263-9F77-FD4ACC21F330}" type="slidenum">
              <a:rPr lang="pl-PL" altLang="pl-PL"/>
              <a:pPr>
                <a:spcBef>
                  <a:spcPct val="0"/>
                </a:spcBef>
              </a:pPr>
              <a:t>9</a:t>
            </a:fld>
            <a:endParaRPr lang="pl-PL" altLang="pl-PL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ADA4C1BE-7E2F-4295-B162-24B55BD48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9DA95F3C-138A-4748-B768-636E9D931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9F33994-11CB-4345-BAFB-22EEEC9671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/>
              <a:t>Klastry w Polsce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DB1C2C75-2D3C-4A4F-A695-995E3910B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768F90-9D50-4C41-8F3C-7F3F15A4A7D2}" type="slidenum">
              <a:rPr lang="pl-PL" altLang="pl-PL"/>
              <a:pPr>
                <a:spcBef>
                  <a:spcPct val="0"/>
                </a:spcBef>
              </a:pPr>
              <a:t>10</a:t>
            </a:fld>
            <a:endParaRPr lang="pl-PL" altLang="pl-PL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103A151E-9F0A-47F5-92A8-518C237AC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2F644270-0CA6-4895-9625-3AB5D6F13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4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3672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602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11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6750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6E34A86-A250-4960-94AF-8D0146629B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552" y="2996952"/>
            <a:ext cx="8352928" cy="18002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SPOŁECZNA </a:t>
            </a:r>
            <a:br>
              <a:rPr lang="pl-PL" altLang="pl-PL" sz="4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ODPOWIEDZIALNOŚĆ </a:t>
            </a:r>
            <a:br>
              <a:rPr lang="pl-PL" altLang="pl-PL" sz="4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BIZNESU</a:t>
            </a:r>
            <a:endParaRPr lang="pl-PL" altLang="pl-PL" sz="4800" b="1" dirty="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61FE993D-6D8A-4F77-8E32-0269237DC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pl-PL" altLang="pl-PL">
              <a:latin typeface="Verdana" panose="020B0604030504040204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4C5F8575-7CCC-428D-981E-F00CB29CF098}"/>
              </a:ext>
            </a:extLst>
          </p:cNvPr>
          <p:cNvSpPr txBox="1">
            <a:spLocks/>
          </p:cNvSpPr>
          <p:nvPr/>
        </p:nvSpPr>
        <p:spPr>
          <a:xfrm>
            <a:off x="2063552" y="5085184"/>
            <a:ext cx="6832600" cy="763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pl-PL" sz="1400" dirty="0"/>
              <a:t>realizacja w ramach projektu </a:t>
            </a:r>
          </a:p>
          <a:p>
            <a:pPr algn="l" fontAlgn="auto">
              <a:defRPr/>
            </a:pPr>
            <a:r>
              <a:rPr lang="pl-PL" sz="1400" b="1" dirty="0"/>
              <a:t>NICE (</a:t>
            </a:r>
            <a:r>
              <a:rPr lang="en-US" sz="1400" b="1" dirty="0"/>
              <a:t>Network for Inter-Institutional Cooperation in Entrepreneurial Education</a:t>
            </a:r>
            <a:r>
              <a:rPr lang="pl-PL" sz="1400" b="1" dirty="0"/>
              <a:t>) </a:t>
            </a:r>
          </a:p>
          <a:p>
            <a:pPr algn="l" fontAlgn="auto">
              <a:defRPr/>
            </a:pPr>
            <a:r>
              <a:rPr lang="pl-PL" sz="1400" dirty="0"/>
              <a:t>finansowanego z programu UE Erasmus+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az 2">
            <a:extLst>
              <a:ext uri="{FF2B5EF4-FFF2-40B4-BE49-F238E27FC236}">
                <a16:creationId xmlns:a16="http://schemas.microsoft.com/office/drawing/2014/main" id="{B698F01A-71AC-403F-BED7-0A10B2D0B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073647"/>
            <a:ext cx="36782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F740693D-8958-4218-BE3F-802E56A794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576" y="1097955"/>
            <a:ext cx="7128792" cy="5760045"/>
          </a:xfrm>
        </p:spPr>
        <p:txBody>
          <a:bodyPr numCol="2"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400" b="1" dirty="0"/>
              <a:t>Kilka słów o produktach Nike: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4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200" dirty="0"/>
              <a:t>Nike </a:t>
            </a:r>
            <a:r>
              <a:rPr lang="pl-PL" sz="2200" dirty="0" err="1"/>
              <a:t>Flyknit</a:t>
            </a:r>
            <a:r>
              <a:rPr lang="pl-PL" sz="2200" dirty="0"/>
              <a:t> to lekki, technologicznie opracowany materiał, który zużywa o 60% mniej odpadów niż tradycyjnie wykonana cholewka. Każda cholewka wykonana z materiału </a:t>
            </a:r>
            <a:r>
              <a:rPr lang="pl-PL" sz="2200" dirty="0" err="1"/>
              <a:t>Flyknit</a:t>
            </a:r>
            <a:r>
              <a:rPr lang="pl-PL" sz="2200" dirty="0"/>
              <a:t> składa się z 6–7 plastikowych butelek.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</p:txBody>
      </p:sp>
      <p:pic>
        <p:nvPicPr>
          <p:cNvPr id="25604" name="Obraz 1">
            <a:extLst>
              <a:ext uri="{FF2B5EF4-FFF2-40B4-BE49-F238E27FC236}">
                <a16:creationId xmlns:a16="http://schemas.microsoft.com/office/drawing/2014/main" id="{F691D996-82EB-4006-AE4F-0F5CC2D86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1" y="1155956"/>
            <a:ext cx="3581326" cy="268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4">
            <a:extLst>
              <a:ext uri="{FF2B5EF4-FFF2-40B4-BE49-F238E27FC236}">
                <a16:creationId xmlns:a16="http://schemas.microsoft.com/office/drawing/2014/main" id="{DFCDBE0D-3678-48D8-BC6B-F19C647DC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429000"/>
            <a:ext cx="4965930" cy="232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E45CCF3F-8B0A-4C07-83B4-3B74693F50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69729" y="764704"/>
            <a:ext cx="6912768" cy="5832648"/>
          </a:xfrm>
        </p:spPr>
        <p:txBody>
          <a:bodyPr numCol="2"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200" dirty="0"/>
              <a:t>Materiał </a:t>
            </a:r>
            <a:r>
              <a:rPr lang="pl-PL" sz="2200" dirty="0" err="1"/>
              <a:t>Flyleather</a:t>
            </a:r>
            <a:r>
              <a:rPr lang="pl-PL" sz="2200" dirty="0"/>
              <a:t> wygląda, zachowuje się i pachnie jak skóra naturalna. Jest w co najmniej 50% wykonany ze skórzanych włókien z recyklingu połączonych z włóknami syntetycznymi, w wykorzystującym energię wodną procesie produkcji, który wydziela mniej odpadów i ma mniejszy wpływ na środowisko niż proces produkcji skóry licowej.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1">
            <a:extLst>
              <a:ext uri="{FF2B5EF4-FFF2-40B4-BE49-F238E27FC236}">
                <a16:creationId xmlns:a16="http://schemas.microsoft.com/office/drawing/2014/main" id="{51A3E482-6876-4E84-A7D6-423DCD1C3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466519"/>
            <a:ext cx="4679751" cy="248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8491C4F6-C9F3-4FAA-8315-84A1B2E4B7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560" y="908720"/>
            <a:ext cx="7653734" cy="5688632"/>
          </a:xfrm>
        </p:spPr>
        <p:txBody>
          <a:bodyPr numCol="2" rtlCol="0"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Wszystkie podeszwy Nike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które były projektowane po 2008 r. składają się w co najmniej 50% z materiałów z recyklingu. Na tę chwilę wszystkie obiekty Nike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AirMI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Ameryce Północnej są zasilane w 100% odnawialną energią wiatrową. Z ponad 90% odpadów materiałów, z których powstają podeszwy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Nike tworzy nowe, innowacyjne systemy amortyzacji, dbając o środowisko.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8370F569-3875-424A-BB7B-8AB7AF4F93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772816"/>
            <a:ext cx="10585176" cy="59039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pl-PL" altLang="pl-PL" sz="2200" dirty="0"/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pl-PL" alt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Poliester z recyklingu jest wykonany z plastikowych butelek, które są oczyszczane, szatkowane w płatki i przetwarzane na granulki, z których przędzie się wysokiej jakości nić. </a:t>
            </a:r>
          </a:p>
          <a:p>
            <a:pPr marL="0" indent="0" eaLnBrk="1" hangingPunct="1">
              <a:buNone/>
              <a:defRPr/>
            </a:pPr>
            <a:endParaRPr lang="pl-PL" altLang="pl-P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pl-PL" alt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Poliester z recyklingu nie tylko redukuje ilość odpadów, ale także zmniejsza emisję dwutlenku węgla nawet o 30% w porównaniu do zwykłego poliestru. Dzięki jego produkcji na wysypiska i do zbiorników wodnych trafia rocznie średnio 1 miliard plastikowych butelek mniej.</a:t>
            </a:r>
          </a:p>
          <a:p>
            <a:pPr marL="0" indent="0" eaLnBrk="1" hangingPunct="1">
              <a:buNone/>
              <a:defRPr/>
            </a:pPr>
            <a:endParaRPr lang="pl-PL" altLang="pl-PL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97A88AB7-EABF-4ADC-B5E3-37C28FA1C5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504" y="1340768"/>
            <a:ext cx="10009112" cy="56165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pl-PL" altLang="pl-PL" sz="2200" dirty="0"/>
              <a:t>Bawełna przyjazna środowisku …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pl-PL" altLang="pl-PL" sz="8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pl-PL" altLang="pl-PL" sz="2200" dirty="0"/>
              <a:t>Nike używa w swoich produktach certyfikowanej bawełny organicznej, bawełny z recyklingu lub bawełny Better Cotton pochodzącej z programu Better Cotton Initiative.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pl-PL" altLang="pl-PL" sz="2200" dirty="0"/>
              <a:t>Co roku Nike przetwarza ponad 675 ton bawełny bez użycia pestycydów produkowanych z paliw kopalnych oraz bez nawozów sztucznych, troszcząc się o zdrową glebę i naturalne środowisko oraz przestrzegając praw pracowników i rolników.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pl-PL" altLang="pl-PL" sz="22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pl-PL" altLang="pl-PL" sz="2200" dirty="0"/>
          </a:p>
        </p:txBody>
      </p:sp>
      <p:pic>
        <p:nvPicPr>
          <p:cNvPr id="33795" name="Obraz 2">
            <a:extLst>
              <a:ext uri="{FF2B5EF4-FFF2-40B4-BE49-F238E27FC236}">
                <a16:creationId xmlns:a16="http://schemas.microsoft.com/office/drawing/2014/main" id="{E9C7A113-C9A1-4914-ACE3-EBE0B0141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509120"/>
            <a:ext cx="4027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B774E1AB-0E69-4F43-B686-50EE696E5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512" y="1052736"/>
            <a:ext cx="10009112" cy="5545138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pl-PL" sz="2800" b="1" dirty="0"/>
              <a:t>Programy Nike zachęcające do uprawiania sportu:</a:t>
            </a:r>
            <a:endParaRPr lang="pl-PL" dirty="0"/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400" dirty="0"/>
              <a:t>Nike współpracuje z 124 organizacjami, które skupiają się na zapewnieniu dzieciom ruchu.</a:t>
            </a:r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400" dirty="0"/>
              <a:t>Do 2025r. celem Nike jest zwiększenie udziału dziewcząt w sporcie do 50%.</a:t>
            </a:r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400" dirty="0"/>
              <a:t>Nike współpracuje z Good Sports i Good360, aby pomóc szkołom i lokalnym organizacjom społecznym w USA wyposażyć się w sprzęt, który potrzebują.</a:t>
            </a:r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400" dirty="0"/>
              <a:t>W Chinach firma Nike uruchomiła program </a:t>
            </a:r>
            <a:r>
              <a:rPr lang="pl-PL" sz="2400" dirty="0" err="1"/>
              <a:t>Boundless</a:t>
            </a:r>
            <a:r>
              <a:rPr lang="pl-PL" sz="2400" dirty="0"/>
              <a:t> Girls, polegający na przełamywaniu barier w sporcie u dziewczyn. Program obejmuje 10 szkół w Pekinie i Szanghaju, w których specjalnie opracowany program nauczania polega na rozmowach z ekspertami oraz dostarczaniu produktów sportowych przez cały rok szkolny.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CC4BA227-FCAB-4EE0-9AB7-7624B26E21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9456" y="1988840"/>
            <a:ext cx="10585176" cy="54721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pl-PL" sz="2200" dirty="0"/>
              <a:t>Nike i Discovery </a:t>
            </a:r>
            <a:r>
              <a:rPr lang="pl-PL" sz="2200" dirty="0" err="1"/>
              <a:t>Education</a:t>
            </a:r>
            <a:r>
              <a:rPr lang="pl-PL" sz="2200" dirty="0"/>
              <a:t> zaczęły współpracę, której celem jest pomoc 64 000 nauczycielom i dotarcie do prawie 900 000 dzieci w Wielkiej Brytanii w ramach inicjatywy Active Kids Do </a:t>
            </a:r>
            <a:r>
              <a:rPr lang="pl-PL" sz="2200" dirty="0" err="1"/>
              <a:t>Better</a:t>
            </a:r>
            <a:r>
              <a:rPr lang="pl-PL" sz="2200" dirty="0"/>
              <a:t>. Inicjatywa ta pomaga szkołom i rodzicom w ich staraniach, aby zachęcić dzieci do uprawiania sportu. Dostarczają im m.in. sprzęt sportowy (program od 2017 r.)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BC67B5BD-5AE4-49B5-9DC1-ACD848BDA8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504" y="1916832"/>
            <a:ext cx="9721080" cy="57261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pl-PL" altLang="pl-PL" sz="2200" b="1" dirty="0"/>
          </a:p>
          <a:p>
            <a:pPr marL="0" indent="0" eaLnBrk="1" hangingPunct="1">
              <a:buNone/>
            </a:pPr>
            <a:r>
              <a:rPr lang="pl-PL" altLang="pl-PL" sz="2200" b="1" dirty="0"/>
              <a:t>Ćwiczenie:</a:t>
            </a:r>
          </a:p>
          <a:p>
            <a:pPr marL="0" indent="0" algn="ctr" eaLnBrk="1" hangingPunct="1">
              <a:buNone/>
            </a:pPr>
            <a:r>
              <a:rPr lang="pl-PL" altLang="pl-PL" sz="2200" dirty="0"/>
              <a:t>Zaproponuj 2-3 działania z obszaru społecznej odpowiedzialności biznesu, które mogłyby być realizowane przez dowolne, lokalne przedsiębiorstwo.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>
            <a:extLst>
              <a:ext uri="{FF2B5EF4-FFF2-40B4-BE49-F238E27FC236}">
                <a16:creationId xmlns:a16="http://schemas.microsoft.com/office/drawing/2014/main" id="{51F255C2-D15B-4E47-AD54-D611FBCEC2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416" y="1937437"/>
            <a:ext cx="10945216" cy="4933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200" b="1" dirty="0"/>
              <a:t>Bibliografia: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European </a:t>
            </a:r>
            <a:r>
              <a:rPr lang="en-US" sz="2200" dirty="0" err="1"/>
              <a:t>Commision</a:t>
            </a:r>
            <a:r>
              <a:rPr lang="en-US" sz="2200" dirty="0"/>
              <a:t> (2011). A renewed EU strategy 2011-14 for Corporate Social Responsibility, https://www.eurocommerce.eu/media/7237/position-csr-renewed_csr_strategy_2011-14-07.03.2012.pdf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Coombs, T. W. (2012). Managing corporate social responsibility: a communication approach. Malden, MA; Oxford: Wiley-Blackwell.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err="1"/>
              <a:t>Howaniec</a:t>
            </a:r>
            <a:r>
              <a:rPr lang="en-US" sz="2200" dirty="0"/>
              <a:t> H. (2019). </a:t>
            </a:r>
            <a:r>
              <a:rPr lang="en-US" sz="2200" dirty="0" err="1"/>
              <a:t>Zaangażowanie</a:t>
            </a:r>
            <a:r>
              <a:rPr lang="en-US" sz="2200" dirty="0"/>
              <a:t> </a:t>
            </a:r>
            <a:r>
              <a:rPr lang="en-US" sz="2200" dirty="0" err="1"/>
              <a:t>społeczne</a:t>
            </a:r>
            <a:r>
              <a:rPr lang="en-US" sz="2200" dirty="0"/>
              <a:t> </a:t>
            </a:r>
            <a:r>
              <a:rPr lang="en-US" sz="2200" dirty="0" err="1"/>
              <a:t>przedsiębiorstw</a:t>
            </a:r>
            <a:r>
              <a:rPr lang="en-US" sz="2200" dirty="0"/>
              <a:t> </a:t>
            </a:r>
            <a:r>
              <a:rPr lang="en-US" sz="2200" dirty="0" err="1"/>
              <a:t>jako</a:t>
            </a:r>
            <a:r>
              <a:rPr lang="en-US" sz="2200" dirty="0"/>
              <a:t> element </a:t>
            </a:r>
            <a:r>
              <a:rPr lang="en-US" sz="2200" dirty="0" err="1"/>
              <a:t>marketingu</a:t>
            </a:r>
            <a:r>
              <a:rPr lang="en-US" sz="2200" dirty="0"/>
              <a:t> </a:t>
            </a:r>
            <a:r>
              <a:rPr lang="en-US" sz="2200" dirty="0" err="1"/>
              <a:t>wartości</a:t>
            </a:r>
            <a:r>
              <a:rPr lang="en-US" sz="2200" dirty="0"/>
              <a:t>. Warszawa: </a:t>
            </a:r>
            <a:r>
              <a:rPr lang="en-US" sz="2200" dirty="0" err="1"/>
              <a:t>CeDeWu</a:t>
            </a:r>
            <a:r>
              <a:rPr lang="en-US" sz="22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761CB8-FBA0-4A97-B126-AAFD09041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2492896"/>
            <a:ext cx="7646988" cy="40941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pl-PL" sz="4000" b="1" dirty="0"/>
          </a:p>
          <a:p>
            <a:pPr marL="0" indent="0" algn="ctr" eaLnBrk="1" hangingPunct="1">
              <a:buNone/>
              <a:defRPr/>
            </a:pPr>
            <a:r>
              <a:rPr lang="pl-PL" sz="4000" b="1" dirty="0"/>
              <a:t>Dziękuję za uwagę!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A86EB0B-6EA1-4A19-876D-0248EBCC9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552" y="2613249"/>
            <a:ext cx="9649072" cy="46799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400" b="1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400" dirty="0"/>
              <a:t>Co to jest Społeczna Odpowiedzialność Biznesu?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400" dirty="0"/>
              <a:t>Czy przedsiębiorstwa powinny wdrażać koncepcję CSR?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400" dirty="0"/>
              <a:t>Przykłady działań społecznie odpowiedzialnych: Nike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400" dirty="0"/>
              <a:t>Ćwiczenie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400" dirty="0"/>
              <a:t>Bibliografia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l-PL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4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4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4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4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4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pl-PL" sz="24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FE2065D-D1FB-4448-8C76-403B419FFC69}"/>
              </a:ext>
            </a:extLst>
          </p:cNvPr>
          <p:cNvSpPr txBox="1"/>
          <p:nvPr/>
        </p:nvSpPr>
        <p:spPr>
          <a:xfrm>
            <a:off x="2063552" y="1905224"/>
            <a:ext cx="82184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prezentacji: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C68947A-7D23-49DC-9EA1-B4BE4AB9E0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9496" y="1556792"/>
            <a:ext cx="9865096" cy="58324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l-PL" altLang="pl-PL" sz="2400" b="1" dirty="0"/>
              <a:t>Co to jest Społeczna Odpowiedzialność Biznesu?</a:t>
            </a:r>
          </a:p>
          <a:p>
            <a:pPr marL="0" indent="0" eaLnBrk="1" hangingPunct="1">
              <a:buNone/>
            </a:pPr>
            <a:endParaRPr lang="pl-PL" altLang="pl-PL" sz="10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pl-PL" altLang="pl-PL" sz="2200" dirty="0"/>
              <a:t>Społeczna odpowiedzialność biznesu (SOB, z j. ang</a:t>
            </a:r>
            <a:r>
              <a:rPr lang="pl-PL" altLang="pl-PL" sz="2200" i="1" dirty="0"/>
              <a:t>. Corporate Social Responsibility</a:t>
            </a:r>
            <a:r>
              <a:rPr lang="pl-PL" altLang="pl-PL" sz="2200" dirty="0"/>
              <a:t> — CSR) to: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pl-PL" altLang="pl-PL" sz="2200" dirty="0"/>
              <a:t>koncepcja, zgodnie z którą przedsiębiorstwa dobrowolnie uwzględniają aspekty społeczne i ochrony środowiska w swoich strategiach i działaniach oraz w kontaktach z interesariuszami [Komisja Europejska, 2001].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pl-PL" altLang="pl-PL" sz="2200" dirty="0"/>
              <a:t>Zgodnie z koncepcją odpowiedzialności społecznej przedsiębiorstwa oprócz generowania zysków powinny także uwzględniać w swojej działalności aspekty środowiskowe i społeczne.</a:t>
            </a:r>
            <a:endParaRPr lang="pl-PL" altLang="pl-PL" sz="2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CE50C031-6BB4-48E0-87BC-3B66746B24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504" y="1844824"/>
            <a:ext cx="9721080" cy="57594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400" dirty="0"/>
              <a:t>Społeczną odpowiedzialność biznesu można rozpatrywać w wymiarze wewnętrznym i zewnętrznym.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l-PL" sz="10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200" dirty="0"/>
              <a:t>W wymiarze wewnętrznym CSR oznacza przede wszystkim: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utrzymanie bezpieczeństwa w miejscu pracy,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odpowiednie zarządzanie zasobami ludzkimi,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zarządzanie surowcami zużywanymi przez przedsiębiorstwo oraz wpływem działalności gospodarczej przedsiębiorstwa na środowisko naturalne.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l-PL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6325E9B5-5454-4AFA-8DAB-37F51BFED0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412776"/>
            <a:ext cx="10441160" cy="56880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400" b="1" dirty="0"/>
              <a:t>W wymiarze zewnętrznym CSR to: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wpływ na społeczności lokalne,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utrzymywanie pozytywnych stosunków z partnerami biznesowymi, akcjonariuszami, dostawcami, klientami i instytucjami publicznymi,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przestrzeganie praw człowieka,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troska o środowisko naturalne,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poszanowanie własności prywatnej i odpowiedzialność za nią.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l-PL" sz="10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200" dirty="0"/>
              <a:t>Bycie społecznie odpowiedzialnym nie oznacza jednak ograniczenia się do spełniania wymogów formalnych i prawnych. Bycie społecznie odpowiedzialnym to działania, które wykraczają poza wymagania narzucone prawem.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l-P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F7E4A88-7B68-4805-B65D-EB04A4D9A9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9496" y="1772816"/>
            <a:ext cx="10441160" cy="59039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pl-PL" altLang="pl-PL" sz="2400" b="1" dirty="0"/>
              <a:t>Czy przedsiębiorstwa powinny wdrażać koncepcję CSR?</a:t>
            </a:r>
          </a:p>
          <a:p>
            <a:pPr marL="0" indent="0" eaLnBrk="1" hangingPunct="1">
              <a:buNone/>
              <a:defRPr/>
            </a:pPr>
            <a:endParaRPr lang="pl-PL" altLang="pl-PL" sz="1000" dirty="0"/>
          </a:p>
          <a:p>
            <a:pPr marL="0" indent="0" eaLnBrk="1" hangingPunct="1">
              <a:buNone/>
              <a:defRPr/>
            </a:pPr>
            <a:r>
              <a:rPr lang="pl-PL" altLang="pl-PL" sz="2200" dirty="0"/>
              <a:t>Argumenty za: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pl-PL" altLang="pl-PL" sz="2200" dirty="0"/>
              <a:t>przedsiębiorstwa wywierają wpływ na otoczenie przyczyniając się do powstawania licznych problemów (np. zanieczyszczenie środowiska, wyczerpywanie zasobów naturalnych), w rozwiązywaniu których powinny również uczestniczyć;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pl-PL" altLang="pl-PL" sz="2200" dirty="0"/>
              <a:t>przedsiębiorstwa posiadają osobowość prawną, są więc swoistego rodzaju obywatelami, którzy powinni dbać o swoje otoczenie; </a:t>
            </a:r>
          </a:p>
          <a:p>
            <a:pPr marL="0" indent="0" eaLnBrk="1" hangingPunct="1">
              <a:buNone/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F2DC39A-39B8-4B84-82FE-62BD8CDAB4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512" y="1916832"/>
            <a:ext cx="9793088" cy="51831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pl-PL" altLang="pl-PL" sz="2200" dirty="0"/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arenR" startAt="3"/>
              <a:defRPr/>
            </a:pPr>
            <a:r>
              <a:rPr lang="pl-PL" altLang="pl-PL" sz="2200" dirty="0"/>
              <a:t>przedsiębiorstwa dysponują nadwyżkami dochodów, które mogą przekazać na cele społeczne; 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arenR" startAt="3"/>
              <a:defRPr/>
            </a:pPr>
            <a:r>
              <a:rPr lang="pl-PL" altLang="pl-PL" sz="2200" dirty="0"/>
              <a:t>dzięki odpowiedzialności społecznej, firmy mogą poprawić swoją reputację, co wpływa na ich konkurencyjność a tym samym pozycję konkurencyjną.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pl-PL" altLang="pl-PL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A6E0CE34-635D-4D29-B20B-B6D333ACC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424" y="1124744"/>
            <a:ext cx="11161240" cy="58324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400" b="1" dirty="0"/>
              <a:t>Przykłady działań społecznie odpowiedzialnych - Nike:</a:t>
            </a:r>
            <a:endParaRPr lang="pl-PL" sz="24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l-PL" sz="2200" dirty="0"/>
              <a:t>Nike koncentruje się na różnorodności, równości i integracji oraz budowaniu społeczności. Przykładowe działania: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Nike jest zaangażowane w promowanie kultury różnorodności i równości, czego przykładem jest to, że kobiety stanowią 49,5% osób zatrudnionych w Nike, a osoby mniejszości rasowych i </a:t>
            </a:r>
            <a:r>
              <a:rPr lang="pl-PL" sz="2200" dirty="0" err="1"/>
              <a:t>etniczych</a:t>
            </a:r>
            <a:r>
              <a:rPr lang="pl-PL" sz="2200" dirty="0"/>
              <a:t> stanowią 29% zespołu Nike w USA,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Nike, </a:t>
            </a:r>
            <a:r>
              <a:rPr lang="pl-PL" sz="2200" dirty="0" err="1"/>
              <a:t>Converse</a:t>
            </a:r>
            <a:r>
              <a:rPr lang="pl-PL" sz="2200" dirty="0"/>
              <a:t>, Jordan Brand i Michael Jordan przeznaczyli łącznie 140 milionów dolarów w ciągu 10 lat na wsparcie organizacji skupionych na edukacji i sprawiedliwości społecznej w celu rozwiązania problemu nierówności rasowej wśród czarnoskórych Amerykanów,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pracownicy Nike przeznaczyli ponad 7,5 miliona dolarów na cele charytatywne na całym świecie,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ponad 2700 organizacji otrzymało wsparcie od pracowników Nike.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5D5B7F60-7C5F-4972-ADDC-BBF676DB91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7448" y="1988840"/>
            <a:ext cx="10657184" cy="57594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400" b="1" dirty="0"/>
              <a:t>Nike podejmuje także działania na rzecz ochrony środowiska, a mianowicie: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Nike wykorzystuje ponad 1 miliard plastikowych butelek rocznie z wysypisk śmieci, aby stworzyć przędze na nowe koszulki i cholewki do butów </a:t>
            </a:r>
            <a:r>
              <a:rPr lang="pl-PL" sz="2200" dirty="0" err="1"/>
              <a:t>Flyknit</a:t>
            </a:r>
            <a:r>
              <a:rPr lang="pl-PL" sz="2200" dirty="0"/>
              <a:t>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programy </a:t>
            </a:r>
            <a:r>
              <a:rPr lang="pl-PL" sz="2200" dirty="0" err="1"/>
              <a:t>Reuse</a:t>
            </a:r>
            <a:r>
              <a:rPr lang="pl-PL" sz="2200" dirty="0"/>
              <a:t>-A-</a:t>
            </a:r>
            <a:r>
              <a:rPr lang="pl-PL" sz="2200" dirty="0" err="1"/>
              <a:t>Shoe</a:t>
            </a:r>
            <a:r>
              <a:rPr lang="pl-PL" sz="2200" dirty="0"/>
              <a:t> i Nike </a:t>
            </a:r>
            <a:r>
              <a:rPr lang="pl-PL" sz="2200" dirty="0" err="1"/>
              <a:t>Grind</a:t>
            </a:r>
            <a:r>
              <a:rPr lang="pl-PL" sz="2200" dirty="0"/>
              <a:t> przekształcają odpady w nowe produkty, place zabaw, tory biegowe i korty,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48% wszystkich posiadanych i eksploatowanych obiektów Nike jest zasilane energią odnawialną,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200" dirty="0"/>
              <a:t>Nike zmniejszyło o 30% ilość wody słodkiej stosowanej w barwieniu i wykańczaniu tekstyliów.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1209</TotalTime>
  <Words>1166</Words>
  <Application>Microsoft Office PowerPoint</Application>
  <PresentationFormat>Širokoúhlá obrazovka</PresentationFormat>
  <Paragraphs>116</Paragraphs>
  <Slides>19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Franklin Gothic Book</vt:lpstr>
      <vt:lpstr>Arial</vt:lpstr>
      <vt:lpstr>Times New Roman</vt:lpstr>
      <vt:lpstr>Calibri</vt:lpstr>
      <vt:lpstr>Verdana</vt:lpstr>
      <vt:lpstr>Wingdings</vt:lpstr>
      <vt:lpstr>Śablona_prezentace_NICE</vt:lpstr>
      <vt:lpstr>SPOŁECZNA  ODPOWIEDZIALNOŚĆ  BIZNESU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Klastry w Polsce</dc:title>
  <dc:creator>anrp</dc:creator>
  <cp:lastModifiedBy>Kulihova Kublova Tereza</cp:lastModifiedBy>
  <cp:revision>113</cp:revision>
  <dcterms:created xsi:type="dcterms:W3CDTF">2008-11-26T22:17:59Z</dcterms:created>
  <dcterms:modified xsi:type="dcterms:W3CDTF">2023-09-19T17:10:15Z</dcterms:modified>
</cp:coreProperties>
</file>