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3" r:id="rId1"/>
  </p:sldMasterIdLst>
  <p:sldIdLst>
    <p:sldId id="34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7" r:id="rId22"/>
    <p:sldId id="288" r:id="rId23"/>
    <p:sldId id="289" r:id="rId24"/>
    <p:sldId id="290" r:id="rId25"/>
    <p:sldId id="291" r:id="rId26"/>
    <p:sldId id="292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8" r:id="rId57"/>
    <p:sldId id="335" r:id="rId58"/>
    <p:sldId id="336" r:id="rId59"/>
    <p:sldId id="337" r:id="rId60"/>
    <p:sldId id="338" r:id="rId61"/>
    <p:sldId id="339" r:id="rId62"/>
    <p:sldId id="340" r:id="rId63"/>
    <p:sldId id="341" r:id="rId64"/>
    <p:sldId id="342" r:id="rId65"/>
    <p:sldId id="347" r:id="rId66"/>
  </p:sldIdLst>
  <p:sldSz cx="12192000" cy="6858000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40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1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8447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8758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4645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4417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773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401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0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pos="9216" userDrawn="1">
          <p15:clr>
            <a:srgbClr val="F26B43"/>
          </p15:clr>
        </p15:guide>
        <p15:guide id="3" pos="1248" userDrawn="1">
          <p15:clr>
            <a:srgbClr val="F26B43"/>
          </p15:clr>
        </p15:guide>
        <p15:guide id="4" pos="1152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35696" y="2971800"/>
            <a:ext cx="9452113" cy="2098226"/>
          </a:xfrm>
        </p:spPr>
        <p:txBody>
          <a:bodyPr>
            <a:noAutofit/>
          </a:bodyPr>
          <a:lstStyle/>
          <a:p>
            <a:r>
              <a:rPr lang="pl-PL" sz="4800" b="1" dirty="0"/>
              <a:t>NIEUCZCIWA KONKURENCJA W DZIAŁALNOŚCI GOSPODARCZEJ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358887" y="5257800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dirty="0"/>
              <a:t>realizacja w ramach projektu </a:t>
            </a:r>
          </a:p>
          <a:p>
            <a:pPr algn="l"/>
            <a:r>
              <a:rPr lang="pl-PL" sz="1400" b="1" dirty="0"/>
              <a:t>NICE (</a:t>
            </a:r>
            <a:r>
              <a:rPr lang="en-US" sz="1400" b="1" dirty="0"/>
              <a:t>Network for Inter-Institutional Cooperation in Entrepreneurial Education</a:t>
            </a:r>
            <a:r>
              <a:rPr lang="pl-PL" sz="1400" b="1" dirty="0"/>
              <a:t>) </a:t>
            </a:r>
          </a:p>
          <a:p>
            <a:pPr algn="l"/>
            <a:r>
              <a:rPr lang="pl-PL" sz="1400" dirty="0"/>
              <a:t>finansowanego z programu UE Erasmus+</a:t>
            </a:r>
          </a:p>
        </p:txBody>
      </p:sp>
    </p:spTree>
    <p:extLst>
      <p:ext uri="{BB962C8B-B14F-4D97-AF65-F5344CB8AC3E}">
        <p14:creationId xmlns:p14="http://schemas.microsoft.com/office/powerpoint/2010/main" val="4294208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3791" y="1676400"/>
            <a:ext cx="10591800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Nadużywanie </a:t>
            </a:r>
            <a:r>
              <a:rPr sz="4000" b="1" spc="-25" dirty="0"/>
              <a:t>pozycji</a:t>
            </a:r>
            <a:r>
              <a:rPr sz="4000" b="1" spc="-40" dirty="0"/>
              <a:t> </a:t>
            </a:r>
            <a:r>
              <a:rPr sz="4000" b="1" dirty="0"/>
              <a:t>dominującej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438400"/>
            <a:ext cx="10744200" cy="3483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9. 1.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Zakazane jest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nadużywanie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dominującej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właściwym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latin typeface="Arial" panose="020B0604020202020204" pitchFamily="34" charset="0"/>
                <a:cs typeface="Arial" panose="020B0604020202020204" pitchFamily="34" charset="0"/>
              </a:rPr>
              <a:t>przez</a:t>
            </a:r>
            <a:r>
              <a:rPr sz="16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>
                <a:latin typeface="Arial" panose="020B0604020202020204" pitchFamily="34" charset="0"/>
                <a:cs typeface="Arial" panose="020B0604020202020204" pitchFamily="34" charset="0"/>
              </a:rPr>
              <a:t>jednego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kilku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przedsiębiorców.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2. Nadużywanie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polega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1) bezpośrednim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pośrednim narzucaniu nieuczciwych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cen, w tym cen</a:t>
            </a:r>
            <a:r>
              <a:rPr sz="16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nadmiernie</a:t>
            </a:r>
          </a:p>
          <a:p>
            <a:pPr marL="355600" marR="27940">
              <a:spcBef>
                <a:spcPts val="180"/>
              </a:spcBef>
            </a:pP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wygórowanych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albo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rażąco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niskich,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odległych terminów płatności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innych warunków zakupu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albo 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sprzedaży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towarów;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765810" indent="-343535">
              <a:spcBef>
                <a:spcPts val="3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ograniczeniu produkcji,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zbytu lub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postępu technicznego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szkodą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dla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kontrahentów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 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konsumentów;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60960" indent="-343535">
              <a:spcBef>
                <a:spcPts val="3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stosowaniu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podobnych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umowach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osobami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trzecimi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uciążliwych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niejednolitych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warunków 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umów,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stwarzających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tym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osobom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zróżnicowane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warunki</a:t>
            </a:r>
            <a:r>
              <a:rPr sz="16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konkurencji;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76200" indent="-343535"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4) uzależnianiu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zawarcia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umowy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od przyjęcia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spełnienia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drugą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stronę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innego świadczenia,  niemającego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rzeczowego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ani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zwyczajowego związku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przedmiotem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umowy;</a:t>
            </a:r>
          </a:p>
          <a:p>
            <a:pPr marL="355600" marR="753745" indent="-343535">
              <a:spcBef>
                <a:spcPts val="3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5) przeciwdziałaniu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ukształtowaniu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warunków niezbędnych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powstania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bądź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rozwoju 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konkurencji;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6) narzucaniu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przedsiębiorcę uciążliwych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warunków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umów,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przynoszących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nieuzasadnione 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korzyści;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spcBef>
                <a:spcPts val="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7) podziale rynku według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kryteriów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terytorialnych, asortymentowych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z="16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podmiotowych.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916668"/>
            <a:ext cx="9220200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Nadużywanie </a:t>
            </a:r>
            <a:r>
              <a:rPr sz="4000" b="1" spc="-25" dirty="0"/>
              <a:t>pozycji</a:t>
            </a:r>
            <a:r>
              <a:rPr sz="4000" b="1" spc="-40" dirty="0"/>
              <a:t> </a:t>
            </a:r>
            <a:r>
              <a:rPr sz="4000" b="1" dirty="0"/>
              <a:t>dominującej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657600"/>
            <a:ext cx="106680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Czynności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prawne</a:t>
            </a:r>
            <a:r>
              <a:rPr sz="22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będące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/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przejawem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nadużywania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 są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całości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odpowiedniej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części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2200" u="heavy" spc="-8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nieważne.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800" y="1828800"/>
            <a:ext cx="9677400" cy="3836948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469265" marR="5080" indent="-457200" algn="just">
              <a:spcBef>
                <a:spcPts val="620"/>
              </a:spcBef>
              <a:buFont typeface="+mj-lt"/>
              <a:buAutoNum type="arabicPeriod"/>
              <a:tabLst>
                <a:tab pos="356235" algn="l"/>
              </a:tabLst>
            </a:pPr>
            <a:r>
              <a:rPr sz="200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Prezes</a:t>
            </a:r>
            <a:r>
              <a:rPr sz="20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UOKIK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wydaje </a:t>
            </a: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decyzję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uznaniu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ograniczającą 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konkurencję, jeżeli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stwierdzi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naruszenie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zakazów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określonych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 art.  6 lub w art. 9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ustawy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lub w art. 101 lub w art. 102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TFUE.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63245" indent="-457200"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decyzji,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której mowa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nakazuje  </a:t>
            </a: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zaniechanie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stosowania praktyki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naruszającej 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zakazy,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których  mowa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 art. 6 lub w art. 9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ustawy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lub w art. 101 lub w art. 102 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TFUE,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czasu wydania decyzji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praktyka ta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została  </a:t>
            </a:r>
            <a:r>
              <a:rPr sz="2000" spc="-15" dirty="0" err="1">
                <a:latin typeface="Arial" panose="020B0604020202020204" pitchFamily="34" charset="0"/>
                <a:cs typeface="Arial" panose="020B0604020202020204" pitchFamily="34" charset="0"/>
              </a:rPr>
              <a:t>zaprzestana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2000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63245" indent="-457200">
              <a:buFont typeface="+mj-lt"/>
              <a:buAutoNum type="arabicPeriod"/>
              <a:tabLst>
                <a:tab pos="355600" algn="l"/>
                <a:tab pos="356235" algn="l"/>
              </a:tabLst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254635" indent="-457200">
              <a:spcBef>
                <a:spcPts val="525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000" u="heavy" spc="-15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Ciężar</a:t>
            </a:r>
            <a:r>
              <a:rPr sz="20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udowodnienia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praktyka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naruszająca 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zakazy,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których  mowa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 art. 6 lub w art. 9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ustawy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lub w art. 101 lub w art. 102 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TFUE,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została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zaprzestana,</a:t>
            </a:r>
            <a:r>
              <a:rPr sz="20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spoczywa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000" u="heavy" spc="10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przedsiębiorcy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800" y="1447800"/>
            <a:ext cx="10058400" cy="396454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065" marR="5080">
              <a:spcBef>
                <a:spcPts val="675"/>
              </a:spcBef>
              <a:tabLst>
                <a:tab pos="355600" algn="l"/>
                <a:tab pos="356235" algn="l"/>
              </a:tabLst>
            </a:pPr>
            <a:r>
              <a:rPr sz="2200" b="1" spc="-20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b="1" spc="-10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takiej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decyzji,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nakazać,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celu  zaniechania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stosowania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usunięcia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sz="2200" spc="-50" dirty="0">
                <a:latin typeface="Arial" panose="020B0604020202020204" pitchFamily="34" charset="0"/>
                <a:cs typeface="Arial" panose="020B0604020202020204" pitchFamily="34" charset="0"/>
              </a:rPr>
              <a:t>skutków,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zastosowanie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środków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polegających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2200" u="heavy" spc="5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14350" indent="-457200">
              <a:spcBef>
                <a:spcPts val="5"/>
              </a:spcBef>
              <a:buFont typeface="+mj-lt"/>
              <a:buAutoNum type="arabicPeriod"/>
              <a:tabLst>
                <a:tab pos="355600" algn="l"/>
                <a:tab pos="356235" algn="l"/>
                <a:tab pos="755015" algn="l"/>
              </a:tabLst>
            </a:pP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udzieleniu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licencji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praw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własności intelektualnej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  niedyskryminacyjnych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warunkach;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191770" indent="-457200">
              <a:spcBef>
                <a:spcPts val="600"/>
              </a:spcBef>
              <a:buFont typeface="+mj-lt"/>
              <a:buAutoNum type="arabicPeriod"/>
              <a:tabLst>
                <a:tab pos="355600" algn="l"/>
                <a:tab pos="356235" algn="l"/>
                <a:tab pos="755650" algn="l"/>
              </a:tabLst>
            </a:pP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umożliwieniu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dostępu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określonej infrastruktury na  niedyskryminacyjnych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warunkach;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spcBef>
                <a:spcPts val="20"/>
              </a:spcBef>
              <a:buFont typeface="+mj-lt"/>
              <a:buAutoNum type="arabicPeriod"/>
              <a:tabLst>
                <a:tab pos="355600" algn="l"/>
                <a:tab pos="356235" algn="l"/>
                <a:tab pos="755650" algn="l"/>
              </a:tabLst>
            </a:pP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zmianie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umowy;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226695" indent="-457200">
              <a:spcBef>
                <a:spcPts val="600"/>
              </a:spcBef>
              <a:buFont typeface="+mj-lt"/>
              <a:buAutoNum type="arabicPeriod"/>
              <a:tabLst>
                <a:tab pos="355600" algn="l"/>
                <a:tab pos="356235" algn="l"/>
                <a:tab pos="755650" algn="l"/>
              </a:tabLst>
            </a:pP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zapewnieniu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innym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podmiotom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dostawy określonych  produktów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świadczenia określonych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usług na  niedyskryminacyjnych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warunkach.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2590800"/>
            <a:ext cx="106680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086610" marR="5080" indent="-2074545" algn="l">
              <a:lnSpc>
                <a:spcPct val="100000"/>
              </a:lnSpc>
              <a:spcBef>
                <a:spcPts val="95"/>
              </a:spcBef>
            </a:pPr>
            <a:r>
              <a:rPr spc="-20" dirty="0" err="1"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 err="1">
                <a:latin typeface="Arial" panose="020B0604020202020204" pitchFamily="34" charset="0"/>
                <a:cs typeface="Arial" panose="020B0604020202020204" pitchFamily="34" charset="0"/>
              </a:rPr>
              <a:t>koncentracja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pc="-20" dirty="0" err="1">
                <a:latin typeface="Arial" panose="020B0604020202020204" pitchFamily="34" charset="0"/>
                <a:cs typeface="Arial" panose="020B0604020202020204" pitchFamily="34" charset="0"/>
              </a:rPr>
              <a:t>gospodarcza</a:t>
            </a:r>
            <a:r>
              <a:rPr lang="pl-PL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6435" y="3196599"/>
            <a:ext cx="10439400" cy="14634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24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Koncentracją 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możemy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nazwać</a:t>
            </a:r>
            <a:r>
              <a:rPr sz="2200" spc="-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zwiększenie  potencjału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koncentrujących</a:t>
            </a:r>
            <a:r>
              <a:rPr sz="22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się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przedsiębiorców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w celu wzmocnienia</a:t>
            </a:r>
            <a:r>
              <a:rPr sz="22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pozycji 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rynku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762635" indent="-343535">
              <a:spcBef>
                <a:spcPts val="8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praktyce koncentracja przynosi</a:t>
            </a:r>
            <a:r>
              <a:rPr sz="2200" spc="-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trwałą  zmianę w kontroli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zainteresowanych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przedsiębiorstw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143000" y="2362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66800" y="3124200"/>
            <a:ext cx="10058400" cy="136960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065" marR="5080">
              <a:lnSpc>
                <a:spcPct val="99600"/>
              </a:lnSpc>
              <a:spcBef>
                <a:spcPts val="120"/>
              </a:spcBef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Sprawowanie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kontroli nad koncentracją  przedsiębiorców na terenie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Polski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należy</a:t>
            </a:r>
            <a:r>
              <a:rPr sz="22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do  kompetencji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Prezesa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Urzędu Ochrony  Konkurencji 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myśl tego  założenia każda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większa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koncentracja jest  kontrolowana przez</a:t>
            </a:r>
            <a:r>
              <a:rPr sz="22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UOKiK</a:t>
            </a: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F29B0FC-8D50-4D53-BF3A-704A0B5FA5DF}"/>
              </a:ext>
            </a:extLst>
          </p:cNvPr>
          <p:cNvSpPr txBox="1">
            <a:spLocks/>
          </p:cNvSpPr>
          <p:nvPr/>
        </p:nvSpPr>
        <p:spPr>
          <a:xfrm>
            <a:off x="1143000" y="2362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3124200"/>
            <a:ext cx="10439400" cy="21339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46685" indent="-343535"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Przedsiębiorcy,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którzy decydują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dokonanie  koncentracji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powinni </a:t>
            </a:r>
            <a:r>
              <a:rPr sz="2200" b="1" spc="-5" dirty="0">
                <a:latin typeface="Arial" panose="020B0604020202020204" pitchFamily="34" charset="0"/>
                <a:cs typeface="Arial" panose="020B0604020202020204" pitchFamily="34" charset="0"/>
              </a:rPr>
              <a:t>zgłosić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taki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zamiar  Prezesowi UOKiK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udzielić wszelkich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niezbędnych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wyjaśnień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tym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zakresie.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7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5" dirty="0">
                <a:latin typeface="Arial" panose="020B0604020202020204" pitchFamily="34" charset="0"/>
                <a:cs typeface="Arial" panose="020B0604020202020204" pitchFamily="34" charset="0"/>
              </a:rPr>
              <a:t>Ten,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 podstawie podanych przez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przedsiębiorcę  informacji, ustala,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czy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koncentracja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doprowadzi  do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powstania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umocnienia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oraz jaki będzie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miała wpływ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konkurencję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4415A835-8AA4-46D2-8B83-C420372CE0B6}"/>
              </a:ext>
            </a:extLst>
          </p:cNvPr>
          <p:cNvSpPr txBox="1">
            <a:spLocks/>
          </p:cNvSpPr>
          <p:nvPr/>
        </p:nvSpPr>
        <p:spPr>
          <a:xfrm>
            <a:off x="1143000" y="2362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66800" y="2667000"/>
            <a:ext cx="10668000" cy="2651367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69265" marR="1501140" indent="-457200">
              <a:spcBef>
                <a:spcPts val="795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Zamiar koncentracji podlega zgłoszeniu  Prezesowi Urzędu,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jeżeli: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080" indent="-457200">
              <a:spcBef>
                <a:spcPts val="745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łączny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światowy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obrót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przedsiębiorców  uczestniczących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koncentracji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roku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obrotowym poprzedzającym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rok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zgłoszenia 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przekracza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równowartość</a:t>
            </a:r>
            <a:r>
              <a:rPr lang="cs-CZ" sz="2200" spc="-5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1 000 000 000 </a:t>
            </a:r>
            <a:r>
              <a:rPr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sz="2200" b="1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</a:p>
          <a:p>
            <a:pPr marL="469265" marR="118745" indent="-457200">
              <a:spcBef>
                <a:spcPts val="730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łączny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obrót na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terytorium Rzeczypospolitej  Polskiej przedsiębiorców uczestniczących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koncentracji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roku obrotowym poprzedzającym  rok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zgłoszenia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przekracza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równowartość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 euro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02DFF120-3D44-48E7-9BA9-188B5D3707C4}"/>
              </a:ext>
            </a:extLst>
          </p:cNvPr>
          <p:cNvSpPr txBox="1">
            <a:spLocks/>
          </p:cNvSpPr>
          <p:nvPr/>
        </p:nvSpPr>
        <p:spPr>
          <a:xfrm>
            <a:off x="1066800" y="19050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2362200"/>
            <a:ext cx="10439399" cy="38645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spcBef>
                <a:spcPts val="95"/>
              </a:spcBef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Obowiązek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ten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dotyczy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zamiaru: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połączenia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dwóch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więcej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samodzielnych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przedsiębiorców;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659130" indent="-457200">
              <a:spcBef>
                <a:spcPts val="530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przejęcia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- przez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nabycie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objęcie akcji,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innych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papierów  wartościowych, udziałów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jakikolwiek inny sposób -  bezpośredniej lub pośredniej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nad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jednym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więcej  przedsiębiorcami przez jednego 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więcej</a:t>
            </a:r>
            <a:r>
              <a:rPr sz="2200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przedsiębiorców;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utworzenia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przez przedsiębiorców wspólnego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przedsiębiorcy;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080" indent="-457200">
              <a:spcBef>
                <a:spcPts val="525"/>
              </a:spcBef>
              <a:buFont typeface="+mj-lt"/>
              <a:buAutoNum type="arabicParenR"/>
              <a:tabLst>
                <a:tab pos="356235" algn="l"/>
              </a:tabLst>
            </a:pP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nabycia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przez przedsiębiorcę części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mienia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innego przedsiębiorcy  (całości lub części przedsiębiorstwa), jeżeli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obrót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realizowany przez  to mienie w którymkolwiek z dwóch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lat</a:t>
            </a:r>
            <a:r>
              <a:rPr sz="22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obrotowych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poprzedzających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zgłoszenie przekroczył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terytorium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Rzeczypospolitej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Polskiej równowartość 10 000 000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euro.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E1BF1769-0130-4A19-B54A-6F5E10E1F5C0}"/>
              </a:ext>
            </a:extLst>
          </p:cNvPr>
          <p:cNvSpPr txBox="1">
            <a:spLocks/>
          </p:cNvSpPr>
          <p:nvPr/>
        </p:nvSpPr>
        <p:spPr>
          <a:xfrm>
            <a:off x="1152939" y="16764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371600"/>
            <a:ext cx="120396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723515" marR="5080" indent="-1599565" algn="l">
              <a:lnSpc>
                <a:spcPct val="100000"/>
              </a:lnSpc>
              <a:spcBef>
                <a:spcPts val="95"/>
              </a:spcBef>
            </a:pPr>
            <a:r>
              <a:rPr sz="4000" b="1" spc="-25" dirty="0"/>
              <a:t>Porozumienia </a:t>
            </a:r>
            <a:r>
              <a:rPr sz="4000" b="1" spc="-15" dirty="0"/>
              <a:t>ograniczające  </a:t>
            </a:r>
            <a:r>
              <a:rPr sz="4000" b="1" spc="-25" dirty="0"/>
              <a:t>konkurencję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6730" y="2209800"/>
            <a:ext cx="10266218" cy="40318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6. 1.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Zakazane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są porozumienia, których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celem lub </a:t>
            </a:r>
            <a:r>
              <a:rPr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skutkiem 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wyeliminowanie,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ograniczenie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u="sng" spc="-37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naruszenie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inny sposób 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właściwym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polegające</a:t>
            </a:r>
            <a:r>
              <a:rPr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u="sng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u="sng" spc="-3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 marL="355600" indent="-343535"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ustalaniu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, bezpośrednio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pośrednio,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cen 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innych warunków zakupu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sprzedaży</a:t>
            </a:r>
            <a:r>
              <a:rPr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towarów;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ograniczaniu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kontrolowaniu produkcji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zbytu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postępu technicznego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inwestycji;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podziale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rynków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zbytu lub</a:t>
            </a:r>
            <a:r>
              <a:rPr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zakupu;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stosowaniu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podobnych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umowach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osobami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trzecimi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uciążliwych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niejednolitych</a:t>
            </a:r>
            <a:r>
              <a:rPr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warunków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 err="1">
                <a:latin typeface="Arial" panose="020B0604020202020204" pitchFamily="34" charset="0"/>
                <a:cs typeface="Arial" panose="020B0604020202020204" pitchFamily="34" charset="0"/>
              </a:rPr>
              <a:t>umów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stwarzających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tym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osobom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zróżnicowane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warunki</a:t>
            </a: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konkurencji;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67310" indent="-343535">
              <a:spcBef>
                <a:spcPts val="345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uzależnianiu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zawarcia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umowy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od przyjęcia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spełnienia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drugą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stronę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innego świadczenia,  niemającego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rzeczowego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zwyczajowego związku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przedmiotem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umowy;</a:t>
            </a:r>
          </a:p>
          <a:p>
            <a:pPr marL="355600" marR="887730" indent="-343535">
              <a:spcBef>
                <a:spcPts val="360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ograniczaniu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dostępu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eliminowaniu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rynku przedsiębiorców nieobjętych  porozumieniem;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370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uzgadnianiu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przedsiębiorców przystępujących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przetargu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tych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przedsiębiorców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przedsiębiorcę będącego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organizatorem przetargu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warunków składanych ofert,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 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zakresu prac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ceny.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19200" y="2590800"/>
            <a:ext cx="10210800" cy="2737737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marR="524510" indent="-343535">
              <a:lnSpc>
                <a:spcPts val="2920"/>
              </a:lnSpc>
              <a:spcBef>
                <a:spcPts val="4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[Wyłączenia]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podlega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zgłoszeniu</a:t>
            </a:r>
            <a:r>
              <a:rPr sz="2200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zamiar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m.in.:</a:t>
            </a:r>
          </a:p>
          <a:p>
            <a:pPr>
              <a:spcBef>
                <a:spcPts val="1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lnSpc>
                <a:spcPct val="90000"/>
              </a:lnSpc>
              <a:buFont typeface="Arial"/>
              <a:buChar char="•"/>
              <a:tabLst>
                <a:tab pos="355600" algn="l"/>
                <a:tab pos="356235" algn="l"/>
                <a:tab pos="78676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1)	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jeżeli obrót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przedsiębiorcy,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nad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którym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nastąpić  przejęcie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kontroli,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zgodnie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pkt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2,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przekroczył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terytorium Rzeczypospolitej Polskiej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żadnym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dwóch lat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obrotowych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poprzedzających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lnSpc>
                <a:spcPts val="2915"/>
              </a:lnSpc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zgłoszenie równowartości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10 000 000</a:t>
            </a:r>
            <a:r>
              <a:rPr sz="22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euro;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"/>
              </a:spcBef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617220" indent="-343535">
              <a:lnSpc>
                <a:spcPts val="292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  <a:tab pos="78676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5)	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przedsiębiorców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należących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tej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samej grupy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kapitałowej.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8E0A5C4C-5080-498B-91CF-61D51350BA5D}"/>
              </a:ext>
            </a:extLst>
          </p:cNvPr>
          <p:cNvSpPr txBox="1">
            <a:spLocks/>
          </p:cNvSpPr>
          <p:nvPr/>
        </p:nvSpPr>
        <p:spPr>
          <a:xfrm>
            <a:off x="1232452" y="19050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00200" y="3367607"/>
            <a:ext cx="64008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Grupa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kapitałowa?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Holding?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02A0D06-F8DC-4A15-A3BE-77ED16265894}"/>
              </a:ext>
            </a:extLst>
          </p:cNvPr>
          <p:cNvSpPr txBox="1">
            <a:spLocks/>
          </p:cNvSpPr>
          <p:nvPr/>
        </p:nvSpPr>
        <p:spPr>
          <a:xfrm>
            <a:off x="1143000" y="2362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87726" y="2575882"/>
            <a:ext cx="10210800" cy="17062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Grupa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kapitałowa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rozumie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2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wszystkich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/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przedsiębiorców,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którzy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są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kontrolowani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sposób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bezpośredni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pośredni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jednego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przedsiębiorcę,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tym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również tego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przedsiębiorcę;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8DAC9B3E-0D54-4D2D-9D2F-955FBA934998}"/>
              </a:ext>
            </a:extLst>
          </p:cNvPr>
          <p:cNvSpPr txBox="1">
            <a:spLocks/>
          </p:cNvSpPr>
          <p:nvPr/>
        </p:nvSpPr>
        <p:spPr>
          <a:xfrm>
            <a:off x="1181100" y="18288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24000" y="2819400"/>
            <a:ext cx="10134600" cy="2383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Grupa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kapitałowa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należy rozumieć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tę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 err="1">
                <a:latin typeface="Arial" panose="020B0604020202020204" pitchFamily="34" charset="0"/>
                <a:cs typeface="Arial" panose="020B0604020202020204" pitchFamily="34" charset="0"/>
              </a:rPr>
              <a:t>kontrolę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5080" indent="-287020"/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Przyjąć jednak </a:t>
            </a:r>
            <a:r>
              <a:rPr sz="2200" spc="-45" dirty="0">
                <a:latin typeface="Arial" panose="020B0604020202020204" pitchFamily="34" charset="0"/>
                <a:cs typeface="Arial" panose="020B0604020202020204" pitchFamily="34" charset="0"/>
              </a:rPr>
              <a:t>należy,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iż chodzi tu o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kontrolę,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której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mowa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art. 4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pkt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Ustawy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UOKIK,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czyli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możliwość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wywierania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decydującego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wpływu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  innego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przedsiębiorcę.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511ED8A-3984-4F73-A80A-4F48055D219A}"/>
              </a:ext>
            </a:extLst>
          </p:cNvPr>
          <p:cNvSpPr txBox="1">
            <a:spLocks/>
          </p:cNvSpPr>
          <p:nvPr/>
        </p:nvSpPr>
        <p:spPr>
          <a:xfrm>
            <a:off x="1219200" y="18288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0" y="1524000"/>
            <a:ext cx="10668000" cy="4862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Art.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Ustawy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UOKIK</a:t>
            </a:r>
          </a:p>
          <a:p>
            <a:pPr marL="355600" marR="22225" indent="-343535"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przejęciu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rozumie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to wszelkie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formy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bezpośredniego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pośredniego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uzyskania 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przedsiębiorcę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uprawnień, które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osobno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albo łącznie,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uwzględnieniu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wszystkich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215900"/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okoliczności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prawnych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faktycznych,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umożliwiają wywieranie decydującego wpływu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innego  przedsiębiorcę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przedsiębiorców; uprawnienia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takie tworzą</a:t>
            </a:r>
            <a:r>
              <a:rPr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u="sng" spc="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67970" indent="-342900">
              <a:spcBef>
                <a:spcPts val="365"/>
              </a:spcBef>
              <a:buFont typeface="+mj-lt"/>
              <a:buAutoNum type="alphaLcParenR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dysponowanie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bezpośrednio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pośrednio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większością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głosów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zgromadzeniu wspólników 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albo na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walnym zgromadzeniu,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także jako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zastawnik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albo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użytkownik,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bądź 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zarządzie innego  przedsiębiorcy (przedsiębiorcy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zależnego),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także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podstawie porozumień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innymi osobami,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spcBef>
                <a:spcPts val="345"/>
              </a:spcBef>
              <a:buFont typeface="+mj-lt"/>
              <a:buAutoNum type="alphaLcParenR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uprawnienie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powoływania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odwoływania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większości członków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rady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nadzorczej 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innego przedsiębiorcy (przedsiębiorcy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zależnego),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także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podstawie porozumień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innymi  osobami,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spcBef>
                <a:spcPts val="15"/>
              </a:spcBef>
              <a:buFont typeface="+mj-lt"/>
              <a:buAutoNum type="alphaLcParenR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członkowie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jego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rady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nadzorczej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stanowią więcej niż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połowę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członków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zarządu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innego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przedsiębiorcy (przedsiębiorcy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zależnego),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0320" indent="-342900">
              <a:spcBef>
                <a:spcPts val="350"/>
              </a:spcBef>
              <a:buFont typeface="+mj-lt"/>
              <a:buAutoNum type="alphaLcParenR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dysponowanie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bezpośrednio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pośrednio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większością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głosów 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spółce osobowej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zależnej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albo  na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walnym zgromadzeniu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spółdzielni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zależnej,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także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podstawie porozumień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innymi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osobami,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spcBef>
                <a:spcPts val="10"/>
              </a:spcBef>
              <a:buFont typeface="+mj-lt"/>
              <a:buAutoNum type="alphaLcParenR"/>
              <a:tabLst>
                <a:tab pos="355600" algn="l"/>
                <a:tab pos="356235" algn="l"/>
              </a:tabLst>
            </a:pPr>
            <a:r>
              <a:rPr spc="-15" dirty="0" err="1">
                <a:latin typeface="Arial" panose="020B0604020202020204" pitchFamily="34" charset="0"/>
                <a:cs typeface="Arial" panose="020B0604020202020204" pitchFamily="34" charset="0"/>
              </a:rPr>
              <a:t>prawo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do całego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albo do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części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mienia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innego przedsiębiorcy (przedsiębiorcy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zależnego),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buFont typeface="+mj-lt"/>
              <a:buAutoNum type="alphaLcParenR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umowa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przewidująca zarządzanie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innym przedsiębiorcą (przedsiębiorcą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zależnym)</a:t>
            </a:r>
            <a:r>
              <a:rPr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</a:p>
          <a:p>
            <a:pPr marL="355600"/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przekazywanie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zysku przez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takiego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przedsiębiorcę;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71600" y="3200400"/>
            <a:ext cx="104394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praktyce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zasadą jest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jednak, </a:t>
            </a:r>
            <a:r>
              <a:rPr sz="2200" spc="-45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przypadku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każdej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grupy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kapitałowej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występuje</a:t>
            </a:r>
            <a:r>
              <a:rPr sz="2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jeden</a:t>
            </a:r>
            <a:r>
              <a:rPr lang="cs-CZ"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przedsiębiorca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dominujący wobec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wszystkich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pozostałych uczestników 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grupy.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Przedsiębiorca  ten sprawuje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bezpośrednią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z="22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pośrednią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674495"/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kontrolę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nad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wszystkimi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pozostałymi  uczestnikami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tej</a:t>
            </a:r>
            <a:r>
              <a:rPr sz="22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grupy.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29C5EE20-F60B-46DC-910F-96109A2E725F}"/>
              </a:ext>
            </a:extLst>
          </p:cNvPr>
          <p:cNvSpPr txBox="1">
            <a:spLocks/>
          </p:cNvSpPr>
          <p:nvPr/>
        </p:nvSpPr>
        <p:spPr>
          <a:xfrm>
            <a:off x="1219200" y="21336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52939" y="2209800"/>
            <a:ext cx="10439399" cy="38670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Przykłady grup</a:t>
            </a:r>
            <a:r>
              <a:rPr sz="2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kapitałowych: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46355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Członkowie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spółki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akcyjnej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 (spółki dominującej)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stanowią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więcej niż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połowę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członków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spółki z o.o. 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(spółki zależnej)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spółka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 posiada 75%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akcji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spółce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akcyjnej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C (spółce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zależnej).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Spółka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 o.o. 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(spółka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dominująca)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uprawniona</a:t>
            </a:r>
            <a:r>
              <a:rPr sz="2200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cs-CZ"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powoływania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większości członków rady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nadzorczej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spółki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akcyjnej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B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(spółki zależnej)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oraz spółka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dysponuje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większością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głosów na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walnym zgromadzeniu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spółdzielni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zależnej.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Spółka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akcyjna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(spółka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dominująca)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posiada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umowę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przewidującą  zarządzanie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spółdzielnią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oraz spółka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 posiada 80%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udziałów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 spółce z. o.o. 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(spółce</a:t>
            </a:r>
            <a:r>
              <a:rPr sz="22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zależnej).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2C9E5830-362A-4403-A980-B1A61A4C5982}"/>
              </a:ext>
            </a:extLst>
          </p:cNvPr>
          <p:cNvSpPr txBox="1">
            <a:spLocks/>
          </p:cNvSpPr>
          <p:nvPr/>
        </p:nvSpPr>
        <p:spPr>
          <a:xfrm>
            <a:off x="1152939" y="14478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47800" y="3083713"/>
            <a:ext cx="91440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Dokonanie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przedsiębiorcę  zależnego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uważa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dokonanie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przedsiębiorcę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dominującego.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CBE7412B-12B8-4CF6-A0D5-19FE3C3D4D67}"/>
              </a:ext>
            </a:extLst>
          </p:cNvPr>
          <p:cNvSpPr txBox="1">
            <a:spLocks/>
          </p:cNvSpPr>
          <p:nvPr/>
        </p:nvSpPr>
        <p:spPr>
          <a:xfrm>
            <a:off x="1143000" y="2362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09800" y="3124200"/>
            <a:ext cx="5609234" cy="173829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3535">
              <a:spcBef>
                <a:spcPts val="89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Decyzje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Prezes</a:t>
            </a:r>
            <a:r>
              <a:rPr sz="22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UOKIK</a:t>
            </a: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Dozwolone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koncentracje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lvl="1" indent="-287020"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Dozwolenie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 warunkowe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lvl="1" indent="-287020"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Zakaz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(i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wyjątek)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F73EBE59-FBEC-466F-990F-AAF3C4462F94}"/>
              </a:ext>
            </a:extLst>
          </p:cNvPr>
          <p:cNvSpPr txBox="1">
            <a:spLocks/>
          </p:cNvSpPr>
          <p:nvPr/>
        </p:nvSpPr>
        <p:spPr>
          <a:xfrm>
            <a:off x="1143000" y="2362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76400" y="3048000"/>
            <a:ext cx="9753600" cy="20447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(dozwolona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koncentracja)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b="1" spc="-25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b="1" spc="-10" dirty="0">
                <a:latin typeface="Arial" panose="020B0604020202020204" pitchFamily="34" charset="0"/>
                <a:cs typeface="Arial" panose="020B0604020202020204" pitchFamily="34" charset="0"/>
              </a:rPr>
              <a:t>Urzędu,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b="1" spc="-20" dirty="0">
                <a:latin typeface="Arial" panose="020B0604020202020204" pitchFamily="34" charset="0"/>
                <a:cs typeface="Arial" panose="020B0604020202020204" pitchFamily="34" charset="0"/>
              </a:rPr>
              <a:t>drodze </a:t>
            </a:r>
            <a:r>
              <a:rPr sz="2200" b="1" spc="-10" dirty="0">
                <a:latin typeface="Arial" panose="020B0604020202020204" pitchFamily="34" charset="0"/>
                <a:cs typeface="Arial" panose="020B0604020202020204" pitchFamily="34" charset="0"/>
              </a:rPr>
              <a:t>decyzji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wydaje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zgodę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dokonanie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wyniku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której konkurencja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zostanie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istotnie ograniczona,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powstanie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umocnienie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rynku.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46EA735D-0812-4A26-A79C-99E08535A2D7}"/>
              </a:ext>
            </a:extLst>
          </p:cNvPr>
          <p:cNvSpPr txBox="1">
            <a:spLocks/>
          </p:cNvSpPr>
          <p:nvPr/>
        </p:nvSpPr>
        <p:spPr>
          <a:xfrm>
            <a:off x="1257300" y="20574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47800" y="3200400"/>
            <a:ext cx="9829800" cy="122918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spcBef>
                <a:spcPts val="86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sz="22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Ustawy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 algn="just"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Porozumienia,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których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mowa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1, są w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całości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odpowiedniej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części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nieważne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zastrzeżeniem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art. 7 i</a:t>
            </a:r>
            <a:r>
              <a:rPr sz="2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342900" y="2514600"/>
            <a:ext cx="11506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723515" marR="5080" indent="-1599565" algn="l">
              <a:lnSpc>
                <a:spcPct val="100000"/>
              </a:lnSpc>
              <a:spcBef>
                <a:spcPts val="95"/>
              </a:spcBef>
            </a:pPr>
            <a:r>
              <a:rPr sz="4000" b="1" spc="-25" dirty="0"/>
              <a:t>Porozumienia </a:t>
            </a:r>
            <a:r>
              <a:rPr sz="4000" b="1" spc="-15" dirty="0"/>
              <a:t>ograniczające  </a:t>
            </a:r>
            <a:r>
              <a:rPr sz="4000" b="1" spc="-25" dirty="0"/>
              <a:t>konkurencję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58957" y="2895600"/>
            <a:ext cx="9982200" cy="23333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(koncentracja warunkowa)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lnSpc>
                <a:spcPct val="9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Urzędu,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drodze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decyzji,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wydaje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zgodę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dokonanie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gdy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po spełnieniu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przedsiębiorców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zamierzających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dokonać koncentracji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określonych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warunków  konkurencja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zostanie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istotnie  ograniczona,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szczególności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powstanie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lnSpc>
                <a:spcPts val="3460"/>
              </a:lnSpc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umocnienie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rynku.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977313C-6C18-4637-BE5E-FF1923EEE7CD}"/>
              </a:ext>
            </a:extLst>
          </p:cNvPr>
          <p:cNvSpPr txBox="1">
            <a:spLocks/>
          </p:cNvSpPr>
          <p:nvPr/>
        </p:nvSpPr>
        <p:spPr>
          <a:xfrm>
            <a:off x="1258957" y="1981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1905000"/>
            <a:ext cx="10515600" cy="4528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(koncentracja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warunkowa)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przedsiębiorców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zamierzających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dokonać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 nałożyć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obowiązek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przyjąć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ich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zobowiązanie,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22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1657350">
              <a:spcBef>
                <a:spcPts val="555"/>
              </a:spcBef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zbycia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całości 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części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majątku jednego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kilku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przedsiębiorców,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wyzbycia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nad określonym przedsiębiorcą</a:t>
            </a:r>
            <a:r>
              <a:rPr sz="2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1430">
              <a:spcBef>
                <a:spcPts val="260"/>
              </a:spcBef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przedsiębiorcami,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zbycie określonego pakietu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akcji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udziałów,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odwołania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funkcji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członka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organu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zarządzającego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nadzorczego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jednego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kilku</a:t>
            </a:r>
            <a:r>
              <a:rPr sz="22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przedsiębiorców,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3) udzielenia licencji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praw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wyłącznych</a:t>
            </a:r>
            <a:r>
              <a:rPr sz="22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konkurentowi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- określając 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decyzji,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której mowa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termin</a:t>
            </a:r>
            <a:r>
              <a:rPr sz="2200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spełnienia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warunków.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0629EC2D-0C6B-4A8A-979C-7A231F83D611}"/>
              </a:ext>
            </a:extLst>
          </p:cNvPr>
          <p:cNvSpPr txBox="1">
            <a:spLocks/>
          </p:cNvSpPr>
          <p:nvPr/>
        </p:nvSpPr>
        <p:spPr>
          <a:xfrm>
            <a:off x="1179443" y="1219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28800" y="2895600"/>
            <a:ext cx="9753600" cy="20447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(koncentracja warunkowa)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decyzji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tej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nakłada</a:t>
            </a:r>
            <a:r>
              <a:rPr sz="2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/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przedsiębiorców obowiązek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składania, 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wyznaczonym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terminie,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spcBef>
                <a:spcPts val="5"/>
              </a:spcBef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informacji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realizacji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tych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45" dirty="0">
                <a:latin typeface="Arial" panose="020B0604020202020204" pitchFamily="34" charset="0"/>
                <a:cs typeface="Arial" panose="020B0604020202020204" pitchFamily="34" charset="0"/>
              </a:rPr>
              <a:t>warunków.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C426FCA3-D6AB-4A5F-A8E3-E2E3825969C1}"/>
              </a:ext>
            </a:extLst>
          </p:cNvPr>
          <p:cNvSpPr txBox="1">
            <a:spLocks/>
          </p:cNvSpPr>
          <p:nvPr/>
        </p:nvSpPr>
        <p:spPr>
          <a:xfrm>
            <a:off x="1219200" y="1981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0596" y="1905000"/>
            <a:ext cx="10766603" cy="41017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(Zakaz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wyjątek)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6134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zakazuje,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drodze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decyzji,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dokonania koncentracji,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wyniku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której konkurencja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rynku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zostanie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istotnie ograniczona,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powstanie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umocnienie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rynku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marR="64135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wydaje,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drodze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decyzji,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zgodę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dokonanie koncentracji,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wyniku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której konkurencja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rynku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zostanie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istotnie ograniczona,</a:t>
            </a:r>
            <a:r>
              <a:rPr sz="22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  <a:p>
            <a:pPr marL="355600"/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powstanie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umocnienie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dominującej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rynku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przypadku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gdy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odstąpienie od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zakazu koncentracji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jest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uzasadnione,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a w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5600" algn="l"/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przyczyni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ona do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ekonomicznego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postępu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technicznego;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5600" algn="l"/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ona wywrzeć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pozytywny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wpływ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gospodarkę</a:t>
            </a:r>
            <a:r>
              <a:rPr sz="22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narodową.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42C1CC9E-8DF2-4E90-B3D6-0628544E345E}"/>
              </a:ext>
            </a:extLst>
          </p:cNvPr>
          <p:cNvSpPr txBox="1">
            <a:spLocks/>
          </p:cNvSpPr>
          <p:nvPr/>
        </p:nvSpPr>
        <p:spPr>
          <a:xfrm>
            <a:off x="1120597" y="12192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2895600"/>
            <a:ext cx="10363200" cy="1457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596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Konsekwencje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niewykonania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obowiązku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zgłoszenia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zamiaru</a:t>
            </a:r>
            <a:r>
              <a:rPr sz="22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5080" indent="-287020">
              <a:spcBef>
                <a:spcPts val="68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Niewypełnienie obowiązku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zgłoszenia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zamiaru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koncentracji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prowadzić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zastosowania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Prezesa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UOKiK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określonych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sankcji. 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Wszystkie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sankcje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orzekane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są w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drodze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decyzji,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podlegającej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zaskarżeniu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2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SOKiK.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6AFE89B2-C9EF-4D03-93A2-EDB8AA0C5A05}"/>
              </a:ext>
            </a:extLst>
          </p:cNvPr>
          <p:cNvSpPr txBox="1">
            <a:spLocks/>
          </p:cNvSpPr>
          <p:nvPr/>
        </p:nvSpPr>
        <p:spPr>
          <a:xfrm>
            <a:off x="1143000" y="21336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76400" y="3124200"/>
            <a:ext cx="96012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Kary pieniężne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nakładane </a:t>
            </a:r>
            <a:r>
              <a:rPr sz="2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2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przedsiębiorców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244475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Kary pieniężne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nakładane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osoby pełniące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funkcję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kierowniczą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wchodzące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skład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organu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zarządzającego</a:t>
            </a:r>
            <a:r>
              <a:rPr sz="22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przedsiębiorcy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106 – 108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Ustawy</a:t>
            </a:r>
            <a:r>
              <a:rPr sz="2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UOKIK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72EB8FB7-7D56-4DB6-BBA1-A225CF39AE75}"/>
              </a:ext>
            </a:extLst>
          </p:cNvPr>
          <p:cNvSpPr txBox="1">
            <a:spLocks/>
          </p:cNvSpPr>
          <p:nvPr/>
        </p:nvSpPr>
        <p:spPr>
          <a:xfrm>
            <a:off x="1181100" y="2133600"/>
            <a:ext cx="10591800" cy="567463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Antykonkurencyjna</a:t>
            </a:r>
            <a:r>
              <a:rPr lang="pl-PL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koncentracja gospodarcza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3600" y="2590800"/>
            <a:ext cx="8915400" cy="1322157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065" marR="5080">
              <a:spcBef>
                <a:spcPts val="765"/>
              </a:spcBef>
              <a:tabLst>
                <a:tab pos="447040" algn="l"/>
                <a:tab pos="447675" algn="l"/>
              </a:tabLst>
            </a:pPr>
            <a:r>
              <a:rPr lang="cs-CZ" sz="2400" spc="-5" dirty="0" err="1">
                <a:latin typeface="Arial" panose="020B0604020202020204" pitchFamily="34" charset="0"/>
                <a:cs typeface="Arial" panose="020B0604020202020204" pitchFamily="34" charset="0"/>
              </a:rPr>
              <a:t>Instytucja</a:t>
            </a:r>
            <a:r>
              <a:rPr lang="cs-CZ"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spc="5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400" spc="5" dirty="0" err="1">
                <a:latin typeface="Arial" panose="020B0604020202020204" pitchFamily="34" charset="0"/>
                <a:cs typeface="Arial" panose="020B0604020202020204" pitchFamily="34" charset="0"/>
              </a:rPr>
              <a:t>Leniency</a:t>
            </a:r>
            <a:r>
              <a:rPr lang="cs-CZ" sz="2400" spc="5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cs-CZ" sz="2400" spc="-3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">
              <a:spcBef>
                <a:spcPts val="765"/>
              </a:spcBef>
              <a:tabLst>
                <a:tab pos="447040" algn="l"/>
                <a:tab pos="447675" algn="l"/>
              </a:tabLst>
            </a:pPr>
            <a:r>
              <a:rPr sz="2400" spc="-3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środek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prawny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zwalczania praktyk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ograniczających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konkurencję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133600"/>
            <a:ext cx="2382901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Leniency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676400" y="2895600"/>
            <a:ext cx="9144000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>
              <a:spcBef>
                <a:spcPts val="105"/>
              </a:spcBef>
              <a:tabLst>
                <a:tab pos="447040" algn="l"/>
                <a:tab pos="44767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(ang. łagodność, pobłażliwość)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instytucja 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prawa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(UE,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USA), polegająca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na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możliwości zmniejszenia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uniknięcia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przedsiębiorstwo kary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pieniężnej,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nakładanej 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odpowiedni</a:t>
            </a:r>
            <a:r>
              <a:rPr sz="2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organ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209800"/>
            <a:ext cx="2362200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Leniency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447800" y="3200400"/>
            <a:ext cx="96012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6995" indent="-343535" algn="just"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Pierwszy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leniency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został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ogłoszony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Departament Sprawiedliwości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1978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roku.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 algn="just">
              <a:buFont typeface="Arial"/>
              <a:buChar char="•"/>
              <a:tabLst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UE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polityka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leniency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funkcjonuje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od 1996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roku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0" y="2133600"/>
            <a:ext cx="9220200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Ustawa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ochronie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01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ROZDZIAŁ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ODSTĄPIENIE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OD WYMIERZENIA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KARY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PIENIĘŻNEJ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OBNIŻENIE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SPRAWACH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POROZUMIEŃ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OGRANICZAJĄCYCH  KONKURENCJĘ.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0"/>
              </a:spcBef>
              <a:buFont typeface="Arial"/>
              <a:buChar char="•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113a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113k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00200" y="3315773"/>
            <a:ext cx="6629400" cy="95218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Wyjątki: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7 i 8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Ustawy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457200" y="2438400"/>
            <a:ext cx="11506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723515" marR="5080" indent="-1599565" algn="l">
              <a:lnSpc>
                <a:spcPct val="100000"/>
              </a:lnSpc>
              <a:spcBef>
                <a:spcPts val="95"/>
              </a:spcBef>
            </a:pPr>
            <a:r>
              <a:rPr sz="4000" b="1" spc="-25" dirty="0"/>
              <a:t>Porozumienia </a:t>
            </a:r>
            <a:r>
              <a:rPr sz="4000" b="1" spc="-15" dirty="0"/>
              <a:t>ograniczające  </a:t>
            </a:r>
            <a:r>
              <a:rPr sz="4000" b="1" spc="-25" dirty="0"/>
              <a:t>konkurencję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1219200"/>
            <a:ext cx="10591799" cy="5101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113a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[Wniosek]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"/>
              </a:spcBef>
              <a:buFont typeface="Arial"/>
              <a:buChar char="•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9055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1. Przedsiębiorca, który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zawarł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porozumienie,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którym mowa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art. 6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ustawy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w art.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101  TFUE,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złożyć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Prezesa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wniosek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odstąpienie od wymierzenia kary pieniężnej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jej  obniżenie,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zwany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dalej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,,wnioskiem''.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Wniosek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zawiera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opis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porozumienia wskazujący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szczególności: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przedsiębiorców,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którzy zawarli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porozumienie;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2) produkty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usługi, których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dotyczy</a:t>
            </a:r>
            <a:r>
              <a:rPr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porozumienie;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3) terytorium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objęte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porozumieniem;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cel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porozumienia;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5) okoliczności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zawarcia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porozumienia;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okoliczności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sposób funkcjonowania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porozumienia;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czas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trwania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porozumienia;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rolę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poszczególnych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przedsiębiorców uczestniczących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porozumieniu;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214629" indent="-343535"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9)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imiona,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nazwiska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stanowiska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służbowe osób pełniących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porozumieniu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znaczącą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rolę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wraz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jej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opisem;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3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10)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czy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wniosek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został złożony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również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organów ochrony konkurencji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państw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członkowskich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Unii  Europejskiej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Komisji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Europejskiej.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362200"/>
            <a:ext cx="2611374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Leniency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676400" y="3200400"/>
            <a:ext cx="96012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latin typeface="+mj-lt"/>
                <a:cs typeface="Carlito"/>
              </a:rPr>
              <a:t>Warunkiem </a:t>
            </a:r>
            <a:r>
              <a:rPr sz="2400" spc="-10" dirty="0">
                <a:latin typeface="+mj-lt"/>
                <a:cs typeface="Carlito"/>
              </a:rPr>
              <a:t>uniknięcia </a:t>
            </a:r>
            <a:r>
              <a:rPr sz="2400" spc="-5" dirty="0">
                <a:latin typeface="+mj-lt"/>
                <a:cs typeface="Carlito"/>
              </a:rPr>
              <a:t>odpowiedzialności </a:t>
            </a:r>
            <a:r>
              <a:rPr sz="2400" spc="-15" dirty="0">
                <a:latin typeface="+mj-lt"/>
                <a:cs typeface="Carlito"/>
              </a:rPr>
              <a:t>jest  </a:t>
            </a:r>
            <a:r>
              <a:rPr sz="2400" spc="-10" dirty="0">
                <a:latin typeface="+mj-lt"/>
                <a:cs typeface="Carlito"/>
              </a:rPr>
              <a:t>dobrowolna </a:t>
            </a:r>
            <a:r>
              <a:rPr sz="2400" spc="-15" dirty="0">
                <a:latin typeface="+mj-lt"/>
                <a:cs typeface="Carlito"/>
              </a:rPr>
              <a:t>współpraca </a:t>
            </a:r>
            <a:r>
              <a:rPr sz="2400" dirty="0">
                <a:latin typeface="+mj-lt"/>
                <a:cs typeface="Carlito"/>
              </a:rPr>
              <a:t>z </a:t>
            </a:r>
            <a:r>
              <a:rPr sz="2400" spc="-15" dirty="0">
                <a:latin typeface="+mj-lt"/>
                <a:cs typeface="Carlito"/>
              </a:rPr>
              <a:t>organem </a:t>
            </a:r>
            <a:r>
              <a:rPr sz="2400" dirty="0">
                <a:latin typeface="+mj-lt"/>
                <a:cs typeface="Carlito"/>
              </a:rPr>
              <a:t>i  </a:t>
            </a:r>
            <a:r>
              <a:rPr sz="2400" spc="-5" dirty="0">
                <a:latin typeface="+mj-lt"/>
                <a:cs typeface="Carlito"/>
              </a:rPr>
              <a:t>ujawnienie </a:t>
            </a:r>
            <a:r>
              <a:rPr sz="2400" spc="-15" dirty="0">
                <a:latin typeface="+mj-lt"/>
                <a:cs typeface="Carlito"/>
              </a:rPr>
              <a:t>informacji </a:t>
            </a:r>
            <a:r>
              <a:rPr sz="2400" dirty="0">
                <a:latin typeface="+mj-lt"/>
                <a:cs typeface="Carlito"/>
              </a:rPr>
              <a:t>o </a:t>
            </a:r>
            <a:r>
              <a:rPr sz="2400" spc="-10" dirty="0">
                <a:latin typeface="+mj-lt"/>
                <a:cs typeface="Carlito"/>
              </a:rPr>
              <a:t>porozumieniu, zanim  </a:t>
            </a:r>
            <a:r>
              <a:rPr sz="2400" spc="-25" dirty="0">
                <a:latin typeface="+mj-lt"/>
                <a:cs typeface="Carlito"/>
              </a:rPr>
              <a:t>organ uzyska </a:t>
            </a:r>
            <a:r>
              <a:rPr sz="2400" dirty="0">
                <a:latin typeface="+mj-lt"/>
                <a:cs typeface="Carlito"/>
              </a:rPr>
              <a:t>o </a:t>
            </a:r>
            <a:r>
              <a:rPr sz="2400" spc="-5" dirty="0">
                <a:latin typeface="+mj-lt"/>
                <a:cs typeface="Carlito"/>
              </a:rPr>
              <a:t>nim </a:t>
            </a:r>
            <a:r>
              <a:rPr sz="2400" spc="-10" dirty="0">
                <a:latin typeface="+mj-lt"/>
                <a:cs typeface="Carlito"/>
              </a:rPr>
              <a:t>wiarygodną</a:t>
            </a:r>
            <a:r>
              <a:rPr sz="2400" spc="80" dirty="0">
                <a:latin typeface="+mj-lt"/>
                <a:cs typeface="Carlito"/>
              </a:rPr>
              <a:t> </a:t>
            </a:r>
            <a:r>
              <a:rPr sz="2400" dirty="0">
                <a:latin typeface="+mj-lt"/>
                <a:cs typeface="Carlito"/>
              </a:rPr>
              <a:t>wiadomość.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2743200"/>
            <a:ext cx="10363200" cy="587148"/>
          </a:xfrm>
          <a:prstGeom prst="rect">
            <a:avLst/>
          </a:prstGeom>
        </p:spPr>
        <p:txBody>
          <a:bodyPr vert="horz" wrap="square" lIns="0" tIns="41275" rIns="0" bIns="0" rtlCol="0" anchor="t">
            <a:spAutoFit/>
          </a:bodyPr>
          <a:lstStyle/>
          <a:p>
            <a:pPr marL="2527300" marR="5080" indent="-2515235" algn="l">
              <a:lnSpc>
                <a:spcPts val="4710"/>
              </a:lnSpc>
              <a:spcBef>
                <a:spcPts val="325"/>
              </a:spcBef>
            </a:pPr>
            <a:r>
              <a:rPr sz="3200" spc="-5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naruszające </a:t>
            </a:r>
            <a:r>
              <a:rPr sz="3200" dirty="0" err="1">
                <a:latin typeface="Arial" panose="020B0604020202020204" pitchFamily="34" charset="0"/>
                <a:cs typeface="Arial" panose="020B0604020202020204" pitchFamily="34" charset="0"/>
              </a:rPr>
              <a:t>zbiorowe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 err="1">
                <a:latin typeface="Arial" panose="020B0604020202020204" pitchFamily="34" charset="0"/>
                <a:cs typeface="Arial" panose="020B0604020202020204" pitchFamily="34" charset="0"/>
              </a:rPr>
              <a:t>interesy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20" dirty="0" err="1">
                <a:latin typeface="Arial" panose="020B0604020202020204" pitchFamily="34" charset="0"/>
                <a:cs typeface="Arial" panose="020B0604020202020204" pitchFamily="34" charset="0"/>
              </a:rPr>
              <a:t>konsumentów</a:t>
            </a:r>
            <a:endParaRPr sz="3200"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828800"/>
            <a:ext cx="9829799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20" dirty="0"/>
              <a:t>Praktyki </a:t>
            </a:r>
            <a:r>
              <a:rPr sz="4000" b="1" spc="-15" dirty="0" err="1"/>
              <a:t>naruszające</a:t>
            </a:r>
            <a:r>
              <a:rPr sz="4000" b="1" spc="-15" dirty="0"/>
              <a:t> </a:t>
            </a:r>
            <a:r>
              <a:rPr sz="4000" b="1" spc="-20" dirty="0" err="1"/>
              <a:t>zbiorowe</a:t>
            </a:r>
            <a:endParaRPr sz="4000" b="1"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524000" y="3276600"/>
            <a:ext cx="1021080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858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Zakazane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są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godzące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zbiorowe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interesy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konsumentów.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200" spc="-25" dirty="0" err="1">
                <a:latin typeface="Arial" panose="020B0604020202020204" pitchFamily="34" charset="0"/>
                <a:cs typeface="Arial" panose="020B0604020202020204" pitchFamily="34" charset="0"/>
              </a:rPr>
              <a:t>Przez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praktykę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naruszającą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zbiorowe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interesy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rozumie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godzące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bezprawne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działanie</a:t>
            </a:r>
            <a:r>
              <a:rPr sz="22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przedsiębiorcy.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23C932CF-6C29-40AD-8108-A28F3FF5B2AF}"/>
              </a:ext>
            </a:extLst>
          </p:cNvPr>
          <p:cNvSpPr txBox="1">
            <a:spLocks/>
          </p:cNvSpPr>
          <p:nvPr/>
        </p:nvSpPr>
        <p:spPr>
          <a:xfrm>
            <a:off x="1524000" y="2511287"/>
            <a:ext cx="9829799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b="1" spc="-30" dirty="0"/>
              <a:t>interesy </a:t>
            </a:r>
            <a:r>
              <a:rPr lang="pl-PL" sz="4000" spc="-25" dirty="0"/>
              <a:t>konsumentów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71600" y="3352800"/>
            <a:ext cx="10134600" cy="1808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9209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Ustawa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wyraźnie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stwierdza, 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jest  </a:t>
            </a:r>
            <a:r>
              <a:rPr sz="2200" b="1" spc="-5" dirty="0">
                <a:latin typeface="Arial" panose="020B0604020202020204" pitchFamily="34" charset="0"/>
                <a:cs typeface="Arial" panose="020B0604020202020204" pitchFamily="34" charset="0"/>
              </a:rPr>
              <a:t>zbiorowym </a:t>
            </a:r>
            <a:r>
              <a:rPr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interesem konsumentów </a:t>
            </a:r>
            <a:r>
              <a:rPr sz="2200" b="1" dirty="0">
                <a:latin typeface="Arial" panose="020B0604020202020204" pitchFamily="34" charset="0"/>
                <a:cs typeface="Arial" panose="020B0604020202020204" pitchFamily="34" charset="0"/>
              </a:rPr>
              <a:t>suma  </a:t>
            </a:r>
            <a:r>
              <a:rPr sz="2200" b="1" spc="-10" dirty="0">
                <a:latin typeface="Arial" panose="020B0604020202020204" pitchFamily="34" charset="0"/>
                <a:cs typeface="Arial" panose="020B0604020202020204" pitchFamily="34" charset="0"/>
              </a:rPr>
              <a:t>indywidualnych </a:t>
            </a:r>
            <a:r>
              <a:rPr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interesów</a:t>
            </a:r>
            <a:r>
              <a:rPr sz="22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konsumentów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Oznacza 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to,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iż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ustawodawca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ma tu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myśli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określoną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formę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interesu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zbiorowego,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która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stanowić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będzie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kwalifikowaną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odmianę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interesu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publicznego.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371600" y="1676493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20" dirty="0"/>
              <a:t>Praktyki </a:t>
            </a:r>
            <a:r>
              <a:rPr sz="4000" b="1" spc="-15" dirty="0"/>
              <a:t>naruszające </a:t>
            </a:r>
            <a:r>
              <a:rPr sz="4000" b="1" spc="-20" dirty="0" err="1"/>
              <a:t>zbiorowe</a:t>
            </a:r>
            <a:r>
              <a:rPr sz="4000" b="1" spc="-20" dirty="0"/>
              <a:t> </a:t>
            </a:r>
            <a:endParaRPr sz="4000" b="1" spc="-25"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7D04083E-224E-470D-8938-80BD9784F00B}"/>
              </a:ext>
            </a:extLst>
          </p:cNvPr>
          <p:cNvSpPr txBox="1">
            <a:spLocks/>
          </p:cNvSpPr>
          <p:nvPr/>
        </p:nvSpPr>
        <p:spPr>
          <a:xfrm>
            <a:off x="1371600" y="2400300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30" dirty="0"/>
              <a:t>interesy  </a:t>
            </a:r>
            <a:r>
              <a:rPr lang="pl-PL" sz="4000" spc="-25" dirty="0"/>
              <a:t>konsumentów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38470" y="2438214"/>
            <a:ext cx="9906000" cy="370293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065" marR="5080">
              <a:spcBef>
                <a:spcPts val="675"/>
              </a:spcBef>
              <a:tabLst>
                <a:tab pos="355600" algn="l"/>
                <a:tab pos="356235" algn="l"/>
              </a:tabLst>
            </a:pP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Przez praktykę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naruszającą zbiorowe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interesy konsumentów  rozumie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godzące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nie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bezprawne</a:t>
            </a:r>
            <a:r>
              <a:rPr sz="22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działanie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przedsiębiorcy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u="heavy" spc="-2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200" u="heavy" spc="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1217295" indent="-457200">
              <a:spcBef>
                <a:spcPts val="580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naruszanie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obowiązku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udzielania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konsumentom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rzetelnej,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prawdziwej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pełnej</a:t>
            </a:r>
            <a:r>
              <a:rPr sz="22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informacji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865505" indent="-457200">
              <a:spcBef>
                <a:spcPts val="625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nieuczciwe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czyny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nieuczciwej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konkurencji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20065" indent="-457200">
              <a:spcBef>
                <a:spcPts val="600"/>
              </a:spcBef>
              <a:buFont typeface="+mj-lt"/>
              <a:buAutoNum type="arabicParenR"/>
              <a:tabLst>
                <a:tab pos="355600" algn="l"/>
                <a:tab pos="356235" algn="l"/>
                <a:tab pos="755015" algn="l"/>
              </a:tabLst>
            </a:pP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proponowanie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konsumentom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nabycia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usług  finansowych,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nie odpowiadają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potrzebom tych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ustalonym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uwzględnieniem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dostępnych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przedsiębiorcy informacji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zakresie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cech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tych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proponowanie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nabycia tych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usług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sposób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nieadekwatny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 ich</a:t>
            </a:r>
            <a:r>
              <a:rPr sz="22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charakteru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0E0C319F-27AE-4BC1-9FD4-A37BAA68C4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600" y="990600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20" dirty="0"/>
              <a:t>Praktyki </a:t>
            </a:r>
            <a:r>
              <a:rPr sz="4000" b="1" spc="-15" dirty="0"/>
              <a:t>naruszające </a:t>
            </a:r>
            <a:r>
              <a:rPr sz="4000" b="1" spc="-20" dirty="0" err="1"/>
              <a:t>zbiorowe</a:t>
            </a:r>
            <a:r>
              <a:rPr sz="4000" b="1" spc="-20" dirty="0"/>
              <a:t> </a:t>
            </a:r>
            <a:endParaRPr sz="4000" b="1" spc="-25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21C3E424-EF54-48D0-A7F3-2A0F6AD3CBD5}"/>
              </a:ext>
            </a:extLst>
          </p:cNvPr>
          <p:cNvSpPr txBox="1">
            <a:spLocks/>
          </p:cNvSpPr>
          <p:nvPr/>
        </p:nvSpPr>
        <p:spPr>
          <a:xfrm>
            <a:off x="1371600" y="1714407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30" dirty="0"/>
              <a:t>interesy  </a:t>
            </a:r>
            <a:r>
              <a:rPr lang="pl-PL" sz="4000" spc="-25" dirty="0"/>
              <a:t>konsumentów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33601" y="3276600"/>
            <a:ext cx="6934200" cy="17062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nieuczciwe praktyki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Ustawa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sierpnia 2007 </a:t>
            </a:r>
            <a:r>
              <a:rPr sz="2200" spc="-155" dirty="0">
                <a:latin typeface="Arial" panose="020B0604020202020204" pitchFamily="34" charset="0"/>
                <a:cs typeface="Arial" panose="020B0604020202020204" pitchFamily="34" charset="0"/>
              </a:rPr>
              <a:t>r.</a:t>
            </a:r>
            <a:r>
              <a:rPr sz="22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marL="355600" marR="5080"/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przeciwdziałaniu nieuczciwym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praktykom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rynkowym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(t.j.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Dz.U.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sz="2200" spc="-165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poz.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2070)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DB56FDD6-8239-4035-BEB5-DA6AF884BA89}"/>
              </a:ext>
            </a:extLst>
          </p:cNvPr>
          <p:cNvSpPr txBox="1">
            <a:spLocks/>
          </p:cNvSpPr>
          <p:nvPr/>
        </p:nvSpPr>
        <p:spPr>
          <a:xfrm>
            <a:off x="1371600" y="1676493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20"/>
              <a:t>Praktyki </a:t>
            </a:r>
            <a:r>
              <a:rPr lang="cs-CZ" sz="4000" spc="-15"/>
              <a:t>naruszające </a:t>
            </a:r>
            <a:r>
              <a:rPr lang="cs-CZ" sz="4000" spc="-20"/>
              <a:t>zbiorowe </a:t>
            </a:r>
            <a:endParaRPr lang="cs-CZ" sz="4000" spc="-25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32538C13-4092-46E5-89F5-CBC5F7C92E7F}"/>
              </a:ext>
            </a:extLst>
          </p:cNvPr>
          <p:cNvSpPr txBox="1">
            <a:spLocks/>
          </p:cNvSpPr>
          <p:nvPr/>
        </p:nvSpPr>
        <p:spPr>
          <a:xfrm>
            <a:off x="1371600" y="2400300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30" dirty="0"/>
              <a:t>interesy  </a:t>
            </a:r>
            <a:r>
              <a:rPr lang="pl-PL" sz="4000" spc="-25" dirty="0"/>
              <a:t>konsumentów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80906" y="2664595"/>
            <a:ext cx="10042468" cy="339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nieuczciwe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praktyki</a:t>
            </a:r>
            <a:r>
              <a:rPr sz="22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 err="1">
                <a:latin typeface="Arial" panose="020B0604020202020204" pitchFamily="34" charset="0"/>
                <a:cs typeface="Arial" panose="020B0604020202020204" pitchFamily="34" charset="0"/>
              </a:rPr>
              <a:t>rynkowe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rozumie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działanie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zaniechanie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przedsiębiorcy,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sposób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postępowania, oświadczenie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informację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handlową,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szczególności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reklamę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marketing,</a:t>
            </a:r>
            <a:r>
              <a:rPr sz="22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bezpośrednio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związane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promocją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nabyciem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produktu </a:t>
            </a:r>
            <a:r>
              <a:rPr sz="2200" spc="-25" dirty="0" err="1">
                <a:latin typeface="Arial" panose="020B0604020202020204" pitchFamily="34" charset="0"/>
                <a:cs typeface="Arial" panose="020B0604020202020204" pitchFamily="34" charset="0"/>
              </a:rPr>
              <a:t>przez</a:t>
            </a:r>
            <a:r>
              <a:rPr sz="22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 err="1">
                <a:latin typeface="Arial" panose="020B0604020202020204" pitchFamily="34" charset="0"/>
                <a:cs typeface="Arial" panose="020B0604020202020204" pitchFamily="34" charset="0"/>
              </a:rPr>
              <a:t>konsumenta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24765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Praktyka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stosowana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przedsiębiorców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wobec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nieuczciwa,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sprzeczna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 dobrymi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obyczajami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 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istotny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sposób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zniekształca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zniekształcić  zachowanie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przeciętnego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zawarciem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umowy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dotyczącej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produktu,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trakcie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zawierania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po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jej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zawarciu.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622474DC-44C9-4A03-9AD3-4DDD7A020A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87532" y="1143000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20" dirty="0"/>
              <a:t>Praktyki </a:t>
            </a:r>
            <a:r>
              <a:rPr sz="4000" b="1" spc="-15" dirty="0"/>
              <a:t>naruszające </a:t>
            </a:r>
            <a:r>
              <a:rPr sz="4000" b="1" spc="-20" dirty="0" err="1"/>
              <a:t>zbiorowe</a:t>
            </a:r>
            <a:r>
              <a:rPr sz="4000" b="1" spc="-20" dirty="0"/>
              <a:t> </a:t>
            </a:r>
            <a:endParaRPr sz="4000" b="1" spc="-25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8BA47CB0-E323-4281-B84E-AB083359CD27}"/>
              </a:ext>
            </a:extLst>
          </p:cNvPr>
          <p:cNvSpPr txBox="1">
            <a:spLocks/>
          </p:cNvSpPr>
          <p:nvPr/>
        </p:nvSpPr>
        <p:spPr>
          <a:xfrm>
            <a:off x="1387532" y="1866807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30" dirty="0"/>
              <a:t>interesy  </a:t>
            </a:r>
            <a:r>
              <a:rPr lang="pl-PL" sz="4000" spc="-25" dirty="0"/>
              <a:t>konsumentów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19200" y="3124200"/>
            <a:ext cx="10439400" cy="2382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nieuczciwe praktyki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rynkowe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56285" lvl="1" indent="-287020">
              <a:buFont typeface="Arial"/>
              <a:buChar char="–"/>
              <a:tabLst>
                <a:tab pos="756920" algn="l"/>
              </a:tabLst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Działania i </a:t>
            </a:r>
            <a:r>
              <a:rPr lang="pl-PL" sz="2200" spc="-5" dirty="0">
                <a:latin typeface="Arial" panose="020B0604020202020204" pitchFamily="34" charset="0"/>
                <a:cs typeface="Arial" panose="020B0604020202020204" pitchFamily="34" charset="0"/>
              </a:rPr>
              <a:t>zaniechania </a:t>
            </a:r>
            <a:r>
              <a:rPr lang="pl-PL" sz="2200" spc="-10" dirty="0">
                <a:latin typeface="Arial" panose="020B0604020202020204" pitchFamily="34" charset="0"/>
                <a:cs typeface="Arial" panose="020B0604020202020204" pitchFamily="34" charset="0"/>
              </a:rPr>
              <a:t>wprowadzające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22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spc="-5" dirty="0">
                <a:latin typeface="Arial" panose="020B0604020202020204" pitchFamily="34" charset="0"/>
                <a:cs typeface="Arial" panose="020B0604020202020204" pitchFamily="34" charset="0"/>
              </a:rPr>
              <a:t>błąd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lvl="1" indent="-287020">
              <a:buFont typeface="Arial"/>
              <a:buChar char="–"/>
              <a:tabLst>
                <a:tab pos="756920" algn="l"/>
              </a:tabLst>
            </a:pPr>
            <a:r>
              <a:rPr lang="pl-PL" sz="2200" spc="-10" dirty="0">
                <a:latin typeface="Arial" panose="020B0604020202020204" pitchFamily="34" charset="0"/>
                <a:cs typeface="Arial" panose="020B0604020202020204" pitchFamily="34" charset="0"/>
              </a:rPr>
              <a:t>Agresywne praktyki</a:t>
            </a:r>
            <a:r>
              <a:rPr lang="pl-PL" sz="22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spc="-20" dirty="0">
                <a:latin typeface="Arial" panose="020B0604020202020204" pitchFamily="34" charset="0"/>
                <a:cs typeface="Arial" panose="020B0604020202020204" pitchFamily="34" charset="0"/>
              </a:rPr>
              <a:t>rynkowe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370840" lvl="1" indent="-287020">
              <a:buFont typeface="Arial"/>
              <a:buChar char="–"/>
              <a:tabLst>
                <a:tab pos="756920" algn="l"/>
              </a:tabLst>
            </a:pPr>
            <a:r>
              <a:rPr lang="pl-PL" sz="2200" spc="-15" dirty="0">
                <a:latin typeface="Arial" panose="020B0604020202020204" pitchFamily="34" charset="0"/>
                <a:cs typeface="Arial" panose="020B0604020202020204" pitchFamily="34" charset="0"/>
              </a:rPr>
              <a:t>Prowadzenie </a:t>
            </a:r>
            <a:r>
              <a:rPr lang="pl-PL" sz="2200" spc="-5" dirty="0">
                <a:latin typeface="Arial" panose="020B0604020202020204" pitchFamily="34" charset="0"/>
                <a:cs typeface="Arial" panose="020B0604020202020204" pitchFamily="34" charset="0"/>
              </a:rPr>
              <a:t>działalności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200" spc="-15" dirty="0"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lang="pl-PL" sz="2200" spc="-20" dirty="0">
                <a:latin typeface="Arial" panose="020B0604020202020204" pitchFamily="34" charset="0"/>
                <a:cs typeface="Arial" panose="020B0604020202020204" pitchFamily="34" charset="0"/>
              </a:rPr>
              <a:t>systemu  </a:t>
            </a:r>
            <a:r>
              <a:rPr lang="pl-PL"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konsorcyjnego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5080" lvl="1" indent="-287020"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lang="pl-PL" sz="2200" spc="-10" dirty="0">
                <a:latin typeface="Arial" panose="020B0604020202020204" pitchFamily="34" charset="0"/>
                <a:cs typeface="Arial" panose="020B0604020202020204" pitchFamily="34" charset="0"/>
              </a:rPr>
              <a:t>Stosowanie </a:t>
            </a:r>
            <a:r>
              <a:rPr lang="pl-PL" sz="2200" spc="-20" dirty="0">
                <a:latin typeface="Arial" panose="020B0604020202020204" pitchFamily="34" charset="0"/>
                <a:cs typeface="Arial" panose="020B0604020202020204" pitchFamily="34" charset="0"/>
              </a:rPr>
              <a:t>kodeksu </a:t>
            </a:r>
            <a:r>
              <a:rPr lang="pl-PL" sz="2200" spc="-10" dirty="0">
                <a:latin typeface="Arial" panose="020B0604020202020204" pitchFamily="34" charset="0"/>
                <a:cs typeface="Arial" panose="020B0604020202020204" pitchFamily="34" charset="0"/>
              </a:rPr>
              <a:t>dobrych praktyk, </a:t>
            </a:r>
            <a:r>
              <a:rPr lang="pl-PL"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którego  </a:t>
            </a:r>
            <a:r>
              <a:rPr lang="pl-PL"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postanowienia </a:t>
            </a:r>
            <a:r>
              <a:rPr lang="pl-PL" sz="2200" spc="-5" dirty="0">
                <a:latin typeface="Arial" panose="020B0604020202020204" pitchFamily="34" charset="0"/>
                <a:cs typeface="Arial" panose="020B0604020202020204" pitchFamily="34" charset="0"/>
              </a:rPr>
              <a:t>są </a:t>
            </a:r>
            <a:r>
              <a:rPr lang="pl-PL" sz="2200" spc="-10" dirty="0">
                <a:latin typeface="Arial" panose="020B0604020202020204" pitchFamily="34" charset="0"/>
                <a:cs typeface="Arial" panose="020B0604020202020204" pitchFamily="34" charset="0"/>
              </a:rPr>
              <a:t>sprzeczne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pl-PL" sz="22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spc="-15" dirty="0">
                <a:latin typeface="Arial" panose="020B0604020202020204" pitchFamily="34" charset="0"/>
                <a:cs typeface="Arial" panose="020B0604020202020204" pitchFamily="34" charset="0"/>
              </a:rPr>
              <a:t>prawem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BE00DC4A-E55C-4E7B-8320-07C467227601}"/>
              </a:ext>
            </a:extLst>
          </p:cNvPr>
          <p:cNvSpPr txBox="1">
            <a:spLocks/>
          </p:cNvSpPr>
          <p:nvPr/>
        </p:nvSpPr>
        <p:spPr>
          <a:xfrm>
            <a:off x="1371600" y="1676493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20"/>
              <a:t>Praktyki </a:t>
            </a:r>
            <a:r>
              <a:rPr lang="cs-CZ" sz="4000" spc="-15"/>
              <a:t>naruszające </a:t>
            </a:r>
            <a:r>
              <a:rPr lang="cs-CZ" sz="4000" spc="-20"/>
              <a:t>zbiorowe </a:t>
            </a:r>
            <a:endParaRPr lang="cs-CZ" sz="4000" spc="-25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C296197C-E63D-4718-B50D-B26409A91578}"/>
              </a:ext>
            </a:extLst>
          </p:cNvPr>
          <p:cNvSpPr txBox="1">
            <a:spLocks/>
          </p:cNvSpPr>
          <p:nvPr/>
        </p:nvSpPr>
        <p:spPr>
          <a:xfrm>
            <a:off x="1371600" y="2400300"/>
            <a:ext cx="9601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30" dirty="0"/>
              <a:t>interesy  </a:t>
            </a:r>
            <a:r>
              <a:rPr lang="pl-PL" sz="4000" spc="-25" dirty="0"/>
              <a:t>konsumentów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6522" y="1143000"/>
            <a:ext cx="9912626" cy="1244571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Działania </a:t>
            </a:r>
            <a:r>
              <a:rPr sz="4000" b="1" dirty="0"/>
              <a:t>i </a:t>
            </a:r>
            <a:r>
              <a:rPr sz="4000" b="1" spc="-5" dirty="0" err="1"/>
              <a:t>zaniechania</a:t>
            </a:r>
            <a:r>
              <a:rPr sz="4000" b="1" spc="-5" dirty="0"/>
              <a:t> </a:t>
            </a:r>
            <a:br>
              <a:rPr lang="cs-CZ" sz="4000" b="1" spc="-5" dirty="0"/>
            </a:br>
            <a:r>
              <a:rPr sz="4000" b="1" spc="-10" dirty="0" err="1"/>
              <a:t>wprowadzające</a:t>
            </a:r>
            <a:r>
              <a:rPr sz="4000" b="1" spc="-10" dirty="0"/>
              <a:t> </a:t>
            </a:r>
            <a:r>
              <a:rPr sz="4000" b="1" dirty="0"/>
              <a:t>w</a:t>
            </a:r>
            <a:r>
              <a:rPr sz="4000" b="1" spc="30" dirty="0"/>
              <a:t> </a:t>
            </a:r>
            <a:r>
              <a:rPr sz="4000" b="1" spc="-5" dirty="0"/>
              <a:t>błąd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656522" y="2590800"/>
            <a:ext cx="9621078" cy="3014222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065">
              <a:spcBef>
                <a:spcPts val="509"/>
              </a:spcBef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Przykłady: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5080" lvl="1" indent="-287020">
              <a:lnSpc>
                <a:spcPct val="9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posługiwanie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certyfikatem, znakiem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jakości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równorzędnym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oznaczeniem,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mając do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tego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uprawnienia;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1120775" lvl="1" indent="-287020">
              <a:lnSpc>
                <a:spcPct val="9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prezentowanie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uprawnień przysługujących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konsumentom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 mocy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prawa,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jako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cechy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wyróżniającej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ofertę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przedsiębiorcy;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lvl="1" indent="-287020">
              <a:lnSpc>
                <a:spcPts val="319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twierdzenie, 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produkt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stanie</a:t>
            </a:r>
            <a:r>
              <a:rPr sz="2200" spc="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leczyć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422275">
              <a:lnSpc>
                <a:spcPts val="3030"/>
              </a:lnSpc>
              <a:spcBef>
                <a:spcPts val="204"/>
              </a:spcBef>
            </a:pP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choroby,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zaburzenia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wady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rozwojowe, jeżeli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niezgodne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2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prawdą.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447800"/>
            <a:ext cx="3353562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-25" dirty="0"/>
              <a:t>Wyjątek </a:t>
            </a:r>
            <a:r>
              <a:rPr sz="4000" b="1" dirty="0"/>
              <a:t>nr</a:t>
            </a:r>
            <a:r>
              <a:rPr lang="pl-PL" sz="4000" b="1" dirty="0"/>
              <a:t> </a:t>
            </a:r>
            <a:r>
              <a:rPr sz="4000" b="1" spc="-95" dirty="0"/>
              <a:t> </a:t>
            </a:r>
            <a:r>
              <a:rPr sz="4000" b="1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1600" y="2209800"/>
            <a:ext cx="10058400" cy="2977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Art. 7. 1.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Zakazu,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którym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mowa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art. 6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ust.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7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stosuje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porozumień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zawieranych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między: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465" marR="5080" lvl="1" indent="-457200">
              <a:spcBef>
                <a:spcPts val="655"/>
              </a:spcBef>
              <a:buFont typeface="+mj-lt"/>
              <a:buAutoNum type="arabicParenR"/>
              <a:tabLst>
                <a:tab pos="756920" algn="l"/>
              </a:tabLst>
            </a:pPr>
            <a:r>
              <a:rPr sz="2200" spc="-20" dirty="0" err="1">
                <a:latin typeface="Arial" panose="020B0604020202020204" pitchFamily="34" charset="0"/>
                <a:cs typeface="Arial" panose="020B0604020202020204" pitchFamily="34" charset="0"/>
              </a:rPr>
              <a:t>konkurentami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których łączny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udział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roku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kalendarzowym poprzedzającym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zawarcie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porozumienia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przekracza</a:t>
            </a:r>
            <a:r>
              <a:rPr sz="22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5%;</a:t>
            </a:r>
          </a:p>
          <a:p>
            <a:pPr marL="926465" marR="40640" lvl="1" indent="-457200">
              <a:spcBef>
                <a:spcPts val="625"/>
              </a:spcBef>
              <a:buFont typeface="+mj-lt"/>
              <a:buAutoNum type="arabicParenR"/>
              <a:tabLst>
                <a:tab pos="756920" algn="l"/>
              </a:tabLst>
            </a:pP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przedsiębiorcami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, którzy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są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konkurentami,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jeżeli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udział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posiadany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któregokolwiek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nich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roku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kalendarzowym poprzedzającym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zawarcie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porozumienia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przekracza</a:t>
            </a:r>
            <a:r>
              <a:rPr sz="22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" dirty="0">
                <a:latin typeface="Arial" panose="020B0604020202020204" pitchFamily="34" charset="0"/>
                <a:cs typeface="Arial" panose="020B0604020202020204" pitchFamily="34" charset="0"/>
              </a:rPr>
              <a:t>10%.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752600"/>
            <a:ext cx="9220200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z="4000" b="1" spc="-15" dirty="0" err="1"/>
              <a:t>Agresywne</a:t>
            </a:r>
            <a:r>
              <a:rPr sz="4000" b="1" spc="-15" dirty="0"/>
              <a:t> </a:t>
            </a:r>
            <a:r>
              <a:rPr sz="4000" b="1" spc="-15" dirty="0" err="1"/>
              <a:t>praktyki</a:t>
            </a:r>
            <a:r>
              <a:rPr lang="pl-PL" sz="4000" b="1" spc="-25" dirty="0"/>
              <a:t> </a:t>
            </a:r>
            <a:r>
              <a:rPr sz="4000" b="1" spc="-30" dirty="0" err="1"/>
              <a:t>rynkowe</a:t>
            </a:r>
            <a:endParaRPr sz="4000" b="1" spc="-30" dirty="0"/>
          </a:p>
        </p:txBody>
      </p:sp>
      <p:sp>
        <p:nvSpPr>
          <p:cNvPr id="3" name="object 3"/>
          <p:cNvSpPr txBox="1"/>
          <p:nvPr/>
        </p:nvSpPr>
        <p:spPr>
          <a:xfrm>
            <a:off x="1371600" y="2514600"/>
            <a:ext cx="10058400" cy="354904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69265" marR="419734" indent="-457200" algn="just">
              <a:spcBef>
                <a:spcPts val="675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200" spc="-20" dirty="0" err="1">
                <a:latin typeface="Arial" panose="020B0604020202020204" pitchFamily="34" charset="0"/>
                <a:cs typeface="Arial" panose="020B0604020202020204" pitchFamily="34" charset="0"/>
              </a:rPr>
              <a:t>Praktykę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rynkową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uznaje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agresywną,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niedopuszczalny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nacisk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znaczny sposób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ogranicza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ograniczyć swobodę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wyboru</a:t>
            </a:r>
            <a:r>
              <a:rPr sz="22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przeciętnego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 err="1">
                <a:latin typeface="Arial" panose="020B0604020202020204" pitchFamily="34" charset="0"/>
                <a:cs typeface="Arial" panose="020B0604020202020204" pitchFamily="34" charset="0"/>
              </a:rPr>
              <a:t>konsumenta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jego zachowanie względem produktu,</a:t>
            </a:r>
            <a:r>
              <a:rPr sz="2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tym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samym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powoduje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powodować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podjęcie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niego decyzji dotyczącej </a:t>
            </a:r>
            <a:r>
              <a:rPr sz="2200" spc="-40" dirty="0">
                <a:latin typeface="Arial" panose="020B0604020202020204" pitchFamily="34" charset="0"/>
                <a:cs typeface="Arial" panose="020B0604020202020204" pitchFamily="34" charset="0"/>
              </a:rPr>
              <a:t>umowy,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której inaczej by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nie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podjął.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1095375" indent="-457200" algn="just">
              <a:spcBef>
                <a:spcPts val="580"/>
              </a:spcBef>
              <a:buFont typeface="+mj-lt"/>
              <a:buAutoNum type="arabicPeriod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niedopuszczalny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nacisk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uważa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każdy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rodzaj  wykorzystania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przewagi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wobec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konsumenta,</a:t>
            </a:r>
            <a:r>
              <a:rPr sz="2200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 err="1"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użycie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groźbę użycia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przymusu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fizycznego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psychicznego,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sposób znacznie ograniczający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zdolność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przeciętnego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konsumenta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podjęcia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świadomej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decyzji  dotyczącej</a:t>
            </a:r>
            <a:r>
              <a:rPr sz="22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umowy.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524000"/>
            <a:ext cx="10972800" cy="4598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Nieuczciwymi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praktykami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rynkowymi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każdych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okolicznościach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są</a:t>
            </a:r>
            <a:r>
              <a:rPr spc="1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m.in.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heavy" spc="-1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agresywne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praktyki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rynkowe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932180" indent="-457200">
              <a:spcBef>
                <a:spcPts val="434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wywoływanie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wrażenia,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konsument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opuścić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pomieszczeń 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bez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zawarcia</a:t>
            </a:r>
            <a:r>
              <a:rPr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umowy;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składanie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wizyt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miejscu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zamieszkania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konsumenta,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nawet jeżeli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nie</a:t>
            </a:r>
            <a:r>
              <a:rPr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przebywa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zamiarem stałego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pobytu, ignorując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prośbę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konsumenta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jego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 err="1">
                <a:latin typeface="Arial" panose="020B0604020202020204" pitchFamily="34" charset="0"/>
                <a:cs typeface="Arial" panose="020B0604020202020204" pitchFamily="34" charset="0"/>
              </a:rPr>
              <a:t>opuszczenie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zaprzestanie takich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wizyt,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wyjątkiem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przypadków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egzekwowania 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zobowiązań umownych,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zakresie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dozwolonym przez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obowiązujące</a:t>
            </a:r>
            <a:r>
              <a:rPr spc="2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przepisy;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358140" indent="-457200">
              <a:spcBef>
                <a:spcPts val="430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uciążliwe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niewywołane działaniem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albo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zaniechaniem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konsumenta 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nakłanianie do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nabycia produktów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przez telefon, faks,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pocztę elektroniczną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lub  inne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środki porozumiewania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odległość,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wyjątkiem</a:t>
            </a:r>
            <a:r>
              <a:rPr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 err="1">
                <a:latin typeface="Arial" panose="020B0604020202020204" pitchFamily="34" charset="0"/>
                <a:cs typeface="Arial" panose="020B0604020202020204" pitchFamily="34" charset="0"/>
              </a:rPr>
              <a:t>przypadków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egzekwowania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zobowiązań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umownych,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zakresie </a:t>
            </a:r>
            <a:r>
              <a:rPr spc="-15" dirty="0" err="1">
                <a:latin typeface="Arial" panose="020B0604020202020204" pitchFamily="34" charset="0"/>
                <a:cs typeface="Arial" panose="020B0604020202020204" pitchFamily="34" charset="0"/>
              </a:rPr>
              <a:t>dozwolonym</a:t>
            </a:r>
            <a:r>
              <a:rPr spc="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 err="1">
                <a:latin typeface="Arial" panose="020B0604020202020204" pitchFamily="34" charset="0"/>
                <a:cs typeface="Arial" panose="020B0604020202020204" pitchFamily="34" charset="0"/>
              </a:rPr>
              <a:t>przez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obowiązujące</a:t>
            </a:r>
            <a:r>
              <a:rPr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przepisy;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476250" indent="-457200">
              <a:spcBef>
                <a:spcPts val="434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żądanie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konsumenta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zgłaszającego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roszczenie,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związku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umową  ubezpieczenia,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przedstawienia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dokumentów,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których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sposób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racjonalny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nie 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można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uznać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istotne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dla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ustalenia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zasadności</a:t>
            </a:r>
            <a:r>
              <a:rPr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roszczenia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informowanie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konsumenta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 tym,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pc="-5" dirty="0" err="1">
                <a:latin typeface="Arial" panose="020B0604020202020204" pitchFamily="34" charset="0"/>
                <a:cs typeface="Arial" panose="020B0604020202020204" pitchFamily="34" charset="0"/>
              </a:rPr>
              <a:t>nabędzie</a:t>
            </a:r>
            <a:r>
              <a:rPr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produktu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przedsiębiorcy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grozić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utrata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pracy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środków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pc="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życia.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30" dirty="0" err="1"/>
              <a:t>interesy</a:t>
            </a:r>
            <a:r>
              <a:rPr sz="4000" b="1" spc="-30" dirty="0"/>
              <a:t> </a:t>
            </a:r>
            <a:r>
              <a:rPr sz="4000" b="1" spc="-25" dirty="0" err="1"/>
              <a:t>konsumentów</a:t>
            </a:r>
            <a:endParaRPr sz="4000" b="1"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295399" y="2971800"/>
            <a:ext cx="10287000" cy="2588913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694055" indent="-343535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Prowadzenie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działalności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systemu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konsorcyjnego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(system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argentyński)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"/>
              </a:spcBef>
              <a:buFont typeface="Arial"/>
              <a:buChar char="•"/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556895" lvl="1" indent="-287020">
              <a:buFont typeface="Arial"/>
              <a:buChar char="–"/>
              <a:tabLst>
                <a:tab pos="756920" algn="l"/>
              </a:tabLst>
            </a:pP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rodzaj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sprzedaży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np.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pożyczek gotówkowych,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którym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klienci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tworzą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zrzeszenie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(spółdzielnię, 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konsorcjum)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zaczynają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wpłacać składki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(raty)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 momencie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przystąpienia do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systemu,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natomiast 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pożyczkę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otrzymują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dopiero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jakimś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czasie.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 marR="259715" lvl="1" indent="-287020"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warunki nie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zostaną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spełnione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uczestnikom  systemu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dopisze szczęście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losowaniach, 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przedmiot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umowy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(towar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pożyczkę)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otrzymają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6285"/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dopiero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wpłaceniu całej kwoty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wraz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odsetkami.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1656905-8EE6-4A15-BFAB-570F7734A8A2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2676871"/>
            <a:ext cx="9393556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Nieuczciwą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praktyką rynkową jest stosowanie 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kodeksu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dobrych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praktyk,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którego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postanowienia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są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sprzeczne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prawem.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2868269"/>
            <a:ext cx="96774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wydaje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decyzję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uznaniu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praktyki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naruszającą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zbiorowe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interesy 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nakazującą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zaniechanie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jej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stosowania,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stwierdzi naruszenie 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ww.  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zakazów.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4C1A7072-937D-4291-AE56-DF5A46DEB46F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199A42FB-AA1B-4957-BDEF-1F434E60ED75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85900" y="3124200"/>
            <a:ext cx="9829799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413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decyzji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Prezes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Urzędu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określić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środki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usunięcia trwających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skutków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naruszenia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zbiorowych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interesów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celu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zapewnienia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wykonania nakazu,</a:t>
            </a:r>
            <a:r>
              <a:rPr sz="24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sz="24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u="heavy" spc="-8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szczególności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zobowiązać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przedsiębiorcę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do 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złożenia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jednokrotnego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wielokrotnego  oświadczenia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treści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 w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określonej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decyzji.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7170FF79-1363-42C1-AF30-9ED27C97DC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30" dirty="0" err="1"/>
              <a:t>interesy</a:t>
            </a:r>
            <a:r>
              <a:rPr sz="4000" b="1" spc="-30" dirty="0"/>
              <a:t> </a:t>
            </a:r>
            <a:r>
              <a:rPr sz="4000" b="1" spc="-25" dirty="0" err="1"/>
              <a:t>konsumentów</a:t>
            </a:r>
            <a:endParaRPr sz="4000" b="1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0775EF31-CEA2-405F-BFB4-DD89F19915C5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57300" y="3048000"/>
            <a:ext cx="9677400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Ochrona zbiorowych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interesów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konsumentów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przewidziana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ustawie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nie wyłącza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ochrony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wynikającej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innych 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ustaw,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szczególności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przepisów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przeciwdziałaniu nieuczciwym 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praktykom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rynkowym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przepisów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zwalczaniu nieuczciwej</a:t>
            </a:r>
            <a:r>
              <a:rPr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85FBFFEE-AA13-4B4F-824D-C02017BEEABC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F71A92AC-356F-4176-BE8F-45E84BCF6DFA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57739" y="2819400"/>
            <a:ext cx="7886700" cy="18729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pl-PL" sz="2400" spc="-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0" dirty="0" err="1">
                <a:latin typeface="Arial" panose="020B0604020202020204" pitchFamily="34" charset="0"/>
                <a:cs typeface="Arial" panose="020B0604020202020204" pitchFamily="34" charset="0"/>
              </a:rPr>
              <a:t>czyny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nieuczciwej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Ustawa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kwietnia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1993 </a:t>
            </a:r>
            <a:r>
              <a:rPr sz="2400" spc="-165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zwalczaniu  </a:t>
            </a:r>
            <a:r>
              <a:rPr sz="2400" spc="-15" dirty="0" err="1">
                <a:latin typeface="Arial" panose="020B0604020202020204" pitchFamily="34" charset="0"/>
                <a:cs typeface="Arial" panose="020B0604020202020204" pitchFamily="34" charset="0"/>
              </a:rPr>
              <a:t>nieuczciwej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 err="1">
                <a:latin typeface="Arial" panose="020B0604020202020204" pitchFamily="34" charset="0"/>
                <a:cs typeface="Arial" panose="020B0604020202020204" pitchFamily="34" charset="0"/>
              </a:rPr>
              <a:t>konkurencji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400" spc="-5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Dz.U.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sz="2400" spc="-165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poz.</a:t>
            </a:r>
            <a:r>
              <a:rPr sz="2400" spc="2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419)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F284B80-56C4-4F88-AADC-63B0FAB864F0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B6CEDF8-411F-4084-8069-6D214B8A2BD0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04121" y="2895600"/>
            <a:ext cx="9601200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Czynem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nieuczciwej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działanie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sprzeczne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prawem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dobrymi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obyczajami, 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zagraża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narusza interes</a:t>
            </a:r>
            <a:r>
              <a:rPr sz="24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innego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algn="just"/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przedsiębiorcy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z="24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klienta.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34620" indent="-343535" algn="just">
              <a:buFont typeface="Arial"/>
              <a:buChar char="•"/>
              <a:tabLst>
                <a:tab pos="356235" algn="l"/>
              </a:tabLst>
            </a:pP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Czyny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wymienione w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ustawie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mają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charakter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przykładowy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A7C1DD0-19A4-4B43-9963-A600A2F19BAB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4C39C23-1657-4973-8F1E-4501ACB4FF2B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57130" y="2819400"/>
            <a:ext cx="9829800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682625">
              <a:spcBef>
                <a:spcPts val="105"/>
              </a:spcBef>
              <a:tabLst>
                <a:tab pos="355600" algn="l"/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Czynem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nieuczciwej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takie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oznaczenie przedsiębiorstwa,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które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może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wprowadzić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klientów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błąd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jego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tożsamości,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używanie 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firmy, 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nazwy,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godła,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skrótu literowego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z="24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>
                <a:latin typeface="Arial" panose="020B0604020202020204" pitchFamily="34" charset="0"/>
                <a:cs typeface="Arial" panose="020B0604020202020204" pitchFamily="34" charset="0"/>
              </a:rPr>
              <a:t>innego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 err="1">
                <a:latin typeface="Arial" panose="020B0604020202020204" pitchFamily="34" charset="0"/>
                <a:cs typeface="Arial" panose="020B0604020202020204" pitchFamily="34" charset="0"/>
              </a:rPr>
              <a:t>charakterystycznego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symbolu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wcześniej  używanego,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zgodnie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prawem,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oznaczenia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innego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przedsiębiorstwa.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38EEA21-E5A8-46C1-BE2B-F8D4B29BBD10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9FCBB080-D6E1-4D2B-B422-94ABEBDC11B6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762000"/>
            <a:ext cx="3277362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-25" dirty="0"/>
              <a:t>Wyjątek </a:t>
            </a:r>
            <a:r>
              <a:rPr sz="4000" b="1" dirty="0"/>
              <a:t>nr</a:t>
            </a:r>
            <a:r>
              <a:rPr sz="4000" b="1" spc="-95" dirty="0"/>
              <a:t> </a:t>
            </a:r>
            <a:r>
              <a:rPr sz="4000" b="1"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8800" y="1447800"/>
            <a:ext cx="9753600" cy="5193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8. 1.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Zakazu,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którym mowa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20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stosuje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się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do</a:t>
            </a:r>
            <a:r>
              <a:rPr sz="20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porozumień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 err="1">
                <a:latin typeface="Arial" panose="020B0604020202020204" pitchFamily="34" charset="0"/>
                <a:cs typeface="Arial" panose="020B0604020202020204" pitchFamily="34" charset="0"/>
              </a:rPr>
              <a:t>które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jednocześnie: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36195" indent="-457200">
              <a:spcBef>
                <a:spcPts val="434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przyczyniają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polepszenia produkcji,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dystrybucji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towarów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lub do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postępu 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technicznego lub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gospodarczego;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zapewniają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nabywcy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użytkownikowi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odpowiednią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część </a:t>
            </a: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wynikających</a:t>
            </a:r>
            <a:r>
              <a:rPr sz="2000" spc="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porozumień</a:t>
            </a:r>
            <a:r>
              <a:rPr sz="20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korzyści;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219710" indent="-457200">
              <a:spcBef>
                <a:spcPts val="430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000" spc="-5" dirty="0" err="1">
                <a:latin typeface="Arial" panose="020B0604020202020204" pitchFamily="34" charset="0"/>
                <a:cs typeface="Arial" panose="020B0604020202020204" pitchFamily="34" charset="0"/>
              </a:rPr>
              <a:t>nie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nakładają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zainteresowanych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przedsiębiorców ograniczeń,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które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nie są  niezbędne do osiągnięcia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tych</a:t>
            </a:r>
            <a:r>
              <a:rPr sz="20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celów;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080" indent="-457200">
              <a:spcBef>
                <a:spcPts val="434"/>
              </a:spcBef>
              <a:buFont typeface="+mj-lt"/>
              <a:buAutoNum type="arabicParenR"/>
              <a:tabLst>
                <a:tab pos="355600" algn="l"/>
                <a:tab pos="356235" algn="l"/>
              </a:tabLst>
            </a:pPr>
            <a:r>
              <a:rPr sz="2000" spc="-5" dirty="0" err="1">
                <a:latin typeface="Arial" panose="020B0604020202020204" pitchFamily="34" charset="0"/>
                <a:cs typeface="Arial" panose="020B0604020202020204" pitchFamily="34" charset="0"/>
              </a:rPr>
              <a:t>nie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stwarzają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tym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przedsiębiorcom możliwości wyeliminowania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na  rynku właściwym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zakresie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znacznej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części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określonych</a:t>
            </a:r>
            <a:r>
              <a:rPr sz="20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towarów.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00">
              <a:spcBef>
                <a:spcPts val="415"/>
              </a:spcBef>
              <a:tabLst>
                <a:tab pos="355600" algn="l"/>
                <a:tab pos="35623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Ciężar udowodnienia okoliczności,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których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mowa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spoczywa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na 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przedsiębiorcy.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219075">
              <a:spcBef>
                <a:spcPts val="445"/>
              </a:spcBef>
              <a:tabLst>
                <a:tab pos="355600" algn="l"/>
                <a:tab pos="35623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3. Rada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Ministrów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może,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drodze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rozporządzenia,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wyłączyć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określone </a:t>
            </a:r>
            <a:r>
              <a:rPr sz="2000" spc="-10" dirty="0" err="1">
                <a:latin typeface="Arial" panose="020B0604020202020204" pitchFamily="34" charset="0"/>
                <a:cs typeface="Arial" panose="020B0604020202020204" pitchFamily="34" charset="0"/>
              </a:rPr>
              <a:t>rodzaje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000" spc="-15" dirty="0" err="1">
                <a:latin typeface="Arial" panose="020B0604020202020204" pitchFamily="34" charset="0"/>
                <a:cs typeface="Arial" panose="020B0604020202020204" pitchFamily="34" charset="0"/>
              </a:rPr>
              <a:t>porozumień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spełniające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przesłanki,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których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mowa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spod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zakazu,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którym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mowa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ust.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biorąc pod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uwagę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korzyści,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jakie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mogą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przynieść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określone rodzaje  porozumień.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028700" y="2353132"/>
            <a:ext cx="10134600" cy="2762550"/>
          </a:xfrm>
          <a:prstGeom prst="rect">
            <a:avLst/>
          </a:prstGeom>
        </p:spPr>
        <p:txBody>
          <a:bodyPr vert="horz" wrap="square" lIns="0" tIns="541273" rIns="0" bIns="0" rtlCol="0" anchor="ctr">
            <a:spAutoFit/>
          </a:bodyPr>
          <a:lstStyle/>
          <a:p>
            <a:pPr marL="469265" marR="5080" indent="0">
              <a:lnSpc>
                <a:spcPct val="100000"/>
              </a:lnSpc>
              <a:spcBef>
                <a:spcPts val="95"/>
              </a:spcBef>
              <a:buNone/>
            </a:pPr>
            <a:r>
              <a:rPr sz="2400" spc="-15" dirty="0" err="1">
                <a:solidFill>
                  <a:schemeClr val="tx1"/>
                </a:solidFill>
              </a:rPr>
              <a:t>Czynem</a:t>
            </a:r>
            <a:r>
              <a:rPr sz="2400" spc="-15" dirty="0">
                <a:solidFill>
                  <a:schemeClr val="tx1"/>
                </a:solidFill>
              </a:rPr>
              <a:t> nieuczciwej </a:t>
            </a:r>
            <a:r>
              <a:rPr sz="2400" spc="-20" dirty="0">
                <a:solidFill>
                  <a:schemeClr val="tx1"/>
                </a:solidFill>
              </a:rPr>
              <a:t>konkurencji </a:t>
            </a:r>
            <a:r>
              <a:rPr sz="2400" spc="-15" dirty="0">
                <a:solidFill>
                  <a:schemeClr val="tx1"/>
                </a:solidFill>
              </a:rPr>
              <a:t>jest </a:t>
            </a:r>
            <a:r>
              <a:rPr sz="2400" spc="-10" dirty="0">
                <a:solidFill>
                  <a:schemeClr val="tx1"/>
                </a:solidFill>
              </a:rPr>
              <a:t>opatrywanie  </a:t>
            </a:r>
            <a:r>
              <a:rPr sz="2400" spc="-25" dirty="0">
                <a:solidFill>
                  <a:schemeClr val="tx1"/>
                </a:solidFill>
              </a:rPr>
              <a:t>towarów </a:t>
            </a:r>
            <a:r>
              <a:rPr sz="2400" spc="-5" dirty="0">
                <a:solidFill>
                  <a:schemeClr val="tx1"/>
                </a:solidFill>
              </a:rPr>
              <a:t>lub </a:t>
            </a:r>
            <a:r>
              <a:rPr sz="2400" spc="-10" dirty="0">
                <a:solidFill>
                  <a:schemeClr val="tx1"/>
                </a:solidFill>
              </a:rPr>
              <a:t>usług </a:t>
            </a:r>
            <a:r>
              <a:rPr sz="2400" spc="-15" dirty="0">
                <a:solidFill>
                  <a:schemeClr val="tx1"/>
                </a:solidFill>
              </a:rPr>
              <a:t>fałszywym </a:t>
            </a:r>
            <a:r>
              <a:rPr sz="2400" spc="-10" dirty="0">
                <a:solidFill>
                  <a:schemeClr val="tx1"/>
                </a:solidFill>
              </a:rPr>
              <a:t>lub </a:t>
            </a:r>
            <a:r>
              <a:rPr sz="2400" spc="-15" dirty="0">
                <a:solidFill>
                  <a:schemeClr val="tx1"/>
                </a:solidFill>
              </a:rPr>
              <a:t>oszukańczym  oznaczeniem geograficznym wskazującym  bezpośrednio </a:t>
            </a:r>
            <a:r>
              <a:rPr sz="2400" spc="-5" dirty="0">
                <a:solidFill>
                  <a:schemeClr val="tx1"/>
                </a:solidFill>
              </a:rPr>
              <a:t>albo </a:t>
            </a:r>
            <a:r>
              <a:rPr sz="2400" spc="-15" dirty="0">
                <a:solidFill>
                  <a:schemeClr val="tx1"/>
                </a:solidFill>
              </a:rPr>
              <a:t>pośrednio </a:t>
            </a:r>
            <a:r>
              <a:rPr sz="2400" spc="-5" dirty="0">
                <a:solidFill>
                  <a:schemeClr val="tx1"/>
                </a:solidFill>
              </a:rPr>
              <a:t>na </a:t>
            </a:r>
            <a:r>
              <a:rPr sz="2400" spc="-15" dirty="0">
                <a:solidFill>
                  <a:schemeClr val="tx1"/>
                </a:solidFill>
              </a:rPr>
              <a:t>kraj, </a:t>
            </a:r>
            <a:r>
              <a:rPr sz="2400" spc="-10" dirty="0">
                <a:solidFill>
                  <a:schemeClr val="tx1"/>
                </a:solidFill>
              </a:rPr>
              <a:t>region </a:t>
            </a:r>
            <a:r>
              <a:rPr sz="2400" spc="-5" dirty="0">
                <a:solidFill>
                  <a:schemeClr val="tx1"/>
                </a:solidFill>
              </a:rPr>
              <a:t>lub  </a:t>
            </a:r>
            <a:r>
              <a:rPr sz="2400" spc="-10" dirty="0">
                <a:solidFill>
                  <a:schemeClr val="tx1"/>
                </a:solidFill>
              </a:rPr>
              <a:t>miejscowość </a:t>
            </a:r>
            <a:r>
              <a:rPr sz="2400" spc="-5" dirty="0">
                <a:solidFill>
                  <a:schemeClr val="tx1"/>
                </a:solidFill>
              </a:rPr>
              <a:t>ich </a:t>
            </a:r>
            <a:r>
              <a:rPr sz="2400" spc="-15" dirty="0">
                <a:solidFill>
                  <a:schemeClr val="tx1"/>
                </a:solidFill>
              </a:rPr>
              <a:t>pochodzenia </a:t>
            </a:r>
            <a:r>
              <a:rPr sz="2400" spc="-5" dirty="0">
                <a:solidFill>
                  <a:schemeClr val="tx1"/>
                </a:solidFill>
              </a:rPr>
              <a:t>albo </a:t>
            </a:r>
            <a:r>
              <a:rPr sz="2400" spc="-10" dirty="0">
                <a:solidFill>
                  <a:schemeClr val="tx1"/>
                </a:solidFill>
              </a:rPr>
              <a:t>używanie  </a:t>
            </a:r>
            <a:r>
              <a:rPr sz="2400" spc="-15" dirty="0">
                <a:solidFill>
                  <a:schemeClr val="tx1"/>
                </a:solidFill>
              </a:rPr>
              <a:t>takiego oznaczenia </a:t>
            </a:r>
            <a:r>
              <a:rPr sz="2400" spc="-5" dirty="0">
                <a:solidFill>
                  <a:schemeClr val="tx1"/>
                </a:solidFill>
              </a:rPr>
              <a:t>w działalności </a:t>
            </a:r>
            <a:r>
              <a:rPr sz="2400" spc="-10" dirty="0">
                <a:solidFill>
                  <a:schemeClr val="tx1"/>
                </a:solidFill>
              </a:rPr>
              <a:t>handlowej,  reklamie, </a:t>
            </a:r>
            <a:r>
              <a:rPr sz="2400" spc="-15" dirty="0">
                <a:solidFill>
                  <a:schemeClr val="tx1"/>
                </a:solidFill>
              </a:rPr>
              <a:t>listach </a:t>
            </a:r>
            <a:r>
              <a:rPr sz="2400" spc="-10" dirty="0">
                <a:solidFill>
                  <a:schemeClr val="tx1"/>
                </a:solidFill>
              </a:rPr>
              <a:t>handlowych, </a:t>
            </a:r>
            <a:r>
              <a:rPr sz="2400" spc="-15" dirty="0">
                <a:solidFill>
                  <a:schemeClr val="tx1"/>
                </a:solidFill>
              </a:rPr>
              <a:t>rachunkach </a:t>
            </a:r>
            <a:r>
              <a:rPr sz="2400" spc="-5" dirty="0">
                <a:solidFill>
                  <a:schemeClr val="tx1"/>
                </a:solidFill>
              </a:rPr>
              <a:t>lub  </a:t>
            </a:r>
            <a:r>
              <a:rPr sz="2400" spc="-25" dirty="0">
                <a:solidFill>
                  <a:schemeClr val="tx1"/>
                </a:solidFill>
              </a:rPr>
              <a:t>innych</a:t>
            </a:r>
            <a:r>
              <a:rPr sz="2400" spc="30" dirty="0">
                <a:solidFill>
                  <a:schemeClr val="tx1"/>
                </a:solidFill>
              </a:rPr>
              <a:t> </a:t>
            </a:r>
            <a:r>
              <a:rPr sz="2400" spc="-15" dirty="0">
                <a:solidFill>
                  <a:schemeClr val="tx1"/>
                </a:solidFill>
              </a:rPr>
              <a:t>dokumentach.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B5365CD-D4B6-47BB-8B99-617B25B85F00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A357F650-8F73-42CC-98E8-43B8CA8761E5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90869" y="2895600"/>
            <a:ext cx="10058400" cy="227498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Czynem nieuczciwej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takie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oznaczenie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towarów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lub usług albo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jego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brak, 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które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wprowadzić klientów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błąd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do  pochodzenia,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ilości,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jakości, 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składników,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sposobu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wykonania,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przydatności, możliwości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zastosowania, 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naprawy,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konserwacji </a:t>
            </a:r>
            <a:r>
              <a:rPr sz="2400" spc="-10" dirty="0" err="1"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sz="24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 err="1">
                <a:latin typeface="Arial" panose="020B0604020202020204" pitchFamily="34" charset="0"/>
                <a:cs typeface="Arial" panose="020B0604020202020204" pitchFamily="34" charset="0"/>
              </a:rPr>
              <a:t>innych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 err="1">
                <a:latin typeface="Arial" panose="020B0604020202020204" pitchFamily="34" charset="0"/>
                <a:cs typeface="Arial" panose="020B0604020202020204" pitchFamily="34" charset="0"/>
              </a:rPr>
              <a:t>istotnych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cech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towarów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albo usług, a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także 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zatajenie ryzyka,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jakie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wiąże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korzystaniem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nich.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2B386AB-78C4-40EF-B3B1-81C6C73DCD3A}"/>
              </a:ext>
            </a:extLst>
          </p:cNvPr>
          <p:cNvSpPr txBox="1">
            <a:spLocks/>
          </p:cNvSpPr>
          <p:nvPr/>
        </p:nvSpPr>
        <p:spPr>
          <a:xfrm>
            <a:off x="1490869" y="20392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/>
              <a:t>interesy </a:t>
            </a:r>
            <a:r>
              <a:rPr lang="cs-CZ" sz="4000" spc="-25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7062E301-7F13-4180-95BE-313022A031DF}"/>
              </a:ext>
            </a:extLst>
          </p:cNvPr>
          <p:cNvSpPr txBox="1">
            <a:spLocks/>
          </p:cNvSpPr>
          <p:nvPr/>
        </p:nvSpPr>
        <p:spPr>
          <a:xfrm>
            <a:off x="1457739" y="13874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3000" y="2270200"/>
            <a:ext cx="10668000" cy="41575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[Tajemnice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przedsiębiorstwa]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66675" indent="-343535">
              <a:spcBef>
                <a:spcPts val="4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Czynem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nieuczciwej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przekazanie,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ujawnienie lub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wykorzystanie 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cudzych informacji stanowiących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tajemnicę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przedsiębiorstwa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albo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ich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nabycie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od  osoby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nieuprawnionej, jeżeli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zagraża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narusza interes</a:t>
            </a:r>
            <a:r>
              <a:rPr sz="16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przedsiębiorcy.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3535">
              <a:spcBef>
                <a:spcPts val="43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Przepis ust.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stosuje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również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osoby,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która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świadczyła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pracę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podstawie  stosunku pracy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lub innego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stosunku prawnego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okres trzech lat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od jego 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ustania, chyba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umowa stanowi inaczej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albo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ustał stan</a:t>
            </a:r>
            <a:r>
              <a:rPr sz="16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tajemnicy.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20650" indent="-343535">
              <a:spcBef>
                <a:spcPts val="4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Przepisu ust.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stosuje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się wobec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tego,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kto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nieuprawnionego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nabył,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dobrej wierze,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podstawie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odpłatnej czynności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prawnej, informacje stanowiące 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tajemnicę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przedsiębiorstwa.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Sąd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zobowiązać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nabywcę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6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zapłaty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stosownego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wynagrodzenia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za korzystanie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nich,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dłużej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jednak niż do</a:t>
            </a:r>
            <a:r>
              <a:rPr sz="16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ustania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stanu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tajemnicy.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73660" indent="-343535">
              <a:spcBef>
                <a:spcPts val="4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tajemnicę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przedsiębiorstwa rozumie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się nieujawnione do wiadomości  publicznej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informacje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techniczne, technologiczne,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organizacyjne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przedsiębiorstwa 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lub inne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informacje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posiadające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wartość gospodarczą, co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6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których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przedsiębiorca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podjął niezbędne działania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celu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zachowania ich</a:t>
            </a:r>
            <a:r>
              <a:rPr sz="16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poufności.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3AD56C9-FAD7-47C7-A1C8-519A45688D02}"/>
              </a:ext>
            </a:extLst>
          </p:cNvPr>
          <p:cNvSpPr txBox="1">
            <a:spLocks/>
          </p:cNvSpPr>
          <p:nvPr/>
        </p:nvSpPr>
        <p:spPr>
          <a:xfrm>
            <a:off x="1480930" y="16424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cs-CZ" sz="4000" spc="-30" dirty="0"/>
              <a:t>interesy </a:t>
            </a:r>
            <a:r>
              <a:rPr lang="cs-CZ" sz="4000" spc="-25" dirty="0" err="1"/>
              <a:t>konsumentów</a:t>
            </a:r>
            <a:endParaRPr lang="cs-CZ" sz="4000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19439190-8FED-4083-B3E1-E319230FBE75}"/>
              </a:ext>
            </a:extLst>
          </p:cNvPr>
          <p:cNvSpPr txBox="1">
            <a:spLocks/>
          </p:cNvSpPr>
          <p:nvPr/>
        </p:nvSpPr>
        <p:spPr>
          <a:xfrm>
            <a:off x="1447800" y="9906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0" y="3352800"/>
            <a:ext cx="10744200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Czynem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nieuczciwej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jest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naśladowanie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gotowego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produktu, polegające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tym, 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pomocą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technicznych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środków 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reprodukcji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kopiowana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zewnętrzna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postać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produktu,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może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wprowadzić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klientów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błąd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tożsamości producenta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lub 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produktu.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12FB6458-5723-4D58-8470-9E1732C0A3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28530" y="24044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30" dirty="0" err="1"/>
              <a:t>interesy</a:t>
            </a:r>
            <a:r>
              <a:rPr sz="4000" b="1" spc="-30" dirty="0"/>
              <a:t> </a:t>
            </a:r>
            <a:r>
              <a:rPr sz="4000" b="1" spc="-25" dirty="0" err="1"/>
              <a:t>konsumentów</a:t>
            </a:r>
            <a:endParaRPr sz="4000" b="1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4A65D693-2DA6-4010-884B-ABD3202818DF}"/>
              </a:ext>
            </a:extLst>
          </p:cNvPr>
          <p:cNvSpPr txBox="1">
            <a:spLocks/>
          </p:cNvSpPr>
          <p:nvPr/>
        </p:nvSpPr>
        <p:spPr>
          <a:xfrm>
            <a:off x="1295400" y="17526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24000" y="3429000"/>
            <a:ext cx="97536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Czynem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nieuczciwej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reklama  odwołująca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uczuć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klientów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wywoływanie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lęku,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wykorzystywanie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przesądów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łatwowierności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dzieci.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1BF88FDC-E0FF-4267-BC40-B9770DA9EE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7130" y="2480664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sz="4000" b="1" spc="-30" dirty="0" err="1"/>
              <a:t>interesy</a:t>
            </a:r>
            <a:r>
              <a:rPr sz="4000" b="1" spc="-30" dirty="0"/>
              <a:t> </a:t>
            </a:r>
            <a:r>
              <a:rPr sz="4000" b="1" spc="-25" dirty="0" err="1"/>
              <a:t>konsumentów</a:t>
            </a:r>
            <a:endParaRPr sz="4000" b="1" spc="-25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A8AA808-9D82-48E4-8BA2-B209968F335C}"/>
              </a:ext>
            </a:extLst>
          </p:cNvPr>
          <p:cNvSpPr txBox="1">
            <a:spLocks/>
          </p:cNvSpPr>
          <p:nvPr/>
        </p:nvSpPr>
        <p:spPr>
          <a:xfrm>
            <a:off x="1524000" y="1828800"/>
            <a:ext cx="9896061" cy="62773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518410" marR="5080" indent="-2506345" algn="l">
              <a:lnSpc>
                <a:spcPct val="100000"/>
              </a:lnSpc>
              <a:spcBef>
                <a:spcPts val="95"/>
              </a:spcBef>
            </a:pPr>
            <a:r>
              <a:rPr lang="pl-PL" sz="4000" spc="-20" dirty="0"/>
              <a:t>Praktyki </a:t>
            </a:r>
            <a:r>
              <a:rPr lang="pl-PL" sz="4000" spc="-15" dirty="0"/>
              <a:t>naruszające </a:t>
            </a:r>
            <a:r>
              <a:rPr lang="pl-PL" sz="4000" spc="-20" dirty="0"/>
              <a:t>zbiorowe </a:t>
            </a:r>
            <a:endParaRPr lang="pl-PL" sz="4000" spc="-25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118463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47800" y="1524000"/>
            <a:ext cx="9982200" cy="334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spcBef>
                <a:spcPts val="100"/>
              </a:spcBef>
              <a:tabLst>
                <a:tab pos="355600" algn="l"/>
                <a:tab pos="356235" algn="l"/>
              </a:tabLst>
            </a:pPr>
            <a:r>
              <a:rPr sz="2800" spc="-5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sz="2800" spc="-15" dirty="0">
                <a:latin typeface="Arial" panose="020B0604020202020204" pitchFamily="34" charset="0"/>
                <a:cs typeface="Arial" panose="020B0604020202020204" pitchFamily="34" charset="0"/>
              </a:rPr>
              <a:t>NADUŻYWANIE </a:t>
            </a:r>
            <a:r>
              <a:rPr sz="2800" spc="-25" dirty="0">
                <a:latin typeface="Arial" panose="020B0604020202020204" pitchFamily="34" charset="0"/>
                <a:cs typeface="Arial" panose="020B0604020202020204" pitchFamily="34" charset="0"/>
              </a:rPr>
              <a:t>POZYCJI</a:t>
            </a:r>
            <a:r>
              <a:rPr sz="2800" spc="-15" dirty="0">
                <a:latin typeface="Arial" panose="020B0604020202020204" pitchFamily="34" charset="0"/>
                <a:cs typeface="Arial" panose="020B0604020202020204" pitchFamily="34" charset="0"/>
              </a:rPr>
              <a:t> DOMINUJĄCEJ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Pozycja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dominująca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rozumie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200" u="heavy" spc="5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pozycję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2200" u="heavy" spc="-7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3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przedsiębiorcy</a:t>
            </a:r>
            <a:r>
              <a:rPr sz="2200" spc="-3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która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umożliwia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mu</a:t>
            </a:r>
            <a:r>
              <a:rPr sz="22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zapobieganie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03505" indent="-635">
              <a:spcBef>
                <a:spcPts val="360"/>
              </a:spcBef>
            </a:pPr>
            <a:r>
              <a:rPr sz="2200" u="heavy" spc="-7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skutecznej 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konkurencji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właściwym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stworzenie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możliwości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działania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znacznym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zakresie niezależnie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45" dirty="0">
                <a:latin typeface="Arial" panose="020B0604020202020204" pitchFamily="34" charset="0"/>
                <a:cs typeface="Arial" panose="020B0604020202020204" pitchFamily="34" charset="0"/>
              </a:rPr>
              <a:t>konkurentów,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/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kontrahentów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oraz konsumentów;</a:t>
            </a:r>
            <a:r>
              <a:rPr sz="22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domniemywa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358775" indent="-635">
              <a:spcBef>
                <a:spcPts val="360"/>
              </a:spcBef>
            </a:pPr>
            <a:r>
              <a:rPr sz="2200" u="heavy" spc="-7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się,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że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przedsiębiorca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ma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pozycję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dominującą, 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jego udział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rynku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właściwym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przekracza 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40%.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133600"/>
            <a:ext cx="9601200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Nadużywanie </a:t>
            </a:r>
            <a:r>
              <a:rPr sz="4000" b="1" spc="-25" dirty="0"/>
              <a:t>pozycji</a:t>
            </a:r>
            <a:r>
              <a:rPr sz="4000" b="1" spc="-40" dirty="0"/>
              <a:t> </a:t>
            </a:r>
            <a:r>
              <a:rPr sz="4000" b="1" dirty="0"/>
              <a:t>dominującej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8800" y="2895600"/>
            <a:ext cx="922020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pl-PL" sz="22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amo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 posiadanie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pozycji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dominującej nie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jest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zabronione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3535"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zabronione natomiast jest </a:t>
            </a:r>
            <a:r>
              <a:rPr sz="2200" spc="-5" dirty="0" err="1">
                <a:latin typeface="Arial" panose="020B0604020202020204" pitchFamily="34" charset="0"/>
                <a:cs typeface="Arial" panose="020B0604020202020204" pitchFamily="34" charset="0"/>
              </a:rPr>
              <a:t>jej</a:t>
            </a:r>
            <a:r>
              <a:rPr sz="2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 err="1">
                <a:latin typeface="Arial" panose="020B0604020202020204" pitchFamily="34" charset="0"/>
                <a:cs typeface="Arial" panose="020B0604020202020204" pitchFamily="34" charset="0"/>
              </a:rPr>
              <a:t>nadużywanie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2026" y="1491383"/>
            <a:ext cx="9372600" cy="62901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4000" b="1" spc="-5" dirty="0"/>
              <a:t>Nadużywanie </a:t>
            </a:r>
            <a:r>
              <a:rPr sz="4000" b="1" spc="-25" dirty="0"/>
              <a:t>pozycji</a:t>
            </a:r>
            <a:r>
              <a:rPr sz="4000" b="1" spc="-40" dirty="0"/>
              <a:t> </a:t>
            </a:r>
            <a:r>
              <a:rPr sz="4000" b="1" dirty="0"/>
              <a:t>dominującej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2026" y="2133600"/>
            <a:ext cx="10591800" cy="3097642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3535">
              <a:spcBef>
                <a:spcPts val="89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Rynek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właściwy</a:t>
            </a:r>
          </a:p>
          <a:p>
            <a:pPr marL="756285" lvl="1" indent="-287020"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rozumie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rynek</a:t>
            </a:r>
            <a:r>
              <a:rPr sz="22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50" dirty="0">
                <a:latin typeface="Arial" panose="020B0604020202020204" pitchFamily="34" charset="0"/>
                <a:cs typeface="Arial" panose="020B0604020202020204" pitchFamily="34" charset="0"/>
              </a:rPr>
              <a:t>towarów,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5700" marR="809625" lvl="2" indent="-228600" algn="just">
              <a:spcBef>
                <a:spcPts val="605"/>
              </a:spcBef>
              <a:buFont typeface="Arial"/>
              <a:buChar char="•"/>
              <a:tabLst>
                <a:tab pos="122491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które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względu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ich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przeznaczenie,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cenę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oraz 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właściwości,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w tym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jakość,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są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uznawane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przez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ich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nabywców </a:t>
            </a:r>
            <a:r>
              <a:rPr sz="2200" u="heavy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substytuty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 oraz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5700" marR="5080" lvl="2" indent="-228600">
              <a:spcBef>
                <a:spcPts val="575"/>
              </a:spcBef>
              <a:buFont typeface="Arial"/>
              <a:buChar char="•"/>
              <a:tabLst>
                <a:tab pos="1156335" algn="l"/>
              </a:tabLst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są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oferowane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obszarze,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którym,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względu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ich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rodzaj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właściwości, istnienie barier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dostępu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rynku, 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preferencje </a:t>
            </a:r>
            <a:r>
              <a:rPr sz="2200" spc="-35" dirty="0">
                <a:latin typeface="Arial" panose="020B0604020202020204" pitchFamily="34" charset="0"/>
                <a:cs typeface="Arial" panose="020B0604020202020204" pitchFamily="34" charset="0"/>
              </a:rPr>
              <a:t>konsumentów,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znaczące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różnice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cen i 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koszty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transportu,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panują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zbliżone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warunki</a:t>
            </a:r>
            <a:r>
              <a:rPr sz="2200" u="heavy" spc="-3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konkurencji.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161</TotalTime>
  <Words>3775</Words>
  <Application>Microsoft Office PowerPoint</Application>
  <PresentationFormat>Širokoúhlá obrazovka</PresentationFormat>
  <Paragraphs>317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1" baseType="lpstr">
      <vt:lpstr>Arial</vt:lpstr>
      <vt:lpstr>Calibri</vt:lpstr>
      <vt:lpstr>Calibri Light</vt:lpstr>
      <vt:lpstr>Carlito</vt:lpstr>
      <vt:lpstr>Franklin Gothic Book</vt:lpstr>
      <vt:lpstr>Śablona_prezentace_NICE</vt:lpstr>
      <vt:lpstr>NIEUCZCIWA KONKURENCJA W DZIAŁALNOŚCI GOSPODARCZEJ</vt:lpstr>
      <vt:lpstr>Porozumienia ograniczające  konkurencję</vt:lpstr>
      <vt:lpstr>Porozumienia ograniczające  konkurencję</vt:lpstr>
      <vt:lpstr>Porozumienia ograniczające  konkurencję</vt:lpstr>
      <vt:lpstr>Wyjątek nr  1</vt:lpstr>
      <vt:lpstr>Wyjątek nr 2</vt:lpstr>
      <vt:lpstr>Prezentace aplikace PowerPoint</vt:lpstr>
      <vt:lpstr>Nadużywanie pozycji dominującej</vt:lpstr>
      <vt:lpstr>Nadużywanie pozycji dominującej</vt:lpstr>
      <vt:lpstr>Nadużywanie pozycji dominującej</vt:lpstr>
      <vt:lpstr>Nadużywanie pozycji dominującej</vt:lpstr>
      <vt:lpstr>Prezentace aplikace PowerPoint</vt:lpstr>
      <vt:lpstr>Prezentace aplikace PowerPoint</vt:lpstr>
      <vt:lpstr>Antykonkurencyjna koncentracja  gospodarcza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Leniency</vt:lpstr>
      <vt:lpstr>Leniency</vt:lpstr>
      <vt:lpstr>Prezentace aplikace PowerPoint</vt:lpstr>
      <vt:lpstr>Prezentace aplikace PowerPoint</vt:lpstr>
      <vt:lpstr>Leniency</vt:lpstr>
      <vt:lpstr>Praktyki naruszające zbiorowe interesy konsumentów</vt:lpstr>
      <vt:lpstr>Praktyki naruszające zbiorowe</vt:lpstr>
      <vt:lpstr>Praktyki naruszające zbiorowe </vt:lpstr>
      <vt:lpstr>Praktyki naruszające zbiorowe </vt:lpstr>
      <vt:lpstr>Prezentace aplikace PowerPoint</vt:lpstr>
      <vt:lpstr>Praktyki naruszające zbiorowe </vt:lpstr>
      <vt:lpstr>Prezentace aplikace PowerPoint</vt:lpstr>
      <vt:lpstr>Działania i zaniechania  wprowadzające w błąd</vt:lpstr>
      <vt:lpstr>Agresywne praktyki rynkowe</vt:lpstr>
      <vt:lpstr>Prezentace aplikace PowerPoint</vt:lpstr>
      <vt:lpstr>interesy konsumentów</vt:lpstr>
      <vt:lpstr>Prezentace aplikace PowerPoint</vt:lpstr>
      <vt:lpstr>Prezentace aplikace PowerPoint</vt:lpstr>
      <vt:lpstr>interesy konsumentów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interesy konsumentów</vt:lpstr>
      <vt:lpstr>interesy konsumentów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konkurencji</dc:title>
  <dc:creator>Maria Kubica</dc:creator>
  <cp:lastModifiedBy>Kulihova Kublova Tereza</cp:lastModifiedBy>
  <cp:revision>19</cp:revision>
  <dcterms:created xsi:type="dcterms:W3CDTF">2021-08-12T12:57:35Z</dcterms:created>
  <dcterms:modified xsi:type="dcterms:W3CDTF">2023-09-19T16:57:03Z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2021-08-12T00:00:00Z</vt:filetime>
  </property>
</Properties>
</file>