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86" r:id="rId2"/>
    <p:sldId id="269" r:id="rId3"/>
    <p:sldId id="271" r:id="rId4"/>
    <p:sldId id="272" r:id="rId5"/>
    <p:sldId id="273" r:id="rId6"/>
    <p:sldId id="274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75" r:id="rId17"/>
    <p:sldId id="276" r:id="rId18"/>
    <p:sldId id="278" r:id="rId19"/>
    <p:sldId id="29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109" d="100"/>
          <a:sy n="109" d="100"/>
        </p:scale>
        <p:origin x="630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7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8129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7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6338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6301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8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01815" y="2667000"/>
            <a:ext cx="8792308" cy="1752600"/>
          </a:xfrm>
        </p:spPr>
        <p:txBody>
          <a:bodyPr>
            <a:normAutofit fontScale="90000"/>
          </a:bodyPr>
          <a:lstStyle/>
          <a:p>
            <a:r>
              <a:rPr lang="pl-PL" altLang="pl-PL" sz="4400" b="1" dirty="0"/>
              <a:t>OPODATKOWANIE</a:t>
            </a:r>
            <a:br>
              <a:rPr lang="pl-PL" altLang="pl-PL" sz="4400" b="1" dirty="0"/>
            </a:br>
            <a:r>
              <a:rPr lang="pl-PL" altLang="pl-PL" sz="4400" b="1" dirty="0"/>
              <a:t>DZIAŁALNOŚCI GOSPODARCZEJ</a:t>
            </a:r>
            <a:endParaRPr lang="pl-PL" altLang="pl-PL" sz="4000" b="1" dirty="0"/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2775438" y="4800600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7431152" cy="1562100"/>
          </a:xfrm>
        </p:spPr>
        <p:txBody>
          <a:bodyPr>
            <a:no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Ryczałt od przychodów ewidencjonowanych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828800"/>
            <a:ext cx="9671248" cy="3879304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Podatek ustala się na podstawie uzyskanego w danym miesiącu przychodu – konieczność prowadzenia ewidencji przychodów (nie dotyczy najmu i dzierżawy)</a:t>
            </a:r>
          </a:p>
          <a:p>
            <a:pPr>
              <a:spcAft>
                <a:spcPts val="0"/>
              </a:spcAft>
              <a:defRPr/>
            </a:pPr>
            <a:endParaRPr lang="pl-PL" altLang="pl-PL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 podatku uzależniona jest od rodzaju prowadzonej działalności – obowiązuje 5 stawek ryczałtu: 3%, 5,5%, 8,5%, 17% i 20%</a:t>
            </a:r>
          </a:p>
          <a:p>
            <a:pPr>
              <a:spcAft>
                <a:spcPts val="0"/>
              </a:spcAft>
              <a:defRPr/>
            </a:pPr>
            <a:endParaRPr lang="pl-PL" altLang="pl-PL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Podatnik wybierający tę formę opodatkowania zgłasza ten fakt na piśmie do urzędu skarbowego przed rozpoczęciem działalności, nie później niż na dzień przed uzyskaniem pierwszego przychodu</a:t>
            </a: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7200900" cy="14859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Ryczałt od przychodów ewidencjonowanych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324100"/>
            <a:ext cx="9829800" cy="3657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2200" b="1" dirty="0"/>
              <a:t>Dwa warunki umożliwiające rozliczanie się w formie ryczałtu: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2200" b="1" dirty="0"/>
          </a:p>
          <a:p>
            <a:r>
              <a:rPr lang="pl-PL" altLang="pl-PL" sz="2200" dirty="0"/>
              <a:t>Należy prowadzić taki rodzaj działalności, który wg ustawy podlega opodatkowaniu ryczałtem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2200" dirty="0"/>
          </a:p>
          <a:p>
            <a:r>
              <a:rPr lang="pl-PL" altLang="pl-PL" sz="2200" dirty="0"/>
              <a:t>Przychody z samodzielnie prowadzonej działalności gospodarczej w ubiegłym roku podatkowym nie przekroczyły równowartości 250 000 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1752600" y="838200"/>
            <a:ext cx="7200900" cy="14859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Ryczałt od przychodów ewidencjonowanych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729154" y="2133600"/>
            <a:ext cx="9853246" cy="4184104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pl-PL" alt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Stawki ryczałtu a rodzaj działalności:</a:t>
            </a:r>
          </a:p>
          <a:p>
            <a:pPr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 3% np. działalność gastronomiczna, działalność rybaków morskich, działalność usługowa w zakresie handlu i inne.</a:t>
            </a:r>
          </a:p>
          <a:p>
            <a:pPr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 5,5% np. roboty budowlane, działalność wytwórcza, przewozy ładunków taborem pow.2 ton i inne</a:t>
            </a:r>
          </a:p>
          <a:p>
            <a:pPr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 8,5% np. przychody z najmu, dzierżawy, usługi komisu, usługi wychowania przedszkolnego i inne</a:t>
            </a:r>
          </a:p>
          <a:p>
            <a:pPr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Stawka17% np. reprodukcja komputerowych nośników informacji, pośrednictwo sprzedaży pojazdów mechanicznych, usługi organizatorów i pośredników turystycznych i inne</a:t>
            </a:r>
          </a:p>
          <a:p>
            <a:pPr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Stawka 20% - wolne zawody np. lekarze, stomatolodzy, weterynarze, tłumacze i inni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pl-PL" altLang="pl-PL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33600" y="914400"/>
            <a:ext cx="7924800" cy="144780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altLang="pl-PL" sz="3400" b="1" dirty="0"/>
              <a:t>URZĄD SKARBOWY</a:t>
            </a:r>
            <a:br>
              <a:rPr lang="pl-PL" altLang="pl-PL" sz="4000" b="1" dirty="0"/>
            </a:br>
            <a:r>
              <a:rPr lang="pl-PL" altLang="pl-PL" sz="2400" b="1" dirty="0"/>
              <a:t>Podatkowa księga przychodów i rozchodów</a:t>
            </a:r>
            <a:br>
              <a:rPr lang="pl-PL" altLang="pl-PL" sz="3200" dirty="0"/>
            </a:br>
            <a:endParaRPr lang="pl-PL" altLang="pl-PL" sz="3200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38300"/>
            <a:ext cx="9381102" cy="39624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formą opodatkowania na zasadach ogólnych – wysokość podatku ustalana jest na podstawie uzyskanego dochodu</a:t>
            </a: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Obowiązuje tych podatników, którzy nie korzystają z opodatkowania w formie karty podatkowej lub ryczałtu, a ich przychód w roku poprzednim nie przekroczył 800 000 EUR.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i="1" dirty="0"/>
              <a:t>(powyżej tej kwoty obowiązuje pełna księgowość – księgi rachunkowe)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2080846" y="1005254"/>
            <a:ext cx="7200900" cy="1485900"/>
          </a:xfrm>
        </p:spPr>
        <p:txBody>
          <a:bodyPr>
            <a:no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Podatkowa księga przychodów i rozchodów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514600"/>
            <a:ext cx="9211117" cy="350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200" dirty="0"/>
              <a:t>Podatek do wyboru: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solidFill>
                  <a:schemeClr val="tx2"/>
                </a:solidFill>
              </a:rPr>
              <a:t>Podatek progresywny</a:t>
            </a:r>
            <a:r>
              <a:rPr lang="pl-PL" altLang="pl-PL" sz="2200" dirty="0"/>
              <a:t> – podstawowa stawka 19% </a:t>
            </a:r>
            <a:br>
              <a:rPr lang="pl-PL" altLang="pl-PL" sz="2200" dirty="0"/>
            </a:br>
            <a:r>
              <a:rPr lang="pl-PL" altLang="pl-PL" sz="2200" dirty="0"/>
              <a:t>do kwoty 43 405 zł, 43 405 zł  – 85 528 zł – 30% </a:t>
            </a:r>
            <a:br>
              <a:rPr lang="pl-PL" altLang="pl-PL" sz="2200" dirty="0"/>
            </a:br>
            <a:r>
              <a:rPr lang="pl-PL" altLang="pl-PL" sz="2200" dirty="0"/>
              <a:t>i pow. 85 528 zł – 40%</a:t>
            </a:r>
          </a:p>
          <a:p>
            <a:pPr>
              <a:lnSpc>
                <a:spcPct val="90000"/>
              </a:lnSpc>
            </a:pPr>
            <a:r>
              <a:rPr lang="pl-PL" altLang="pl-PL" sz="2200" b="1" dirty="0">
                <a:solidFill>
                  <a:schemeClr val="tx2"/>
                </a:solidFill>
              </a:rPr>
              <a:t>Podatek liniowy</a:t>
            </a:r>
            <a:r>
              <a:rPr lang="pl-PL" altLang="pl-PL" sz="2200" dirty="0"/>
              <a:t> – 19% od dochodów, niezależnie od ich wysokości (nie można korzystać z ulg, nie przysługuje kwota wolna od podatku, nie można rozliczać się z małżonkiem ani preferencyjnego opodatkowania dla samotnych rodziców)</a:t>
            </a:r>
          </a:p>
          <a:p>
            <a:pPr>
              <a:lnSpc>
                <a:spcPct val="90000"/>
              </a:lnSpc>
            </a:pPr>
            <a:endParaRPr lang="pl-PL" altLang="pl-PL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7200900" cy="1485900"/>
          </a:xfrm>
        </p:spPr>
        <p:txBody>
          <a:bodyPr>
            <a:no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4000" b="1" dirty="0"/>
            </a:br>
            <a:r>
              <a:rPr lang="pl-PL" altLang="pl-PL" sz="2200" b="1" dirty="0"/>
              <a:t>Podatkowa księga przychodów i rozchodów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057400"/>
            <a:ext cx="9467418" cy="414207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sz="2200" dirty="0"/>
              <a:t>O wyborze księgi przychodów i rozchodów należy zawiadomić urząd skarbowy w formie pisemnej wraz z wypełnionym formularzem NIP-1 i dokumentami rejestracyjnymi firmy</a:t>
            </a:r>
          </a:p>
          <a:p>
            <a:pPr>
              <a:lnSpc>
                <a:spcPct val="80000"/>
              </a:lnSpc>
            </a:pPr>
            <a:r>
              <a:rPr lang="pl-PL" altLang="pl-PL" sz="2200" dirty="0"/>
              <a:t>Należy również powiadomić urząd skarbowy o wyborze skali podatkowej</a:t>
            </a:r>
          </a:p>
          <a:p>
            <a:pPr>
              <a:lnSpc>
                <a:spcPct val="80000"/>
              </a:lnSpc>
            </a:pPr>
            <a:r>
              <a:rPr lang="pl-PL" altLang="pl-PL" sz="2200" dirty="0"/>
              <a:t>Zgłoszenia należy dokonać przed rozpoczęciem działalności, najpóźniej do dnia uzyskania pierwszego przychodu.</a:t>
            </a:r>
          </a:p>
          <a:p>
            <a:pPr>
              <a:lnSpc>
                <a:spcPct val="80000"/>
              </a:lnSpc>
            </a:pPr>
            <a:r>
              <a:rPr lang="pl-PL" altLang="pl-PL" sz="2200" dirty="0"/>
              <a:t>Podatnik ma obowiązek comiesięcznego wpłacania zaliczki na podatek dochodowy oraz deklarację o wysokości wpłacanych zaliczek (PIT-5 lub PIT-5L) do 20 każdego miesiąca</a:t>
            </a:r>
          </a:p>
          <a:p>
            <a:pPr>
              <a:lnSpc>
                <a:spcPct val="80000"/>
              </a:lnSpc>
            </a:pPr>
            <a:r>
              <a:rPr lang="pl-PL" altLang="pl-PL" sz="2200" dirty="0"/>
              <a:t>Po zakończeniu roku podatkowego, do 30 kwietnia roku następnego należy złożyć zeznanie roczne o osiągniętych dochodach i odliczeniach od podatku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200" i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200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2133600" y="1447800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b="1" dirty="0"/>
              <a:t>URZĄD SKARBOWY </a:t>
            </a:r>
            <a:br>
              <a:rPr lang="pl-PL" altLang="pl-PL" sz="4000" b="1" dirty="0"/>
            </a:br>
            <a:r>
              <a:rPr lang="pl-PL" altLang="pl-PL" sz="2200" b="1" dirty="0"/>
              <a:t>Forma opodatkowania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438400"/>
            <a:ext cx="8839200" cy="3810000"/>
          </a:xfrm>
        </p:spPr>
        <p:txBody>
          <a:bodyPr>
            <a:normAutofit/>
          </a:bodyPr>
          <a:lstStyle/>
          <a:p>
            <a:endParaRPr lang="pl-PL" altLang="pl-PL" sz="2200" dirty="0"/>
          </a:p>
          <a:p>
            <a:r>
              <a:rPr lang="pl-PL" altLang="pl-PL" sz="2200" dirty="0"/>
              <a:t>Oprócz formularza NIP-1 należy złożyć w urzędzie skarbowym zawiadomienie o wyborze formy opodatkowania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1100" dirty="0"/>
          </a:p>
          <a:p>
            <a:r>
              <a:rPr lang="pl-PL" altLang="pl-PL" sz="2200" dirty="0"/>
              <a:t>Zawiadomienia takie należy złożyć na piśmie na dzień przed rozpoczęciem działalności gospodarczej, a najpóźniej dzień przed wykonaniem pierwszej czynności podlegającej opodatkowaniu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905000" y="831304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Podatek VAT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317204"/>
            <a:ext cx="9128990" cy="38481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Rozpoczynający działalność gospodarczą ma możliwość wyboru czy chce być podatnikiem VAT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podatnik chce się zarejestrować jako podatnik VAT należy złożyć w urzędzie skarbowym zgłoszenie rejestracyjne VAT-R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podatnik wybiera zwolnienie z podatku VAT, musi złożyć w urzędzie skarbowym oświadczenie o rezygnacji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wysokość sprzedaży przekroczy 10 000 EUR 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(w roku 2006 była to kwota 39 200 zł) występuje obowiązek pozostania podatnikiem VAT   </a:t>
            </a:r>
          </a:p>
          <a:p>
            <a:pPr>
              <a:spcAft>
                <a:spcPts val="0"/>
              </a:spcAft>
              <a:buNone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1676400" y="914400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dirty="0"/>
              <a:t>URZĄD SKARBOWY</a:t>
            </a:r>
            <a:br>
              <a:rPr lang="pl-PL" altLang="pl-PL" sz="3600" dirty="0"/>
            </a:br>
            <a:r>
              <a:rPr lang="pl-PL" altLang="pl-PL" sz="2200" dirty="0"/>
              <a:t>Podatek VAT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2166287"/>
            <a:ext cx="9963150" cy="39624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mieć możliwość odliczania VAT, należy sporządzić spis z natury na dzień przekroczenia granicy. Następnie należy przedstawić go w urzędzie skarbowym w terminie 14 dni od momentu utraty zwolnienia. Wtedy urząd skarbowy wydaje zgodę na odliczanie podatku VAT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podatnik rezygnuje ze zwolnienia z podatku VAT, może z niego ponownie skorzystać po upływie 36 miesięcy od daty zarejestrowania się jako podatnik VAT (oczywiście jeżeli obroty firmy nie przekroczą 10 000 EUR)</a:t>
            </a: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solidFill>
                  <a:srgbClr val="00B0F0"/>
                </a:solidFill>
              </a:rPr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81276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057400" y="1143000"/>
            <a:ext cx="7810500" cy="609600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Numer Identyfikacji Podatkowej NIP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86000"/>
            <a:ext cx="8837548" cy="3581400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przypadku prowadzenia działalności gospodarczej numerem identyfikacji podatkowej  firmy jest prywatny NIP właściciela</a:t>
            </a:r>
          </a:p>
          <a:p>
            <a:pPr>
              <a:spcAft>
                <a:spcPts val="0"/>
              </a:spcAft>
              <a:defRPr/>
            </a:pP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z jakichkolwiek powodów nie nadał jeszcze numeru osobie zamierzającej prowadzić działalność gospodarczą należy o niego wystąpić.</a:t>
            </a:r>
          </a:p>
          <a:p>
            <a:pPr>
              <a:spcAft>
                <a:spcPts val="0"/>
              </a:spcAft>
              <a:defRPr/>
            </a:pP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tym celu należy wypełnić druk NIP -1 i złożyć go w urzędzie skarbowym właściwym ze względu na miejsce zamieszkania.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1981200" y="1295400"/>
            <a:ext cx="7200900" cy="685800"/>
          </a:xfrm>
        </p:spPr>
        <p:txBody>
          <a:bodyPr>
            <a:noAutofit/>
          </a:bodyPr>
          <a:lstStyle/>
          <a:p>
            <a:pPr algn="l"/>
            <a:r>
              <a:rPr lang="pl-PL" altLang="pl-PL" b="1" dirty="0"/>
              <a:t>Konto w banku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05000"/>
            <a:ext cx="7200900" cy="3581400"/>
          </a:xfrm>
        </p:spPr>
        <p:txBody>
          <a:bodyPr>
            <a:normAutofit/>
          </a:bodyPr>
          <a:lstStyle/>
          <a:p>
            <a:endParaRPr lang="pl-PL" altLang="pl-PL" sz="2400" b="1" dirty="0"/>
          </a:p>
          <a:p>
            <a:r>
              <a:rPr lang="pl-PL" altLang="pl-PL" sz="2400" dirty="0"/>
              <a:t>Prawo o działalności gospodarczej nakłada na każdego przedsiębiorcę obowiązek posiadania konta bankowego</a:t>
            </a:r>
          </a:p>
          <a:p>
            <a:endParaRPr lang="pl-PL" altLang="pl-PL" sz="2400" dirty="0"/>
          </a:p>
          <a:p>
            <a:r>
              <a:rPr lang="pl-PL" altLang="pl-PL" sz="2400" dirty="0"/>
              <a:t>Prawo mówi, że za pomocą rachunku powinno się realizować wszystkie transakcje, których jednorazowa wartość przekracza 15 000 EUR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b="1" dirty="0"/>
              <a:t>Konto w banku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892716"/>
            <a:ext cx="72009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Wymagane dokumenty: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1000" u="sng" dirty="0"/>
          </a:p>
          <a:p>
            <a:r>
              <a:rPr lang="pl-PL" altLang="pl-PL" sz="2400" dirty="0"/>
              <a:t>dowód osobisty</a:t>
            </a:r>
          </a:p>
          <a:p>
            <a:r>
              <a:rPr lang="pl-PL" altLang="pl-PL" sz="2400" dirty="0"/>
              <a:t>zaświadczenie o wpisie do ewidencji działalności gospodarczej lub do KRS</a:t>
            </a:r>
          </a:p>
          <a:p>
            <a:r>
              <a:rPr lang="pl-PL" altLang="pl-PL" sz="2400" dirty="0"/>
              <a:t>zaświadczenie o numerze Regon</a:t>
            </a:r>
          </a:p>
          <a:p>
            <a:r>
              <a:rPr lang="pl-PL" altLang="pl-PL" sz="2400" dirty="0"/>
              <a:t>decyzję o nadaniu numeru NIP</a:t>
            </a:r>
          </a:p>
          <a:p>
            <a:r>
              <a:rPr lang="pl-PL" altLang="pl-PL" sz="2400" dirty="0"/>
              <a:t>pieczątka</a:t>
            </a:r>
          </a:p>
          <a:p>
            <a:endParaRPr lang="pl-PL" altLang="pl-PL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73152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b="1" dirty="0"/>
              <a:t>Urząd Skarbowy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025073" y="1981200"/>
            <a:ext cx="9557327" cy="4267200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ciągu 7 dni od daty rozpoczęcia działalności gospodarczej należy zgłosić ten fakt w urzędzie skarbowym.</a:t>
            </a:r>
          </a:p>
          <a:p>
            <a:pPr>
              <a:spcAft>
                <a:spcPts val="0"/>
              </a:spcAft>
              <a:defRPr/>
            </a:pPr>
            <a:endParaRPr lang="pl-PL" altLang="pl-PL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tym celu należy przedłożyć następujące dokumenty</a:t>
            </a: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wpis do rejestru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Regon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NIP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umowę prowadzenia rachunku bankowego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umowę najmu lokalu (jeżeli działalność prowadzona w </a:t>
            </a:r>
          </a:p>
          <a:p>
            <a:pPr lvl="1"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innym miejscu niż miejsce zamieszkania) </a:t>
            </a:r>
          </a:p>
          <a:p>
            <a:pPr>
              <a:spcAft>
                <a:spcPts val="0"/>
              </a:spcAft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8610600" cy="175260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altLang="pl-PL" sz="3100" b="1" dirty="0"/>
              <a:t>URZĄD SKARBOWY </a:t>
            </a:r>
            <a:br>
              <a:rPr lang="pl-PL" altLang="pl-PL" sz="3600" b="1" dirty="0"/>
            </a:br>
            <a:r>
              <a:rPr lang="pl-PL" altLang="pl-PL" sz="2200" b="1" dirty="0"/>
              <a:t>NIP -1 – zgłoszenie identyfikacyjne osoby prowadzącej działalność gospodarczą</a:t>
            </a:r>
            <a:endParaRPr lang="pl-PL" altLang="pl-PL" sz="18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286000"/>
            <a:ext cx="7430655" cy="4336504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Zgłoszenie wymaga złożenia następujących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informacji: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l-PL" altLang="pl-PL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dane osobowe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numer Regon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informacja o rodzaju prowadzonej działalności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adres siedziby firmy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rozpoczęcia działalności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dane o rachunku bankowym firmy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wybrana forma opodatkowania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adres, pod którym będzie przechowywana dokumentacja podatkowa</a:t>
            </a:r>
          </a:p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2057400" y="1447800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Formy opodatkowania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438400"/>
            <a:ext cx="8991600" cy="3276600"/>
          </a:xfrm>
        </p:spPr>
        <p:txBody>
          <a:bodyPr/>
          <a:lstStyle/>
          <a:p>
            <a:pPr marL="0" indent="0">
              <a:buNone/>
            </a:pPr>
            <a:endParaRPr lang="pl-PL" altLang="pl-PL" dirty="0"/>
          </a:p>
          <a:p>
            <a:r>
              <a:rPr lang="pl-PL" altLang="pl-PL" sz="2400" dirty="0"/>
              <a:t>Karta podatkowa</a:t>
            </a:r>
          </a:p>
          <a:p>
            <a:r>
              <a:rPr lang="pl-PL" altLang="pl-PL" sz="2400" dirty="0"/>
              <a:t>Ryczałt od przychodów ewidencjonowanych</a:t>
            </a:r>
          </a:p>
          <a:p>
            <a:r>
              <a:rPr lang="pl-PL" altLang="pl-PL" sz="2400" dirty="0"/>
              <a:t>Podatkowa księga przychodów i rozchodów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20090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Karta podatkowa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10210800" cy="4648200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najprostszą formą opodatkowania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ma obowiązku prowadzenia ksiąg podatkowych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ma obowiązku składania comiesięcznych oraz rocznych deklaracji o wysokości uzyskanego dochodu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wpłaca się zaliczek na podatek dochodowy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Firmy płacą stałą miesięczną stawkę podatku dochodowego zależną od przedmiotu wykonywanej działalności, ustaloną przez urząd skarbowy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Aby uzyskać zgodę urzędu skarbowego na rozliczanie się w formie karty, należy spełniać warunki przewidziane w ustawie z dnia 20.11.1998 r. o zryczałtowanym podatku dochodowym od niektórych przychodów osiąganych przez osoby fizyczne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2359270" y="152400"/>
            <a:ext cx="7200900" cy="1562100"/>
          </a:xfrm>
        </p:spPr>
        <p:txBody>
          <a:bodyPr>
            <a:normAutofit/>
          </a:bodyPr>
          <a:lstStyle/>
          <a:p>
            <a:pPr algn="l"/>
            <a:r>
              <a:rPr lang="pl-PL" altLang="pl-PL" sz="3100" b="1" dirty="0"/>
              <a:t>URZĄD SKARBOWY</a:t>
            </a:r>
            <a:br>
              <a:rPr lang="pl-PL" altLang="pl-PL" sz="3600" b="1" dirty="0"/>
            </a:br>
            <a:r>
              <a:rPr lang="pl-PL" altLang="pl-PL" sz="2200" b="1" dirty="0"/>
              <a:t>Karta podatkowa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2359270" y="1447800"/>
            <a:ext cx="8458199" cy="4191000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Grupy działalności objęte kartą podatkową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Działalność usługowa i wytwórczo – usługowa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parkingowe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Handel żywnością, wyrobami tytoniowymi i kwiatami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Obwoźny i obnośny handel artykułami nieżywnościowymi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Gastronomia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rozrywkowe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Opieka domowa nad dziećmi i osobami chorymi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transportowe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Sprzedaż posiłków domowych w mieszkaniach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edukacyjne na godziny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Wolne zawody – lekarze, weterynarze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innych osób fizycznych</a:t>
            </a:r>
          </a:p>
          <a:p>
            <a:pPr>
              <a:spcAft>
                <a:spcPts val="0"/>
              </a:spcAft>
              <a:defRPr/>
            </a:pPr>
            <a:endParaRPr lang="pl-PL" alt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873</TotalTime>
  <Words>1091</Words>
  <Application>Microsoft Office PowerPoint</Application>
  <PresentationFormat>Širokoúhlá obrazovka</PresentationFormat>
  <Paragraphs>125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Wingdings</vt:lpstr>
      <vt:lpstr>Wingdings 3</vt:lpstr>
      <vt:lpstr>Śablona_prezentace_NICE</vt:lpstr>
      <vt:lpstr>OPODATKOWANIE DZIAŁALNOŚCI GOSPODARCZEJ</vt:lpstr>
      <vt:lpstr>Numer Identyfikacji Podatkowej NIP</vt:lpstr>
      <vt:lpstr>Konto w banku</vt:lpstr>
      <vt:lpstr>Konto w banku</vt:lpstr>
      <vt:lpstr>Urząd Skarbowy</vt:lpstr>
      <vt:lpstr>URZĄD SKARBOWY  NIP -1 – zgłoszenie identyfikacyjne osoby prowadzącej działalność gospodarczą</vt:lpstr>
      <vt:lpstr>URZĄD SKARBOWY Formy opodatkowania</vt:lpstr>
      <vt:lpstr>URZĄD SKARBOWY Karta podatkowa</vt:lpstr>
      <vt:lpstr>URZĄD SKARBOWY Karta podatkowa</vt:lpstr>
      <vt:lpstr>URZĄD SKARBOWY Ryczałt od przychodów ewidencjonowanych</vt:lpstr>
      <vt:lpstr>URZĄD SKARBOWY Ryczałt od przychodów ewidencjonowanych</vt:lpstr>
      <vt:lpstr>URZĄD SKARBOWY Ryczałt od przychodów ewidencjonowanych</vt:lpstr>
      <vt:lpstr>URZĄD SKARBOWY Podatkowa księga przychodów i rozchodów </vt:lpstr>
      <vt:lpstr>URZĄD SKARBOWY Podatkowa księga przychodów i rozchodów</vt:lpstr>
      <vt:lpstr>URZĄD SKARBOWY Podatkowa księga przychodów i rozchodów</vt:lpstr>
      <vt:lpstr>URZĄD SKARBOWY  Forma opodatkowania</vt:lpstr>
      <vt:lpstr>URZĄD SKARBOWY Podatek VAT</vt:lpstr>
      <vt:lpstr>URZĄD SKARBOWY Podatek VAT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OPODATKOWANIE DZIAŁALNOŚCI GOSPODARCZEJ</dc:title>
  <dc:creator>Maria Kubica</dc:creator>
  <cp:lastModifiedBy>Kulihova Kublova Tereza</cp:lastModifiedBy>
  <cp:revision>7</cp:revision>
  <cp:lastPrinted>1601-01-01T00:00:00Z</cp:lastPrinted>
  <dcterms:created xsi:type="dcterms:W3CDTF">1601-01-01T00:00:00Z</dcterms:created>
  <dcterms:modified xsi:type="dcterms:W3CDTF">2023-09-18T11:31:23Z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