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460" r:id="rId6"/>
    <p:sldId id="411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  <p:sldId id="438" r:id="rId21"/>
    <p:sldId id="439" r:id="rId22"/>
    <p:sldId id="440" r:id="rId23"/>
    <p:sldId id="441" r:id="rId24"/>
    <p:sldId id="450" r:id="rId25"/>
    <p:sldId id="451" r:id="rId26"/>
    <p:sldId id="442" r:id="rId27"/>
    <p:sldId id="443" r:id="rId28"/>
    <p:sldId id="444" r:id="rId29"/>
    <p:sldId id="445" r:id="rId30"/>
    <p:sldId id="446" r:id="rId31"/>
    <p:sldId id="447" r:id="rId32"/>
    <p:sldId id="452" r:id="rId33"/>
    <p:sldId id="453" r:id="rId34"/>
    <p:sldId id="454" r:id="rId35"/>
    <p:sldId id="455" r:id="rId36"/>
    <p:sldId id="448" r:id="rId37"/>
    <p:sldId id="456" r:id="rId38"/>
    <p:sldId id="457" r:id="rId39"/>
    <p:sldId id="458" r:id="rId40"/>
    <p:sldId id="459" r:id="rId41"/>
    <p:sldId id="449" r:id="rId42"/>
    <p:sldId id="403" r:id="rId43"/>
    <p:sldId id="404" r:id="rId44"/>
    <p:sldId id="422" r:id="rId45"/>
    <p:sldId id="423" r:id="rId46"/>
    <p:sldId id="410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95" autoAdjust="0"/>
  </p:normalViewPr>
  <p:slideViewPr>
    <p:cSldViewPr>
      <p:cViewPr varScale="1"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5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9636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427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53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72033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65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31504" y="2276872"/>
            <a:ext cx="9793088" cy="371987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br>
              <a:rPr lang="hu-HU" sz="4800" b="1" dirty="0">
                <a:solidFill>
                  <a:srgbClr val="00B0F0"/>
                </a:solidFill>
              </a:rPr>
            </a:br>
            <a:r>
              <a:rPr lang="hu-HU" sz="4800" b="1" cap="all" dirty="0">
                <a:solidFill>
                  <a:srgbClr val="00B0F0"/>
                </a:solidFill>
              </a:rPr>
              <a:t>Finanszírozás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altLang="hu-HU" sz="4800" b="1" cap="all" dirty="0">
                <a:solidFill>
                  <a:srgbClr val="00B0F0"/>
                </a:solidFill>
              </a:rPr>
              <a:t>Hogyan szerezzünk pénzt a vállalkozásunknak?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altLang="hu-HU" sz="4800" b="1" cap="all" dirty="0">
                <a:solidFill>
                  <a:srgbClr val="00B0F0"/>
                </a:solidFill>
              </a:rPr>
              <a:t>A hitelezés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46313" y="1981201"/>
            <a:ext cx="7772400" cy="136207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hu-HU" dirty="0"/>
              <a:t>Készletgazdálkodás </a:t>
            </a:r>
          </a:p>
        </p:txBody>
      </p:sp>
    </p:spTree>
    <p:extLst>
      <p:ext uri="{BB962C8B-B14F-4D97-AF65-F5344CB8AC3E}">
        <p14:creationId xmlns:p14="http://schemas.microsoft.com/office/powerpoint/2010/main" val="116560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58888" y="533400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Készletek fogalma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55912" y="1600200"/>
            <a:ext cx="9424664" cy="4572000"/>
          </a:xfrm>
        </p:spPr>
        <p:txBody>
          <a:bodyPr>
            <a:normAutofit fontScale="70000" lnSpcReduction="20000"/>
          </a:bodyPr>
          <a:lstStyle/>
          <a:p>
            <a:pPr marL="566928" indent="-4572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Készletek: a vállalkozási tevékenységet közvetlenül vagy közvetve szolgáló eszközök, melyeket a vállalkozás egy éven belül felhasznál, mely használat alatt az eszközök eredeti alakjukat elveszítik (anyagok) vagy változatlan formában maradnak (pl. szerszámok), esetleg változatlan formában a vállalkozást elhagyják (áruk). </a:t>
            </a:r>
          </a:p>
          <a:p>
            <a:pPr marL="566928" indent="-4572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készletek keletkezésének okai: 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dirty="0"/>
              <a:t>Az igény bizonytalanságai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dirty="0"/>
              <a:t>a beérkezési folyamat bizonytalanságai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dirty="0"/>
              <a:t>a termékek bonyolultsága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dirty="0"/>
              <a:t>sorozatnagyságtól függő gazdaságosság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dirty="0"/>
              <a:t>spekuláció</a:t>
            </a:r>
          </a:p>
          <a:p>
            <a:pPr marL="566928" indent="-4572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készletgazdálkodás feladata, hogy biztosítsa a gazdasági tevékenységhez szükséges készleteket mennyiségben, minőségben, összetételben. </a:t>
            </a:r>
          </a:p>
        </p:txBody>
      </p:sp>
    </p:spTree>
    <p:extLst>
      <p:ext uri="{BB962C8B-B14F-4D97-AF65-F5344CB8AC3E}">
        <p14:creationId xmlns:p14="http://schemas.microsoft.com/office/powerpoint/2010/main" val="3513033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908720"/>
            <a:ext cx="8939336" cy="5112568"/>
          </a:xfrm>
        </p:spPr>
        <p:txBody>
          <a:bodyPr>
            <a:normAutofit fontScale="92500"/>
          </a:bodyPr>
          <a:lstStyle/>
          <a:p>
            <a:pPr marL="566928" indent="-4572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200" dirty="0"/>
              <a:t>Miért van szükség készletekre: 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900" dirty="0"/>
              <a:t>biztosítják a  termelés és értékesítés közötti időbeli, térbeli és választékbeli különbségek áthidalását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900" dirty="0"/>
              <a:t>lehetővé teszik a beszerzés, termelés és értékesítés egymástól függetlenítését</a:t>
            </a:r>
          </a:p>
          <a:p>
            <a:pPr marL="566928" indent="-4572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200" dirty="0"/>
              <a:t>Készletek csoportosítása származása szerint: 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900" dirty="0"/>
              <a:t>Vásárolt készletek: alapanyagok, segédanyagok, vásárolt alkatrészek, üzemanyagok, fogyóeszközök, gyártóeszközök, göngyölegek, irodaszerek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900" dirty="0"/>
              <a:t>Saját termelésű készletek: befejezetlen, félkész- és késztermékek</a:t>
            </a:r>
          </a:p>
          <a:p>
            <a:pPr marL="566928" indent="-4572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200" dirty="0"/>
              <a:t>Készletek közötti függőség: 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900" dirty="0"/>
              <a:t>nincs függőség: a felhasználás nincs közvetlen kapcsolatban más készletekkel. Pl. göngyölegek, munkaruha, irodaszerek, üzemanyagok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900" dirty="0"/>
              <a:t>függő keresetűek: csupán más készletekkel együttesen használhatók</a:t>
            </a:r>
          </a:p>
        </p:txBody>
      </p:sp>
    </p:spTree>
    <p:extLst>
      <p:ext uri="{BB962C8B-B14F-4D97-AF65-F5344CB8AC3E}">
        <p14:creationId xmlns:p14="http://schemas.microsoft.com/office/powerpoint/2010/main" val="188940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573088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A készletek fajtái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631504" y="1593540"/>
            <a:ext cx="9424664" cy="4499756"/>
          </a:xfrm>
        </p:spPr>
        <p:txBody>
          <a:bodyPr>
            <a:normAutofit/>
          </a:bodyPr>
          <a:lstStyle/>
          <a:p>
            <a:pPr marL="50977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Anyagok: </a:t>
            </a:r>
            <a:r>
              <a:rPr lang="hu-HU" sz="2000" dirty="0"/>
              <a:t>eredeti alakjukat elveszítik a használat során - alapanyagok, segédanyagok, szerszámok, egy éven belül használatos műszerek, munkaruhák</a:t>
            </a:r>
          </a:p>
          <a:p>
            <a:pPr marL="50977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Áruk:</a:t>
            </a:r>
            <a:r>
              <a:rPr lang="hu-HU" sz="2000" dirty="0"/>
              <a:t> eredeti formájukban hagyják el a vállalkozást egy éven belül - vásárolt áruk, betétdíjas göngyölegek</a:t>
            </a:r>
          </a:p>
          <a:p>
            <a:pPr marL="50977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Befejezetlen termelés: </a:t>
            </a:r>
            <a:r>
              <a:rPr lang="hu-HU" sz="2000" dirty="0"/>
              <a:t>a vállalkozás által gyártott termékek, melyek legalább egy termelési folyamaton átmentek</a:t>
            </a:r>
          </a:p>
          <a:p>
            <a:pPr marL="50977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Félkész termékek: </a:t>
            </a:r>
            <a:r>
              <a:rPr lang="hu-HU" sz="2000" dirty="0"/>
              <a:t>legalább egy termelési folyamaton átment saját termelésű készletek, melyek félkész termékként raktárra vehetők, értékesíthetők vagy befejezhetők</a:t>
            </a:r>
          </a:p>
          <a:p>
            <a:pPr marL="50977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Késztermékek: </a:t>
            </a:r>
            <a:r>
              <a:rPr lang="hu-HU" sz="2000" dirty="0"/>
              <a:t>minden termelési folyamaton átment saját termelésű készletek, melyeket ezen a címen raktárra vettek és értékesíthetők</a:t>
            </a:r>
          </a:p>
          <a:p>
            <a:pPr marL="452628" indent="-342900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416775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06488" y="750211"/>
            <a:ext cx="8229600" cy="1066800"/>
          </a:xfrm>
        </p:spPr>
        <p:txBody>
          <a:bodyPr/>
          <a:lstStyle/>
          <a:p>
            <a:pPr algn="l" eaLnBrk="1" hangingPunct="1"/>
            <a:r>
              <a:rPr lang="hu-HU" altLang="hu-HU" sz="4000" dirty="0"/>
              <a:t>Készletfogalmak</a:t>
            </a:r>
            <a:r>
              <a:rPr lang="hu-HU" altLang="hu-HU" dirty="0"/>
              <a:t> 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668919" y="1849219"/>
            <a:ext cx="9289032" cy="4324350"/>
          </a:xfrm>
        </p:spPr>
        <p:txBody>
          <a:bodyPr>
            <a:normAutofit/>
          </a:bodyPr>
          <a:lstStyle/>
          <a:p>
            <a:pPr marL="452628" indent="-342900"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Biztonsági készlet</a:t>
            </a:r>
            <a:r>
              <a:rPr lang="hu-HU" sz="2000" u="sng" dirty="0">
                <a:solidFill>
                  <a:schemeClr val="accent2"/>
                </a:solidFill>
              </a:rPr>
              <a:t>: </a:t>
            </a:r>
            <a:r>
              <a:rPr lang="hu-HU" sz="2000" dirty="0"/>
              <a:t>ami alá a készletszint nem süllyedhet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Folyókészlet:</a:t>
            </a:r>
            <a:r>
              <a:rPr lang="hu-HU" sz="2000" dirty="0"/>
              <a:t> két utánpótlási időpont között biztosítja az anyagellátást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Átlagkészlet:</a:t>
            </a:r>
            <a:r>
              <a:rPr lang="hu-HU" sz="2000" dirty="0"/>
              <a:t> a biztonsági készlet és a folyókészlet felének összege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Maximális készlet: </a:t>
            </a:r>
            <a:r>
              <a:rPr lang="hu-HU" sz="2000" dirty="0"/>
              <a:t>a folyókészlet és a biztonsági készlet összege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000" b="1" u="sng" dirty="0">
                <a:solidFill>
                  <a:schemeClr val="accent2"/>
                </a:solidFill>
              </a:rPr>
              <a:t>Jelzőkészlet: </a:t>
            </a:r>
            <a:r>
              <a:rPr lang="hu-HU" sz="2000" dirty="0"/>
              <a:t>amely elérésekor gondoskodni kell az utánpótlásról</a:t>
            </a:r>
          </a:p>
          <a:p>
            <a:pPr marL="452628" indent="-342900">
              <a:spcAft>
                <a:spcPts val="0"/>
              </a:spcAft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62207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06488" y="1060140"/>
            <a:ext cx="8229600" cy="1066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hu-HU" altLang="hu-HU" dirty="0"/>
              <a:t>Készletgazdálkodási modellek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649120" y="1932376"/>
            <a:ext cx="9649072" cy="4324350"/>
          </a:xfrm>
        </p:spPr>
        <p:txBody>
          <a:bodyPr>
            <a:normAutofit/>
          </a:bodyPr>
          <a:lstStyle/>
          <a:p>
            <a:pPr marL="45262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400" dirty="0"/>
              <a:t>Fűrészfogmodell:</a:t>
            </a:r>
            <a:r>
              <a:rPr lang="hu-HU" dirty="0"/>
              <a:t> 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dirty="0"/>
              <a:t>rendelt mennyiség és a rendelési időköz állandó</a:t>
            </a:r>
          </a:p>
          <a:p>
            <a:pPr marL="45262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400" dirty="0"/>
              <a:t>Ciklikus modell: 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dirty="0"/>
              <a:t>a rendelési időköz állandó, a készleteket egy meghatározott szintre tölti fel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dirty="0"/>
              <a:t>Akkor rendelünk, amikor a készlet egy meghatározott szintre csökken, rendelési mennyiség állandó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dirty="0"/>
              <a:t>A készletek bizonyos szintre történő csökkenés esetén azokat egy meghatározott szintre tölti fel. (sem a rendelési idő, sem a mennyiség nem állandó)</a:t>
            </a:r>
          </a:p>
          <a:p>
            <a:pPr marL="365760" indent="-256032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735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002849" y="835440"/>
            <a:ext cx="8856984" cy="10668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u-HU" dirty="0"/>
              <a:t>Az optimális készletszint meghatározása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89907" y="2051880"/>
            <a:ext cx="9999644" cy="4324350"/>
          </a:xfrm>
        </p:spPr>
        <p:txBody>
          <a:bodyPr>
            <a:normAutofit fontScale="77500" lnSpcReduction="20000"/>
          </a:bodyPr>
          <a:lstStyle/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Készletekkel kapcsolatos költségek: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dirty="0"/>
              <a:t>Rendelési költségek: a rendelés összeállítása és raktárra vétele (rendelési nyomtatványok, megrendelő levelek, rendelések továbbítása, nyilvántartás, ellenőrzés, fuvarozási és rakodási költségek, a beérkezett szállítmány ellenőrzése)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dirty="0"/>
              <a:t>Tartási költségek: haszonáldozati költségek (csökkenő </a:t>
            </a:r>
            <a:r>
              <a:rPr lang="hu-HU" sz="2300" dirty="0" err="1"/>
              <a:t>ktg</a:t>
            </a:r>
            <a:r>
              <a:rPr lang="hu-HU" sz="2300" dirty="0"/>
              <a:t>), készletfinanszírozás </a:t>
            </a:r>
            <a:r>
              <a:rPr lang="hu-HU" sz="2300" dirty="0" err="1"/>
              <a:t>ktg</a:t>
            </a:r>
            <a:r>
              <a:rPr lang="hu-HU" sz="2300" dirty="0"/>
              <a:t>.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dirty="0"/>
              <a:t>Készlethiányból adódó költségek:  kieső forgalom miatt elpártolt vevők, gyors drágább beszerzés (emelkedő </a:t>
            </a:r>
            <a:r>
              <a:rPr lang="hu-HU" sz="2300" dirty="0" err="1"/>
              <a:t>ktg</a:t>
            </a:r>
            <a:r>
              <a:rPr lang="hu-HU" sz="2300" dirty="0"/>
              <a:t>)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Az optimális készletszint meghatározásának nehézségei: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dirty="0"/>
              <a:t>bizonytalanság az utánpótlási idővel és a szükséglet szintjével kapcsolatban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dirty="0"/>
              <a:t>Statikus és dinamikus készletezési problémák (a termékek élettartama egy periódusú, vagy az idő múlásával nem veszítik el értéküket teljesen)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dirty="0"/>
              <a:t>A készletek heterogenitása (ABC analízis) 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1252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58888" y="374340"/>
            <a:ext cx="8229600" cy="10668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u-HU" dirty="0"/>
              <a:t>A gazdaságos rendelési mennyiség modellje (EOQ)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55912" y="1593540"/>
            <a:ext cx="9713934" cy="5075820"/>
          </a:xfrm>
        </p:spPr>
        <p:txBody>
          <a:bodyPr>
            <a:normAutofit fontScale="62500" lnSpcReduction="20000"/>
          </a:bodyPr>
          <a:lstStyle/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Feltételek: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szállítás azonnali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szükséglet teljes bizonyossággal ismert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felhasználás egyenletes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rendelési költség fix, független a rendelt mennyiségtől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készletek egy egységére jutó tartási költség konstans, azaz lineárisan változik a készlet nagyságával.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készlethiány költségei figyelmen kívül hagyhatók,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Az utánpótlási időt pedig zérónak vehetjük. 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vállalat készlete valamely termékből Q  egység és egy adott időszak (pl. év) szükséglete a termékből D mennyiség. Amikor a készlet elfogy, a vállalat újra vásárol Q mennyiséget a termékből. 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készletezési stratégia két lépésből áll: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tervezett szükséglet, a rendelési költségek és a tartási költségek ismeretében a költség minimalizálás alapján meghatározható a gazdaságos rendelési mennyiség (tételnagyság)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felhasználás és az utánpótlási idő feltételezett értékeinek szórása alapján kialakítható a fedezeti stratégiai. Ez a biztonsági készlet optimális szintjének meghatározását jelenti. </a:t>
            </a:r>
          </a:p>
        </p:txBody>
      </p:sp>
    </p:spTree>
    <p:extLst>
      <p:ext uri="{BB962C8B-B14F-4D97-AF65-F5344CB8AC3E}">
        <p14:creationId xmlns:p14="http://schemas.microsoft.com/office/powerpoint/2010/main" val="3518528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55912" y="533400"/>
            <a:ext cx="9227368" cy="4464496"/>
          </a:xfrm>
        </p:spPr>
        <p:txBody>
          <a:bodyPr>
            <a:normAutofit fontScale="70000" lnSpcReduction="20000"/>
          </a:bodyPr>
          <a:lstStyle/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modellel arra keresünk választ, hogy valamely termékből adott szükséglet és adott költségek mellett alkalmanként mekkora mennyiséget kell rendelni ahhoz, hogy az időszak összes készletezési költsége minimális legyen. 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modellben szereplő jelölések: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O   = egyszeri rendelési költség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C   = egységnyi készlet évi tartási költsége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TC  = évi összes készletezési költség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D   = összes szükséglet természetes mértékegységben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Q   = rendelésenként beszerzendő mennyiség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Q/2 = átlagkészlet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D/Q = évi rendelések száma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Évi összes készletezési költség:   TC = O (D/Q) + C (Q/2)</a:t>
            </a:r>
          </a:p>
          <a:p>
            <a:pPr marL="365760" indent="-256032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>
              <a:latin typeface="Georgia" panose="02040502050405020303" pitchFamily="18" charset="0"/>
            </a:endParaRPr>
          </a:p>
        </p:txBody>
      </p:sp>
      <p:graphicFrame>
        <p:nvGraphicFramePr>
          <p:cNvPr id="1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58772"/>
              </p:ext>
            </p:extLst>
          </p:nvPr>
        </p:nvGraphicFramePr>
        <p:xfrm>
          <a:off x="3040596" y="4797152"/>
          <a:ext cx="34290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1040948" imgH="444307" progId="Equation.3">
                  <p:embed/>
                </p:oleObj>
              </mc:Choice>
              <mc:Fallback>
                <p:oleObj name="Equation" r:id="rId3" imgW="1040948" imgH="444307" progId="Equation.3">
                  <p:embed/>
                  <p:pic>
                    <p:nvPicPr>
                      <p:cNvPr id="10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596" y="4797152"/>
                        <a:ext cx="34290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1680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017204" y="730577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Készletek forgási sebessége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631504" y="1660524"/>
            <a:ext cx="8704584" cy="4792811"/>
          </a:xfrm>
        </p:spPr>
        <p:txBody>
          <a:bodyPr>
            <a:normAutofit/>
          </a:bodyPr>
          <a:lstStyle/>
          <a:p>
            <a:pPr marL="395478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400" dirty="0"/>
              <a:t>A készletek forgási sebessége: mennyi idő alatt fordul meg a készletünk. 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dirty="0"/>
              <a:t>A gyors forgási sebesség előnyei:</a:t>
            </a:r>
          </a:p>
          <a:p>
            <a:pPr marL="989838" lvl="2">
              <a:lnSpc>
                <a:spcPct val="100000"/>
              </a:lnSpc>
              <a:spcAft>
                <a:spcPts val="0"/>
              </a:spcAft>
              <a:defRPr/>
            </a:pPr>
            <a:r>
              <a:rPr lang="hu-HU" dirty="0"/>
              <a:t>kisebb kamatköltséggel, illetve kisebb hiteligénnyel jár, ha hitelből finanszírozza a vállalkozás a forgalom egy részét</a:t>
            </a:r>
          </a:p>
          <a:p>
            <a:pPr marL="989838" lvl="2">
              <a:lnSpc>
                <a:spcPct val="100000"/>
              </a:lnSpc>
              <a:spcAft>
                <a:spcPts val="0"/>
              </a:spcAft>
              <a:defRPr/>
            </a:pPr>
            <a:r>
              <a:rPr lang="hu-HU" dirty="0"/>
              <a:t>kisebb a biztosítási költség</a:t>
            </a:r>
          </a:p>
          <a:p>
            <a:pPr marL="989838" lvl="2">
              <a:lnSpc>
                <a:spcPct val="100000"/>
              </a:lnSpc>
              <a:spcAft>
                <a:spcPts val="0"/>
              </a:spcAft>
              <a:defRPr/>
            </a:pPr>
            <a:r>
              <a:rPr lang="hu-HU" dirty="0"/>
              <a:t>kisebb a helyigény</a:t>
            </a:r>
          </a:p>
          <a:p>
            <a:pPr marL="989838" lvl="2">
              <a:lnSpc>
                <a:spcPct val="100000"/>
              </a:lnSpc>
              <a:spcAft>
                <a:spcPts val="0"/>
              </a:spcAft>
              <a:defRPr/>
            </a:pPr>
            <a:r>
              <a:rPr lang="hu-HU" dirty="0"/>
              <a:t>nő az értékesítés, és újabbak a készletek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dirty="0"/>
              <a:t>A gyors forgási sebesség hátrányai:</a:t>
            </a:r>
          </a:p>
          <a:p>
            <a:pPr marL="989838" lvl="2">
              <a:lnSpc>
                <a:spcPct val="100000"/>
              </a:lnSpc>
              <a:spcAft>
                <a:spcPts val="0"/>
              </a:spcAft>
              <a:defRPr/>
            </a:pPr>
            <a:r>
              <a:rPr lang="hu-HU" dirty="0"/>
              <a:t>nagyobbak a beszerzéssel kapcsolatos költségek</a:t>
            </a:r>
          </a:p>
          <a:p>
            <a:pPr marL="989838" lvl="2">
              <a:lnSpc>
                <a:spcPct val="100000"/>
              </a:lnSpc>
              <a:spcAft>
                <a:spcPts val="0"/>
              </a:spcAft>
              <a:defRPr/>
            </a:pPr>
            <a:r>
              <a:rPr lang="hu-HU" dirty="0"/>
              <a:t>nagyobbak a hiány miatti veszteségek, és a kisebb készletek miatt értékesítés eshet ki</a:t>
            </a:r>
          </a:p>
        </p:txBody>
      </p:sp>
    </p:spTree>
    <p:extLst>
      <p:ext uri="{BB962C8B-B14F-4D97-AF65-F5344CB8AC3E}">
        <p14:creationId xmlns:p14="http://schemas.microsoft.com/office/powerpoint/2010/main" val="159466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3276" y="1196752"/>
            <a:ext cx="5184576" cy="432048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hu-HU" sz="4000" dirty="0"/>
              <a:t>A</a:t>
            </a:r>
            <a:r>
              <a:rPr lang="hu-HU" sz="4000" b="1" dirty="0"/>
              <a:t>z óra vázlata:</a:t>
            </a:r>
            <a:endParaRPr lang="hu-HU" sz="40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282156"/>
              </p:ext>
            </p:extLst>
          </p:nvPr>
        </p:nvGraphicFramePr>
        <p:xfrm>
          <a:off x="1847528" y="1844824"/>
          <a:ext cx="8064896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284">
                  <a:extLst>
                    <a:ext uri="{9D8B030D-6E8A-4147-A177-3AD203B41FA5}">
                      <a16:colId xmlns:a16="http://schemas.microsoft.com/office/drawing/2014/main" val="862156523"/>
                    </a:ext>
                  </a:extLst>
                </a:gridCol>
                <a:gridCol w="4730612">
                  <a:extLst>
                    <a:ext uri="{9D8B030D-6E8A-4147-A177-3AD203B41FA5}">
                      <a16:colId xmlns:a16="http://schemas.microsoft.com/office/drawing/2014/main" val="3188085263"/>
                    </a:ext>
                  </a:extLst>
                </a:gridCol>
              </a:tblGrid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Az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óra célja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Bevezetni az</a:t>
                      </a:r>
                      <a:r>
                        <a:rPr lang="hu-HU" sz="1200" b="1" i="1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érdeklődőket a forgótőke gazdálkodás fogalmába, megismerni a legfontosabb operatív pénzügyi döntések hátterét</a:t>
                      </a:r>
                      <a:endParaRPr lang="hu-HU" sz="1200" b="1" i="1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0411"/>
                  </a:ext>
                </a:extLst>
              </a:tr>
              <a:tr h="326590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Időkeret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4x45 min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32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Célcsoport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Középiskola bármely osztálya, javasolt közgazdasági képzések esetén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7815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Igényelt eszközök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tananyag második része</a:t>
                      </a:r>
                      <a:r>
                        <a:rPr lang="hu-HU" sz="1200" b="1" i="1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(gyakorlati oldala) online támogatást igényel</a:t>
                      </a:r>
                      <a:endParaRPr lang="hu-HU" sz="1200" b="1" i="1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9711"/>
                  </a:ext>
                </a:extLst>
              </a:tr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Megjegyzés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tantárgy kiegészíthető csoportos/egyéni házi feladattal (a</a:t>
                      </a:r>
                      <a:r>
                        <a:rPr lang="hu-HU" sz="1200" b="1" i="1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tananyag végén lévő feladatok segítségével)</a:t>
                      </a:r>
                      <a:endParaRPr lang="hu-HU" sz="1200" b="1" i="1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3257"/>
                  </a:ext>
                </a:extLst>
              </a:tr>
              <a:tr h="1309164">
                <a:tc>
                  <a:txBody>
                    <a:bodyPr/>
                    <a:lstStyle/>
                    <a:p>
                      <a:pPr algn="just"/>
                      <a:r>
                        <a:rPr lang="hu-H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Az óra felépítése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első része egy elméleti kitekintés 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második részében</a:t>
                      </a:r>
                      <a:r>
                        <a:rPr lang="hu-HU" sz="1200" b="1" i="1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tekintsék át a diákok a hazai vezető bankok hitelkínálatát, elemezzék azokat a főbb feltételek mentén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lezárása, ellenőrző kérdések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38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55912" y="980728"/>
            <a:ext cx="9136632" cy="4968552"/>
          </a:xfrm>
        </p:spPr>
        <p:txBody>
          <a:bodyPr>
            <a:normAutofit/>
          </a:bodyPr>
          <a:lstStyle/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400" dirty="0"/>
              <a:t>A forgási sebesség ismeretében a költségek csökkenthetők: magas készletállomány - magas raktározási költségek   - nagyobb  finanszírozási igény.  </a:t>
            </a:r>
          </a:p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400" dirty="0"/>
              <a:t>A forgási sebességnek két mutatója:</a:t>
            </a:r>
          </a:p>
          <a:p>
            <a:pPr marL="697230" lvl="1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200" dirty="0"/>
              <a:t>A fordulatok száma azt mutatja, hogy hányszor térül meg a készletállomány adott időszakban a bevételekből. </a:t>
            </a:r>
          </a:p>
          <a:p>
            <a:pPr marL="989838" lvl="2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200" dirty="0"/>
              <a:t>fordulatok száma  = Árbevétel / Átlagos készletállomány</a:t>
            </a:r>
          </a:p>
          <a:p>
            <a:pPr marL="697230" lvl="1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200" dirty="0"/>
              <a:t>A forgási idő azt mutatja meg, hogy az átlagos készletállomány mennyi idő (hány nap) alatt térül meg a bevételből.</a:t>
            </a:r>
          </a:p>
          <a:p>
            <a:pPr marL="989838" lvl="2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200" dirty="0"/>
              <a:t>forgási idő  = (átlagos készletállomány * az időszak naptári napjai száma) / árbevétel,</a:t>
            </a:r>
          </a:p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8152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45804" y="2204864"/>
            <a:ext cx="7772400" cy="1362075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hu-HU" sz="4000" dirty="0"/>
              <a:t>Követelések menedzselése </a:t>
            </a:r>
          </a:p>
        </p:txBody>
      </p:sp>
    </p:spTree>
    <p:extLst>
      <p:ext uri="{BB962C8B-B14F-4D97-AF65-F5344CB8AC3E}">
        <p14:creationId xmlns:p14="http://schemas.microsoft.com/office/powerpoint/2010/main" val="152863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260648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Követelések keletkezése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55912" y="1156316"/>
            <a:ext cx="9280648" cy="4545367"/>
          </a:xfrm>
        </p:spPr>
        <p:txBody>
          <a:bodyPr>
            <a:noAutofit/>
          </a:bodyPr>
          <a:lstStyle/>
          <a:p>
            <a:pPr marL="452628" indent="-342900">
              <a:spcAft>
                <a:spcPts val="0"/>
              </a:spcAft>
              <a:defRPr/>
            </a:pPr>
            <a:r>
              <a:rPr lang="hu-HU" sz="2200" dirty="0"/>
              <a:t>A vevők fizethetnek: </a:t>
            </a:r>
          </a:p>
          <a:p>
            <a:pPr marL="697230" lvl="1">
              <a:spcAft>
                <a:spcPts val="0"/>
              </a:spcAft>
              <a:defRPr/>
            </a:pPr>
            <a:r>
              <a:rPr lang="hu-HU" sz="2000" dirty="0"/>
              <a:t>Készpénzzel</a:t>
            </a:r>
          </a:p>
          <a:p>
            <a:pPr marL="697230" lvl="1">
              <a:spcAft>
                <a:spcPts val="0"/>
              </a:spcAft>
              <a:defRPr/>
            </a:pPr>
            <a:r>
              <a:rPr lang="hu-HU" sz="2000" dirty="0"/>
              <a:t>Előre fizetéssel</a:t>
            </a:r>
          </a:p>
          <a:p>
            <a:pPr marL="697230" lvl="1">
              <a:spcAft>
                <a:spcPts val="0"/>
              </a:spcAft>
              <a:defRPr/>
            </a:pPr>
            <a:r>
              <a:rPr lang="hu-HU" sz="2000" dirty="0"/>
              <a:t>Teljesítés utáni fizetés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200" dirty="0"/>
              <a:t>Hitelbe történő értékesítések:</a:t>
            </a:r>
          </a:p>
          <a:p>
            <a:pPr marL="687578" lvl="1">
              <a:spcAft>
                <a:spcPts val="0"/>
              </a:spcAft>
              <a:defRPr/>
            </a:pPr>
            <a:r>
              <a:rPr lang="hu-HU" sz="2000" dirty="0"/>
              <a:t>általában nyitott számlák alapján történik,vevők csoportjában jelenik meg a forgóeszközökön belül. (hallgatólagos hitelnyújtás)</a:t>
            </a:r>
          </a:p>
          <a:p>
            <a:pPr marL="687578" lvl="1">
              <a:spcAft>
                <a:spcPts val="0"/>
              </a:spcAft>
              <a:defRPr/>
            </a:pPr>
            <a:r>
              <a:rPr lang="hu-HU" sz="2000" dirty="0"/>
              <a:t>Nagyobb összegek esetében kereskedelmi hitelnyújtás megállapodást kötnek – váltót írnak alá.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200" dirty="0"/>
              <a:t>Vevőállomány menedzsmentje ott kezdődik, ahol a készletek menedzsmentje véget ér. Másként hitelmenedzsmentnek is nevezzük. </a:t>
            </a:r>
          </a:p>
          <a:p>
            <a:pPr marL="452628" indent="-342900">
              <a:spcAft>
                <a:spcPts val="0"/>
              </a:spcAft>
              <a:defRPr/>
            </a:pPr>
            <a:r>
              <a:rPr lang="hu-HU" sz="2200" dirty="0"/>
              <a:t>Alapvető kérdések: </a:t>
            </a:r>
          </a:p>
          <a:p>
            <a:pPr marL="697230" lvl="1">
              <a:spcAft>
                <a:spcPts val="0"/>
              </a:spcAft>
              <a:defRPr/>
            </a:pPr>
            <a:r>
              <a:rPr lang="hu-HU" sz="2000" dirty="0"/>
              <a:t>Milyen fizetési módokat és határidőket alkalmazzon a vállalat</a:t>
            </a:r>
          </a:p>
          <a:p>
            <a:pPr marL="697230" lvl="1">
              <a:spcAft>
                <a:spcPts val="0"/>
              </a:spcAft>
              <a:defRPr/>
            </a:pPr>
            <a:r>
              <a:rPr lang="hu-HU" sz="2000" dirty="0"/>
              <a:t>Kinek nyújtson hitelt</a:t>
            </a:r>
          </a:p>
          <a:p>
            <a:pPr marL="697230" lvl="1">
              <a:spcAft>
                <a:spcPts val="0"/>
              </a:spcAft>
              <a:defRPr/>
            </a:pPr>
            <a:r>
              <a:rPr lang="hu-HU" sz="2000" dirty="0"/>
              <a:t>Hogyan szedje be a követeléseket</a:t>
            </a:r>
          </a:p>
          <a:p>
            <a:pPr marL="365760" indent="-256032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693647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851031" y="1687727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A pénzforgalom lebonyolítása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701245" y="2754527"/>
            <a:ext cx="9377961" cy="4083834"/>
          </a:xfrm>
        </p:spPr>
        <p:txBody>
          <a:bodyPr>
            <a:normAutofit/>
          </a:bodyPr>
          <a:lstStyle/>
          <a:p>
            <a:pPr marL="45262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200" dirty="0"/>
              <a:t>Pénzforgalom:  a pénztulajdonosok közötti pénzmozgások összessége, amely  végbemehet  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dirty="0"/>
              <a:t>közvetlenül a gazdasági élet szereplői között teljesítenek (vevő-eladó)</a:t>
            </a:r>
          </a:p>
          <a:p>
            <a:pPr marL="697230"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dirty="0"/>
              <a:t>közvetve, a hitelintézetek által vezetett számlákon keresztül</a:t>
            </a:r>
          </a:p>
        </p:txBody>
      </p:sp>
    </p:spTree>
    <p:extLst>
      <p:ext uri="{BB962C8B-B14F-4D97-AF65-F5344CB8AC3E}">
        <p14:creationId xmlns:p14="http://schemas.microsoft.com/office/powerpoint/2010/main" val="1913288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089011" y="403600"/>
            <a:ext cx="8229600" cy="10668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u-HU" dirty="0"/>
              <a:t>A pénzforgalom lebonyolításának módozatai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2070741" y="1561754"/>
            <a:ext cx="9299376" cy="517961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hu-HU" dirty="0"/>
              <a:t>Készpénzfizetéssel: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pénzösszeg közvetlen átadása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készpénz befizetése bankszámlára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készpénz kifizetése bankszámláról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pénzforgalmi betétkönyv: 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Házipénztári forgalom</a:t>
            </a:r>
          </a:p>
          <a:p>
            <a:pPr>
              <a:lnSpc>
                <a:spcPct val="120000"/>
              </a:lnSpc>
              <a:defRPr/>
            </a:pPr>
            <a:r>
              <a:rPr lang="hu-HU" dirty="0"/>
              <a:t>készpénz kímélő fizetéssel 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Betéti kártya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Hitelkártya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Csekk</a:t>
            </a:r>
          </a:p>
          <a:p>
            <a:pPr>
              <a:lnSpc>
                <a:spcPct val="120000"/>
              </a:lnSpc>
              <a:defRPr/>
            </a:pPr>
            <a:r>
              <a:rPr lang="hu-HU" dirty="0"/>
              <a:t>készpénz nélküli fizetési módok - bankszámlák közötti elszámolással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Átutalás,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Beszedési megbízás (inkasszó),</a:t>
            </a:r>
          </a:p>
          <a:p>
            <a:pPr lvl="1">
              <a:lnSpc>
                <a:spcPct val="120000"/>
              </a:lnSpc>
              <a:defRPr/>
            </a:pPr>
            <a:r>
              <a:rPr lang="hu-HU" dirty="0"/>
              <a:t>Akkreditív (okmányos meghitelezés)</a:t>
            </a:r>
          </a:p>
          <a:p>
            <a:pPr>
              <a:lnSpc>
                <a:spcPct val="120000"/>
              </a:lnSpc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0719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47528" y="806964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023572" y="543834"/>
            <a:ext cx="8229600" cy="1066800"/>
          </a:xfrm>
        </p:spPr>
        <p:txBody>
          <a:bodyPr/>
          <a:lstStyle/>
          <a:p>
            <a:pPr algn="l"/>
            <a:r>
              <a:rPr lang="hu-HU" altLang="hu-HU" dirty="0"/>
              <a:t>Átutalás és átvezetés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2017204" y="1605134"/>
            <a:ext cx="9407388" cy="492020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hu-HU" altLang="hu-HU" b="1" dirty="0"/>
              <a:t>Átutalás: </a:t>
            </a:r>
            <a:r>
              <a:rPr lang="hu-HU" altLang="hu-HU" dirty="0"/>
              <a:t>Olyan fizetési megbízás, mellyel az ügyfél, mint megbízó, azzal bízza meg a bankszámláját vezető hitelintézetet (például bankot, takarékszövetkezetet), hogy a bankszámlájáról egy bizonyos pénzösszeget juttasson el a jogosult (kedvezményezett) bankszámlájára. </a:t>
            </a:r>
          </a:p>
          <a:p>
            <a:pPr>
              <a:lnSpc>
                <a:spcPct val="120000"/>
              </a:lnSpc>
            </a:pPr>
            <a:r>
              <a:rPr lang="hu-HU" altLang="hu-HU" dirty="0"/>
              <a:t>Az átutalás során tehát a megbízó bankszámláját – amennyiben a szükséges fedezet rendelkezésre áll – hitelintézete az átutalt összeggel megterheli, melyet aztán a jogosult hitelintézete ír jóvá a jogosult bankszámláján.</a:t>
            </a:r>
          </a:p>
          <a:p>
            <a:pPr>
              <a:lnSpc>
                <a:spcPct val="120000"/>
              </a:lnSpc>
            </a:pPr>
            <a:r>
              <a:rPr lang="hu-HU" altLang="hu-HU" b="1" dirty="0"/>
              <a:t>Átvezetés: </a:t>
            </a:r>
            <a:r>
              <a:rPr lang="hu-HU" altLang="hu-HU" dirty="0"/>
              <a:t>A számlatulajdonos hitelintézeten belüli saját bankszámlái közötti átutalási megbízásokat nevezzük átvezetésnek. Nem minősül átvezetésnek az az átutalás, amely ugyanannak a számlatulajdonosnak két különböző banknál vezetett bankszámlája között történik.</a:t>
            </a:r>
          </a:p>
        </p:txBody>
      </p:sp>
    </p:spTree>
    <p:extLst>
      <p:ext uri="{BB962C8B-B14F-4D97-AF65-F5344CB8AC3E}">
        <p14:creationId xmlns:p14="http://schemas.microsoft.com/office/powerpoint/2010/main" val="2588691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Az átutalás fajtái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774316" y="1340768"/>
            <a:ext cx="9866300" cy="465571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hu-HU" altLang="hu-HU" sz="1800" b="1" dirty="0"/>
              <a:t>Egyszerű átutalás: </a:t>
            </a:r>
            <a:r>
              <a:rPr lang="hu-HU" altLang="hu-HU" sz="1800" dirty="0"/>
              <a:t>Az egyszerű átutalási megbízás során a megbízó azzal bízza meg a bankszámláját vezető (ún. számlavezető) hitelintézetét, hogy a bankszámlájáról (bankszámlája terhére) meghatározott összeget utaljon át a jogosult bankszámlájára (bankszámlája javára). </a:t>
            </a:r>
          </a:p>
          <a:p>
            <a:pPr>
              <a:lnSpc>
                <a:spcPct val="110000"/>
              </a:lnSpc>
            </a:pPr>
            <a:r>
              <a:rPr lang="hu-HU" altLang="hu-HU" sz="1800" b="1" dirty="0"/>
              <a:t>Rendszeres átutalás:</a:t>
            </a:r>
            <a:r>
              <a:rPr lang="hu-HU" altLang="hu-HU" sz="1800" dirty="0"/>
              <a:t> A rendszeres átutalási megbízás esetében a megbízó azzal bízza meg a hitelintézetet, hogy a bankszámlájáról az általa meghatározott időpontokban (terhelési napokon) meghatározott összeget utaljon át a jogosult bankszámlájára. Ezt a megbízást a hitelintézet mindaddig teljesíti, amíg a megbízó azt vissza nem vonja, vagy a megbízásba foglalt utolsó teljesítési nap be nem következik.</a:t>
            </a:r>
          </a:p>
          <a:p>
            <a:pPr>
              <a:lnSpc>
                <a:spcPct val="110000"/>
              </a:lnSpc>
            </a:pPr>
            <a:r>
              <a:rPr lang="hu-HU" altLang="hu-HU" sz="1800" b="1" dirty="0"/>
              <a:t>Csoportos átutalás: </a:t>
            </a:r>
            <a:r>
              <a:rPr lang="hu-HU" altLang="hu-HU" sz="1800" dirty="0"/>
              <a:t>A megbízó csoportos átutalás esetén kötegelve nyújtja be átutalási megbízását, amely során azzal bízza meg a számlavezető hitelintézetét, hogy a bankszámlája terhére egyszerre több jogosult bankszámlája javára utaljon át a megbízásban meghatározott összegeket. A csoportos átutalási megbízás tehát az egyszerű átutalási megbízástól abban tér el, hogy a csoportos átutalás esetében egy megbízó és több jogosult van, míg az egyszerű átutalás esetében egy megbízó és egy jogosult szerepel. A csoportos átutalás semmiképpen nem tévesztendő össze a csoportos beszedéssel!</a:t>
            </a:r>
          </a:p>
        </p:txBody>
      </p:sp>
    </p:spTree>
    <p:extLst>
      <p:ext uri="{BB962C8B-B14F-4D97-AF65-F5344CB8AC3E}">
        <p14:creationId xmlns:p14="http://schemas.microsoft.com/office/powerpoint/2010/main" val="336254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760" y="641775"/>
            <a:ext cx="7840488" cy="5561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342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685800"/>
            <a:ext cx="7628151" cy="577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574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679482"/>
            <a:ext cx="6823351" cy="53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934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7" name="Cím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Forgótőke menedzsment</a:t>
            </a:r>
          </a:p>
        </p:txBody>
      </p:sp>
      <p:sp>
        <p:nvSpPr>
          <p:cNvPr id="18" name="Tartalom helye 2"/>
          <p:cNvSpPr>
            <a:spLocks noGrp="1"/>
          </p:cNvSpPr>
          <p:nvPr>
            <p:ph idx="1"/>
          </p:nvPr>
        </p:nvSpPr>
        <p:spPr>
          <a:xfrm>
            <a:off x="1828800" y="1196752"/>
            <a:ext cx="10099848" cy="5616624"/>
          </a:xfrm>
        </p:spPr>
        <p:txBody>
          <a:bodyPr>
            <a:normAutofit fontScale="55000" lnSpcReduction="20000"/>
          </a:bodyPr>
          <a:lstStyle/>
          <a:p>
            <a:pPr marL="365760" indent="-256032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sz="3600" dirty="0"/>
              <a:t>A rövidtávú pénzügyi döntések tárgya: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Forgóeszközökkel  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Rövid lejáratú forrásokkal kapcsolatos döntések - menedzselés</a:t>
            </a:r>
          </a:p>
          <a:p>
            <a:pPr marL="365760" indent="-256032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sz="3600" dirty="0"/>
              <a:t>A forgótőkével kapcsolatos  kérdések :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Készletek, pénzeszközök (</a:t>
            </a:r>
            <a:r>
              <a:rPr lang="hu-HU" sz="2900" dirty="0" err="1"/>
              <a:t>cf</a:t>
            </a:r>
            <a:r>
              <a:rPr lang="hu-HU" sz="2900" dirty="0"/>
              <a:t>)</a:t>
            </a:r>
          </a:p>
          <a:p>
            <a:pPr marL="923544" lvl="2" indent="-219456">
              <a:lnSpc>
                <a:spcPct val="12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hu-HU" sz="2900" dirty="0"/>
              <a:t>Mennyit fektessen be forgóeszközökbe, ezen belül mennyi legyen  a készlet és a pénzeszköz?</a:t>
            </a:r>
          </a:p>
          <a:p>
            <a:pPr marL="923544" lvl="2" indent="-219456">
              <a:lnSpc>
                <a:spcPct val="12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hu-HU" sz="2900" dirty="0"/>
              <a:t>Értékesítsen-e hitelbe? Milyen feltételekkel?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Rövid lejáratú források biztosítás</a:t>
            </a:r>
          </a:p>
          <a:p>
            <a:pPr marL="923544" lvl="2" indent="-219456">
              <a:lnSpc>
                <a:spcPct val="12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hu-HU" sz="2900" dirty="0"/>
              <a:t>Hogyan szerezzen rövid lejáratú forrásokat?</a:t>
            </a:r>
          </a:p>
          <a:p>
            <a:pPr marL="923544" lvl="2" indent="-219456">
              <a:lnSpc>
                <a:spcPct val="12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hu-HU" sz="2900" dirty="0"/>
              <a:t>Hitelbe vásároljon, vagy bankhitelt vegyen fel?</a:t>
            </a:r>
          </a:p>
          <a:p>
            <a:pPr marL="923544" lvl="2" indent="-219456">
              <a:lnSpc>
                <a:spcPct val="12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hu-HU" sz="2900" dirty="0"/>
              <a:t>Később fizessen a szállítóknak?</a:t>
            </a:r>
          </a:p>
          <a:p>
            <a:pPr marL="365760" indent="-256032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hu-HU" sz="3600" dirty="0"/>
              <a:t>A forgótőke nagyságára ható tényezők: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A vállalat folyó működésének terjedelme, szintje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A vállalat üzletpolitikájának változása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A folyó működési költségek változása pl. anyagár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A technológia változása</a:t>
            </a:r>
          </a:p>
          <a:p>
            <a:pPr marL="658368" lvl="1" indent="-246888">
              <a:lnSpc>
                <a:spcPct val="12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hu-HU" sz="2900" dirty="0"/>
              <a:t>A  szezonalitás</a:t>
            </a:r>
          </a:p>
          <a:p>
            <a:pPr marL="365760" indent="-256032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6202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06488" y="585469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Bankszámlafajták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848654" y="1564251"/>
            <a:ext cx="9431922" cy="43243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hu-HU" sz="2200" b="1" dirty="0">
                <a:solidFill>
                  <a:schemeClr val="accent2"/>
                </a:solidFill>
              </a:rPr>
              <a:t>Elszámolási betétszámla </a:t>
            </a:r>
            <a:r>
              <a:rPr lang="hu-HU" sz="2200" dirty="0"/>
              <a:t>(gazdasági tevékenységgel kapcsolatos pénzforgalom lebonyolítása),</a:t>
            </a:r>
          </a:p>
          <a:p>
            <a:pPr>
              <a:lnSpc>
                <a:spcPct val="100000"/>
              </a:lnSpc>
              <a:defRPr/>
            </a:pPr>
            <a:r>
              <a:rPr lang="hu-HU" sz="2200" b="1" dirty="0">
                <a:solidFill>
                  <a:schemeClr val="accent2"/>
                </a:solidFill>
              </a:rPr>
              <a:t>Elkülönített betétszámla </a:t>
            </a:r>
            <a:r>
              <a:rPr lang="hu-HU" sz="2200" dirty="0"/>
              <a:t>(az eladó azzal a feltétellel köti az adásvételi szerződést, ha az ellenértéket fedezetül elkülöníti),</a:t>
            </a:r>
          </a:p>
          <a:p>
            <a:pPr marL="45262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200" b="1" dirty="0">
                <a:solidFill>
                  <a:schemeClr val="accent2"/>
                </a:solidFill>
              </a:rPr>
              <a:t>Folyószámla </a:t>
            </a:r>
            <a:r>
              <a:rPr lang="hu-HU" sz="2200" dirty="0"/>
              <a:t>(egymással szoros üzleti kapcsolatban álló vállalkozók meghatározott jogviszonyból származó kölcsönös pénzköveteléseiknek egységes számlán való elszámolására szolgál),</a:t>
            </a:r>
          </a:p>
          <a:p>
            <a:pPr marL="45262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200" b="1" dirty="0">
                <a:solidFill>
                  <a:schemeClr val="accent2"/>
                </a:solidFill>
              </a:rPr>
              <a:t>Hitelszámla </a:t>
            </a:r>
            <a:r>
              <a:rPr lang="hu-HU" sz="2200" dirty="0"/>
              <a:t>(céljellegű, egyedi hitelcélokra, általában egy évnél hosszabb lejáratra nyújtott hitelkeretet és felhasználásával kapcsolatos pénzforgalom),</a:t>
            </a:r>
          </a:p>
          <a:p>
            <a:pPr marL="452628" indent="-342900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200" b="1" dirty="0">
                <a:solidFill>
                  <a:schemeClr val="accent2"/>
                </a:solidFill>
              </a:rPr>
              <a:t>Telephelyi számla </a:t>
            </a:r>
            <a:r>
              <a:rPr lang="hu-HU" sz="2200" dirty="0"/>
              <a:t>(leányvállalat pénzforgalmának lebonyolítása)</a:t>
            </a:r>
          </a:p>
          <a:p>
            <a:pPr>
              <a:lnSpc>
                <a:spcPct val="100000"/>
              </a:lnSpc>
              <a:defRPr/>
            </a:pP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4086881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06488" y="523674"/>
            <a:ext cx="8229600" cy="10668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u-HU" dirty="0"/>
              <a:t>Pénzforgalmi elszámolás készpénzzel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2017204" y="1742874"/>
            <a:ext cx="9263372" cy="4324350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1900" b="1" dirty="0">
                <a:solidFill>
                  <a:schemeClr val="accent2"/>
                </a:solidFill>
              </a:rPr>
              <a:t>Pénzösszeg közvetlen átadása</a:t>
            </a:r>
          </a:p>
          <a:p>
            <a:pPr marL="624078" indent="-51435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1900" b="1" dirty="0">
                <a:solidFill>
                  <a:schemeClr val="accent2"/>
                </a:solidFill>
              </a:rPr>
              <a:t>Készpénz befizetése bankszámlára: </a:t>
            </a:r>
            <a:r>
              <a:rPr lang="hu-HU" sz="1900" dirty="0"/>
              <a:t>hitelintézet pénztáránál, bank-automatánál, más hitelintézet pénztáránál, postai átutalási megbízással</a:t>
            </a:r>
          </a:p>
          <a:p>
            <a:pPr marL="624078" indent="-51435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1900" b="1" dirty="0">
                <a:solidFill>
                  <a:schemeClr val="accent2"/>
                </a:solidFill>
              </a:rPr>
              <a:t>Az összeg készpénz átutalási megbízással a jogosult részére való továbbításával</a:t>
            </a:r>
          </a:p>
          <a:p>
            <a:pPr marL="624078" indent="-51435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1900" b="1" dirty="0">
                <a:solidFill>
                  <a:schemeClr val="accent2"/>
                </a:solidFill>
              </a:rPr>
              <a:t>Készpénz kifizetése bankszámláról: </a:t>
            </a:r>
            <a:r>
              <a:rPr lang="hu-HU" sz="1900" dirty="0"/>
              <a:t>a hitelintézet pénztáránál: kifizetési postautalvánnyal, távirati postautalvánnyal</a:t>
            </a:r>
          </a:p>
          <a:p>
            <a:pPr marL="624078" indent="-51435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1900" b="1" dirty="0">
                <a:solidFill>
                  <a:schemeClr val="accent2"/>
                </a:solidFill>
              </a:rPr>
              <a:t>Pénzforgalmi betétkönyv: </a:t>
            </a:r>
            <a:r>
              <a:rPr lang="hu-HU" sz="1900" dirty="0"/>
              <a:t>a kijelölt postahivatalnál vezetett, nem a hitelintézet  székhelyén működő számlatulajdonos, készpénzellátása kifizetési utalvány útján utalhat ellátmányt</a:t>
            </a:r>
          </a:p>
          <a:p>
            <a:pPr marL="624078" indent="-51435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1900" b="1" dirty="0">
                <a:solidFill>
                  <a:schemeClr val="accent2"/>
                </a:solidFill>
              </a:rPr>
              <a:t>Házipénztári forgalom: </a:t>
            </a:r>
            <a:r>
              <a:rPr lang="hu-HU" sz="1900" dirty="0"/>
              <a:t>a készpénzbevételek és készpénzkiadások vállalkozáson belüli bonyolítása, bizonylatok forgalma, egyéb vagyoni értékek kezelése és forgalma</a:t>
            </a:r>
          </a:p>
          <a:p>
            <a:pPr marL="365760" indent="-256032">
              <a:lnSpc>
                <a:spcPct val="110000"/>
              </a:lnSpc>
              <a:spcAft>
                <a:spcPts val="0"/>
              </a:spcAft>
              <a:buFont typeface="Georgia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645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981200" y="538899"/>
            <a:ext cx="8229600" cy="1066800"/>
          </a:xfrm>
        </p:spPr>
        <p:txBody>
          <a:bodyPr/>
          <a:lstStyle/>
          <a:p>
            <a:pPr algn="l"/>
            <a:r>
              <a:rPr lang="hu-HU" altLang="hu-HU" dirty="0"/>
              <a:t>Csekk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475225"/>
            <a:ext cx="9659416" cy="43243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hu-HU" sz="2400" dirty="0"/>
              <a:t>Pénzt megtestesítő értékpapír. </a:t>
            </a:r>
          </a:p>
          <a:p>
            <a:pPr>
              <a:lnSpc>
                <a:spcPct val="110000"/>
              </a:lnSpc>
              <a:defRPr/>
            </a:pPr>
            <a:r>
              <a:rPr lang="hu-HU" sz="2400" dirty="0"/>
              <a:t>A kibocsátó arra utasítja a bankját, hogy a csekkben szereplő összeget kifizesse a csekk tulajdonosának. </a:t>
            </a:r>
          </a:p>
          <a:p>
            <a:pPr>
              <a:lnSpc>
                <a:spcPct val="110000"/>
              </a:lnSpc>
              <a:defRPr/>
            </a:pPr>
            <a:r>
              <a:rPr lang="hu-HU" sz="2400" u="sng" dirty="0"/>
              <a:t>Tulajdonságai:</a:t>
            </a:r>
          </a:p>
          <a:p>
            <a:pPr lvl="1">
              <a:lnSpc>
                <a:spcPct val="110000"/>
              </a:lnSpc>
              <a:defRPr/>
            </a:pPr>
            <a:r>
              <a:rPr lang="hu-HU" sz="2200" dirty="0"/>
              <a:t>készpénzt helyettesít, </a:t>
            </a:r>
          </a:p>
          <a:p>
            <a:pPr lvl="1">
              <a:lnSpc>
                <a:spcPct val="110000"/>
              </a:lnSpc>
              <a:defRPr/>
            </a:pPr>
            <a:r>
              <a:rPr lang="hu-HU" sz="2200" dirty="0"/>
              <a:t>Biztonságos, </a:t>
            </a:r>
          </a:p>
          <a:p>
            <a:pPr lvl="1">
              <a:lnSpc>
                <a:spcPct val="110000"/>
              </a:lnSpc>
              <a:defRPr/>
            </a:pPr>
            <a:r>
              <a:rPr lang="hu-HU" sz="2200" dirty="0"/>
              <a:t>forgatható értékpapír </a:t>
            </a:r>
          </a:p>
          <a:p>
            <a:pPr lvl="1">
              <a:lnSpc>
                <a:spcPct val="110000"/>
              </a:lnSpc>
              <a:defRPr/>
            </a:pPr>
            <a:r>
              <a:rPr lang="hu-HU" sz="2200" dirty="0"/>
              <a:t>Megtekintéskor fizetendő (8, 20,70 nap)</a:t>
            </a:r>
          </a:p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400" u="sng" dirty="0"/>
              <a:t>Változatai: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400" dirty="0"/>
              <a:t>bemutatóra szóló (</a:t>
            </a:r>
            <a:r>
              <a:rPr lang="hu-HU" sz="2400" dirty="0" err="1"/>
              <a:t>bearer</a:t>
            </a:r>
            <a:r>
              <a:rPr lang="hu-HU" sz="2400" dirty="0"/>
              <a:t> </a:t>
            </a:r>
            <a:r>
              <a:rPr lang="hu-HU" sz="2400" dirty="0" err="1"/>
              <a:t>cheque</a:t>
            </a:r>
            <a:r>
              <a:rPr lang="hu-HU" sz="2400" dirty="0"/>
              <a:t>),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400" dirty="0"/>
              <a:t>rendeletre kiállított, (</a:t>
            </a:r>
            <a:r>
              <a:rPr lang="hu-HU" sz="2400" dirty="0" err="1"/>
              <a:t>order</a:t>
            </a:r>
            <a:r>
              <a:rPr lang="hu-HU" sz="2400" dirty="0"/>
              <a:t> </a:t>
            </a:r>
            <a:r>
              <a:rPr lang="hu-HU" sz="2400" dirty="0" err="1"/>
              <a:t>cheque</a:t>
            </a:r>
            <a:r>
              <a:rPr lang="hu-HU" sz="2400" dirty="0"/>
              <a:t>),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400" dirty="0"/>
              <a:t>névre szóló (</a:t>
            </a:r>
            <a:r>
              <a:rPr lang="hu-HU" sz="2400" dirty="0" err="1"/>
              <a:t>non-negotiable</a:t>
            </a:r>
            <a:r>
              <a:rPr lang="hu-HU" sz="2400" dirty="0"/>
              <a:t> </a:t>
            </a:r>
            <a:r>
              <a:rPr lang="hu-HU" sz="2400" dirty="0" err="1"/>
              <a:t>cheque</a:t>
            </a:r>
            <a:r>
              <a:rPr lang="hu-HU" sz="2400" dirty="0"/>
              <a:t>)</a:t>
            </a:r>
          </a:p>
          <a:p>
            <a:pPr>
              <a:lnSpc>
                <a:spcPct val="110000"/>
              </a:lnSpc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56999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91544" y="1412776"/>
            <a:ext cx="7643192" cy="4464496"/>
          </a:xfrm>
        </p:spPr>
        <p:txBody>
          <a:bodyPr>
            <a:normAutofit fontScale="77500" lnSpcReduction="20000"/>
          </a:bodyPr>
          <a:lstStyle/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u="sng" dirty="0"/>
              <a:t>A leggyakrabban alkalmazott fajtái: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több példányban kiállított,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elszámoló csekk,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keresztezett csekk,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láttamozott vagy igazolt csekk,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utazási csekk, </a:t>
            </a:r>
          </a:p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u="sng" dirty="0"/>
              <a:t>Biztonság és forgalomképesség szempontjából: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bankcsekk,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nem bankcsekk, </a:t>
            </a:r>
          </a:p>
          <a:p>
            <a:pPr marL="452628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u="sng" dirty="0"/>
              <a:t>Címletük alapján: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kiírt csekk, </a:t>
            </a:r>
          </a:p>
          <a:p>
            <a:pPr marL="754380" lvl="1" indent="-342900">
              <a:lnSpc>
                <a:spcPct val="110000"/>
              </a:lnSpc>
              <a:spcAft>
                <a:spcPts val="0"/>
              </a:spcAft>
              <a:defRPr/>
            </a:pPr>
            <a:r>
              <a:rPr lang="hu-HU" sz="2500" dirty="0"/>
              <a:t>fix címletű csekk</a:t>
            </a:r>
          </a:p>
          <a:p>
            <a:pPr>
              <a:lnSpc>
                <a:spcPct val="110000"/>
              </a:lnSpc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8055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981200" y="106014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Inkasszó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2249488"/>
            <a:ext cx="9371384" cy="3123728"/>
          </a:xfrm>
        </p:spPr>
        <p:txBody>
          <a:bodyPr>
            <a:normAutofit/>
          </a:bodyPr>
          <a:lstStyle/>
          <a:p>
            <a:r>
              <a:rPr lang="hu-HU" altLang="hu-HU" sz="2000" dirty="0"/>
              <a:t>Az okmányos inkasszó a beszedési megbízások körébe tartozik, polgári jogi megbízás. </a:t>
            </a:r>
          </a:p>
          <a:p>
            <a:r>
              <a:rPr lang="hu-HU" altLang="hu-HU" sz="2000" b="1" dirty="0"/>
              <a:t>A megbízott (általában a bank) vállalja, hogy megbízója helyett annak követelését beszedi. </a:t>
            </a:r>
          </a:p>
          <a:p>
            <a:pPr>
              <a:lnSpc>
                <a:spcPct val="100000"/>
              </a:lnSpc>
            </a:pPr>
            <a:r>
              <a:rPr lang="hu-HU" altLang="hu-HU" sz="2000" dirty="0"/>
              <a:t>Az eladó csak akkor tudja az áru vagy szolgáltatás ellenértékének beszedésével megbízni bankját, ha ő már az árut leszállította, és megszerezte a teljesítést igazoló okmányokat. </a:t>
            </a:r>
          </a:p>
        </p:txBody>
      </p:sp>
    </p:spTree>
    <p:extLst>
      <p:ext uri="{BB962C8B-B14F-4D97-AF65-F5344CB8AC3E}">
        <p14:creationId xmlns:p14="http://schemas.microsoft.com/office/powerpoint/2010/main" val="34300995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357904" y="1433875"/>
            <a:ext cx="9548200" cy="43243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hu-HU" sz="2400" dirty="0"/>
              <a:t>Típusai: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000" dirty="0" err="1"/>
              <a:t>Vinkulált</a:t>
            </a:r>
            <a:r>
              <a:rPr lang="hu-HU" sz="2000" dirty="0"/>
              <a:t> inkasszó: a vevő csak az áruérték kiegyenlítése után jut az áruhoz (főleg tengerentúli kereskedelemnél használják)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000" dirty="0"/>
              <a:t>Nem </a:t>
            </a:r>
            <a:r>
              <a:rPr lang="hu-HU" sz="2000" dirty="0" err="1"/>
              <a:t>vinkulált</a:t>
            </a:r>
            <a:r>
              <a:rPr lang="hu-HU" sz="2000" dirty="0"/>
              <a:t> inkasszó: a vevő a fizetés előtt hozzájut az áruhoz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000" dirty="0"/>
              <a:t>látra szóló (készpénzfizetésű) beszedési megbízás: a vevő az okmányok bemutatásakor fizet, tehát a bank az okmányokat csak készpénzfizetés ellenében adja át a vevőnek.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000" dirty="0"/>
              <a:t>halasztott fizetésű okmányos inkasszó: </a:t>
            </a:r>
          </a:p>
          <a:p>
            <a:pPr marL="1211580" lvl="2" indent="-342900">
              <a:lnSpc>
                <a:spcPct val="100000"/>
              </a:lnSpc>
              <a:defRPr/>
            </a:pPr>
            <a:r>
              <a:rPr lang="hu-HU" sz="1800" dirty="0"/>
              <a:t>a vevő nem fizetés, hanem fizetési ígéret ellenében kapja meg az árut, az eladó tehát az okmányos inkasszó keretében hitelt nyújt a vevőnek, aki ellenértékét egy előre meghatározott későbbi időpontban fizeti ki.</a:t>
            </a:r>
          </a:p>
          <a:p>
            <a:pPr>
              <a:lnSpc>
                <a:spcPct val="100000"/>
              </a:lnSpc>
              <a:defRPr/>
            </a:pPr>
            <a:endParaRPr lang="hu-HU" dirty="0"/>
          </a:p>
          <a:p>
            <a:pPr>
              <a:lnSpc>
                <a:spcPct val="100000"/>
              </a:lnSpc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06571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981200" y="857250"/>
            <a:ext cx="8229600" cy="10668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hu-HU" altLang="hu-HU" sz="4000" dirty="0"/>
              <a:t>Akkreditív 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703512" y="1831395"/>
            <a:ext cx="9550896" cy="43243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hu-HU" altLang="hu-HU" sz="2200" dirty="0"/>
              <a:t>A külkereskedelemben alkalmazott fizetési mód. </a:t>
            </a:r>
          </a:p>
          <a:p>
            <a:pPr>
              <a:lnSpc>
                <a:spcPct val="110000"/>
              </a:lnSpc>
            </a:pPr>
            <a:r>
              <a:rPr lang="hu-HU" altLang="hu-HU" sz="2200" dirty="0"/>
              <a:t>Lényege, hogy a "nyitó bank" a vevő megbízásából fizetési ígéretet ad az exportőr javára. </a:t>
            </a:r>
          </a:p>
          <a:p>
            <a:pPr>
              <a:lnSpc>
                <a:spcPct val="110000"/>
              </a:lnSpc>
            </a:pPr>
            <a:r>
              <a:rPr lang="hu-HU" altLang="hu-HU" sz="2200" dirty="0"/>
              <a:t>A fizetés teljesítésének feltétele, hogy az exportőr az előírt okmányok bemutatásával igazolja a szerződés szerinti teljesítést. </a:t>
            </a:r>
          </a:p>
          <a:p>
            <a:pPr>
              <a:lnSpc>
                <a:spcPct val="110000"/>
              </a:lnSpc>
            </a:pPr>
            <a:r>
              <a:rPr lang="hu-HU" altLang="hu-HU" sz="2200" dirty="0"/>
              <a:t>Alkalmazzák még több évet </a:t>
            </a:r>
            <a:r>
              <a:rPr lang="hu-HU" altLang="hu-HU" sz="2200" dirty="0" err="1"/>
              <a:t>igénybevevő</a:t>
            </a:r>
            <a:r>
              <a:rPr lang="hu-HU" altLang="hu-HU" sz="2200" dirty="0"/>
              <a:t> beruházások finanszírozásánál is.</a:t>
            </a:r>
          </a:p>
          <a:p>
            <a:pPr>
              <a:lnSpc>
                <a:spcPct val="110000"/>
              </a:lnSpc>
            </a:pPr>
            <a:r>
              <a:rPr lang="hu-HU" altLang="hu-HU" sz="2200" dirty="0"/>
              <a:t>Ezt a módot választják akkor, ha </a:t>
            </a:r>
          </a:p>
          <a:p>
            <a:pPr lvl="1">
              <a:lnSpc>
                <a:spcPct val="110000"/>
              </a:lnSpc>
            </a:pPr>
            <a:r>
              <a:rPr lang="hu-HU" altLang="hu-HU" sz="2100" dirty="0"/>
              <a:t>az eladó és a vevő egymásról szerzett ismeretei hiányosak, </a:t>
            </a:r>
          </a:p>
          <a:p>
            <a:pPr lvl="1">
              <a:lnSpc>
                <a:spcPct val="110000"/>
              </a:lnSpc>
            </a:pPr>
            <a:r>
              <a:rPr lang="hu-HU" altLang="hu-HU" sz="2100" dirty="0"/>
              <a:t>a bizalom nem elegendő, </a:t>
            </a:r>
          </a:p>
          <a:p>
            <a:pPr lvl="1">
              <a:lnSpc>
                <a:spcPct val="110000"/>
              </a:lnSpc>
            </a:pPr>
            <a:r>
              <a:rPr lang="hu-HU" altLang="hu-HU" sz="2100" dirty="0"/>
              <a:t>az eladó fizetési kockázatai aránytalanul nagyok, </a:t>
            </a:r>
          </a:p>
          <a:p>
            <a:pPr lvl="1">
              <a:lnSpc>
                <a:spcPct val="110000"/>
              </a:lnSpc>
            </a:pPr>
            <a:r>
              <a:rPr lang="hu-HU" altLang="hu-HU" sz="2100" dirty="0"/>
              <a:t>a szokások vagy állami előírások megkívánják. </a:t>
            </a:r>
          </a:p>
          <a:p>
            <a:pPr>
              <a:lnSpc>
                <a:spcPct val="110000"/>
              </a:lnSpc>
            </a:pP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291425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991211" y="790127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Fizetési feltételek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576332" y="1837414"/>
            <a:ext cx="9776251" cy="5020586"/>
          </a:xfrm>
        </p:spPr>
        <p:txBody>
          <a:bodyPr>
            <a:normAutofit fontScale="62500" lnSpcReduction="20000"/>
          </a:bodyPr>
          <a:lstStyle/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fizetési feltételek elemei: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fizetési határidő – ezt befolyásolja a termék romlandósága, a kereslet, a költség, jövedelmezőség és standardizáltság, a hitelezési kockázat, a rendelés nagysága, a verseny, a vevő típusa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Az engedmény – Skontó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Az engedmény igénybevételére jogosító időszak 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 fizetési feltételek változtatása hatással lehet az alábbi tényezőkre: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Az árbevétel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Befektetés a készletekbe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Értékesítés költségei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Követelések beszedési költségei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Engedmények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Hitelezési veszteség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Tőkebefektetések időzítése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Adók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dirty="0"/>
              <a:t>Elvárt hozam</a:t>
            </a:r>
          </a:p>
          <a:p>
            <a:pPr marL="365760" indent="-256032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41469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351559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Követeléskezelés 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703512" y="1241981"/>
            <a:ext cx="9412262" cy="5264460"/>
          </a:xfrm>
        </p:spPr>
        <p:txBody>
          <a:bodyPr>
            <a:normAutofit fontScale="77500" lnSpcReduction="20000"/>
          </a:bodyPr>
          <a:lstStyle/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dirty="0"/>
              <a:t>A vállalkozás vevője az áru leszállítása után esedékességkor  nem fizet. Ez nem feltétlenül azt jelenti, hogy szándékos a mulasztás. A kötelezett teljesíthet késedelmesen, vagy adminisztrációs hiba miatt nem egyenlítette ki a tartozást. </a:t>
            </a:r>
          </a:p>
          <a:p>
            <a:pPr marL="452628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600" b="1" dirty="0"/>
              <a:t>Módjai: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Fizetési felszólítás: </a:t>
            </a:r>
            <a:r>
              <a:rPr lang="hu-HU" sz="2300" dirty="0"/>
              <a:t>Első lépés  fizetési felszólítás küldése a késedelmi kamat illetve a kötbér felszámításával, a számlamásolatok megküldésével.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Fizetési meghagyás kibocsátása iránti kérelem</a:t>
            </a:r>
            <a:endParaRPr lang="hu-HU" sz="2300" dirty="0"/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Polgári peres eljárás</a:t>
            </a:r>
            <a:endParaRPr lang="hu-HU" sz="2300" dirty="0"/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Bírósági végrehajtás</a:t>
            </a:r>
            <a:endParaRPr lang="hu-HU" sz="2300" dirty="0"/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Felszámolási eljárás</a:t>
            </a:r>
            <a:endParaRPr lang="hu-HU" sz="2300" dirty="0"/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Engedményezés:</a:t>
            </a:r>
            <a:r>
              <a:rPr lang="hu-HU" sz="2300" dirty="0"/>
              <a:t>A jogosult követelését szerződéssel másra átruházhatja, de erről a kötelezettet értesíteni kell. </a:t>
            </a:r>
          </a:p>
          <a:p>
            <a:pPr marL="697230"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2300" b="1" dirty="0"/>
              <a:t>Követelés megvásárlása – faktoring:</a:t>
            </a:r>
            <a:r>
              <a:rPr lang="hu-HU" sz="2300" dirty="0"/>
              <a:t>Pénzügyi szolgáltatás, amelyben hitelintézet vagy pénzügyi vállalkozás jelenhet meg faktorként.</a:t>
            </a:r>
          </a:p>
        </p:txBody>
      </p:sp>
    </p:spTree>
    <p:extLst>
      <p:ext uri="{BB962C8B-B14F-4D97-AF65-F5344CB8AC3E}">
        <p14:creationId xmlns:p14="http://schemas.microsoft.com/office/powerpoint/2010/main" val="755180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6544F658-3980-4C75-8960-2C28D5DFDC17}"/>
              </a:ext>
            </a:extLst>
          </p:cNvPr>
          <p:cNvSpPr txBox="1">
            <a:spLocks/>
          </p:cNvSpPr>
          <p:nvPr/>
        </p:nvSpPr>
        <p:spPr>
          <a:xfrm>
            <a:off x="1271464" y="4221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hu-HU" cap="all"/>
              <a:t>feladatok</a:t>
            </a:r>
            <a:endParaRPr lang="hu-HU" cap="all" dirty="0"/>
          </a:p>
        </p:txBody>
      </p:sp>
    </p:spTree>
    <p:extLst>
      <p:ext uri="{BB962C8B-B14F-4D97-AF65-F5344CB8AC3E}">
        <p14:creationId xmlns:p14="http://schemas.microsoft.com/office/powerpoint/2010/main" val="136134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68580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Forgótőke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707861"/>
            <a:ext cx="9083352" cy="21796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altLang="hu-HU" sz="2400" b="1" dirty="0"/>
              <a:t>Forgótőke: </a:t>
            </a:r>
            <a:r>
              <a:rPr lang="hu-HU" altLang="hu-HU" sz="2400" dirty="0"/>
              <a:t>azok a kamatozó források, melyeket a vállalkozás a napi működésének finanszírozására fordít</a:t>
            </a:r>
          </a:p>
          <a:p>
            <a:pPr>
              <a:lnSpc>
                <a:spcPct val="100000"/>
              </a:lnSpc>
            </a:pPr>
            <a:r>
              <a:rPr lang="hu-HU" altLang="hu-HU" sz="2400" b="1" dirty="0"/>
              <a:t>Számítása: </a:t>
            </a:r>
            <a:r>
              <a:rPr lang="hu-HU" altLang="hu-HU" sz="2400" dirty="0"/>
              <a:t>forgóeszköz - nem kamatozó rövid lejáratú források</a:t>
            </a:r>
          </a:p>
          <a:p>
            <a:pPr>
              <a:lnSpc>
                <a:spcPct val="100000"/>
              </a:lnSpc>
            </a:pPr>
            <a:r>
              <a:rPr lang="hu-HU" altLang="hu-HU" sz="2400" b="1" dirty="0"/>
              <a:t>Elemei:</a:t>
            </a:r>
          </a:p>
        </p:txBody>
      </p:sp>
      <p:sp>
        <p:nvSpPr>
          <p:cNvPr id="15" name="Lekerekített téglalap 14"/>
          <p:cNvSpPr/>
          <p:nvPr/>
        </p:nvSpPr>
        <p:spPr>
          <a:xfrm>
            <a:off x="2171217" y="3717032"/>
            <a:ext cx="2643187" cy="21431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Készletek</a:t>
            </a:r>
          </a:p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Követelések</a:t>
            </a:r>
          </a:p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Értékpapírok</a:t>
            </a:r>
          </a:p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pénzeszközök</a:t>
            </a:r>
          </a:p>
        </p:txBody>
      </p:sp>
      <p:sp>
        <p:nvSpPr>
          <p:cNvPr id="16" name="Lekerekített téglalap 15"/>
          <p:cNvSpPr/>
          <p:nvPr/>
        </p:nvSpPr>
        <p:spPr>
          <a:xfrm>
            <a:off x="5743091" y="3717032"/>
            <a:ext cx="2857500" cy="21431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Szállítók</a:t>
            </a:r>
          </a:p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Vevői előleg</a:t>
            </a:r>
          </a:p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Adótartozások</a:t>
            </a:r>
          </a:p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Munkabértartozás, stb.</a:t>
            </a:r>
          </a:p>
        </p:txBody>
      </p:sp>
      <p:sp>
        <p:nvSpPr>
          <p:cNvPr id="17" name="Mínuszjel 16"/>
          <p:cNvSpPr/>
          <p:nvPr/>
        </p:nvSpPr>
        <p:spPr>
          <a:xfrm>
            <a:off x="4957279" y="4359969"/>
            <a:ext cx="714375" cy="785812"/>
          </a:xfrm>
          <a:prstGeom prst="mathMinu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155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178440" cy="40445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1.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Vizsgálják meg a hazai vállalkozások fizetési szokásait! Elemezzék azokat aszerint, hogy mely fizetési módok </a:t>
            </a:r>
            <a:r>
              <a:rPr lang="hu-HU" sz="2400" dirty="0" err="1"/>
              <a:t>dominánsak</a:t>
            </a:r>
            <a:r>
              <a:rPr lang="hu-HU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002665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8682768" cy="3108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2.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Gyűjtsenek adatokat nemzetközi szintről, hogy más országokban milyen fizetési szokások a </a:t>
            </a:r>
            <a:r>
              <a:rPr lang="hu-HU" sz="2400" dirty="0" err="1"/>
              <a:t>dominánsak</a:t>
            </a:r>
            <a:r>
              <a:rPr lang="hu-HU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387288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250448" cy="3108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3.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Keressenek tanulmányokat, adatokat arról, hogy milyen a követeléskezelés és behajtás helyzete Magyarországon! Hasonlítsák össze a nemzetközi adatokkal! </a:t>
            </a:r>
          </a:p>
        </p:txBody>
      </p:sp>
    </p:spTree>
    <p:extLst>
      <p:ext uri="{BB962C8B-B14F-4D97-AF65-F5344CB8AC3E}">
        <p14:creationId xmlns:p14="http://schemas.microsoft.com/office/powerpoint/2010/main" val="10412476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0" y="2954901"/>
            <a:ext cx="12192000" cy="310843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580"/>
              </a:spcBef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KÖSZÖNÖM A FIGYELMET </a:t>
            </a:r>
          </a:p>
          <a:p>
            <a:pPr marL="0" indent="0" algn="ctr">
              <a:spcBef>
                <a:spcPts val="580"/>
              </a:spcBef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ÉS JÓ MUNKÁT KÍVÁNOK! </a:t>
            </a:r>
          </a:p>
        </p:txBody>
      </p:sp>
    </p:spTree>
    <p:extLst>
      <p:ext uri="{BB962C8B-B14F-4D97-AF65-F5344CB8AC3E}">
        <p14:creationId xmlns:p14="http://schemas.microsoft.com/office/powerpoint/2010/main" val="254387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69604" y="533400"/>
            <a:ext cx="8229600" cy="1066800"/>
          </a:xfrm>
        </p:spPr>
        <p:txBody>
          <a:bodyPr/>
          <a:lstStyle/>
          <a:p>
            <a:pPr algn="l"/>
            <a:r>
              <a:rPr lang="hu-HU" altLang="hu-HU" sz="4000" dirty="0"/>
              <a:t>Pénzáramlási ciklus</a:t>
            </a:r>
            <a:r>
              <a:rPr lang="hu-HU" altLang="hu-HU" dirty="0"/>
              <a:t> </a:t>
            </a:r>
            <a:r>
              <a:rPr lang="hu-HU" altLang="hu-HU" sz="2400" dirty="0"/>
              <a:t>(Cash-Flow Cycle)</a:t>
            </a:r>
            <a:endParaRPr lang="hu-HU" altLang="hu-H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778" y="1441140"/>
            <a:ext cx="9353800" cy="4891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4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106488" y="584274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hu-HU" altLang="hu-HU" sz="4000" dirty="0"/>
              <a:t>Likviditási terv készítése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695" y="1527371"/>
            <a:ext cx="8686201" cy="46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982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hu-HU" altLang="hu-HU" dirty="0"/>
              <a:t>Időszaki pénzáramok kezelése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485917"/>
            <a:ext cx="9264728" cy="495087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hu-HU" altLang="hu-HU" sz="2600" dirty="0"/>
              <a:t>Hiány (likviditásprobléma):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Autonóm kifizetések csökkentese (osztalékstop, beruházásstop),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Nem működési költségek csökkentese (jóléti eszközök működési kiadása, cégautó),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Vevőállomány csökkentése, szállítóállomány növelése,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Folyószámla-hitelkeret növelése,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Működési költségek csökkentése – outsourcing,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Meglevő eszközök eladása – visszlízing,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Hitelek, adótartozások átütemezése,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Új tőke bevonása</a:t>
            </a:r>
          </a:p>
          <a:p>
            <a:pPr>
              <a:lnSpc>
                <a:spcPct val="120000"/>
              </a:lnSpc>
            </a:pPr>
            <a:r>
              <a:rPr lang="hu-HU" altLang="hu-HU" sz="2600" dirty="0"/>
              <a:t>Többlet: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Ha hosszú távon nincs szükség a pénzre – kifizetni osztalékként,</a:t>
            </a:r>
          </a:p>
          <a:p>
            <a:pPr lvl="1">
              <a:lnSpc>
                <a:spcPct val="120000"/>
              </a:lnSpc>
            </a:pPr>
            <a:r>
              <a:rPr lang="hu-HU" altLang="hu-HU" sz="2100" dirty="0"/>
              <a:t>Ha később szükség lesz rá – rövid távú befektetés (kockázat kerülés, likviditás megőrzése)</a:t>
            </a:r>
          </a:p>
          <a:p>
            <a:pPr>
              <a:lnSpc>
                <a:spcPct val="120000"/>
              </a:lnSpc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715254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58888" y="533400"/>
            <a:ext cx="8229600" cy="1069975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A forgótőke körforgása</a:t>
            </a: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053054"/>
              </p:ext>
            </p:extLst>
          </p:nvPr>
        </p:nvGraphicFramePr>
        <p:xfrm>
          <a:off x="2391032" y="1593540"/>
          <a:ext cx="7593400" cy="442774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79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Események</a:t>
                      </a:r>
                      <a:endParaRPr lang="hu-HU" sz="18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Döntések</a:t>
                      </a:r>
                      <a:endParaRPr lang="hu-HU" sz="18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8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Nyersanyag beszerzése</a:t>
                      </a:r>
                      <a:endParaRPr lang="hu-H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Mennyi készletet rendeljünk</a:t>
                      </a:r>
                      <a:endParaRPr lang="hu-HU" sz="18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Szállítói számlák kifizetése</a:t>
                      </a:r>
                      <a:endParaRPr lang="hu-H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Csökkentsük a pénzkészletünket vagy kölcsönt vegyünk fel</a:t>
                      </a:r>
                      <a:endParaRPr lang="hu-H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3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Termékek előállítása</a:t>
                      </a:r>
                      <a:endParaRPr lang="hu-HU" sz="18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Milyen termelési technológiát válasszunk</a:t>
                      </a:r>
                      <a:endParaRPr lang="hu-HU" sz="18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Termékek értékesítése</a:t>
                      </a:r>
                      <a:endParaRPr lang="hu-H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Milyen fizetési feltételeket ajánljunk a vevőknek</a:t>
                      </a:r>
                      <a:endParaRPr lang="hu-HU" sz="18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Követelések beszedése</a:t>
                      </a:r>
                      <a:endParaRPr lang="hu-HU" sz="18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Hogyan szedjük be a követeléseket</a:t>
                      </a:r>
                      <a:endParaRPr lang="hu-H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43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58888" y="526740"/>
            <a:ext cx="8229600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hu-HU" altLang="hu-HU" sz="4000" dirty="0"/>
              <a:t>Befektetés a forgóeszközökbe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981200" y="1589124"/>
            <a:ext cx="8354888" cy="4583075"/>
          </a:xfrm>
        </p:spPr>
        <p:txBody>
          <a:bodyPr>
            <a:normAutofit fontScale="77500" lnSpcReduction="20000"/>
          </a:bodyPr>
          <a:lstStyle/>
          <a:p>
            <a:pPr marL="566928" indent="-4572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Konzervatív: - nagy forgóeszköz állomány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Magas a forgóeszközök aránya az árbevételhez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Jelentős a pénzeszközök és a forgatási céllal vásárolt ép állománya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Hosszú fizetési határidőt ad vevőinek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Nagy összegeket fektet be készletekbe</a:t>
            </a:r>
          </a:p>
          <a:p>
            <a:pPr marL="566928" indent="-4572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Szigorú: - készletállomány alacsony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alacsony a forgóeszközök aránya az árbevételhez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nem tart forgatási céllal vásárolt ép illetve alacsony a  pénzeszközök állománya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Szigorú hitelezési politika, rövid fizetési határidőt ad vevőinek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A választásnál a felmerülő költségeket kell vizsgálni. </a:t>
            </a:r>
          </a:p>
          <a:p>
            <a:pPr marL="811530" lvl="1" indent="-34290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u-HU" dirty="0"/>
              <a:t>Likviditás költsége - Likviditás hiányának költsége</a:t>
            </a:r>
          </a:p>
          <a:p>
            <a:pPr marL="566928" indent="-457200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7175233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D1861D-837F-4A60-83EF-C1FE01BDAA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E0A4AE-8197-41F7-B86F-8D01A4DC59A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d092f08-ce81-49ff-9dcf-af1944577f02"/>
    <ds:schemaRef ds:uri="http://purl.org/dc/elements/1.1/"/>
    <ds:schemaRef ds:uri="http://schemas.microsoft.com/office/2006/metadata/properties"/>
    <ds:schemaRef ds:uri="http://schemas.microsoft.com/office/infopath/2007/PartnerControls"/>
    <ds:schemaRef ds:uri="d92b5cf3-cece-4e4a-baf8-bdbb641cfa7f"/>
    <ds:schemaRef ds:uri="http://www.w3.org/XML/1998/namespace"/>
    <ds:schemaRef ds:uri="http://purl.org/dc/dcmitype/"/>
    <ds:schemaRef ds:uri="19c10944-04f6-4a56-b45b-bf26d6f81d58"/>
    <ds:schemaRef ds:uri="62a0cf90-df98-468d-8e62-9dacbd9cd031"/>
  </ds:schemaRefs>
</ds:datastoreItem>
</file>

<file path=customXml/itemProps3.xml><?xml version="1.0" encoding="utf-8"?>
<ds:datastoreItem xmlns:ds="http://schemas.openxmlformats.org/officeDocument/2006/customXml" ds:itemID="{CE93EBA7-EC39-4F26-B031-C9776561D4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24147</TotalTime>
  <Words>2701</Words>
  <Application>Microsoft Office PowerPoint</Application>
  <PresentationFormat>Širokoúhlá obrazovka</PresentationFormat>
  <Paragraphs>389</Paragraphs>
  <Slides>43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 Light</vt:lpstr>
      <vt:lpstr>Georgia</vt:lpstr>
      <vt:lpstr>Wingdings</vt:lpstr>
      <vt:lpstr>Wingdings 2</vt:lpstr>
      <vt:lpstr>Śablona_prezentace_NICE</vt:lpstr>
      <vt:lpstr>Equation</vt:lpstr>
      <vt:lpstr> </vt:lpstr>
      <vt:lpstr>Az óra vázlata:</vt:lpstr>
      <vt:lpstr>Forgótőke menedzsment</vt:lpstr>
      <vt:lpstr>Forgótőke</vt:lpstr>
      <vt:lpstr>Pénzáramlási ciklus (Cash-Flow Cycle)</vt:lpstr>
      <vt:lpstr>Likviditási terv készítése</vt:lpstr>
      <vt:lpstr>Időszaki pénzáramok kezelése</vt:lpstr>
      <vt:lpstr>A forgótőke körforgása</vt:lpstr>
      <vt:lpstr>Befektetés a forgóeszközökbe</vt:lpstr>
      <vt:lpstr>Készletgazdálkodás </vt:lpstr>
      <vt:lpstr>Készletek fogalma</vt:lpstr>
      <vt:lpstr>Prezentace aplikace PowerPoint</vt:lpstr>
      <vt:lpstr>A készletek fajtái</vt:lpstr>
      <vt:lpstr>Készletfogalmak </vt:lpstr>
      <vt:lpstr>Készletgazdálkodási modellek</vt:lpstr>
      <vt:lpstr>Az optimális készletszint meghatározása</vt:lpstr>
      <vt:lpstr>A gazdaságos rendelési mennyiség modellje (EOQ)</vt:lpstr>
      <vt:lpstr>Prezentace aplikace PowerPoint</vt:lpstr>
      <vt:lpstr>Készletek forgási sebessége</vt:lpstr>
      <vt:lpstr>Prezentace aplikace PowerPoint</vt:lpstr>
      <vt:lpstr>Követelések menedzselése </vt:lpstr>
      <vt:lpstr>Követelések keletkezése</vt:lpstr>
      <vt:lpstr>A pénzforgalom lebonyolítása</vt:lpstr>
      <vt:lpstr>A pénzforgalom lebonyolításának módozatai</vt:lpstr>
      <vt:lpstr>Átutalás és átvezetés</vt:lpstr>
      <vt:lpstr>Az átutalás fajtái</vt:lpstr>
      <vt:lpstr>Prezentace aplikace PowerPoint</vt:lpstr>
      <vt:lpstr>Prezentace aplikace PowerPoint</vt:lpstr>
      <vt:lpstr>Prezentace aplikace PowerPoint</vt:lpstr>
      <vt:lpstr>Bankszámlafajták</vt:lpstr>
      <vt:lpstr>Pénzforgalmi elszámolás készpénzzel</vt:lpstr>
      <vt:lpstr>Csekk</vt:lpstr>
      <vt:lpstr>Prezentace aplikace PowerPoint</vt:lpstr>
      <vt:lpstr>Inkasszó</vt:lpstr>
      <vt:lpstr>Prezentace aplikace PowerPoint</vt:lpstr>
      <vt:lpstr>Akkreditív </vt:lpstr>
      <vt:lpstr>Fizetési feltételek</vt:lpstr>
      <vt:lpstr>Követeléskezelés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177</cp:revision>
  <dcterms:created xsi:type="dcterms:W3CDTF">2014-02-19T13:51:38Z</dcterms:created>
  <dcterms:modified xsi:type="dcterms:W3CDTF">2023-09-08T09:18:33Z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