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</p:sldMasterIdLst>
  <p:sldIdLst>
    <p:sldId id="256" r:id="rId5"/>
    <p:sldId id="443" r:id="rId6"/>
    <p:sldId id="412" r:id="rId7"/>
    <p:sldId id="413" r:id="rId8"/>
    <p:sldId id="393" r:id="rId9"/>
    <p:sldId id="420" r:id="rId10"/>
    <p:sldId id="414" r:id="rId11"/>
    <p:sldId id="394" r:id="rId12"/>
    <p:sldId id="421" r:id="rId13"/>
    <p:sldId id="422" r:id="rId14"/>
    <p:sldId id="395" r:id="rId15"/>
    <p:sldId id="415" r:id="rId16"/>
    <p:sldId id="396" r:id="rId17"/>
    <p:sldId id="424" r:id="rId18"/>
    <p:sldId id="423" r:id="rId19"/>
    <p:sldId id="417" r:id="rId20"/>
    <p:sldId id="425" r:id="rId21"/>
    <p:sldId id="426" r:id="rId22"/>
    <p:sldId id="427" r:id="rId23"/>
    <p:sldId id="428" r:id="rId24"/>
    <p:sldId id="398" r:id="rId25"/>
    <p:sldId id="429" r:id="rId26"/>
    <p:sldId id="430" r:id="rId27"/>
    <p:sldId id="399" r:id="rId28"/>
    <p:sldId id="431" r:id="rId29"/>
    <p:sldId id="400" r:id="rId30"/>
    <p:sldId id="402" r:id="rId31"/>
    <p:sldId id="432" r:id="rId32"/>
    <p:sldId id="433" r:id="rId33"/>
    <p:sldId id="404" r:id="rId34"/>
    <p:sldId id="434" r:id="rId35"/>
    <p:sldId id="435" r:id="rId36"/>
    <p:sldId id="436" r:id="rId37"/>
    <p:sldId id="437" r:id="rId38"/>
    <p:sldId id="438" r:id="rId39"/>
    <p:sldId id="439" r:id="rId40"/>
    <p:sldId id="440" r:id="rId41"/>
    <p:sldId id="441" r:id="rId42"/>
    <p:sldId id="442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95" autoAdjust="0"/>
  </p:normalViewPr>
  <p:slideViewPr>
    <p:cSldViewPr>
      <p:cViewPr varScale="1">
        <p:scale>
          <a:sx n="62" d="100"/>
          <a:sy n="62" d="100"/>
        </p:scale>
        <p:origin x="4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1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6833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8443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6405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5395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9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03512" y="1040747"/>
            <a:ext cx="8856984" cy="18154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br>
              <a:rPr lang="hu-HU" sz="4000" dirty="0"/>
            </a:br>
            <a:endParaRPr lang="hu-HU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5327" y="2204864"/>
            <a:ext cx="9505056" cy="44043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br>
              <a:rPr lang="hu-HU" sz="4800" b="1" dirty="0">
                <a:solidFill>
                  <a:schemeClr val="bg1"/>
                </a:solidFill>
              </a:rPr>
            </a:br>
            <a:r>
              <a:rPr lang="hu-HU" sz="4800" b="1" cap="all" dirty="0">
                <a:solidFill>
                  <a:srgbClr val="00B0F0"/>
                </a:solidFill>
              </a:rPr>
              <a:t>Finanszírozás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4800" b="1" cap="all" dirty="0">
                <a:solidFill>
                  <a:srgbClr val="00B0F0"/>
                </a:solidFill>
              </a:rPr>
              <a:t>Hogyan szerezzünk pénzt a vállalkozásunknak?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4800" b="1" cap="all" dirty="0">
                <a:solidFill>
                  <a:srgbClr val="00B0F0"/>
                </a:solidFill>
              </a:rPr>
              <a:t>Egyéb pénzforrások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855912" y="327446"/>
            <a:ext cx="9784704" cy="620310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b="1" i="1" dirty="0"/>
              <a:t>Típusai:</a:t>
            </a:r>
          </a:p>
          <a:p>
            <a:pPr lvl="0">
              <a:lnSpc>
                <a:spcPct val="120000"/>
              </a:lnSpc>
            </a:pPr>
            <a:r>
              <a:rPr lang="hu-HU" b="1" i="1" dirty="0"/>
              <a:t>Törzs</a:t>
            </a:r>
            <a:r>
              <a:rPr lang="en-GB" b="1" i="1" dirty="0" err="1"/>
              <a:t>részvény</a:t>
            </a:r>
            <a:r>
              <a:rPr lang="hu-HU" b="1" i="1" dirty="0"/>
              <a:t>: </a:t>
            </a:r>
            <a:endParaRPr lang="hu-HU" sz="1800" dirty="0"/>
          </a:p>
          <a:p>
            <a:pPr lvl="1">
              <a:lnSpc>
                <a:spcPct val="120000"/>
              </a:lnSpc>
            </a:pPr>
            <a:r>
              <a:rPr lang="hu-HU" dirty="0"/>
              <a:t>névre és bemutatóra szóló, </a:t>
            </a:r>
            <a:endParaRPr lang="hu-HU" sz="1600" dirty="0"/>
          </a:p>
          <a:p>
            <a:pPr lvl="1">
              <a:lnSpc>
                <a:spcPct val="120000"/>
              </a:lnSpc>
            </a:pPr>
            <a:r>
              <a:rPr lang="hu-HU" dirty="0"/>
              <a:t>zártkörű rt. esetében csak névre szóló,</a:t>
            </a:r>
            <a:endParaRPr lang="hu-HU" sz="1600" dirty="0"/>
          </a:p>
          <a:p>
            <a:pPr lvl="1">
              <a:lnSpc>
                <a:spcPct val="120000"/>
              </a:lnSpc>
            </a:pPr>
            <a:r>
              <a:rPr lang="hu-HU" dirty="0"/>
              <a:t>A befektetők részvényekből származó jövedelmét a periódusonként fizetett osztalék (DIV) és a tőkeérték-változás képezi. </a:t>
            </a:r>
            <a:endParaRPr lang="hu-HU" sz="1600" dirty="0"/>
          </a:p>
          <a:p>
            <a:pPr lvl="1">
              <a:lnSpc>
                <a:spcPct val="120000"/>
              </a:lnSpc>
            </a:pPr>
            <a:r>
              <a:rPr lang="hu-HU" dirty="0"/>
              <a:t>Osztalékhozam: 1 részvényre jutó osztalék / a részvény aktuális árfolyama (Általában alacsonyabb, mint a bankbetétek, vagy a kötvények után fizetett kamat.)</a:t>
            </a:r>
            <a:endParaRPr lang="hu-HU" sz="1600" dirty="0"/>
          </a:p>
          <a:p>
            <a:pPr lvl="0">
              <a:lnSpc>
                <a:spcPct val="120000"/>
              </a:lnSpc>
            </a:pPr>
            <a:r>
              <a:rPr lang="hu-HU" b="1" i="1" dirty="0"/>
              <a:t>Dolgozói részvény:</a:t>
            </a:r>
            <a:r>
              <a:rPr lang="hu-HU" dirty="0"/>
              <a:t> Alaptőke 15%.-át nem haladhatja meg, alaptőke feletti vagyonból névre szólóan, kedvezményesen vagy ingyenesen bocsátható ki,</a:t>
            </a:r>
            <a:endParaRPr lang="hu-HU" sz="1800" dirty="0"/>
          </a:p>
          <a:p>
            <a:pPr lvl="0">
              <a:lnSpc>
                <a:spcPct val="120000"/>
              </a:lnSpc>
            </a:pPr>
            <a:r>
              <a:rPr lang="hu-HU" b="1" i="1" dirty="0"/>
              <a:t>Kamatozó részvény:</a:t>
            </a:r>
            <a:r>
              <a:rPr lang="hu-HU" dirty="0"/>
              <a:t> tulajdonosát a részvény névértéke után az adózott eredményből az alapszabályban meghatározott kamat illeti meg (a kamaton felül a részvényhez fűződő valamennyi jog megilleti)</a:t>
            </a:r>
            <a:endParaRPr lang="hu-HU" sz="1800" dirty="0"/>
          </a:p>
          <a:p>
            <a:pPr lvl="0">
              <a:lnSpc>
                <a:spcPct val="120000"/>
              </a:lnSpc>
            </a:pPr>
            <a:r>
              <a:rPr lang="hu-HU" b="1" i="1" dirty="0"/>
              <a:t>Visszaváltható részvény:</a:t>
            </a:r>
            <a:r>
              <a:rPr lang="hu-HU" dirty="0"/>
              <a:t> ha az RT alapító okirata lehetőséget ad, a közgyűlés az alaptőke 10 %-a alatti mértékben olyan névre szóló részvény kibocsátásáról is határozhat, amely alapján az RT-t vételi jog, vagy a részvényest eladási jog illeti meg</a:t>
            </a:r>
            <a:endParaRPr lang="hu-HU" sz="1800" dirty="0"/>
          </a:p>
          <a:p>
            <a:pPr lvl="0">
              <a:lnSpc>
                <a:spcPct val="120000"/>
              </a:lnSpc>
            </a:pPr>
            <a:r>
              <a:rPr lang="hu-HU" b="1" i="1" dirty="0"/>
              <a:t>Elsőbbségi részvény:</a:t>
            </a:r>
            <a:endParaRPr lang="hu-HU" sz="1800" dirty="0"/>
          </a:p>
          <a:p>
            <a:pPr lvl="1">
              <a:lnSpc>
                <a:spcPct val="120000"/>
              </a:lnSpc>
            </a:pPr>
            <a:r>
              <a:rPr lang="hu-HU" dirty="0"/>
              <a:t>Lehet: </a:t>
            </a:r>
            <a:endParaRPr lang="hu-HU" sz="1600" dirty="0"/>
          </a:p>
          <a:p>
            <a:pPr lvl="2">
              <a:lnSpc>
                <a:spcPct val="120000"/>
              </a:lnSpc>
            </a:pPr>
            <a:r>
              <a:rPr lang="hu-HU" dirty="0"/>
              <a:t>osztalék elsőbbségi, </a:t>
            </a:r>
            <a:endParaRPr lang="hu-HU" sz="1400" dirty="0"/>
          </a:p>
          <a:p>
            <a:pPr lvl="2">
              <a:lnSpc>
                <a:spcPct val="120000"/>
              </a:lnSpc>
            </a:pPr>
            <a:r>
              <a:rPr lang="hu-HU" dirty="0" err="1"/>
              <a:t>likvidációs</a:t>
            </a:r>
            <a:r>
              <a:rPr lang="hu-HU" dirty="0"/>
              <a:t> hányadhoz fűződő elsőbbségi,   </a:t>
            </a:r>
            <a:endParaRPr lang="hu-HU" sz="1400" dirty="0"/>
          </a:p>
          <a:p>
            <a:pPr lvl="2">
              <a:lnSpc>
                <a:spcPct val="120000"/>
              </a:lnSpc>
            </a:pPr>
            <a:r>
              <a:rPr lang="hu-HU" dirty="0"/>
              <a:t>szavazat elsőbbségi (aranyrészvény),</a:t>
            </a:r>
            <a:endParaRPr lang="hu-HU" sz="1400" dirty="0"/>
          </a:p>
          <a:p>
            <a:pPr lvl="1">
              <a:lnSpc>
                <a:spcPct val="120000"/>
              </a:lnSpc>
            </a:pPr>
            <a:r>
              <a:rPr lang="hu-HU" dirty="0"/>
              <a:t>Fix hozamú értékpapír – az osztalékot a névérték %-</a:t>
            </a:r>
            <a:r>
              <a:rPr lang="hu-HU" dirty="0" err="1"/>
              <a:t>ban</a:t>
            </a:r>
            <a:r>
              <a:rPr lang="hu-HU" dirty="0"/>
              <a:t> határozzák meg. </a:t>
            </a:r>
            <a:endParaRPr lang="hu-HU" sz="1600" dirty="0"/>
          </a:p>
          <a:p>
            <a:pPr lvl="1">
              <a:lnSpc>
                <a:spcPct val="120000"/>
              </a:lnSpc>
            </a:pPr>
            <a:r>
              <a:rPr lang="hu-HU" dirty="0"/>
              <a:t>A hitelezők követelései megelőzik, de a törzsrészvények követelései előtt  vannak. </a:t>
            </a:r>
            <a:endParaRPr lang="hu-HU" sz="1600" dirty="0"/>
          </a:p>
          <a:p>
            <a:pPr lvl="0">
              <a:lnSpc>
                <a:spcPct val="120000"/>
              </a:lnSpc>
            </a:pPr>
            <a:r>
              <a:rPr lang="hu-HU" b="1" i="1" dirty="0"/>
              <a:t>Egyéb típusok:</a:t>
            </a:r>
            <a:r>
              <a:rPr lang="hu-HU" dirty="0"/>
              <a:t> Részvényutalvány, ideiglenes részvény, osztalék részvény,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74158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2982" y="764704"/>
            <a:ext cx="8363106" cy="452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849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pic>
        <p:nvPicPr>
          <p:cNvPr id="9" name="Kép 8" descr="Képtalálat a következőre: „részvény”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60" y="706615"/>
            <a:ext cx="4024062" cy="265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Képtalálat a következőre: „részvény”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24" y="661972"/>
            <a:ext cx="4251615" cy="270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Kép 14" descr="Képtalálat a következőre: „részvény”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621" y="3514919"/>
            <a:ext cx="4318494" cy="2751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30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071447" y="392130"/>
            <a:ext cx="7016195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/>
              <a:t>Kötvény</a:t>
            </a:r>
            <a:endParaRPr lang="en-US" sz="4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923316" y="1426604"/>
            <a:ext cx="8941980" cy="57468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/>
              <a:t>Hitelviszonyt megtestesítő </a:t>
            </a:r>
            <a:r>
              <a:rPr lang="hu-HU" sz="1800" u="sng" dirty="0"/>
              <a:t>értékpapír</a:t>
            </a:r>
            <a:r>
              <a:rPr lang="hu-HU" sz="1800" dirty="0"/>
              <a:t>,</a:t>
            </a:r>
          </a:p>
          <a:p>
            <a:pPr>
              <a:lnSpc>
                <a:spcPct val="100000"/>
              </a:lnSpc>
            </a:pPr>
            <a:r>
              <a:rPr lang="hu-HU" sz="1800" dirty="0"/>
              <a:t>A kibocsátó kötelezi magát arra, hogy az ott megjelölt pénzösszegeket, annak kamatát vagy egyéb járulékait és az esetleges szolgáltatásokat a kötvény mindenkori tulajdonosának a megjelölt időben és módon megfizeti és teljesíti.</a:t>
            </a:r>
          </a:p>
          <a:p>
            <a:pPr>
              <a:lnSpc>
                <a:spcPct val="100000"/>
              </a:lnSpc>
            </a:pPr>
            <a:r>
              <a:rPr lang="hu-HU" sz="1800" dirty="0"/>
              <a:t>Közvetlen hitelfelvétel eszköze</a:t>
            </a:r>
          </a:p>
          <a:p>
            <a:pPr>
              <a:lnSpc>
                <a:spcPct val="100000"/>
              </a:lnSpc>
            </a:pPr>
            <a:r>
              <a:rPr lang="hu-HU" sz="1800" dirty="0"/>
              <a:t>Előny:</a:t>
            </a:r>
          </a:p>
          <a:p>
            <a:pPr lvl="1">
              <a:lnSpc>
                <a:spcPct val="100000"/>
              </a:lnSpc>
            </a:pPr>
            <a:r>
              <a:rPr lang="hu-HU" sz="1800" dirty="0"/>
              <a:t>A tőke költsége előre pontosan meghatározott,</a:t>
            </a:r>
          </a:p>
          <a:p>
            <a:pPr lvl="1">
              <a:lnSpc>
                <a:spcPct val="100000"/>
              </a:lnSpc>
            </a:pPr>
            <a:r>
              <a:rPr lang="hu-HU" sz="1800" dirty="0"/>
              <a:t>Az így szerzett tőke költsége általában alacsonyabb,</a:t>
            </a:r>
          </a:p>
          <a:p>
            <a:pPr lvl="1">
              <a:lnSpc>
                <a:spcPct val="100000"/>
              </a:lnSpc>
            </a:pPr>
            <a:r>
              <a:rPr lang="hu-HU" sz="1800" dirty="0"/>
              <a:t>A kötvénytulajdonos nem vesz részt a vállalkozás irányításában,</a:t>
            </a:r>
          </a:p>
          <a:p>
            <a:pPr lvl="1">
              <a:lnSpc>
                <a:spcPct val="100000"/>
              </a:lnSpc>
            </a:pPr>
            <a:r>
              <a:rPr lang="hu-HU" sz="1800" dirty="0"/>
              <a:t>A kötvények után fizetett kamat, ráfordításként számolható el,</a:t>
            </a:r>
          </a:p>
          <a:p>
            <a:pPr>
              <a:lnSpc>
                <a:spcPct val="100000"/>
              </a:lnSpc>
            </a:pPr>
            <a:r>
              <a:rPr lang="hu-HU" sz="1800" dirty="0"/>
              <a:t>Hátrányok:</a:t>
            </a:r>
          </a:p>
          <a:p>
            <a:pPr lvl="1">
              <a:lnSpc>
                <a:spcPct val="100000"/>
              </a:lnSpc>
            </a:pPr>
            <a:r>
              <a:rPr lang="hu-HU" sz="1800" dirty="0"/>
              <a:t>Hosszú időre szóló elkötelezettséget jelent,</a:t>
            </a:r>
          </a:p>
          <a:p>
            <a:pPr lvl="1">
              <a:lnSpc>
                <a:spcPct val="100000"/>
              </a:lnSpc>
            </a:pPr>
            <a:r>
              <a:rPr lang="hu-HU" sz="1800" dirty="0"/>
              <a:t>Eladósodás kockázata – cégérték csökken,</a:t>
            </a:r>
          </a:p>
          <a:p>
            <a:pPr lvl="1">
              <a:lnSpc>
                <a:spcPct val="100000"/>
              </a:lnSpc>
            </a:pPr>
            <a:r>
              <a:rPr lang="hu-HU" sz="1800" dirty="0"/>
              <a:t>A kötvényadósságnak fix lejárata van,.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0333149" y="245748"/>
            <a:ext cx="1584176" cy="1008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969006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135560" y="116632"/>
            <a:ext cx="9824931" cy="67413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1800" b="1" i="1" dirty="0"/>
              <a:t>A kötvények alapvető jellemzői:</a:t>
            </a:r>
            <a:endParaRPr lang="hu-HU" sz="1800" dirty="0"/>
          </a:p>
          <a:p>
            <a:pPr lvl="0">
              <a:lnSpc>
                <a:spcPct val="120000"/>
              </a:lnSpc>
            </a:pPr>
            <a:r>
              <a:rPr lang="hu-HU" sz="1800" dirty="0"/>
              <a:t>névérték – az összeg, amelyet képvisel,</a:t>
            </a:r>
          </a:p>
          <a:p>
            <a:pPr lvl="0">
              <a:lnSpc>
                <a:spcPct val="120000"/>
              </a:lnSpc>
            </a:pPr>
            <a:r>
              <a:rPr lang="hu-HU" sz="1800" dirty="0"/>
              <a:t>kamatozás:</a:t>
            </a:r>
          </a:p>
          <a:p>
            <a:pPr lvl="1">
              <a:lnSpc>
                <a:spcPct val="120000"/>
              </a:lnSpc>
            </a:pPr>
            <a:r>
              <a:rPr lang="hu-HU" sz="1800" dirty="0"/>
              <a:t>zéró kupon kötvény: nem kamatozik, névérték tartalmazza a kamatot, kibocsátáskor diszkont árfolyamon értékesítik,</a:t>
            </a:r>
          </a:p>
          <a:p>
            <a:pPr lvl="1">
              <a:lnSpc>
                <a:spcPct val="120000"/>
              </a:lnSpc>
            </a:pPr>
            <a:r>
              <a:rPr lang="hu-HU" sz="1800" dirty="0"/>
              <a:t>fix kamatozású – a futamidő végéig azonos összegű kamatot fizet,</a:t>
            </a:r>
          </a:p>
          <a:p>
            <a:pPr lvl="1">
              <a:lnSpc>
                <a:spcPct val="120000"/>
              </a:lnSpc>
            </a:pPr>
            <a:r>
              <a:rPr lang="hu-HU" sz="1800" dirty="0"/>
              <a:t>változó kamatozású: csak a kamat-meghatározás módja rögzített</a:t>
            </a:r>
          </a:p>
          <a:p>
            <a:pPr lvl="0">
              <a:lnSpc>
                <a:spcPct val="120000"/>
              </a:lnSpc>
            </a:pPr>
            <a:r>
              <a:rPr lang="hu-HU" sz="1800" dirty="0"/>
              <a:t>törlesztés módja:</a:t>
            </a:r>
          </a:p>
          <a:p>
            <a:pPr lvl="1">
              <a:lnSpc>
                <a:spcPct val="120000"/>
              </a:lnSpc>
            </a:pPr>
            <a:r>
              <a:rPr lang="hu-HU" sz="1800" dirty="0"/>
              <a:t>lejáratkor egy összegben,</a:t>
            </a:r>
          </a:p>
          <a:p>
            <a:pPr lvl="1">
              <a:lnSpc>
                <a:spcPct val="120000"/>
              </a:lnSpc>
            </a:pPr>
            <a:r>
              <a:rPr lang="hu-HU" sz="1800" dirty="0"/>
              <a:t>egyenletes részletekben, kamatfizetéskor,</a:t>
            </a:r>
          </a:p>
          <a:p>
            <a:pPr lvl="1">
              <a:lnSpc>
                <a:spcPct val="120000"/>
              </a:lnSpc>
            </a:pPr>
            <a:r>
              <a:rPr lang="hu-HU" sz="1800" dirty="0"/>
              <a:t>meghatározott szabály szerint, különböző részletekben,</a:t>
            </a:r>
          </a:p>
          <a:p>
            <a:pPr lvl="1">
              <a:lnSpc>
                <a:spcPct val="120000"/>
              </a:lnSpc>
            </a:pPr>
            <a:r>
              <a:rPr lang="hu-HU" sz="1800" dirty="0"/>
              <a:t>örökjáradék: nincs törlesztés, végtelen lejáratú, csak kamatot fizetnek,</a:t>
            </a:r>
          </a:p>
          <a:p>
            <a:pPr lvl="0">
              <a:lnSpc>
                <a:spcPct val="120000"/>
              </a:lnSpc>
            </a:pPr>
            <a:r>
              <a:rPr lang="hu-HU" sz="1800" dirty="0"/>
              <a:t>futamidő hossza,</a:t>
            </a:r>
          </a:p>
          <a:p>
            <a:pPr lvl="0">
              <a:lnSpc>
                <a:spcPct val="120000"/>
              </a:lnSpc>
            </a:pPr>
            <a:r>
              <a:rPr lang="hu-HU" sz="1800" dirty="0"/>
              <a:t>kibocsátás módja</a:t>
            </a:r>
          </a:p>
          <a:p>
            <a:pPr lvl="1">
              <a:lnSpc>
                <a:spcPct val="120000"/>
              </a:lnSpc>
            </a:pPr>
            <a:r>
              <a:rPr lang="hu-HU" sz="1800" dirty="0"/>
              <a:t>nyilvános,</a:t>
            </a:r>
          </a:p>
          <a:p>
            <a:pPr lvl="1">
              <a:lnSpc>
                <a:spcPct val="120000"/>
              </a:lnSpc>
            </a:pPr>
            <a:r>
              <a:rPr lang="hu-HU" sz="1800" dirty="0"/>
              <a:t>zártkörű.</a:t>
            </a:r>
          </a:p>
        </p:txBody>
      </p:sp>
    </p:spTree>
    <p:extLst>
      <p:ext uri="{BB962C8B-B14F-4D97-AF65-F5344CB8AC3E}">
        <p14:creationId xmlns:p14="http://schemas.microsoft.com/office/powerpoint/2010/main" val="248689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927920" y="188640"/>
            <a:ext cx="9856712" cy="6669359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3500" b="1" i="1" dirty="0"/>
              <a:t>Kötvénytípusok:</a:t>
            </a:r>
          </a:p>
          <a:p>
            <a:pPr lvl="0">
              <a:lnSpc>
                <a:spcPct val="120000"/>
              </a:lnSpc>
            </a:pPr>
            <a:r>
              <a:rPr lang="hu-HU" sz="3500" i="1" dirty="0"/>
              <a:t>Konzol kötvény:</a:t>
            </a:r>
            <a:r>
              <a:rPr lang="hu-HU" sz="3500" b="1" dirty="0"/>
              <a:t> </a:t>
            </a:r>
            <a:r>
              <a:rPr lang="hu-HU" sz="3500" dirty="0"/>
              <a:t>nincs lejárata, örökjáradék jellegű jövedelem,</a:t>
            </a:r>
          </a:p>
          <a:p>
            <a:pPr lvl="0">
              <a:lnSpc>
                <a:spcPct val="120000"/>
              </a:lnSpc>
            </a:pPr>
            <a:r>
              <a:rPr lang="hu-HU" sz="3500" i="1" dirty="0"/>
              <a:t>Diszkont kötvény</a:t>
            </a:r>
            <a:r>
              <a:rPr lang="hu-HU" sz="3500" b="1" dirty="0"/>
              <a:t> </a:t>
            </a:r>
            <a:r>
              <a:rPr lang="hu-HU" sz="3500" dirty="0"/>
              <a:t>(kamatszelvény nélküli kötvény): névérték alatt kibocsátott kötvény, mely a névérték kifizetését ígéri egy meghatározott időpontban, a lejáratkor,</a:t>
            </a:r>
          </a:p>
          <a:p>
            <a:pPr lvl="0">
              <a:lnSpc>
                <a:spcPct val="120000"/>
              </a:lnSpc>
            </a:pPr>
            <a:r>
              <a:rPr lang="hu-HU" sz="3500" i="1" dirty="0"/>
              <a:t>Prémium kötvény:</a:t>
            </a:r>
            <a:r>
              <a:rPr lang="hu-HU" sz="3500" dirty="0"/>
              <a:t> névérték felett kibocsátott kötvény,</a:t>
            </a:r>
          </a:p>
          <a:p>
            <a:pPr lvl="0">
              <a:lnSpc>
                <a:spcPct val="120000"/>
              </a:lnSpc>
            </a:pPr>
            <a:r>
              <a:rPr lang="hu-HU" sz="3500" i="1" dirty="0"/>
              <a:t>Kamatos kamatozású kötvény:</a:t>
            </a:r>
            <a:r>
              <a:rPr lang="hu-HU" sz="3500" b="1" dirty="0"/>
              <a:t> </a:t>
            </a:r>
            <a:r>
              <a:rPr lang="hu-HU" sz="3500" dirty="0"/>
              <a:t>a kamattal megnövelt névérték visszafizetését ígéri egy meghatározott időpontban, a lejáratkor,</a:t>
            </a:r>
          </a:p>
          <a:p>
            <a:pPr lvl="0">
              <a:lnSpc>
                <a:spcPct val="120000"/>
              </a:lnSpc>
            </a:pPr>
            <a:r>
              <a:rPr lang="hu-HU" sz="3500" i="1" dirty="0"/>
              <a:t>Kamatszelvényes kötvény</a:t>
            </a:r>
            <a:r>
              <a:rPr lang="hu-HU" sz="3500" b="1" dirty="0"/>
              <a:t> </a:t>
            </a:r>
            <a:r>
              <a:rPr lang="hu-HU" sz="3500" dirty="0"/>
              <a:t>(standard kötvény): a kibocsátó kötelezettséget vállal arra, hogy a kötvényben rögzített feltételek szerint a futamidő alatt, a névértékre vetített kamatot fizet (vagy szolgáltatást nyújt), a futamidő lejáratkor fizeti a tőkét,</a:t>
            </a:r>
          </a:p>
          <a:p>
            <a:pPr lvl="0">
              <a:lnSpc>
                <a:spcPct val="120000"/>
              </a:lnSpc>
            </a:pPr>
            <a:r>
              <a:rPr lang="hu-HU" sz="3500" i="1" dirty="0"/>
              <a:t>Amortizálódó kötvény </a:t>
            </a:r>
            <a:r>
              <a:rPr lang="hu-HU" sz="3500" dirty="0"/>
              <a:t>(kamat és törlesztő szelvényes kötvény): a futamidő közbenső évei során is van valamilyen konstrukció szerinti törlesztés.</a:t>
            </a:r>
          </a:p>
          <a:p>
            <a:pPr lvl="0">
              <a:lnSpc>
                <a:spcPct val="120000"/>
              </a:lnSpc>
            </a:pPr>
            <a:r>
              <a:rPr lang="hu-HU" sz="3500" i="1" dirty="0"/>
              <a:t>Átváltható kötvény:</a:t>
            </a:r>
            <a:r>
              <a:rPr lang="hu-HU" sz="3500" dirty="0"/>
              <a:t> a tulajdonosnak a szokásos hitelezői jogok mellett opciós jogot is biztosít,</a:t>
            </a:r>
          </a:p>
          <a:p>
            <a:pPr lvl="0">
              <a:lnSpc>
                <a:spcPct val="120000"/>
              </a:lnSpc>
            </a:pPr>
            <a:r>
              <a:rPr lang="hu-HU" sz="3500" i="1" dirty="0"/>
              <a:t>Visszahívható (opciós) kötvény:</a:t>
            </a:r>
            <a:r>
              <a:rPr lang="hu-HU" sz="3500" b="1" dirty="0"/>
              <a:t> </a:t>
            </a:r>
            <a:r>
              <a:rPr lang="hu-HU" sz="3500" dirty="0"/>
              <a:t>a kibocsátó vállalat számára visszahívási prémium mellett visszavásárolhatja a kötvényt még a lejárat előtt, </a:t>
            </a:r>
          </a:p>
          <a:p>
            <a:pPr lvl="0">
              <a:lnSpc>
                <a:spcPct val="120000"/>
              </a:lnSpc>
            </a:pPr>
            <a:r>
              <a:rPr lang="hu-HU" sz="3500" i="1" dirty="0"/>
              <a:t>Fix kamatozású kötvények: </a:t>
            </a:r>
            <a:r>
              <a:rPr lang="hu-HU" sz="3500" dirty="0"/>
              <a:t>(klasszikus formája a kötvénynek)</a:t>
            </a:r>
          </a:p>
          <a:p>
            <a:pPr lvl="3">
              <a:lnSpc>
                <a:spcPct val="120000"/>
              </a:lnSpc>
            </a:pPr>
            <a:r>
              <a:rPr lang="hu-HU" sz="3000" dirty="0"/>
              <a:t>általában hosszabb lejáratú értékpapír,</a:t>
            </a:r>
          </a:p>
          <a:p>
            <a:pPr lvl="3">
              <a:lnSpc>
                <a:spcPct val="120000"/>
              </a:lnSpc>
            </a:pPr>
            <a:r>
              <a:rPr lang="hu-HU" sz="3000" dirty="0"/>
              <a:t>a névértékre vonatkoztatott kamatlábat (névleges kamatláb) az egész futamidőre rögzítik,</a:t>
            </a:r>
          </a:p>
          <a:p>
            <a:pPr lvl="3">
              <a:lnSpc>
                <a:spcPct val="120000"/>
              </a:lnSpc>
            </a:pPr>
            <a:r>
              <a:rPr lang="hu-HU" sz="3000" dirty="0"/>
              <a:t>a legegyszerűbb konstrukcióban a kamatokat évente fizetik, a névértéket pedig a lejáratkor egy összegben,</a:t>
            </a:r>
          </a:p>
          <a:p>
            <a:pPr lvl="0">
              <a:lnSpc>
                <a:spcPct val="120000"/>
              </a:lnSpc>
            </a:pPr>
            <a:r>
              <a:rPr lang="hu-HU" sz="3500" i="1" dirty="0"/>
              <a:t>Változó kamatozású kötvények:</a:t>
            </a:r>
            <a:endParaRPr lang="hu-HU" sz="3500" dirty="0"/>
          </a:p>
          <a:p>
            <a:pPr lvl="2">
              <a:lnSpc>
                <a:spcPct val="120000"/>
              </a:lnSpc>
            </a:pPr>
            <a:r>
              <a:rPr lang="hu-HU" sz="3500" dirty="0"/>
              <a:t>a kamat mértékét valamilyen irányadó kamatlábhoz kötik (kamatláb + kamatfelár),</a:t>
            </a:r>
          </a:p>
          <a:p>
            <a:pPr lvl="2">
              <a:lnSpc>
                <a:spcPct val="120000"/>
              </a:lnSpc>
            </a:pPr>
            <a:r>
              <a:rPr lang="hu-HU" sz="3500" dirty="0"/>
              <a:t>a kamatfelár a kibocsátó hitelképességét tükrözi,</a:t>
            </a:r>
          </a:p>
          <a:p>
            <a:pPr lvl="2">
              <a:lnSpc>
                <a:spcPct val="120000"/>
              </a:lnSpc>
            </a:pPr>
            <a:r>
              <a:rPr lang="hu-HU" sz="3500" dirty="0"/>
              <a:t>árfolyama kevésbé érzékeny a kamatlábak változására,</a:t>
            </a:r>
          </a:p>
        </p:txBody>
      </p:sp>
    </p:spTree>
    <p:extLst>
      <p:ext uri="{BB962C8B-B14F-4D97-AF65-F5344CB8AC3E}">
        <p14:creationId xmlns:p14="http://schemas.microsoft.com/office/powerpoint/2010/main" val="1082006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pic>
        <p:nvPicPr>
          <p:cNvPr id="9" name="Kép 8" descr="Képtalálat a következőre: „kötvény”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11" y="502231"/>
            <a:ext cx="4390062" cy="243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Képtalálat a következőre: „kötvény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62" y="3104618"/>
            <a:ext cx="4476750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Kép 14" descr="Képtalálat a következőre: „kötvény”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63" y="662023"/>
            <a:ext cx="3867150" cy="5229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854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936689" y="481173"/>
            <a:ext cx="7016195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/>
              <a:t>Tagi kölcsön</a:t>
            </a:r>
            <a:endParaRPr lang="en-US" sz="4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951721" y="1541502"/>
            <a:ext cx="9351334" cy="207469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200" dirty="0"/>
              <a:t>A tagi kölcsön egyik eleme a 3F néven ismert finanszírozási elméletnek, melyet az alábbi ábra személtet. Egyesek szerint a 3F finanszírozás harmadik eleme nem az alapítók csoportja, hanem a bolondok csoportja (</a:t>
            </a:r>
            <a:r>
              <a:rPr lang="hu-HU" sz="2200" dirty="0" err="1"/>
              <a:t>Fools</a:t>
            </a:r>
            <a:r>
              <a:rPr lang="hu-HU" sz="2200" dirty="0"/>
              <a:t>), akik megvették az ötletünket, ezáltal finanszíroztak minket.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0272464" y="306315"/>
            <a:ext cx="1584176" cy="1008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4.</a:t>
            </a:r>
          </a:p>
        </p:txBody>
      </p:sp>
      <p:pic>
        <p:nvPicPr>
          <p:cNvPr id="16" name="Kép 15"/>
          <p:cNvPicPr/>
          <p:nvPr/>
        </p:nvPicPr>
        <p:blipFill>
          <a:blip r:embed="rId2"/>
          <a:stretch>
            <a:fillRect/>
          </a:stretch>
        </p:blipFill>
        <p:spPr>
          <a:xfrm>
            <a:off x="1990250" y="3068960"/>
            <a:ext cx="4637138" cy="362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42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713210" y="741533"/>
            <a:ext cx="7016195" cy="11430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hu-HU" sz="4000" dirty="0"/>
              <a:t>Családi, baráti kölcsön</a:t>
            </a:r>
            <a:endParaRPr lang="en-US" sz="4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703512" y="1930370"/>
            <a:ext cx="10153128" cy="39469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200" dirty="0"/>
              <a:t>A családtól, barátoktól kölcsön kért pénzösszegek általában olyan vállalkozásokra jellemzőek, melyek olyannyira alultőkésítettek, hogy a bankok számára nem egyáltalán nem jelentenek piacot. Általában áthidalási céllal fordulnak ehhez a finanszírozási formához a vállalkozások, ha késik az </a:t>
            </a:r>
            <a:r>
              <a:rPr lang="hu-HU" sz="2200" dirty="0" err="1"/>
              <a:t>árbevételük</a:t>
            </a:r>
            <a:r>
              <a:rPr lang="hu-HU" sz="2200" dirty="0"/>
              <a:t>, vagy esedékessé válik egy tartozásuk kifizetése. Eseti finanszírozásról beszélünk, mivel a végtelenségig nem finanszírozzák a vállalkozást a barátok, vagy máskülönben a baráti, családi kapcsolatok tönkre menetelével kell számolni. E finanszírozási forma is kamatmentes, sőt gyakran még vissza se fizetik azt.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0322787" y="299983"/>
            <a:ext cx="1584176" cy="1008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673820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112525" y="478077"/>
            <a:ext cx="7016195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/>
              <a:t>Szállítói hitelezés</a:t>
            </a:r>
            <a:endParaRPr lang="en-US" sz="4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839508" y="1513601"/>
            <a:ext cx="5056375" cy="4810999"/>
          </a:xfrm>
        </p:spPr>
        <p:txBody>
          <a:bodyPr>
            <a:noAutofit/>
          </a:bodyPr>
          <a:lstStyle/>
          <a:p>
            <a:r>
              <a:rPr lang="hu-HU" sz="2200" dirty="0"/>
              <a:t>A szállítói, más néven kereskedelmi hitelek olyan áruban vagy alapanyagban nyújtott hitelek, melyeket a vevő vállalkozás a szállító partnerétől, általában kamatmentesen kap meg. </a:t>
            </a:r>
          </a:p>
          <a:p>
            <a:r>
              <a:rPr lang="hu-HU" sz="2200" dirty="0"/>
              <a:t>A vállalkozások a szállítói hitelezés szempontjából lehetnek nettó hitelezők, vagy nettó adósok. Az első esetben neki fizetnek később a vevők, míg a második esetben ő fizet később. Az összefüggéseket az alábbi ábrák mutatják.</a:t>
            </a:r>
          </a:p>
          <a:p>
            <a:endParaRPr lang="hu-HU" sz="2200" dirty="0"/>
          </a:p>
        </p:txBody>
      </p:sp>
      <p:sp>
        <p:nvSpPr>
          <p:cNvPr id="15" name="Téglalap 14"/>
          <p:cNvSpPr/>
          <p:nvPr/>
        </p:nvSpPr>
        <p:spPr>
          <a:xfrm>
            <a:off x="10156662" y="381000"/>
            <a:ext cx="1584176" cy="1008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6.</a:t>
            </a:r>
          </a:p>
        </p:txBody>
      </p:sp>
      <p:pic>
        <p:nvPicPr>
          <p:cNvPr id="16" name="Kép 15"/>
          <p:cNvPicPr/>
          <p:nvPr/>
        </p:nvPicPr>
        <p:blipFill>
          <a:blip r:embed="rId2"/>
          <a:stretch>
            <a:fillRect/>
          </a:stretch>
        </p:blipFill>
        <p:spPr>
          <a:xfrm>
            <a:off x="6818275" y="1418067"/>
            <a:ext cx="5056375" cy="41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0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3276" y="1196752"/>
            <a:ext cx="5184576" cy="43204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hu-HU" sz="4000" dirty="0"/>
              <a:t>A</a:t>
            </a:r>
            <a:r>
              <a:rPr lang="hu-HU" sz="4000" b="1" dirty="0"/>
              <a:t>z óra vázlata:</a:t>
            </a:r>
            <a:endParaRPr lang="hu-HU" sz="4000" dirty="0">
              <a:solidFill>
                <a:schemeClr val="bg1"/>
              </a:solidFill>
            </a:endParaRP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94657"/>
              </p:ext>
            </p:extLst>
          </p:nvPr>
        </p:nvGraphicFramePr>
        <p:xfrm>
          <a:off x="1847528" y="1844824"/>
          <a:ext cx="8064896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284">
                  <a:extLst>
                    <a:ext uri="{9D8B030D-6E8A-4147-A177-3AD203B41FA5}">
                      <a16:colId xmlns:a16="http://schemas.microsoft.com/office/drawing/2014/main" val="862156523"/>
                    </a:ext>
                  </a:extLst>
                </a:gridCol>
                <a:gridCol w="4730612">
                  <a:extLst>
                    <a:ext uri="{9D8B030D-6E8A-4147-A177-3AD203B41FA5}">
                      <a16:colId xmlns:a16="http://schemas.microsoft.com/office/drawing/2014/main" val="3188085263"/>
                    </a:ext>
                  </a:extLst>
                </a:gridCol>
              </a:tblGrid>
              <a:tr h="762043">
                <a:tc>
                  <a:txBody>
                    <a:bodyPr/>
                    <a:lstStyle/>
                    <a:p>
                      <a:pPr algn="just"/>
                      <a:r>
                        <a:rPr lang="hu-H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Az</a:t>
                      </a:r>
                      <a:r>
                        <a:rPr lang="hu-HU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óra célja</a:t>
                      </a:r>
                      <a:endParaRPr lang="hu-H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1" i="1" kern="1200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Bevezetni az</a:t>
                      </a:r>
                      <a:r>
                        <a:rPr lang="hu-HU" sz="1200" b="1" i="1" kern="1200" cap="non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érdeklődőket a finanszírozás fogalmába, megismerni a legfontosabb pénzszerzési módokat a hitelfinanszírozáson kívül</a:t>
                      </a:r>
                      <a:endParaRPr lang="hu-HU" sz="1200" b="1" i="1" kern="1200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960411"/>
                  </a:ext>
                </a:extLst>
              </a:tr>
              <a:tr h="326590">
                <a:tc>
                  <a:txBody>
                    <a:bodyPr/>
                    <a:lstStyle/>
                    <a:p>
                      <a:pPr algn="just"/>
                      <a:r>
                        <a:rPr lang="hu-H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Időkeret</a:t>
                      </a:r>
                      <a:r>
                        <a:rPr lang="hu-HU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u-H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1" i="1" kern="1200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4x45 min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46328"/>
                  </a:ext>
                </a:extLst>
              </a:tr>
              <a:tr h="544316">
                <a:tc>
                  <a:txBody>
                    <a:bodyPr/>
                    <a:lstStyle/>
                    <a:p>
                      <a:pPr algn="just"/>
                      <a:r>
                        <a:rPr lang="hu-H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Célcsoport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1" i="1" kern="1200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Középiskola bármely osztálya, javasolt közgazdasági képzések esetén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78158"/>
                  </a:ext>
                </a:extLst>
              </a:tr>
              <a:tr h="544316">
                <a:tc>
                  <a:txBody>
                    <a:bodyPr/>
                    <a:lstStyle/>
                    <a:p>
                      <a:pPr algn="just"/>
                      <a:r>
                        <a:rPr lang="hu-H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Igényelt eszközök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1" i="1" kern="1200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tananyag második része</a:t>
                      </a:r>
                      <a:r>
                        <a:rPr lang="hu-HU" sz="1200" b="1" i="1" kern="1200" cap="non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(gyakorlati oldala) online támogatást igényel</a:t>
                      </a:r>
                      <a:endParaRPr lang="hu-HU" sz="1200" b="1" i="1" kern="1200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59711"/>
                  </a:ext>
                </a:extLst>
              </a:tr>
              <a:tr h="762043">
                <a:tc>
                  <a:txBody>
                    <a:bodyPr/>
                    <a:lstStyle/>
                    <a:p>
                      <a:pPr algn="just"/>
                      <a:r>
                        <a:rPr lang="hu-H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Megjegyzés</a:t>
                      </a:r>
                      <a:r>
                        <a:rPr lang="hu-HU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u-H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1" i="1" kern="1200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tantárgy kiegészíthető csoportos/egyéni házi feladattal (erre példa lesz a tananyag végén)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063257"/>
                  </a:ext>
                </a:extLst>
              </a:tr>
              <a:tr h="1309164">
                <a:tc>
                  <a:txBody>
                    <a:bodyPr/>
                    <a:lstStyle/>
                    <a:p>
                      <a:pPr algn="just"/>
                      <a:r>
                        <a:rPr lang="hu-H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Az óra felépítése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457200" rtl="0" eaLnBrk="1" latinLnBrk="0" hangingPunct="1">
                        <a:buFontTx/>
                        <a:buChar char="-"/>
                      </a:pPr>
                      <a:r>
                        <a:rPr lang="hu-HU" sz="1200" b="1" i="1" kern="1200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 óra első része egy elméleti kitekintés </a:t>
                      </a:r>
                    </a:p>
                    <a:p>
                      <a:pPr marL="171450" indent="-171450" algn="just" defTabSz="457200" rtl="0" eaLnBrk="1" latinLnBrk="0" hangingPunct="1">
                        <a:buFontTx/>
                        <a:buChar char="-"/>
                      </a:pPr>
                      <a:r>
                        <a:rPr lang="hu-HU" sz="1200" b="1" i="1" kern="1200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 óra második részében</a:t>
                      </a:r>
                      <a:r>
                        <a:rPr lang="hu-HU" sz="1200" b="1" i="1" kern="1200" cap="non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tekintsék át a diákok a hazai vezető bankok hitelkínálatát, elemezzék azokat a főbb feltételek mentén</a:t>
                      </a:r>
                    </a:p>
                    <a:p>
                      <a:pPr marL="171450" indent="-171450" algn="just" defTabSz="457200" rtl="0" eaLnBrk="1" latinLnBrk="0" hangingPunct="1">
                        <a:buFontTx/>
                        <a:buChar char="-"/>
                      </a:pPr>
                      <a:r>
                        <a:rPr lang="hu-HU" sz="1200" b="1" i="1" kern="1200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 óra lezárása, ellenőrző kérdések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1383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980542" y="753280"/>
            <a:ext cx="7016195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/>
              <a:t>Vevői előlegek</a:t>
            </a:r>
            <a:endParaRPr lang="en-US" sz="4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703512" y="1768949"/>
            <a:ext cx="9793088" cy="39469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200" dirty="0"/>
              <a:t>A vevői előlegek hasonló szereppel bírnak a vállalkozások finanszírozásában, mint a szállítói hitelek, csak pont fordítva. Ha a szállító előleget kér tőlünk, akkor az tulajdonképpen olyan, mintha pénzt kérne tőlünk a teljesítés előtt, ha pedig mi kérünk ugyanilyen előleget a vevőtől, akkor mi finanszíroztatjuk meg magunkat. A vevői előlegek bizonyos iparágakban teljesen megszokottak, mértékük akár a teljesítés után járó ellenérték fele is lehet. </a:t>
            </a:r>
          </a:p>
          <a:p>
            <a:pPr>
              <a:lnSpc>
                <a:spcPct val="100000"/>
              </a:lnSpc>
            </a:pPr>
            <a:r>
              <a:rPr lang="hu-HU" sz="2200" dirty="0"/>
              <a:t>Az előre fizetés azonban csak abban az esetben működik, ha a megelőlegezett termék vagy szolgáltatás nyújtója iránt megvan a maximális bizalom. Sajnos hazánkban ez sok esetben hiányzik, így érdemben e formára csak kivételes esetekben lehet számítani.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0200456" y="316678"/>
            <a:ext cx="1584176" cy="1008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165128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112525" y="858419"/>
            <a:ext cx="7016195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/>
              <a:t>Faktoring</a:t>
            </a:r>
            <a:endParaRPr lang="en-US" sz="4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855912" y="1918796"/>
            <a:ext cx="9457332" cy="44058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2200" dirty="0"/>
              <a:t>Á</a:t>
            </a:r>
            <a:r>
              <a:rPr lang="en-US" sz="2200" dirty="0" err="1"/>
              <a:t>ruk</a:t>
            </a:r>
            <a:r>
              <a:rPr lang="en-US" sz="2200" dirty="0"/>
              <a:t>, </a:t>
            </a:r>
            <a:r>
              <a:rPr lang="en-US" sz="2200" dirty="0" err="1"/>
              <a:t>szolgáltatások</a:t>
            </a:r>
            <a:r>
              <a:rPr lang="en-US" sz="2200" dirty="0"/>
              <a:t>  </a:t>
            </a:r>
            <a:r>
              <a:rPr lang="en-US" sz="2200" dirty="0" err="1"/>
              <a:t>nyújtásából</a:t>
            </a:r>
            <a:r>
              <a:rPr lang="en-US" sz="2200" dirty="0"/>
              <a:t> </a:t>
            </a:r>
            <a:r>
              <a:rPr lang="en-US" sz="2200" dirty="0" err="1"/>
              <a:t>eredő</a:t>
            </a:r>
            <a:r>
              <a:rPr lang="en-US" sz="2200" dirty="0"/>
              <a:t> </a:t>
            </a:r>
            <a:r>
              <a:rPr lang="en-US" sz="2200" dirty="0" err="1"/>
              <a:t>rövid</a:t>
            </a:r>
            <a:r>
              <a:rPr lang="en-US" sz="2200" dirty="0"/>
              <a:t> </a:t>
            </a:r>
            <a:r>
              <a:rPr lang="en-US" sz="2200" dirty="0" err="1"/>
              <a:t>lejáratú</a:t>
            </a:r>
            <a:r>
              <a:rPr lang="en-US" sz="2200" dirty="0"/>
              <a:t> </a:t>
            </a:r>
            <a:r>
              <a:rPr lang="en-US" sz="2200" dirty="0" err="1"/>
              <a:t>követelés</a:t>
            </a:r>
            <a:r>
              <a:rPr lang="en-US" sz="2200" dirty="0"/>
              <a:t> </a:t>
            </a:r>
            <a:r>
              <a:rPr lang="en-US" sz="2200" dirty="0" err="1"/>
              <a:t>engedményezése</a:t>
            </a:r>
            <a:r>
              <a:rPr lang="en-US" sz="2200" dirty="0"/>
              <a:t>, </a:t>
            </a:r>
            <a:r>
              <a:rPr lang="en-US" sz="2200" dirty="0" err="1"/>
              <a:t>általában</a:t>
            </a:r>
            <a:r>
              <a:rPr lang="en-US" sz="2200" dirty="0"/>
              <a:t> </a:t>
            </a:r>
            <a:r>
              <a:rPr lang="en-US" sz="2200" dirty="0" err="1"/>
              <a:t>visszkereseti</a:t>
            </a:r>
            <a:r>
              <a:rPr lang="en-US" sz="2200" dirty="0"/>
              <a:t> jog </a:t>
            </a:r>
            <a:r>
              <a:rPr lang="en-US" sz="2200" dirty="0" err="1"/>
              <a:t>mellett</a:t>
            </a:r>
            <a:r>
              <a:rPr lang="en-US" sz="2200" dirty="0"/>
              <a:t>,</a:t>
            </a:r>
            <a:endParaRPr lang="hu-HU" sz="2200" dirty="0"/>
          </a:p>
          <a:p>
            <a:pPr>
              <a:defRPr/>
            </a:pPr>
            <a:r>
              <a:rPr lang="hu-HU" sz="2200" dirty="0"/>
              <a:t>A </a:t>
            </a:r>
            <a:r>
              <a:rPr lang="hu-HU" sz="2200" dirty="0" err="1"/>
              <a:t>faktorálás</a:t>
            </a:r>
            <a:r>
              <a:rPr lang="hu-HU" sz="2200" dirty="0"/>
              <a:t>  négy funkciót lát el:</a:t>
            </a:r>
          </a:p>
          <a:p>
            <a:pPr lvl="1"/>
            <a:r>
              <a:rPr lang="hu-HU" sz="2000" i="1" dirty="0"/>
              <a:t>Finanszírozás:</a:t>
            </a:r>
            <a:r>
              <a:rPr lang="hu-HU" sz="2000" dirty="0"/>
              <a:t> a faktorcég a követelés megvásárlásával a követelést megelőlegezi, megfinanszírozza. </a:t>
            </a:r>
          </a:p>
          <a:p>
            <a:pPr lvl="1"/>
            <a:r>
              <a:rPr lang="hu-HU" sz="2000" i="1" dirty="0"/>
              <a:t>Adminisztratív feladatok:</a:t>
            </a:r>
            <a:r>
              <a:rPr lang="hu-HU" sz="2000" dirty="0"/>
              <a:t> faktortársaság magára vállalja a követelésekkel kapcsolatos nyilvántartást, a követelések esedékessé válásának előjegyzését, az adósok felszólítását, stb. A faktor </a:t>
            </a:r>
            <a:r>
              <a:rPr lang="hu-HU" sz="2000" dirty="0" err="1"/>
              <a:t>mindezek</a:t>
            </a:r>
            <a:r>
              <a:rPr lang="hu-HU" sz="2000" dirty="0"/>
              <a:t> alapján rendszeres információt is nyújt ügyfelének. </a:t>
            </a:r>
          </a:p>
          <a:p>
            <a:pPr lvl="1"/>
            <a:r>
              <a:rPr lang="hu-HU" sz="2000" i="1" dirty="0" err="1"/>
              <a:t>Kintlevőségek</a:t>
            </a:r>
            <a:r>
              <a:rPr lang="hu-HU" sz="2000" i="1" dirty="0"/>
              <a:t> beszedése, behajtása:</a:t>
            </a:r>
            <a:r>
              <a:rPr lang="hu-HU" sz="2000" dirty="0"/>
              <a:t> az előzővel együtt ezt a funkciót szokták egyébként a </a:t>
            </a:r>
            <a:r>
              <a:rPr lang="hu-HU" sz="2000" dirty="0" err="1"/>
              <a:t>faktorálás</a:t>
            </a:r>
            <a:r>
              <a:rPr lang="hu-HU" sz="2000" dirty="0"/>
              <a:t> alapfunkciójának tekinteni.</a:t>
            </a:r>
          </a:p>
          <a:p>
            <a:pPr lvl="1"/>
            <a:r>
              <a:rPr lang="hu-HU" sz="2000" i="1" dirty="0"/>
              <a:t>Kockázatvállalás:</a:t>
            </a:r>
            <a:r>
              <a:rPr lang="hu-HU" sz="2000" dirty="0"/>
              <a:t> a faktorcég átvállalhatja a követeléssel kapcsolatos hitelveszteségi kockázatot is. 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0167788" y="347233"/>
            <a:ext cx="1584176" cy="1008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1775597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878463" y="533400"/>
            <a:ext cx="9856712" cy="50538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200" b="1" i="1" dirty="0"/>
              <a:t>A követelés-vásárlás típusai:</a:t>
            </a:r>
            <a:endParaRPr lang="hu-HU" sz="2200" dirty="0"/>
          </a:p>
          <a:p>
            <a:pPr lvl="1">
              <a:lnSpc>
                <a:spcPct val="100000"/>
              </a:lnSpc>
            </a:pPr>
            <a:r>
              <a:rPr lang="hu-HU" sz="2000" i="1" dirty="0"/>
              <a:t>A követelés keletkezése előtt,</a:t>
            </a:r>
            <a:r>
              <a:rPr lang="hu-HU" sz="2000" dirty="0"/>
              <a:t> vagy az üzlet megkötése, szállítás után történik a követelés eladása, ill. megvásárlása.</a:t>
            </a:r>
          </a:p>
          <a:p>
            <a:pPr lvl="1">
              <a:lnSpc>
                <a:spcPct val="100000"/>
              </a:lnSpc>
            </a:pPr>
            <a:r>
              <a:rPr lang="hu-HU" sz="2000" i="1" dirty="0"/>
              <a:t>A követelés keletkezése után</a:t>
            </a:r>
            <a:r>
              <a:rPr lang="hu-HU" sz="2000" dirty="0"/>
              <a:t>, de az esedékessé válás előtt kínálja fel a szállító a követelését a faktortársaságnak.</a:t>
            </a:r>
          </a:p>
          <a:p>
            <a:pPr lvl="1">
              <a:lnSpc>
                <a:spcPct val="100000"/>
              </a:lnSpc>
            </a:pPr>
            <a:r>
              <a:rPr lang="hu-HU" sz="2000" i="1" dirty="0"/>
              <a:t>A követelés esedékessé válás után</a:t>
            </a:r>
            <a:r>
              <a:rPr lang="hu-HU" sz="2000" dirty="0"/>
              <a:t> próbálkozik a szállító </a:t>
            </a:r>
            <a:r>
              <a:rPr lang="hu-HU" sz="2000" dirty="0" err="1"/>
              <a:t>faktorálással</a:t>
            </a:r>
            <a:r>
              <a:rPr lang="hu-HU" sz="2000" dirty="0"/>
              <a:t>. </a:t>
            </a:r>
            <a:r>
              <a:rPr lang="hu-HU" sz="1400" dirty="0"/>
              <a:t>	</a:t>
            </a:r>
          </a:p>
          <a:p>
            <a:pPr>
              <a:lnSpc>
                <a:spcPct val="100000"/>
              </a:lnSpc>
            </a:pPr>
            <a:r>
              <a:rPr lang="hu-HU" sz="2200" b="1" i="1" dirty="0"/>
              <a:t>A kockázat-átvállalás lehetőségei a </a:t>
            </a:r>
            <a:r>
              <a:rPr lang="hu-HU" sz="2200" b="1" i="1" dirty="0" err="1"/>
              <a:t>faktorálás</a:t>
            </a:r>
            <a:r>
              <a:rPr lang="hu-HU" sz="2200" b="1" i="1" dirty="0"/>
              <a:t> során:</a:t>
            </a:r>
            <a:endParaRPr lang="hu-HU" sz="2200" dirty="0"/>
          </a:p>
          <a:p>
            <a:pPr lvl="1">
              <a:lnSpc>
                <a:spcPct val="100000"/>
              </a:lnSpc>
            </a:pPr>
            <a:r>
              <a:rPr lang="hu-HU" sz="2000" i="1" dirty="0"/>
              <a:t>Teljes kockázatmentesség:</a:t>
            </a:r>
            <a:r>
              <a:rPr lang="hu-HU" sz="2000" dirty="0"/>
              <a:t> ez esetben a pénzintézet a faktoring szerződésben kiköti a visszkereseti jogát arra az esetre, ha a vevő a lejárat után bizonyos napig nem fizet, vagy egyáltalán nem hajlandó fizetni.</a:t>
            </a:r>
          </a:p>
          <a:p>
            <a:pPr lvl="1" fontAlgn="base" hangingPunct="0">
              <a:lnSpc>
                <a:spcPct val="100000"/>
              </a:lnSpc>
            </a:pPr>
            <a:r>
              <a:rPr lang="hu-HU" sz="2000" i="1" dirty="0"/>
              <a:t>Részleges kockázatvállalás:</a:t>
            </a:r>
            <a:r>
              <a:rPr lang="hu-HU" sz="2000" dirty="0"/>
              <a:t> A pénzintézet és a szállító a faktoring-szerződésben meghatározott arányban közösen vállalja a vevő nem fizetése miatti kockázatot.</a:t>
            </a:r>
          </a:p>
          <a:p>
            <a:pPr lvl="1" fontAlgn="base" hangingPunct="0">
              <a:lnSpc>
                <a:spcPct val="100000"/>
              </a:lnSpc>
            </a:pPr>
            <a:r>
              <a:rPr lang="hu-HU" sz="2000" i="1" dirty="0"/>
              <a:t>Önálló kockázatvállalás:</a:t>
            </a:r>
            <a:r>
              <a:rPr lang="hu-HU" sz="2000" dirty="0"/>
              <a:t> A faktortársaság egyedül vállalja a követelés megvásárlásából származó esetleges veszteséget. Ezt nevezik visszkereseti jog fenntartása nélküli </a:t>
            </a:r>
            <a:r>
              <a:rPr lang="hu-HU" sz="2000" dirty="0" err="1"/>
              <a:t>faktorálásnak</a:t>
            </a:r>
            <a:r>
              <a:rPr lang="hu-HU" sz="2000" dirty="0"/>
              <a:t>.</a:t>
            </a:r>
          </a:p>
          <a:p>
            <a:pPr lvl="0">
              <a:lnSpc>
                <a:spcPct val="100000"/>
              </a:lnSpc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4248841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923728" y="1567312"/>
            <a:ext cx="9644880" cy="440580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hu-HU" sz="2200" i="1" dirty="0"/>
              <a:t>Előnyei:</a:t>
            </a:r>
            <a:endParaRPr lang="hu-HU" sz="2200" dirty="0"/>
          </a:p>
          <a:p>
            <a:pPr lvl="1">
              <a:lnSpc>
                <a:spcPct val="100000"/>
              </a:lnSpc>
            </a:pPr>
            <a:r>
              <a:rPr lang="hu-HU" sz="2000" dirty="0"/>
              <a:t>követelésének esedékességét megelőzően jut pénzhez,</a:t>
            </a:r>
          </a:p>
          <a:p>
            <a:pPr lvl="1">
              <a:lnSpc>
                <a:spcPct val="100000"/>
              </a:lnSpc>
            </a:pPr>
            <a:r>
              <a:rPr lang="hu-HU" sz="2000" dirty="0"/>
              <a:t>a bankhitelre kevésbé esélyes vállalkozások is finanszírozási forráshoz jutnak,</a:t>
            </a:r>
          </a:p>
          <a:p>
            <a:pPr lvl="1">
              <a:lnSpc>
                <a:spcPct val="100000"/>
              </a:lnSpc>
            </a:pPr>
            <a:r>
              <a:rPr lang="hu-HU" sz="2000" dirty="0"/>
              <a:t>a szolgáltatás vevője úgy jut rövidlejáratú hitelhez, hogy nem az ő fizetőképességét vizsgálja a bank,</a:t>
            </a:r>
          </a:p>
          <a:p>
            <a:pPr lvl="0">
              <a:lnSpc>
                <a:spcPct val="100000"/>
              </a:lnSpc>
            </a:pPr>
            <a:r>
              <a:rPr lang="hu-HU" sz="2200" i="1" dirty="0"/>
              <a:t>Hátrányai: </a:t>
            </a:r>
            <a:endParaRPr lang="hu-HU" sz="2200" dirty="0"/>
          </a:p>
          <a:p>
            <a:pPr lvl="1">
              <a:lnSpc>
                <a:spcPct val="100000"/>
              </a:lnSpc>
            </a:pPr>
            <a:r>
              <a:rPr lang="hu-HU" sz="2000" dirty="0"/>
              <a:t>költséges, </a:t>
            </a:r>
          </a:p>
          <a:p>
            <a:pPr lvl="1">
              <a:lnSpc>
                <a:spcPct val="100000"/>
              </a:lnSpc>
            </a:pPr>
            <a:r>
              <a:rPr lang="hu-HU" sz="2000" dirty="0"/>
              <a:t>a faktoring banknak betekintése lehet a teljes vevőkörbe.</a:t>
            </a:r>
          </a:p>
        </p:txBody>
      </p:sp>
    </p:spTree>
    <p:extLst>
      <p:ext uri="{BB962C8B-B14F-4D97-AF65-F5344CB8AC3E}">
        <p14:creationId xmlns:p14="http://schemas.microsoft.com/office/powerpoint/2010/main" val="3874635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423592" y="810953"/>
            <a:ext cx="7016195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 err="1"/>
              <a:t>Forfetírozás</a:t>
            </a:r>
            <a:endParaRPr lang="en-US" sz="4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2135560" y="1805478"/>
            <a:ext cx="8856984" cy="4356444"/>
          </a:xfrm>
        </p:spPr>
        <p:txBody>
          <a:bodyPr>
            <a:noAutofit/>
          </a:bodyPr>
          <a:lstStyle/>
          <a:p>
            <a:pPr marL="274320" indent="-274320">
              <a:lnSpc>
                <a:spcPct val="120000"/>
              </a:lnSpc>
              <a:spcBef>
                <a:spcPts val="580"/>
              </a:spcBef>
              <a:defRPr/>
            </a:pPr>
            <a:r>
              <a:rPr lang="en-US" sz="2000" dirty="0" err="1"/>
              <a:t>Követelés</a:t>
            </a:r>
            <a:r>
              <a:rPr lang="en-US" sz="2000" dirty="0"/>
              <a:t> </a:t>
            </a:r>
            <a:r>
              <a:rPr lang="en-US" sz="2000" dirty="0" err="1"/>
              <a:t>megvásárlása</a:t>
            </a:r>
            <a:r>
              <a:rPr lang="en-US" sz="2000" dirty="0"/>
              <a:t> </a:t>
            </a:r>
            <a:r>
              <a:rPr lang="en-US" sz="2000" dirty="0" err="1"/>
              <a:t>általában</a:t>
            </a:r>
            <a:r>
              <a:rPr lang="en-US" sz="2000" dirty="0"/>
              <a:t> </a:t>
            </a:r>
            <a:r>
              <a:rPr lang="en-US" sz="2000" dirty="0" err="1"/>
              <a:t>visszkereseti</a:t>
            </a:r>
            <a:r>
              <a:rPr lang="en-US" sz="2000" dirty="0"/>
              <a:t> jog </a:t>
            </a:r>
            <a:r>
              <a:rPr lang="en-US" sz="2000" dirty="0" err="1"/>
              <a:t>nélkül</a:t>
            </a:r>
            <a:r>
              <a:rPr lang="en-US" sz="2000" dirty="0"/>
              <a:t>,</a:t>
            </a:r>
            <a:endParaRPr lang="hu-HU" sz="2000" dirty="0"/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defRPr/>
            </a:pPr>
            <a:r>
              <a:rPr lang="hu-HU" sz="2000" dirty="0"/>
              <a:t>K</a:t>
            </a:r>
            <a:r>
              <a:rPr lang="en-US" sz="2000" dirty="0" err="1"/>
              <a:t>özép</a:t>
            </a:r>
            <a:r>
              <a:rPr lang="en-US" sz="2000" dirty="0"/>
              <a:t>-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hosszú</a:t>
            </a:r>
            <a:r>
              <a:rPr lang="en-US" sz="2000" dirty="0"/>
              <a:t> </a:t>
            </a:r>
            <a:r>
              <a:rPr lang="en-US" sz="2000" dirty="0" err="1"/>
              <a:t>lejáratú</a:t>
            </a:r>
            <a:r>
              <a:rPr lang="en-US" sz="2000" dirty="0"/>
              <a:t>, </a:t>
            </a:r>
            <a:r>
              <a:rPr lang="en-US" sz="2000" dirty="0" err="1"/>
              <a:t>nagy</a:t>
            </a:r>
            <a:r>
              <a:rPr lang="en-US" sz="2000" dirty="0"/>
              <a:t> </a:t>
            </a:r>
            <a:r>
              <a:rPr lang="en-US" sz="2000" dirty="0" err="1"/>
              <a:t>összegű</a:t>
            </a:r>
            <a:r>
              <a:rPr lang="en-US" sz="2000" dirty="0"/>
              <a:t> </a:t>
            </a:r>
            <a:r>
              <a:rPr lang="en-US" sz="2000" dirty="0" err="1"/>
              <a:t>követeléseit</a:t>
            </a:r>
            <a:r>
              <a:rPr lang="en-US" sz="2000" dirty="0"/>
              <a:t> </a:t>
            </a:r>
            <a:r>
              <a:rPr lang="en-US" sz="2000" dirty="0" err="1"/>
              <a:t>vásárolják</a:t>
            </a:r>
            <a:r>
              <a:rPr lang="en-US" sz="2000" dirty="0"/>
              <a:t> meg, a </a:t>
            </a:r>
            <a:r>
              <a:rPr lang="en-US" sz="2000" dirty="0" err="1"/>
              <a:t>lejáratot</a:t>
            </a:r>
            <a:r>
              <a:rPr lang="en-US" sz="2000" dirty="0"/>
              <a:t> </a:t>
            </a:r>
            <a:r>
              <a:rPr lang="en-US" sz="2000" dirty="0" err="1"/>
              <a:t>jóval</a:t>
            </a:r>
            <a:r>
              <a:rPr lang="en-US" sz="2000" dirty="0"/>
              <a:t> </a:t>
            </a:r>
            <a:r>
              <a:rPr lang="en-US" sz="2000" dirty="0" err="1"/>
              <a:t>megelőzően</a:t>
            </a:r>
            <a:r>
              <a:rPr lang="en-US" sz="2000" dirty="0"/>
              <a:t>,</a:t>
            </a:r>
            <a:endParaRPr lang="hu-HU" sz="2000" dirty="0"/>
          </a:p>
          <a:p>
            <a:pPr>
              <a:lnSpc>
                <a:spcPct val="120000"/>
              </a:lnSpc>
              <a:defRPr/>
            </a:pPr>
            <a:r>
              <a:rPr lang="en-US" sz="2000" dirty="0" err="1"/>
              <a:t>Fontos</a:t>
            </a:r>
            <a:r>
              <a:rPr lang="en-US" sz="2000" dirty="0"/>
              <a:t> </a:t>
            </a:r>
            <a:r>
              <a:rPr lang="en-US" sz="2000" dirty="0" err="1"/>
              <a:t>előfeltétel</a:t>
            </a:r>
            <a:r>
              <a:rPr lang="en-US" sz="2000" dirty="0"/>
              <a:t>, </a:t>
            </a:r>
            <a:r>
              <a:rPr lang="en-US" sz="2000" dirty="0" err="1"/>
              <a:t>hogy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adós</a:t>
            </a:r>
            <a:r>
              <a:rPr lang="en-US" sz="2000" dirty="0"/>
              <a:t> </a:t>
            </a:r>
            <a:r>
              <a:rPr lang="en-US" sz="2000" dirty="0" err="1"/>
              <a:t>első</a:t>
            </a:r>
            <a:r>
              <a:rPr lang="en-US" sz="2000" dirty="0"/>
              <a:t> </a:t>
            </a:r>
            <a:r>
              <a:rPr lang="en-US" sz="2000" dirty="0" err="1"/>
              <a:t>osztályú</a:t>
            </a:r>
            <a:r>
              <a:rPr lang="en-US" sz="2000" dirty="0"/>
              <a:t> </a:t>
            </a:r>
            <a:r>
              <a:rPr lang="en-US" sz="2000" dirty="0" err="1"/>
              <a:t>legyen</a:t>
            </a:r>
            <a:r>
              <a:rPr lang="en-US" sz="2000" dirty="0"/>
              <a:t>,</a:t>
            </a:r>
            <a:endParaRPr lang="hu-HU" sz="2000" dirty="0"/>
          </a:p>
          <a:p>
            <a:pPr lvl="0" fontAlgn="base" hangingPunct="0">
              <a:lnSpc>
                <a:spcPct val="120000"/>
              </a:lnSpc>
            </a:pPr>
            <a:r>
              <a:rPr lang="hu-HU" sz="2000" dirty="0"/>
              <a:t>Előnyök:</a:t>
            </a:r>
          </a:p>
          <a:p>
            <a:pPr lvl="1">
              <a:lnSpc>
                <a:spcPct val="120000"/>
              </a:lnSpc>
            </a:pPr>
            <a:r>
              <a:rPr lang="hu-HU" sz="1800" dirty="0"/>
              <a:t>az áru ellenértékét az általa a vevőjének nyújtott hitel lejárata előtt megkapja,</a:t>
            </a:r>
          </a:p>
          <a:p>
            <a:pPr lvl="1">
              <a:lnSpc>
                <a:spcPct val="120000"/>
              </a:lnSpc>
            </a:pPr>
            <a:r>
              <a:rPr lang="hu-HU" sz="1800" dirty="0"/>
              <a:t>hitelkövetelése átalakul készpénzzé,</a:t>
            </a:r>
          </a:p>
          <a:p>
            <a:pPr lvl="1">
              <a:lnSpc>
                <a:spcPct val="120000"/>
              </a:lnSpc>
            </a:pPr>
            <a:r>
              <a:rPr lang="hu-HU" sz="1800" dirty="0"/>
              <a:t>a refinanszírozás költségeit az export </a:t>
            </a:r>
            <a:r>
              <a:rPr lang="hu-HU" sz="1800" dirty="0" err="1"/>
              <a:t>árképzésnél</a:t>
            </a:r>
            <a:r>
              <a:rPr lang="hu-HU" sz="1800" dirty="0"/>
              <a:t> figyelembe veheti,</a:t>
            </a:r>
          </a:p>
          <a:p>
            <a:pPr lvl="1">
              <a:lnSpc>
                <a:spcPct val="120000"/>
              </a:lnSpc>
            </a:pPr>
            <a:r>
              <a:rPr lang="hu-HU" sz="1800" dirty="0"/>
              <a:t>javítja piaci pozícióját, növeli tőkéjének forgási sebességét.</a:t>
            </a:r>
          </a:p>
          <a:p>
            <a:pPr lvl="0">
              <a:lnSpc>
                <a:spcPct val="120000"/>
              </a:lnSpc>
            </a:pPr>
            <a:r>
              <a:rPr lang="hu-HU" sz="2000" dirty="0"/>
              <a:t>Hátrány: magas költségű finanszírozási forma a magas jutalékok miatt.</a:t>
            </a:r>
          </a:p>
          <a:p>
            <a:pPr>
              <a:lnSpc>
                <a:spcPct val="120000"/>
              </a:lnSpc>
              <a:defRPr/>
            </a:pPr>
            <a:endParaRPr lang="hu-HU" sz="2400" dirty="0"/>
          </a:p>
        </p:txBody>
      </p:sp>
      <p:sp>
        <p:nvSpPr>
          <p:cNvPr id="15" name="Téglalap 14"/>
          <p:cNvSpPr/>
          <p:nvPr/>
        </p:nvSpPr>
        <p:spPr>
          <a:xfrm>
            <a:off x="10317214" y="374351"/>
            <a:ext cx="1584176" cy="1008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3280186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765490"/>
              </p:ext>
            </p:extLst>
          </p:nvPr>
        </p:nvGraphicFramePr>
        <p:xfrm>
          <a:off x="1996820" y="691105"/>
          <a:ext cx="8868476" cy="54810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41023">
                  <a:extLst>
                    <a:ext uri="{9D8B030D-6E8A-4147-A177-3AD203B41FA5}">
                      <a16:colId xmlns:a16="http://schemas.microsoft.com/office/drawing/2014/main" val="2346418530"/>
                    </a:ext>
                  </a:extLst>
                </a:gridCol>
                <a:gridCol w="4427453">
                  <a:extLst>
                    <a:ext uri="{9D8B030D-6E8A-4147-A177-3AD203B41FA5}">
                      <a16:colId xmlns:a16="http://schemas.microsoft.com/office/drawing/2014/main" val="1097473821"/>
                    </a:ext>
                  </a:extLst>
                </a:gridCol>
              </a:tblGrid>
              <a:tr h="244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Forfetírozás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Faktoring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extLst>
                  <a:ext uri="{0D108BD9-81ED-4DB2-BD59-A6C34878D82A}">
                    <a16:rowId xmlns:a16="http://schemas.microsoft.com/office/drawing/2014/main" val="2699757289"/>
                  </a:ext>
                </a:extLst>
              </a:tr>
              <a:tr h="506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Közép- és hosszúlejáratú követelések megvásárlása (1-15 év)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Rövidlejáratú követelések megvásárlása (max. 12 hónapig)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extLst>
                  <a:ext uri="{0D108BD9-81ED-4DB2-BD59-A6C34878D82A}">
                    <a16:rowId xmlns:a16="http://schemas.microsoft.com/office/drawing/2014/main" val="1608026823"/>
                  </a:ext>
                </a:extLst>
              </a:tr>
              <a:tr h="244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Váltó és számlakövetelések megvásárlása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Számlakövetelések megvásárlása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extLst>
                  <a:ext uri="{0D108BD9-81ED-4DB2-BD59-A6C34878D82A}">
                    <a16:rowId xmlns:a16="http://schemas.microsoft.com/office/drawing/2014/main" val="3219215401"/>
                  </a:ext>
                </a:extLst>
              </a:tr>
              <a:tr h="710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Egyedi megállapodások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Általában keret-megállapodások (meghatározott időtartamon belül valamennyi követelést felöleli).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extLst>
                  <a:ext uri="{0D108BD9-81ED-4DB2-BD59-A6C34878D82A}">
                    <a16:rowId xmlns:a16="http://schemas.microsoft.com/office/drawing/2014/main" val="2284752915"/>
                  </a:ext>
                </a:extLst>
              </a:tr>
              <a:tr h="1029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Csak absztrakt (az áruügylettől elszakadt) követelések, zárolt összeg nélkül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Áruügyletből származtatott követelések.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Az ellenérték meghatározott hányadát zárolják későbbi reklamációk, mennyiségi, minőségi kifogások, hiányok fedezetére.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extLst>
                  <a:ext uri="{0D108BD9-81ED-4DB2-BD59-A6C34878D82A}">
                    <a16:rowId xmlns:a16="http://schemas.microsoft.com/office/drawing/2014/main" val="2529288918"/>
                  </a:ext>
                </a:extLst>
              </a:tr>
              <a:tr h="506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A minimális követelés összege, amelyet megvásárolnak általában jelentős összeg.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Kis összegű követelések megvásárlására is kiterjed.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extLst>
                  <a:ext uri="{0D108BD9-81ED-4DB2-BD59-A6C34878D82A}">
                    <a16:rowId xmlns:a16="http://schemas.microsoft.com/office/drawing/2014/main" val="3164547065"/>
                  </a:ext>
                </a:extLst>
              </a:tr>
              <a:tr h="506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A kockázatviselés és a finanszírozási funkció egymástól elválaszthatatlan.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Egyik vagy másik funkciót részben vagy egészben egymástól elválasztják.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extLst>
                  <a:ext uri="{0D108BD9-81ED-4DB2-BD59-A6C34878D82A}">
                    <a16:rowId xmlns:a16="http://schemas.microsoft.com/office/drawing/2014/main" val="1157445785"/>
                  </a:ext>
                </a:extLst>
              </a:tr>
              <a:tr h="473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A szolgáltató-ügyintézői funkció nem jelentős.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A szolgáltató  funkció gyakran igen jelentős.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extLst>
                  <a:ext uri="{0D108BD9-81ED-4DB2-BD59-A6C34878D82A}">
                    <a16:rowId xmlns:a16="http://schemas.microsoft.com/office/drawing/2014/main" val="1201703008"/>
                  </a:ext>
                </a:extLst>
              </a:tr>
              <a:tr h="506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A vevő (az importőr) a forfait ügylet létrejöttéről nem szerez tudomást.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A vevő (az importőr) a faktoring ügyletről tudomást szerez.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extLst>
                  <a:ext uri="{0D108BD9-81ED-4DB2-BD59-A6C34878D82A}">
                    <a16:rowId xmlns:a16="http://schemas.microsoft.com/office/drawing/2014/main" val="3252857050"/>
                  </a:ext>
                </a:extLst>
              </a:tr>
              <a:tr h="244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A visszkereseti jog kikötése kizárt.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A visszkereset kikötése gyakori.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extLst>
                  <a:ext uri="{0D108BD9-81ED-4DB2-BD59-A6C34878D82A}">
                    <a16:rowId xmlns:a16="http://schemas.microsoft.com/office/drawing/2014/main" val="3911199039"/>
                  </a:ext>
                </a:extLst>
              </a:tr>
              <a:tr h="506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A teljes kockázat miatt a költségek magasak.</a:t>
                      </a:r>
                      <a:endParaRPr lang="hu-H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A költségek attól függően változnak, hogy faktor milyen szolgáltatások nyújt.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1" marR="36191" marT="0" marB="0"/>
                </a:tc>
                <a:extLst>
                  <a:ext uri="{0D108BD9-81ED-4DB2-BD59-A6C34878D82A}">
                    <a16:rowId xmlns:a16="http://schemas.microsoft.com/office/drawing/2014/main" val="250485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324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083349" y="685800"/>
            <a:ext cx="7016195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/>
              <a:t>Lízing</a:t>
            </a:r>
            <a:endParaRPr lang="en-US" sz="4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2113774" y="1828800"/>
            <a:ext cx="9022786" cy="39044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hu-HU" sz="2200" dirty="0"/>
              <a:t>A lízing jelenthet:</a:t>
            </a:r>
          </a:p>
          <a:p>
            <a:pPr marL="850392" lvl="1" indent="-457200">
              <a:lnSpc>
                <a:spcPct val="100000"/>
              </a:lnSpc>
              <a:spcBef>
                <a:spcPts val="370"/>
              </a:spcBef>
              <a:defRPr/>
            </a:pPr>
            <a:r>
              <a:rPr lang="hu-HU" sz="2000" dirty="0"/>
              <a:t>speciális bérletet: a bérlő igényeinek megfelelő speciális eszközt adnak bérbe</a:t>
            </a:r>
          </a:p>
          <a:p>
            <a:pPr marL="850392" lvl="1" indent="-457200">
              <a:lnSpc>
                <a:spcPct val="100000"/>
              </a:lnSpc>
              <a:spcBef>
                <a:spcPts val="370"/>
              </a:spcBef>
              <a:defRPr/>
            </a:pPr>
            <a:r>
              <a:rPr lang="hu-HU" sz="2000" dirty="0"/>
              <a:t>különleges finanszírozási (hitelezési) formát</a:t>
            </a:r>
          </a:p>
          <a:p>
            <a:pPr marL="850392" lvl="1" indent="-457200">
              <a:lnSpc>
                <a:spcPct val="100000"/>
              </a:lnSpc>
              <a:spcBef>
                <a:spcPts val="370"/>
              </a:spcBef>
              <a:defRPr/>
            </a:pPr>
            <a:r>
              <a:rPr lang="hu-HU" sz="2000" dirty="0"/>
              <a:t>speciális kereskedelmi eszközt – lízingdíjjal növelt értéken ad el</a:t>
            </a:r>
          </a:p>
          <a:p>
            <a:pPr marL="274320" indent="-274320">
              <a:lnSpc>
                <a:spcPct val="100000"/>
              </a:lnSpc>
              <a:spcBef>
                <a:spcPts val="580"/>
              </a:spcBef>
              <a:defRPr/>
            </a:pPr>
            <a:r>
              <a:rPr lang="hu-HU" sz="2200" dirty="0"/>
              <a:t>A lízing lényege: </a:t>
            </a:r>
            <a:r>
              <a:rPr lang="hu-HU" sz="2000" dirty="0"/>
              <a:t>olyan üzletfajta, amelynek során a lízingbe adó azzal a céllal vásárolja meg a lízingbe vevő által kiválasztott jószágot, hogy annak használatát lízingbe vevőnek díjfizetés ellenében adott időre átengedje, s egyben lehetőséget teremt számára, hogy a futamidő végén tulajdonába menjen át.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0082359" y="374017"/>
            <a:ext cx="1584176" cy="1008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470899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855912" y="1593540"/>
            <a:ext cx="8640960" cy="39180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hu-HU" sz="2200" dirty="0"/>
              <a:t>Csoportosítása:</a:t>
            </a:r>
          </a:p>
          <a:p>
            <a:pPr lvl="1">
              <a:lnSpc>
                <a:spcPct val="100000"/>
              </a:lnSpc>
              <a:defRPr/>
            </a:pPr>
            <a:r>
              <a:rPr lang="hu-HU" sz="2000" dirty="0"/>
              <a:t>A lízing tárgya szerint lehet (</a:t>
            </a:r>
            <a:r>
              <a:rPr lang="hu-HU" sz="2000" dirty="0" err="1"/>
              <a:t>tőkejavak</a:t>
            </a:r>
            <a:r>
              <a:rPr lang="hu-HU" sz="2000" dirty="0"/>
              <a:t>, személyek)</a:t>
            </a:r>
          </a:p>
          <a:p>
            <a:pPr lvl="1">
              <a:lnSpc>
                <a:spcPct val="100000"/>
              </a:lnSpc>
              <a:defRPr/>
            </a:pPr>
            <a:r>
              <a:rPr lang="hu-HU" sz="2000" dirty="0"/>
              <a:t>A bérelt tárgyak állapota alapján lehet (</a:t>
            </a:r>
            <a:r>
              <a:rPr lang="hu-HU" sz="2000" dirty="0" err="1"/>
              <a:t>first</a:t>
            </a:r>
            <a:r>
              <a:rPr lang="hu-HU" sz="2000" dirty="0"/>
              <a:t> / </a:t>
            </a:r>
            <a:r>
              <a:rPr lang="hu-HU" sz="2000" dirty="0" err="1"/>
              <a:t>second</a:t>
            </a:r>
            <a:r>
              <a:rPr lang="hu-HU" sz="2000" dirty="0"/>
              <a:t> </a:t>
            </a:r>
            <a:r>
              <a:rPr lang="hu-HU" sz="2000" dirty="0" err="1"/>
              <a:t>hand</a:t>
            </a:r>
            <a:r>
              <a:rPr lang="hu-HU" sz="2000" dirty="0"/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hu-HU" sz="2000" dirty="0"/>
              <a:t>Lízingfajták:</a:t>
            </a:r>
          </a:p>
          <a:p>
            <a:pPr marL="1424178" lvl="2" indent="-514350">
              <a:lnSpc>
                <a:spcPct val="100000"/>
              </a:lnSpc>
              <a:spcBef>
                <a:spcPts val="580"/>
              </a:spcBef>
              <a:defRPr/>
            </a:pPr>
            <a:r>
              <a:rPr lang="hu-HU" dirty="0"/>
              <a:t>Operatív lízing,</a:t>
            </a:r>
          </a:p>
          <a:p>
            <a:pPr marL="1424178" lvl="2" indent="-514350">
              <a:lnSpc>
                <a:spcPct val="100000"/>
              </a:lnSpc>
              <a:spcBef>
                <a:spcPts val="580"/>
              </a:spcBef>
              <a:defRPr/>
            </a:pPr>
            <a:r>
              <a:rPr lang="hu-HU" dirty="0"/>
              <a:t>Pénzügyi lízing,</a:t>
            </a:r>
          </a:p>
          <a:p>
            <a:pPr marL="1424178" lvl="2" indent="-514350">
              <a:lnSpc>
                <a:spcPct val="100000"/>
              </a:lnSpc>
              <a:spcBef>
                <a:spcPts val="580"/>
              </a:spcBef>
              <a:defRPr/>
            </a:pPr>
            <a:r>
              <a:rPr lang="hu-HU" dirty="0"/>
              <a:t>Különleges lízingfajták: </a:t>
            </a:r>
            <a:r>
              <a:rPr lang="hu-HU" dirty="0" err="1"/>
              <a:t>visszlízing</a:t>
            </a:r>
            <a:r>
              <a:rPr lang="hu-HU" dirty="0"/>
              <a:t>, szervizlízing, szolgáltatás lízing,</a:t>
            </a:r>
          </a:p>
        </p:txBody>
      </p:sp>
    </p:spTree>
    <p:extLst>
      <p:ext uri="{BB962C8B-B14F-4D97-AF65-F5344CB8AC3E}">
        <p14:creationId xmlns:p14="http://schemas.microsoft.com/office/powerpoint/2010/main" val="2483380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811524" y="1091500"/>
            <a:ext cx="9397044" cy="5075820"/>
          </a:xfrm>
        </p:spPr>
        <p:txBody>
          <a:bodyPr>
            <a:noAutofit/>
          </a:bodyPr>
          <a:lstStyle/>
          <a:p>
            <a:pPr lvl="0" hangingPunct="0">
              <a:lnSpc>
                <a:spcPct val="100000"/>
              </a:lnSpc>
            </a:pPr>
            <a:r>
              <a:rPr lang="hu-HU" sz="1800" b="1" i="1" dirty="0"/>
              <a:t>Pénzügyi lízing</a:t>
            </a:r>
            <a:r>
              <a:rPr lang="hu-HU" sz="1800" b="1" dirty="0"/>
              <a:t> </a:t>
            </a:r>
            <a:r>
              <a:rPr lang="hu-HU" sz="1800" dirty="0"/>
              <a:t>olyan ügylet, amelynek keretében a lízingbe adó megvásárolja a lízingbe vevő által igényelt tárgyi vagy immateriális eszközöket. Az így beszerzett eszközöket a lízingbe adó használatra átadja a lízingbe vevőnek, és azokat a lízingbe vevő könyveiben aktiválják. A pénzügyi lízing esetében a megrongálódás, elvesztés, és lopás kockázatát a lízingbe vevő viseli. A lízingidőszak alatt a lízingbe vevő jogosult az eszközökből származó hasznokra, őt terhelik ugyanakkor az eszköz közvetlen költségei. A pénzügyi lízing két fajtája:</a:t>
            </a:r>
          </a:p>
          <a:p>
            <a:pPr lvl="1">
              <a:lnSpc>
                <a:spcPct val="100000"/>
              </a:lnSpc>
            </a:pPr>
            <a:r>
              <a:rPr lang="hu-HU" sz="1800" dirty="0"/>
              <a:t>Zárt végű pénzügyi lízing: részletre vásárlás olyan formája, amikor a vagyontárgy a lízingcég tulajdonában van, a futamidő végén a </a:t>
            </a:r>
            <a:r>
              <a:rPr lang="hu-HU" sz="1800" dirty="0" err="1"/>
              <a:t>lízingbevevő</a:t>
            </a:r>
            <a:r>
              <a:rPr lang="hu-HU" sz="1800" dirty="0"/>
              <a:t> a maradványértéken megvásárolja a lízingelt eszközt (ÁFA teljes összege a futamidő elején keletkezik), értékcsökkenést a </a:t>
            </a:r>
            <a:r>
              <a:rPr lang="hu-HU" sz="1800" dirty="0" err="1"/>
              <a:t>lízingbevevő</a:t>
            </a:r>
            <a:r>
              <a:rPr lang="hu-HU" sz="1800" dirty="0"/>
              <a:t> számolja el, és az időszakonként fizetendő lízingdíjat részletfizetésként könyvelheti</a:t>
            </a:r>
          </a:p>
          <a:p>
            <a:pPr lvl="1">
              <a:lnSpc>
                <a:spcPct val="100000"/>
              </a:lnSpc>
            </a:pPr>
            <a:r>
              <a:rPr lang="hu-HU" sz="1800" dirty="0"/>
              <a:t>Nyílt végű pénzügyi lízing: az eszköz nem feltétlenül kerül a lízingelő tulajdonába, csak opciós jogot (lehetőséget) kap a vásárlásra (ÁFA fizetése a futamidő alatt folyamatosan történik), az értékcsökkenést a lízingbe adó számolja el, az időszakonként fizetendő lízingdíj költségként számolható el a lízingbe vevőnél</a:t>
            </a:r>
          </a:p>
        </p:txBody>
      </p:sp>
    </p:spTree>
    <p:extLst>
      <p:ext uri="{BB962C8B-B14F-4D97-AF65-F5344CB8AC3E}">
        <p14:creationId xmlns:p14="http://schemas.microsoft.com/office/powerpoint/2010/main" val="3631850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847528" y="927094"/>
            <a:ext cx="9793088" cy="5003812"/>
          </a:xfrm>
        </p:spPr>
        <p:txBody>
          <a:bodyPr>
            <a:noAutofit/>
          </a:bodyPr>
          <a:lstStyle/>
          <a:p>
            <a:pPr lvl="0" hangingPunct="0">
              <a:lnSpc>
                <a:spcPct val="100000"/>
              </a:lnSpc>
            </a:pPr>
            <a:r>
              <a:rPr lang="hu-HU" sz="1800" b="1" i="1" dirty="0"/>
              <a:t>Operatív lízing</a:t>
            </a:r>
            <a:r>
              <a:rPr lang="hu-HU" sz="1800" dirty="0"/>
              <a:t> olyan szerződés alapján valósul meg, amely szerződés szerint a lízingbeadó a már meglévő, ill. a </a:t>
            </a:r>
            <a:r>
              <a:rPr lang="hu-HU" sz="1800" dirty="0" err="1"/>
              <a:t>lízingbevevő</a:t>
            </a:r>
            <a:r>
              <a:rPr lang="hu-HU" sz="1800" dirty="0"/>
              <a:t> igényei szerint beszerzett és a lízingbeadó tulajdonát képező eszközt lízingdíj ellenében, a szerződésben rögzített időtartamra a </a:t>
            </a:r>
            <a:r>
              <a:rPr lang="hu-HU" sz="1800" dirty="0" err="1"/>
              <a:t>lízingbevevő</a:t>
            </a:r>
            <a:r>
              <a:rPr lang="hu-HU" sz="1800" dirty="0"/>
              <a:t> használatába, birtokába adja. A </a:t>
            </a:r>
            <a:r>
              <a:rPr lang="hu-HU" sz="1800" dirty="0" err="1"/>
              <a:t>lízingbevevő</a:t>
            </a:r>
            <a:r>
              <a:rPr lang="hu-HU" sz="1800" dirty="0"/>
              <a:t> a lízing időtartama alatt viseli a lízingelt eszközzel kapcsolatos költségeket, beleértve a kárveszély összes költségét is. A lízing időtartamának végén pedig a lízingelt eszközt köteles a lízingbeadónak visszaszolgáltatni. Az operatív lízing esetén a lízingelt eszközt a lízingbeadó tartja nyilván a könyvviteli elszámolásaiban, s ő számolja el az értékcsökkenési leírást is. A lízingszerződés és a bérleti szerződés rokon vonásokat mutat, de nem azonos. Hasonlóságok és különbségek:</a:t>
            </a:r>
          </a:p>
          <a:p>
            <a:pPr lvl="1">
              <a:lnSpc>
                <a:spcPct val="100000"/>
              </a:lnSpc>
            </a:pPr>
            <a:r>
              <a:rPr lang="hu-HU" sz="1800" dirty="0"/>
              <a:t>A lízingnél és a bérletnél egyaránt különválik a tulajdonjog és használat.</a:t>
            </a:r>
          </a:p>
          <a:p>
            <a:pPr lvl="1">
              <a:lnSpc>
                <a:spcPct val="100000"/>
              </a:lnSpc>
            </a:pPr>
            <a:r>
              <a:rPr lang="hu-HU" sz="1800" dirty="0"/>
              <a:t>A bérleti szerződésnél a bérbeadó szavatol azért, hogy a bérelt dolog a bérlet egész időtartama alatt alkalmas legyen a szerződésszerű használatra. A dolog finanszírozásával járó nagyobb kiadások a bérbeadót terhelik.</a:t>
            </a:r>
          </a:p>
          <a:p>
            <a:pPr lvl="1">
              <a:lnSpc>
                <a:spcPct val="100000"/>
              </a:lnSpc>
            </a:pPr>
            <a:r>
              <a:rPr lang="hu-HU" sz="1800" dirty="0"/>
              <a:t>Lízingszerződés esetén a dolog fenntartásával járó minden költség a </a:t>
            </a:r>
            <a:r>
              <a:rPr lang="hu-HU" sz="1800" dirty="0" err="1"/>
              <a:t>lízingbevevőre</a:t>
            </a:r>
            <a:r>
              <a:rPr lang="hu-HU" sz="1800" dirty="0"/>
              <a:t> hárul.</a:t>
            </a:r>
          </a:p>
          <a:p>
            <a:pPr lvl="1">
              <a:lnSpc>
                <a:spcPct val="100000"/>
              </a:lnSpc>
            </a:pPr>
            <a:r>
              <a:rPr lang="hu-HU" sz="1800" dirty="0"/>
              <a:t>A </a:t>
            </a:r>
            <a:r>
              <a:rPr lang="hu-HU" sz="1800" dirty="0" err="1"/>
              <a:t>lízingbevevő</a:t>
            </a:r>
            <a:r>
              <a:rPr lang="hu-HU" sz="1800" dirty="0"/>
              <a:t> a szerződést nem mondhatja fel. </a:t>
            </a:r>
          </a:p>
        </p:txBody>
      </p:sp>
    </p:spTree>
    <p:extLst>
      <p:ext uri="{BB962C8B-B14F-4D97-AF65-F5344CB8AC3E}">
        <p14:creationId xmlns:p14="http://schemas.microsoft.com/office/powerpoint/2010/main" val="403368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889442" y="859050"/>
            <a:ext cx="7016195" cy="11430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hu-HU" sz="4000" dirty="0"/>
              <a:t>Mi</a:t>
            </a:r>
            <a:r>
              <a:rPr lang="hu-HU" dirty="0"/>
              <a:t> az értékpapír?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693404" y="2124786"/>
            <a:ext cx="9391134" cy="27147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2400" dirty="0"/>
              <a:t>Közgazdasági természete szerint valamilyen vagyonnal kapcsolatos jogot megtestesítő forgalomképes okirat vagy számlán megjelenő elektronikus jel.</a:t>
            </a:r>
          </a:p>
          <a:p>
            <a:pPr>
              <a:lnSpc>
                <a:spcPct val="100000"/>
              </a:lnSpc>
            </a:pPr>
            <a:r>
              <a:rPr lang="hu-HU" sz="2400" dirty="0"/>
              <a:t>Különböző időpontbeli pénzek cseréjének eszköze.</a:t>
            </a:r>
          </a:p>
        </p:txBody>
      </p:sp>
    </p:spTree>
    <p:extLst>
      <p:ext uri="{BB962C8B-B14F-4D97-AF65-F5344CB8AC3E}">
        <p14:creationId xmlns:p14="http://schemas.microsoft.com/office/powerpoint/2010/main" val="2739408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440180"/>
              </p:ext>
            </p:extLst>
          </p:nvPr>
        </p:nvGraphicFramePr>
        <p:xfrm>
          <a:off x="2279575" y="700935"/>
          <a:ext cx="7632850" cy="4968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7355">
                  <a:extLst>
                    <a:ext uri="{9D8B030D-6E8A-4147-A177-3AD203B41FA5}">
                      <a16:colId xmlns:a16="http://schemas.microsoft.com/office/drawing/2014/main" val="1678326398"/>
                    </a:ext>
                  </a:extLst>
                </a:gridCol>
                <a:gridCol w="1112452">
                  <a:extLst>
                    <a:ext uri="{9D8B030D-6E8A-4147-A177-3AD203B41FA5}">
                      <a16:colId xmlns:a16="http://schemas.microsoft.com/office/drawing/2014/main" val="3055739328"/>
                    </a:ext>
                  </a:extLst>
                </a:gridCol>
                <a:gridCol w="1112452">
                  <a:extLst>
                    <a:ext uri="{9D8B030D-6E8A-4147-A177-3AD203B41FA5}">
                      <a16:colId xmlns:a16="http://schemas.microsoft.com/office/drawing/2014/main" val="3845226615"/>
                    </a:ext>
                  </a:extLst>
                </a:gridCol>
                <a:gridCol w="1112452">
                  <a:extLst>
                    <a:ext uri="{9D8B030D-6E8A-4147-A177-3AD203B41FA5}">
                      <a16:colId xmlns:a16="http://schemas.microsoft.com/office/drawing/2014/main" val="2761672445"/>
                    </a:ext>
                  </a:extLst>
                </a:gridCol>
                <a:gridCol w="958139">
                  <a:extLst>
                    <a:ext uri="{9D8B030D-6E8A-4147-A177-3AD203B41FA5}">
                      <a16:colId xmlns:a16="http://schemas.microsoft.com/office/drawing/2014/main" val="3189315351"/>
                    </a:ext>
                  </a:extLst>
                </a:gridCol>
              </a:tblGrid>
              <a:tr h="490203">
                <a:tc rowSpan="2"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Pénzügyi lízing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Operatív lízing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642096"/>
                  </a:ext>
                </a:extLst>
              </a:tr>
              <a:tr h="10136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lízingbe adó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lízingbe vevő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lízingbe adó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lízingbe vevő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6601123"/>
                  </a:ext>
                </a:extLst>
              </a:tr>
              <a:tr h="49020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Birtoklás joga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2294747"/>
                  </a:ext>
                </a:extLst>
              </a:tr>
              <a:tr h="49020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Tulajdonlás joga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217715"/>
                  </a:ext>
                </a:extLst>
              </a:tr>
              <a:tr h="10136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lízingelt dolog a vagyoni nyilvántartásban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901578"/>
                  </a:ext>
                </a:extLst>
              </a:tr>
              <a:tr h="4902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értékcsökkenés   elszámolása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191637"/>
                  </a:ext>
                </a:extLst>
              </a:tr>
              <a:tr h="4902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lízingügylet bevétele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557755"/>
                  </a:ext>
                </a:extLst>
              </a:tr>
              <a:tr h="4902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lízingdíj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904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266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855912" y="1173782"/>
            <a:ext cx="8640960" cy="5003812"/>
          </a:xfrm>
        </p:spPr>
        <p:txBody>
          <a:bodyPr>
            <a:noAutofit/>
          </a:bodyPr>
          <a:lstStyle/>
          <a:p>
            <a:pPr hangingPunct="0">
              <a:lnSpc>
                <a:spcPct val="100000"/>
              </a:lnSpc>
            </a:pPr>
            <a:r>
              <a:rPr lang="hu-HU" sz="1800" b="1" i="1" dirty="0"/>
              <a:t>A lízing speciális típusai:</a:t>
            </a:r>
            <a:endParaRPr lang="hu-HU" sz="1800" dirty="0"/>
          </a:p>
          <a:p>
            <a:pPr lvl="1" hangingPunct="0">
              <a:lnSpc>
                <a:spcPct val="100000"/>
              </a:lnSpc>
            </a:pPr>
            <a:r>
              <a:rPr lang="hu-HU" sz="1800" b="1" i="1" dirty="0" err="1"/>
              <a:t>Visszlízing</a:t>
            </a:r>
            <a:r>
              <a:rPr lang="hu-HU" sz="1800" b="1" i="1" dirty="0"/>
              <a:t>:</a:t>
            </a:r>
            <a:r>
              <a:rPr lang="hu-HU" sz="1800" b="1" dirty="0"/>
              <a:t> </a:t>
            </a:r>
            <a:r>
              <a:rPr lang="hu-HU" sz="1800" dirty="0"/>
              <a:t>a </a:t>
            </a:r>
            <a:r>
              <a:rPr lang="hu-HU" sz="1800" dirty="0" err="1"/>
              <a:t>visszlízing</a:t>
            </a:r>
            <a:r>
              <a:rPr lang="hu-HU" sz="1800" dirty="0"/>
              <a:t> olyan konstrukció, amelynek során a vállalkozás valamely tárgyi eszközét eladja egy lízingtársaságnak, majd azt azonnal lízingbe is veszi.</a:t>
            </a:r>
          </a:p>
          <a:p>
            <a:pPr lvl="1" hangingPunct="0">
              <a:lnSpc>
                <a:spcPct val="100000"/>
              </a:lnSpc>
            </a:pPr>
            <a:r>
              <a:rPr lang="hu-HU" sz="1800" b="1" i="1" dirty="0"/>
              <a:t>Szervizlízing:</a:t>
            </a:r>
            <a:r>
              <a:rPr lang="hu-HU" sz="1800" b="1" dirty="0"/>
              <a:t> </a:t>
            </a:r>
            <a:r>
              <a:rPr lang="hu-HU" sz="1800" dirty="0"/>
              <a:t>a szervizlízing tulajdonképpen nem különálló lízingfajta, hanem egy szerviz-szolgáltatással kibővített lízing konstrukció.</a:t>
            </a:r>
          </a:p>
          <a:p>
            <a:pPr lvl="1">
              <a:lnSpc>
                <a:spcPct val="100000"/>
              </a:lnSpc>
            </a:pPr>
            <a:r>
              <a:rPr lang="hu-HU" sz="1800" b="1" i="1" dirty="0" err="1"/>
              <a:t>Allízing</a:t>
            </a:r>
            <a:r>
              <a:rPr lang="hu-HU" sz="1800" b="1" i="1" dirty="0"/>
              <a:t>:</a:t>
            </a:r>
            <a:r>
              <a:rPr lang="hu-HU" sz="1800" dirty="0"/>
              <a:t> a lízingbe vevő a lízingtárgyat továbbadja lízingbe az eredeti lízingbe adó hozzájárulásával (lízingkockázat megosztás)</a:t>
            </a:r>
          </a:p>
          <a:p>
            <a:pPr lvl="1">
              <a:lnSpc>
                <a:spcPct val="100000"/>
              </a:lnSpc>
            </a:pPr>
            <a:r>
              <a:rPr lang="hu-HU" sz="1800" b="1" i="1" dirty="0"/>
              <a:t>Szolgáltatási lízing:</a:t>
            </a:r>
            <a:r>
              <a:rPr lang="hu-HU" sz="1800" dirty="0"/>
              <a:t> a lízingtárgy teljes fenntartását a lízingtársaság koordinálja – a lízingbe vevő a teljes szolgáltató hálózatot közvetlen fizetés nélkül igénybe veheti (a lízingcég egyenlíti ki a szolgáltatók követelését).</a:t>
            </a:r>
          </a:p>
        </p:txBody>
      </p:sp>
    </p:spTree>
    <p:extLst>
      <p:ext uri="{BB962C8B-B14F-4D97-AF65-F5344CB8AC3E}">
        <p14:creationId xmlns:p14="http://schemas.microsoft.com/office/powerpoint/2010/main" val="3206362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866854" y="764704"/>
            <a:ext cx="9629745" cy="5003812"/>
          </a:xfrm>
        </p:spPr>
        <p:txBody>
          <a:bodyPr>
            <a:noAutofit/>
          </a:bodyPr>
          <a:lstStyle/>
          <a:p>
            <a:pPr lvl="0" hangingPunct="0">
              <a:lnSpc>
                <a:spcPct val="100000"/>
              </a:lnSpc>
            </a:pPr>
            <a:r>
              <a:rPr lang="hu-HU" sz="1800" b="1" i="1" dirty="0"/>
              <a:t>Operatív lízing</a:t>
            </a:r>
            <a:r>
              <a:rPr lang="hu-HU" sz="1800" dirty="0"/>
              <a:t> olyan szerződés alapján valósul meg, amely szerződés szerint a lízingbeadó a már meglévő, ill. a </a:t>
            </a:r>
            <a:r>
              <a:rPr lang="hu-HU" sz="1800" dirty="0" err="1"/>
              <a:t>lízingbevevő</a:t>
            </a:r>
            <a:r>
              <a:rPr lang="hu-HU" sz="1800" dirty="0"/>
              <a:t> igényei szerint beszerzett és a lízingbeadó tulajdonát képező eszközt lízingdíj ellenében, a szerződésben rögzített időtartamra a </a:t>
            </a:r>
            <a:r>
              <a:rPr lang="hu-HU" sz="1800" dirty="0" err="1"/>
              <a:t>lízingbevevő</a:t>
            </a:r>
            <a:r>
              <a:rPr lang="hu-HU" sz="1800" dirty="0"/>
              <a:t> használatába, birtokába adja. A </a:t>
            </a:r>
            <a:r>
              <a:rPr lang="hu-HU" sz="1800" dirty="0" err="1"/>
              <a:t>lízingbevevő</a:t>
            </a:r>
            <a:r>
              <a:rPr lang="hu-HU" sz="1800" dirty="0"/>
              <a:t> a lízing időtartama alatt viseli a lízingelt eszközzel kapcsolatos költségeket, beleértve a kárveszély összes költségét is. A lízing időtartamának végén pedig a lízingelt eszközt köteles a lízingbeadónak visszaszolgáltatni. Az operatív lízing esetén a lízingelt eszközt a lízingbeadó tartja nyilván a könyvviteli elszámolásaiban, s ő számolja el az értékcsökkenési leírást is. A lízingszerződés és a bérleti szerződés rokon vonásokat mutat, de nem azonos. Hasonlóságok és különbségek:</a:t>
            </a:r>
          </a:p>
          <a:p>
            <a:pPr lvl="1">
              <a:lnSpc>
                <a:spcPct val="100000"/>
              </a:lnSpc>
            </a:pPr>
            <a:r>
              <a:rPr lang="hu-HU" sz="1800" dirty="0"/>
              <a:t>A lízingnél és a bérletnél egyaránt különválik a tulajdonjog és használat.</a:t>
            </a:r>
          </a:p>
          <a:p>
            <a:pPr lvl="1">
              <a:lnSpc>
                <a:spcPct val="100000"/>
              </a:lnSpc>
            </a:pPr>
            <a:r>
              <a:rPr lang="hu-HU" sz="1800" dirty="0"/>
              <a:t>A bérleti szerződésnél a bérbeadó szavatol azért, hogy a bérelt dolog a bérlet egész időtartama alatt alkalmas legyen a szerződésszerű használatra. A dolog finanszírozásával járó nagyobb kiadások a bérbeadót terhelik.</a:t>
            </a:r>
          </a:p>
          <a:p>
            <a:pPr lvl="1">
              <a:lnSpc>
                <a:spcPct val="100000"/>
              </a:lnSpc>
            </a:pPr>
            <a:r>
              <a:rPr lang="hu-HU" sz="1800" dirty="0"/>
              <a:t>Lízingszerződés esetén a dolog fenntartásával járó minden költség a </a:t>
            </a:r>
            <a:r>
              <a:rPr lang="hu-HU" sz="1800" dirty="0" err="1"/>
              <a:t>lízingbevevőre</a:t>
            </a:r>
            <a:r>
              <a:rPr lang="hu-HU" sz="1800" dirty="0"/>
              <a:t> hárul.</a:t>
            </a:r>
          </a:p>
          <a:p>
            <a:pPr lvl="1">
              <a:lnSpc>
                <a:spcPct val="100000"/>
              </a:lnSpc>
            </a:pPr>
            <a:r>
              <a:rPr lang="hu-HU" sz="1800" dirty="0"/>
              <a:t>A </a:t>
            </a:r>
            <a:r>
              <a:rPr lang="hu-HU" sz="1800" dirty="0" err="1"/>
              <a:t>lízingbevevő</a:t>
            </a:r>
            <a:r>
              <a:rPr lang="hu-HU" sz="1800" dirty="0"/>
              <a:t> a szerződést nem mondhatja fel. </a:t>
            </a:r>
          </a:p>
        </p:txBody>
      </p:sp>
    </p:spTree>
    <p:extLst>
      <p:ext uri="{BB962C8B-B14F-4D97-AF65-F5344CB8AC3E}">
        <p14:creationId xmlns:p14="http://schemas.microsoft.com/office/powerpoint/2010/main" val="3258163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995736" y="685800"/>
            <a:ext cx="8856984" cy="5003812"/>
          </a:xfrm>
        </p:spPr>
        <p:txBody>
          <a:bodyPr>
            <a:noAutofit/>
          </a:bodyPr>
          <a:lstStyle/>
          <a:p>
            <a:pPr marL="0" indent="0" hangingPunct="0">
              <a:lnSpc>
                <a:spcPct val="100000"/>
              </a:lnSpc>
              <a:buNone/>
            </a:pPr>
            <a:r>
              <a:rPr lang="hu-HU" sz="1400" b="1" i="1" dirty="0"/>
              <a:t>További lízingfajták:</a:t>
            </a:r>
          </a:p>
          <a:p>
            <a:pPr lvl="0" hangingPunct="0">
              <a:lnSpc>
                <a:spcPct val="100000"/>
              </a:lnSpc>
            </a:pPr>
            <a:r>
              <a:rPr lang="hu-HU" sz="1400" i="1" dirty="0"/>
              <a:t>A lízing szereplőinek száma alapján beszélhetünk:</a:t>
            </a:r>
            <a:endParaRPr lang="hu-HU" sz="1400" dirty="0"/>
          </a:p>
          <a:p>
            <a:pPr lvl="1">
              <a:lnSpc>
                <a:spcPct val="100000"/>
              </a:lnSpc>
            </a:pPr>
            <a:r>
              <a:rPr lang="hu-HU" sz="1400" dirty="0"/>
              <a:t>Közvetett (</a:t>
            </a:r>
            <a:r>
              <a:rPr lang="hu-HU" sz="1400" dirty="0" err="1"/>
              <a:t>trilaterális</a:t>
            </a:r>
            <a:r>
              <a:rPr lang="hu-HU" sz="1400" dirty="0"/>
              <a:t> vagy klasszikus) lízingről: A közvetett lízing az általánosnak tekinthető lízingügylet, amelynek három szereplője van, mégpedig a szállító, a lízingtársaság, ill. a </a:t>
            </a:r>
            <a:r>
              <a:rPr lang="hu-HU" sz="1400" dirty="0" err="1"/>
              <a:t>lízingbevevő</a:t>
            </a:r>
            <a:r>
              <a:rPr lang="hu-HU" sz="1400" dirty="0"/>
              <a:t>.</a:t>
            </a:r>
          </a:p>
          <a:p>
            <a:pPr lvl="1">
              <a:lnSpc>
                <a:spcPct val="100000"/>
              </a:lnSpc>
            </a:pPr>
            <a:r>
              <a:rPr lang="hu-HU" sz="1400" dirty="0"/>
              <a:t>Közvetlen lízing: csak két szereplője van. Ez úgy képzelhető el, hogy a szállító és a lízingbe adó funkcióját ugyanaz a gazdasági szervezet látja el.</a:t>
            </a:r>
          </a:p>
          <a:p>
            <a:pPr lvl="1">
              <a:lnSpc>
                <a:spcPct val="100000"/>
              </a:lnSpc>
            </a:pPr>
            <a:r>
              <a:rPr lang="hu-HU" sz="1400" dirty="0" err="1"/>
              <a:t>viszontlízing</a:t>
            </a:r>
            <a:r>
              <a:rPr lang="hu-HU" sz="1400" dirty="0"/>
              <a:t> ( + lebonyolító, aki a szerződést köti)</a:t>
            </a:r>
          </a:p>
          <a:p>
            <a:pPr lvl="1">
              <a:lnSpc>
                <a:spcPct val="100000"/>
              </a:lnSpc>
            </a:pPr>
            <a:r>
              <a:rPr lang="hu-HU" sz="1400" dirty="0"/>
              <a:t>áttételes lízing (a bérlő és bérbeadón kívül a hitelezők is bekapcsolódnak)</a:t>
            </a:r>
          </a:p>
          <a:p>
            <a:pPr lvl="0" hangingPunct="0">
              <a:lnSpc>
                <a:spcPct val="100000"/>
              </a:lnSpc>
            </a:pPr>
            <a:r>
              <a:rPr lang="hu-HU" sz="1400" i="1" dirty="0"/>
              <a:t>A lízingügyleteket csoportosíthatjuk a lízingelt vagyontárgy jellege alapján is:</a:t>
            </a:r>
            <a:endParaRPr lang="hu-HU" sz="1400" dirty="0"/>
          </a:p>
          <a:p>
            <a:pPr lvl="1">
              <a:lnSpc>
                <a:spcPct val="100000"/>
              </a:lnSpc>
            </a:pPr>
            <a:r>
              <a:rPr lang="hu-HU" sz="1400" dirty="0"/>
              <a:t>A tőkejavak (termelőeszközök) lízingjéről.</a:t>
            </a:r>
          </a:p>
          <a:p>
            <a:pPr lvl="1">
              <a:lnSpc>
                <a:spcPct val="100000"/>
              </a:lnSpc>
            </a:pPr>
            <a:r>
              <a:rPr lang="hu-HU" sz="1400" dirty="0"/>
              <a:t>A fogyasztási javak lízingjéről.</a:t>
            </a:r>
          </a:p>
          <a:p>
            <a:pPr lvl="1">
              <a:lnSpc>
                <a:spcPct val="100000"/>
              </a:lnSpc>
            </a:pPr>
            <a:r>
              <a:rPr lang="hu-HU" sz="1400" dirty="0"/>
              <a:t>A személyi lízingről.</a:t>
            </a:r>
          </a:p>
          <a:p>
            <a:pPr lvl="0" hangingPunct="0">
              <a:lnSpc>
                <a:spcPct val="100000"/>
              </a:lnSpc>
            </a:pPr>
            <a:r>
              <a:rPr lang="hu-HU" sz="1400" i="1" dirty="0"/>
              <a:t>A lízing iránya szerint megkülönböztethetünk:</a:t>
            </a:r>
            <a:endParaRPr lang="hu-HU" sz="1400" dirty="0"/>
          </a:p>
          <a:p>
            <a:pPr lvl="1">
              <a:lnSpc>
                <a:spcPct val="100000"/>
              </a:lnSpc>
            </a:pPr>
            <a:r>
              <a:rPr lang="hu-HU" sz="1400" dirty="0"/>
              <a:t>belföldi,</a:t>
            </a:r>
          </a:p>
          <a:p>
            <a:pPr lvl="1">
              <a:lnSpc>
                <a:spcPct val="100000"/>
              </a:lnSpc>
            </a:pPr>
            <a:r>
              <a:rPr lang="hu-HU" sz="1400" dirty="0"/>
              <a:t>export (a berendezés és az exportőr belföldi, a lízingcég és </a:t>
            </a:r>
            <a:r>
              <a:rPr lang="hu-HU" sz="1400" dirty="0" err="1"/>
              <a:t>bérbevevő</a:t>
            </a:r>
            <a:r>
              <a:rPr lang="hu-HU" sz="1400" dirty="0"/>
              <a:t> külföldi),</a:t>
            </a:r>
          </a:p>
          <a:p>
            <a:pPr lvl="1">
              <a:lnSpc>
                <a:spcPct val="100000"/>
              </a:lnSpc>
            </a:pPr>
            <a:r>
              <a:rPr lang="hu-HU" sz="1400" dirty="0"/>
              <a:t>importlízing (a bérbeadó és szállító külföldi),</a:t>
            </a:r>
          </a:p>
          <a:p>
            <a:pPr lvl="1">
              <a:lnSpc>
                <a:spcPct val="100000"/>
              </a:lnSpc>
            </a:pPr>
            <a:r>
              <a:rPr lang="hu-HU" sz="1400" dirty="0"/>
              <a:t>tranzitlízing esetében az ügylet résztvevői mindegyik más országban található.</a:t>
            </a:r>
          </a:p>
          <a:p>
            <a:pPr lvl="0">
              <a:lnSpc>
                <a:spcPct val="100000"/>
              </a:lnSpc>
            </a:pPr>
            <a:r>
              <a:rPr lang="hu-HU" sz="1400" i="1" dirty="0"/>
              <a:t>a bérelt tárgyak állapota alapján:  </a:t>
            </a:r>
            <a:endParaRPr lang="hu-HU" sz="1400" dirty="0"/>
          </a:p>
          <a:p>
            <a:pPr lvl="1">
              <a:lnSpc>
                <a:spcPct val="100000"/>
              </a:lnSpc>
            </a:pPr>
            <a:r>
              <a:rPr lang="hu-HU" sz="1400" dirty="0"/>
              <a:t>„</a:t>
            </a:r>
            <a:r>
              <a:rPr lang="hu-HU" sz="1400" dirty="0" err="1"/>
              <a:t>first</a:t>
            </a:r>
            <a:r>
              <a:rPr lang="hu-HU" sz="1400" dirty="0"/>
              <a:t> </a:t>
            </a:r>
            <a:r>
              <a:rPr lang="hu-HU" sz="1400" dirty="0" err="1"/>
              <a:t>hand</a:t>
            </a:r>
            <a:r>
              <a:rPr lang="hu-HU" sz="1400" dirty="0"/>
              <a:t>” – új állapotú</a:t>
            </a:r>
          </a:p>
          <a:p>
            <a:pPr lvl="1">
              <a:lnSpc>
                <a:spcPct val="100000"/>
              </a:lnSpc>
            </a:pPr>
            <a:r>
              <a:rPr lang="hu-HU" sz="1400" dirty="0"/>
              <a:t>„</a:t>
            </a:r>
            <a:r>
              <a:rPr lang="hu-HU" sz="1400" dirty="0" err="1"/>
              <a:t>second</a:t>
            </a:r>
            <a:r>
              <a:rPr lang="hu-HU" sz="1400" dirty="0"/>
              <a:t> </a:t>
            </a:r>
            <a:r>
              <a:rPr lang="hu-HU" sz="1400" dirty="0" err="1"/>
              <a:t>hand</a:t>
            </a:r>
            <a:r>
              <a:rPr lang="hu-HU" sz="1400" dirty="0"/>
              <a:t>” – </a:t>
            </a:r>
            <a:r>
              <a:rPr lang="hu-HU" sz="1400" dirty="0" err="1"/>
              <a:t>újralízingelés</a:t>
            </a:r>
            <a:r>
              <a:rPr lang="hu-HU" sz="1400" dirty="0"/>
              <a:t> </a:t>
            </a:r>
            <a:r>
              <a:rPr lang="hu-HU" sz="1400" dirty="0" err="1"/>
              <a:t>jellemzi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660901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B3E86985-0AA2-4316-A702-81145252BD1C}"/>
              </a:ext>
            </a:extLst>
          </p:cNvPr>
          <p:cNvSpPr txBox="1">
            <a:spLocks/>
          </p:cNvSpPr>
          <p:nvPr/>
        </p:nvSpPr>
        <p:spPr>
          <a:xfrm>
            <a:off x="1271464" y="42210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hu-HU" cap="all"/>
              <a:t>feladatok</a:t>
            </a:r>
            <a:endParaRPr lang="hu-HU" cap="all" dirty="0"/>
          </a:p>
        </p:txBody>
      </p:sp>
    </p:spTree>
    <p:extLst>
      <p:ext uri="{BB962C8B-B14F-4D97-AF65-F5344CB8AC3E}">
        <p14:creationId xmlns:p14="http://schemas.microsoft.com/office/powerpoint/2010/main" val="1332353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063552" y="1340768"/>
            <a:ext cx="9505056" cy="404454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80"/>
              </a:spcBef>
              <a:buNone/>
              <a:defRPr/>
            </a:pPr>
            <a:r>
              <a:rPr lang="hu-HU" sz="2400" dirty="0"/>
              <a:t>1. 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None/>
              <a:defRPr/>
            </a:pPr>
            <a:r>
              <a:rPr lang="hu-HU" sz="2400" dirty="0"/>
              <a:t>Dolgozzanak csoportokban! Vizsgálják meg a hazai váltófinanszírozás helyzetét! 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None/>
              <a:defRPr/>
            </a:pPr>
            <a:r>
              <a:rPr lang="hu-HU" sz="2400" dirty="0"/>
              <a:t>Milyen érdekességeket találnak? 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None/>
              <a:defRPr/>
            </a:pPr>
            <a:r>
              <a:rPr lang="hu-HU" sz="2400" dirty="0"/>
              <a:t>Létezik Magyarországon váltófinanszírozás, nézzék meg a mögöttes okokat! </a:t>
            </a:r>
          </a:p>
        </p:txBody>
      </p:sp>
    </p:spTree>
    <p:extLst>
      <p:ext uri="{BB962C8B-B14F-4D97-AF65-F5344CB8AC3E}">
        <p14:creationId xmlns:p14="http://schemas.microsoft.com/office/powerpoint/2010/main" val="2662189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030128" y="1904738"/>
            <a:ext cx="8682768" cy="404454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80"/>
              </a:spcBef>
              <a:buNone/>
              <a:defRPr/>
            </a:pPr>
            <a:r>
              <a:rPr lang="hu-HU" sz="2400" dirty="0"/>
              <a:t>2. 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None/>
              <a:defRPr/>
            </a:pPr>
            <a:r>
              <a:rPr lang="hu-HU" sz="2400" dirty="0"/>
              <a:t>Nézzék meg a hazai tőzsdén forgalmazott értékpapírokat! 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None/>
              <a:defRPr/>
            </a:pPr>
            <a:r>
              <a:rPr lang="hu-HU" sz="2400" dirty="0"/>
              <a:t>Keressenek kötvényeket, mutassák be azokat!</a:t>
            </a:r>
          </a:p>
        </p:txBody>
      </p:sp>
    </p:spTree>
    <p:extLst>
      <p:ext uri="{BB962C8B-B14F-4D97-AF65-F5344CB8AC3E}">
        <p14:creationId xmlns:p14="http://schemas.microsoft.com/office/powerpoint/2010/main" val="126556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030128" y="1904738"/>
            <a:ext cx="9106432" cy="404454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80"/>
              </a:spcBef>
              <a:buNone/>
              <a:defRPr/>
            </a:pPr>
            <a:r>
              <a:rPr lang="hu-HU" sz="2400" dirty="0"/>
              <a:t>3.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None/>
              <a:defRPr/>
            </a:pPr>
            <a:r>
              <a:rPr lang="hu-HU" sz="2400" dirty="0"/>
              <a:t>Járjanak utána a hazai faktoring forgalom alakulásának!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None/>
              <a:defRPr/>
            </a:pPr>
            <a:r>
              <a:rPr lang="hu-HU" sz="2400" dirty="0"/>
              <a:t>Főként kik veszik igénybe ezt a finanszírozási lehetőséget?</a:t>
            </a:r>
          </a:p>
        </p:txBody>
      </p:sp>
    </p:spTree>
    <p:extLst>
      <p:ext uri="{BB962C8B-B14F-4D97-AF65-F5344CB8AC3E}">
        <p14:creationId xmlns:p14="http://schemas.microsoft.com/office/powerpoint/2010/main" val="4017706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030128" y="1904738"/>
            <a:ext cx="9178440" cy="404454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80"/>
              </a:spcBef>
              <a:buNone/>
              <a:defRPr/>
            </a:pPr>
            <a:r>
              <a:rPr lang="hu-HU" sz="2400" dirty="0"/>
              <a:t>4.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None/>
              <a:defRPr/>
            </a:pPr>
            <a:r>
              <a:rPr lang="hu-HU" sz="2400" dirty="0"/>
              <a:t>Dolgozzanak csoportokban! Gyűjtsenek adatokat a hazai lízingpiacról!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None/>
              <a:defRPr/>
            </a:pPr>
            <a:r>
              <a:rPr lang="hu-HU" sz="2400" dirty="0"/>
              <a:t>Milyen eszközöket lízingelnek inkább a hazai vállalkozások?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None/>
              <a:defRPr/>
            </a:pPr>
            <a:r>
              <a:rPr lang="hu-HU" sz="2400" dirty="0"/>
              <a:t>Mekkora az éves lízingpiaci forgalom?</a:t>
            </a:r>
          </a:p>
        </p:txBody>
      </p:sp>
    </p:spTree>
    <p:extLst>
      <p:ext uri="{BB962C8B-B14F-4D97-AF65-F5344CB8AC3E}">
        <p14:creationId xmlns:p14="http://schemas.microsoft.com/office/powerpoint/2010/main" val="1652029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4B114BE-F2C3-4E9C-AC25-0AA03DD9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02501"/>
            <a:ext cx="12192000" cy="31084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580"/>
              </a:spcBef>
              <a:buNone/>
              <a:defRPr/>
            </a:pPr>
            <a:r>
              <a:rPr lang="hu-HU" sz="4000" b="1" dirty="0">
                <a:solidFill>
                  <a:srgbClr val="00B0F0"/>
                </a:solidFill>
              </a:rPr>
              <a:t>KÖSZÖNÖM A FIGYELMET </a:t>
            </a:r>
          </a:p>
          <a:p>
            <a:pPr marL="0" indent="0" algn="ctr">
              <a:lnSpc>
                <a:spcPct val="100000"/>
              </a:lnSpc>
              <a:spcBef>
                <a:spcPts val="580"/>
              </a:spcBef>
              <a:buNone/>
              <a:defRPr/>
            </a:pPr>
            <a:r>
              <a:rPr lang="hu-HU" sz="4000" b="1" dirty="0">
                <a:solidFill>
                  <a:srgbClr val="00B0F0"/>
                </a:solidFill>
              </a:rPr>
              <a:t>ÉS JÓ MUNKÁT KÍVÁNOK! </a:t>
            </a:r>
          </a:p>
        </p:txBody>
      </p:sp>
    </p:spTree>
    <p:extLst>
      <p:ext uri="{BB962C8B-B14F-4D97-AF65-F5344CB8AC3E}">
        <p14:creationId xmlns:p14="http://schemas.microsoft.com/office/powerpoint/2010/main" val="12365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866714" y="878768"/>
            <a:ext cx="8560568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hu-HU" dirty="0"/>
              <a:t>Hogyan csoportosíthatjuk az értékpapírokat?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855912" y="2226561"/>
            <a:ext cx="4971279" cy="427574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20000"/>
              </a:lnSpc>
              <a:buFont typeface="Times New Roman" pitchFamily="18" charset="0"/>
              <a:buAutoNum type="arabicPeriod"/>
            </a:pPr>
            <a:r>
              <a:rPr lang="hu-HU" sz="2400" dirty="0"/>
              <a:t>Értékpapírban foglalt jog alapján,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sz="2400" dirty="0"/>
              <a:t>  Követelés, részesedés, áru,</a:t>
            </a:r>
          </a:p>
          <a:p>
            <a:pPr marL="514350" indent="-514350">
              <a:lnSpc>
                <a:spcPct val="120000"/>
              </a:lnSpc>
              <a:buFont typeface="Times New Roman" pitchFamily="18" charset="0"/>
              <a:buAutoNum type="arabicPeriod"/>
            </a:pPr>
            <a:r>
              <a:rPr lang="hu-HU" sz="2400" dirty="0"/>
              <a:t>Értékpapír futamideje alapján,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sz="2400" dirty="0"/>
              <a:t>  Rövid, közép, hosszú, lejárat nélküli,</a:t>
            </a:r>
          </a:p>
          <a:p>
            <a:pPr marL="514350" indent="-514350">
              <a:lnSpc>
                <a:spcPct val="120000"/>
              </a:lnSpc>
              <a:buFont typeface="Times New Roman" pitchFamily="18" charset="0"/>
              <a:buAutoNum type="arabicPeriod"/>
            </a:pPr>
            <a:r>
              <a:rPr lang="hu-HU" sz="2400" dirty="0"/>
              <a:t>Értékpapír hozama alapján,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sz="2400" dirty="0"/>
              <a:t>  Fix, változó, átmeneti, nem kamatozó,</a:t>
            </a:r>
          </a:p>
          <a:p>
            <a:pPr marL="514350" indent="-514350">
              <a:lnSpc>
                <a:spcPct val="120000"/>
              </a:lnSpc>
              <a:buFont typeface="Times New Roman" pitchFamily="18" charset="0"/>
              <a:buAutoNum type="arabicPeriod"/>
            </a:pPr>
            <a:r>
              <a:rPr lang="hu-HU" sz="2400" dirty="0"/>
              <a:t>Értékpapír kibocsátója alapján,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sz="2400" dirty="0"/>
              <a:t>  Állam, önkormányzat, bank, vállalat,</a:t>
            </a:r>
          </a:p>
          <a:p>
            <a:pPr marL="514350" indent="-514350">
              <a:lnSpc>
                <a:spcPct val="120000"/>
              </a:lnSpc>
              <a:buFont typeface="Times New Roman" pitchFamily="18" charset="0"/>
              <a:buAutoNum type="arabicPeriod"/>
            </a:pPr>
            <a:r>
              <a:rPr lang="hu-HU" sz="2400" dirty="0"/>
              <a:t>Értékpapír átruházhatósága alapján,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sz="2400" dirty="0"/>
              <a:t>  Névre, bemutatóra, rendeletre szóló,</a:t>
            </a:r>
          </a:p>
          <a:p>
            <a:pPr marL="514350" indent="-514350">
              <a:lnSpc>
                <a:spcPct val="120000"/>
              </a:lnSpc>
              <a:buFont typeface="Times New Roman" pitchFamily="18" charset="0"/>
              <a:buAutoNum type="arabicPeriod"/>
            </a:pPr>
            <a:r>
              <a:rPr lang="hu-HU" sz="2400" dirty="0"/>
              <a:t>Értékpapír forgalomképessége alapján,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sz="2400" dirty="0"/>
              <a:t>  Közforgalomra szánt,  tőzsdeképes, nem tőzsdeképes,</a:t>
            </a:r>
          </a:p>
          <a:p>
            <a:pPr marL="514350" indent="-514350">
              <a:lnSpc>
                <a:spcPct val="120000"/>
              </a:lnSpc>
              <a:buFont typeface="Times New Roman" pitchFamily="18" charset="0"/>
              <a:buAutoNum type="arabicPeriod"/>
            </a:pPr>
            <a:r>
              <a:rPr lang="hu-HU" sz="2400" dirty="0"/>
              <a:t>Forgalomba hozatal alapján,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sz="2400" dirty="0"/>
              <a:t>  Nyilvánosan, zártkörűen kibocsátott,</a:t>
            </a:r>
          </a:p>
        </p:txBody>
      </p:sp>
    </p:spTree>
    <p:extLst>
      <p:ext uri="{BB962C8B-B14F-4D97-AF65-F5344CB8AC3E}">
        <p14:creationId xmlns:p14="http://schemas.microsoft.com/office/powerpoint/2010/main" val="196643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279576" y="467037"/>
            <a:ext cx="7016195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/>
              <a:t>Váltó </a:t>
            </a:r>
            <a:endParaRPr lang="en-US" sz="4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881606" y="1626596"/>
            <a:ext cx="8873752" cy="4886560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580"/>
              </a:spcBef>
              <a:defRPr/>
            </a:pPr>
            <a:r>
              <a:rPr lang="hu-HU" sz="2600" dirty="0"/>
              <a:t>Olyan forgatható, rendeletre szóló </a:t>
            </a:r>
            <a:r>
              <a:rPr lang="hu-HU" sz="2600" u="sng" dirty="0"/>
              <a:t>értékpapír</a:t>
            </a:r>
            <a:r>
              <a:rPr lang="hu-HU" sz="2600" dirty="0"/>
              <a:t>, amelyben egy később esedékes fizetési ígéret testesül meg. </a:t>
            </a: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defRPr/>
            </a:pPr>
            <a:r>
              <a:rPr lang="hu-HU" sz="2600" dirty="0"/>
              <a:t>Szigorú alakisághoz kötött értékpapír. </a:t>
            </a: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defRPr/>
            </a:pPr>
            <a:r>
              <a:rPr lang="hu-HU" sz="2600" dirty="0"/>
              <a:t>A váltók előnyei:</a:t>
            </a:r>
          </a:p>
          <a:p>
            <a:pPr marL="548640" lvl="1">
              <a:lnSpc>
                <a:spcPct val="120000"/>
              </a:lnSpc>
              <a:spcBef>
                <a:spcPts val="370"/>
              </a:spcBef>
              <a:defRPr/>
            </a:pPr>
            <a:r>
              <a:rPr lang="hu-HU" sz="2000" dirty="0"/>
              <a:t>csökkentik a forgalom készpénz-szükségletét,</a:t>
            </a:r>
          </a:p>
          <a:p>
            <a:pPr marL="548640" lvl="1">
              <a:lnSpc>
                <a:spcPct val="120000"/>
              </a:lnSpc>
              <a:spcBef>
                <a:spcPts val="370"/>
              </a:spcBef>
              <a:defRPr/>
            </a:pPr>
            <a:r>
              <a:rPr lang="hu-HU" sz="2000" dirty="0"/>
              <a:t>a bennük foglalt követelés behajthatósága a váltójogi szabályoknak köszönhetően viszonylag biztos,</a:t>
            </a:r>
          </a:p>
          <a:p>
            <a:pPr marL="548640" lvl="1">
              <a:lnSpc>
                <a:spcPct val="120000"/>
              </a:lnSpc>
              <a:spcBef>
                <a:spcPts val="370"/>
              </a:spcBef>
              <a:defRPr/>
            </a:pPr>
            <a:r>
              <a:rPr lang="hu-HU" sz="2000" dirty="0"/>
              <a:t>nemzetközileg egységes szabályozása megoldott,</a:t>
            </a:r>
          </a:p>
          <a:p>
            <a:pPr marL="548640" lvl="1">
              <a:lnSpc>
                <a:spcPct val="120000"/>
              </a:lnSpc>
              <a:spcBef>
                <a:spcPts val="370"/>
              </a:spcBef>
              <a:defRPr/>
            </a:pPr>
            <a:r>
              <a:rPr lang="hu-HU" sz="2000" dirty="0"/>
              <a:t>olyan határidős követelés, amely esedékesség előtt is pénzzé tehető.</a:t>
            </a: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defRPr/>
            </a:pPr>
            <a:r>
              <a:rPr lang="hu-HU" sz="2400" dirty="0"/>
              <a:t>Váltó funkciói:</a:t>
            </a:r>
          </a:p>
          <a:p>
            <a:pPr marL="548640" lvl="1">
              <a:lnSpc>
                <a:spcPct val="120000"/>
              </a:lnSpc>
              <a:spcBef>
                <a:spcPts val="370"/>
              </a:spcBef>
              <a:defRPr/>
            </a:pPr>
            <a:r>
              <a:rPr lang="hu-HU" sz="2000" dirty="0"/>
              <a:t>fizetési eszköz</a:t>
            </a:r>
          </a:p>
          <a:p>
            <a:pPr marL="548640" lvl="1">
              <a:lnSpc>
                <a:spcPct val="120000"/>
              </a:lnSpc>
              <a:spcBef>
                <a:spcPts val="370"/>
              </a:spcBef>
              <a:defRPr/>
            </a:pPr>
            <a:r>
              <a:rPr lang="hu-HU" sz="2000" dirty="0"/>
              <a:t>hiteleszköz</a:t>
            </a:r>
          </a:p>
          <a:p>
            <a:pPr marL="548640" lvl="1">
              <a:lnSpc>
                <a:spcPct val="120000"/>
              </a:lnSpc>
              <a:spcBef>
                <a:spcPts val="370"/>
              </a:spcBef>
              <a:defRPr/>
            </a:pPr>
            <a:r>
              <a:rPr lang="hu-HU" sz="2000" dirty="0"/>
              <a:t>biztosíték eszköz</a:t>
            </a:r>
          </a:p>
          <a:p>
            <a:pPr marL="548640" lvl="1">
              <a:lnSpc>
                <a:spcPct val="120000"/>
              </a:lnSpc>
              <a:spcBef>
                <a:spcPts val="370"/>
              </a:spcBef>
              <a:defRPr/>
            </a:pPr>
            <a:r>
              <a:rPr lang="hu-HU" sz="2000" dirty="0"/>
              <a:t>befektetési eszköz</a:t>
            </a:r>
          </a:p>
        </p:txBody>
      </p:sp>
      <p:sp>
        <p:nvSpPr>
          <p:cNvPr id="2" name="Téglalap 1"/>
          <p:cNvSpPr/>
          <p:nvPr/>
        </p:nvSpPr>
        <p:spPr>
          <a:xfrm>
            <a:off x="10247424" y="246495"/>
            <a:ext cx="1584176" cy="1008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13495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991544" y="806598"/>
            <a:ext cx="9649072" cy="551414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hu-HU" b="1" i="1" dirty="0"/>
              <a:t>Váltó fajtái:</a:t>
            </a:r>
            <a:endParaRPr lang="hu-HU" dirty="0"/>
          </a:p>
          <a:p>
            <a:pPr lvl="1">
              <a:lnSpc>
                <a:spcPct val="120000"/>
              </a:lnSpc>
            </a:pPr>
            <a:r>
              <a:rPr lang="hu-HU" i="1" dirty="0"/>
              <a:t>saját váltó:</a:t>
            </a:r>
            <a:r>
              <a:rPr lang="hu-HU" dirty="0"/>
              <a:t> váltó kibocsátója arra kötelezi magát, hogy a váltó címzettjének meghatározott időpontban és helyen kifizeti a váltón szereplő összeget. Az elnevezés arra utal, hogy a kiállító saját nevében vállal kötelező érvényű fizetési ígéretet. Tehát mindig két szereplője van, a kiállító (kötelezett) és a rendelvényes (aki a váltót elfogadja, akinek fizetnek).</a:t>
            </a:r>
          </a:p>
          <a:p>
            <a:pPr lvl="1">
              <a:lnSpc>
                <a:spcPct val="120000"/>
              </a:lnSpc>
            </a:pPr>
            <a:r>
              <a:rPr lang="hu-HU" i="1" dirty="0"/>
              <a:t>idegen váltó: </a:t>
            </a:r>
            <a:r>
              <a:rPr lang="hu-HU" dirty="0"/>
              <a:t>fizetési felszólítás, amelyet a váltó kibocsátója intéz a fizetés kötelezettjéhez egy harmadik személy, a kedvezményezett javára. Három szereplője van, a kibocsátó (aki kiállította), a rendelvényes (akinek fizetnek), és a címzett (aki a váltót elfogadja és fizet).	</a:t>
            </a:r>
          </a:p>
          <a:p>
            <a:pPr lvl="1">
              <a:lnSpc>
                <a:spcPct val="120000"/>
              </a:lnSpc>
            </a:pPr>
            <a:r>
              <a:rPr lang="hu-HU" i="1" dirty="0" err="1"/>
              <a:t>rektaváltó</a:t>
            </a:r>
            <a:r>
              <a:rPr lang="hu-HU" i="1" dirty="0"/>
              <a:t>:</a:t>
            </a:r>
            <a:r>
              <a:rPr lang="hu-HU" dirty="0"/>
              <a:t> olyan váltó, amelynek átruházását az ún. rendeleti záradékban megtiltották</a:t>
            </a:r>
          </a:p>
          <a:p>
            <a:pPr lvl="1">
              <a:lnSpc>
                <a:spcPct val="120000"/>
              </a:lnSpc>
            </a:pPr>
            <a:r>
              <a:rPr lang="hu-HU" i="1" dirty="0"/>
              <a:t>telepített váltó:</a:t>
            </a:r>
            <a:r>
              <a:rPr lang="hu-HU" dirty="0"/>
              <a:t> a fizetés helye nem egyezik meg a címzett székhelyével, hanem a váltón feltüntetett telephely lesz a fizetés helye.</a:t>
            </a:r>
          </a:p>
          <a:p>
            <a:pPr lvl="1">
              <a:lnSpc>
                <a:spcPct val="120000"/>
              </a:lnSpc>
            </a:pPr>
            <a:r>
              <a:rPr lang="hu-HU" i="1" dirty="0"/>
              <a:t>rendelvényes váltó:</a:t>
            </a:r>
            <a:r>
              <a:rPr lang="hu-HU" dirty="0"/>
              <a:t> a rendelvényes a váltó első jogosultja, akinek vagy aki rendelkezésére kell a fizetést végrehajtani.</a:t>
            </a:r>
          </a:p>
        </p:txBody>
      </p:sp>
    </p:spTree>
    <p:extLst>
      <p:ext uri="{BB962C8B-B14F-4D97-AF65-F5344CB8AC3E}">
        <p14:creationId xmlns:p14="http://schemas.microsoft.com/office/powerpoint/2010/main" val="177198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80FE7B7-D11D-4B65-ABC6-696A17C9DB43}"/>
              </a:ext>
            </a:extLst>
          </p:cNvPr>
          <p:cNvSpPr/>
          <p:nvPr/>
        </p:nvSpPr>
        <p:spPr>
          <a:xfrm>
            <a:off x="2239645" y="210315"/>
            <a:ext cx="6731950" cy="61100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pic>
        <p:nvPicPr>
          <p:cNvPr id="9" name="Kép 8" descr="Fájl:Sajat valto 2016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332656"/>
            <a:ext cx="5391150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https://upload.wikimedia.org/wikipedia/hu/thumb/f/f4/Idegen_valto_1987.pdf/page1-1728px-Idegen_valto_1987.pd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83" y="3189874"/>
            <a:ext cx="5680248" cy="2959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8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112525" y="665936"/>
            <a:ext cx="7016195" cy="11430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hu-HU" sz="4000" dirty="0"/>
              <a:t>Részvény</a:t>
            </a:r>
            <a:endParaRPr lang="en-US" sz="4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960794" y="1773411"/>
            <a:ext cx="9679822" cy="4275740"/>
          </a:xfrm>
        </p:spPr>
        <p:txBody>
          <a:bodyPr>
            <a:normAutofit/>
          </a:bodyPr>
          <a:lstStyle/>
          <a:p>
            <a:r>
              <a:rPr lang="hu-HU" sz="2200" dirty="0"/>
              <a:t>Részesedési jogokat megtestesítő </a:t>
            </a:r>
            <a:r>
              <a:rPr lang="hu-HU" sz="2200" u="sng" dirty="0"/>
              <a:t>értékpapír</a:t>
            </a:r>
            <a:r>
              <a:rPr lang="hu-HU" sz="2200" dirty="0"/>
              <a:t>,</a:t>
            </a:r>
          </a:p>
          <a:p>
            <a:r>
              <a:rPr lang="hu-HU" sz="2200" dirty="0"/>
              <a:t>Részvénytársaságok bocsátják ki alapításkor vagy tőkeemeléskor,</a:t>
            </a:r>
          </a:p>
          <a:p>
            <a:r>
              <a:rPr lang="hu-HU" sz="2200" dirty="0"/>
              <a:t>Társaság jegyzett tokéjének meghatározott hányadát testesíti meg,</a:t>
            </a:r>
          </a:p>
          <a:p>
            <a:r>
              <a:rPr lang="hu-HU" sz="2200" dirty="0"/>
              <a:t>Lejárat nélküli értékpapír,</a:t>
            </a:r>
          </a:p>
          <a:p>
            <a:r>
              <a:rPr lang="hu-HU" sz="2200" dirty="0"/>
              <a:t>Részvénytípusok:</a:t>
            </a:r>
          </a:p>
          <a:p>
            <a:pPr lvl="1"/>
            <a:r>
              <a:rPr lang="hu-HU" sz="2000" dirty="0"/>
              <a:t>Törzs</a:t>
            </a:r>
            <a:r>
              <a:rPr lang="en-GB" sz="2000" dirty="0" err="1"/>
              <a:t>részvény</a:t>
            </a:r>
            <a:r>
              <a:rPr lang="hu-HU" sz="2000" dirty="0"/>
              <a:t>:</a:t>
            </a:r>
          </a:p>
          <a:p>
            <a:pPr lvl="1"/>
            <a:r>
              <a:rPr lang="hu-HU" sz="2000" dirty="0"/>
              <a:t>Dolgozói részvény</a:t>
            </a:r>
          </a:p>
          <a:p>
            <a:pPr lvl="1"/>
            <a:r>
              <a:rPr lang="hu-HU" sz="2000" dirty="0"/>
              <a:t>Kamatozó részvény, </a:t>
            </a:r>
          </a:p>
          <a:p>
            <a:pPr lvl="1"/>
            <a:r>
              <a:rPr lang="hu-HU" sz="2000" dirty="0"/>
              <a:t>Elsőbbségi részvény:</a:t>
            </a:r>
          </a:p>
          <a:p>
            <a:pPr lvl="1"/>
            <a:r>
              <a:rPr lang="hu-HU" sz="2000" dirty="0"/>
              <a:t>Egyéb típusok: Részvényutalvány, ideiglenes részvény, osztalék részvény,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0128448" y="381000"/>
            <a:ext cx="1584176" cy="1008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56042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703512" y="5334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855912" y="685800"/>
            <a:ext cx="8856984" cy="18154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br>
              <a:rPr lang="hu-HU" sz="4000"/>
            </a:br>
            <a:endParaRPr lang="hu-HU" sz="40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855912" y="980728"/>
            <a:ext cx="9856712" cy="427574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2200" b="1" i="1" dirty="0"/>
              <a:t>A részvény jellemzői összefoglalóan:</a:t>
            </a:r>
            <a:endParaRPr lang="hu-HU" sz="2200" dirty="0"/>
          </a:p>
          <a:p>
            <a:pPr>
              <a:lnSpc>
                <a:spcPct val="120000"/>
              </a:lnSpc>
            </a:pPr>
            <a:r>
              <a:rPr lang="hu-HU" sz="2200" dirty="0"/>
              <a:t>a részvénytársaság tőkéjének meghatározott hányada,</a:t>
            </a:r>
          </a:p>
          <a:p>
            <a:pPr>
              <a:lnSpc>
                <a:spcPct val="120000"/>
              </a:lnSpc>
            </a:pPr>
            <a:r>
              <a:rPr lang="hu-HU" sz="2200" dirty="0"/>
              <a:t>kibocsátása: alapításkor vagy tőkeemeléskor történhet,</a:t>
            </a:r>
          </a:p>
          <a:p>
            <a:pPr>
              <a:lnSpc>
                <a:spcPct val="120000"/>
              </a:lnSpc>
            </a:pPr>
            <a:r>
              <a:rPr lang="hu-HU" sz="2200" dirty="0"/>
              <a:t>tőke </a:t>
            </a:r>
            <a:r>
              <a:rPr lang="hu-HU" sz="2200" dirty="0" err="1"/>
              <a:t>megkettőződése</a:t>
            </a:r>
            <a:r>
              <a:rPr lang="hu-HU" sz="2200" dirty="0"/>
              <a:t>: egyrészt reáltőke - ezzel nem rendelkezik a részvényes, mert ez a vállalat eszközeit jelenti, másrészt fiktív tőke – a részvényes kezében,</a:t>
            </a:r>
          </a:p>
          <a:p>
            <a:pPr>
              <a:lnSpc>
                <a:spcPct val="120000"/>
              </a:lnSpc>
            </a:pPr>
            <a:r>
              <a:rPr lang="hu-HU" sz="2200" dirty="0"/>
              <a:t>végleges pénzátadás,</a:t>
            </a:r>
          </a:p>
          <a:p>
            <a:pPr>
              <a:lnSpc>
                <a:spcPct val="120000"/>
              </a:lnSpc>
            </a:pPr>
            <a:r>
              <a:rPr lang="hu-HU" sz="2200" dirty="0"/>
              <a:t>likviditása: értékpapír piaci forgalmazás,</a:t>
            </a:r>
          </a:p>
          <a:p>
            <a:pPr>
              <a:lnSpc>
                <a:spcPct val="120000"/>
              </a:lnSpc>
            </a:pPr>
            <a:r>
              <a:rPr lang="hu-HU" sz="2200" dirty="0"/>
              <a:t>kis összegű megtakarítások tőkévé válása,</a:t>
            </a:r>
          </a:p>
          <a:p>
            <a:pPr hangingPunct="0">
              <a:lnSpc>
                <a:spcPct val="120000"/>
              </a:lnSpc>
            </a:pPr>
            <a:r>
              <a:rPr lang="hu-HU" sz="2200" dirty="0"/>
              <a:t>sorozatban, azonos névértékű részvények összeadódásából alakul ki a vállalat alaptőkéje.</a:t>
            </a:r>
          </a:p>
        </p:txBody>
      </p:sp>
    </p:spTree>
    <p:extLst>
      <p:ext uri="{BB962C8B-B14F-4D97-AF65-F5344CB8AC3E}">
        <p14:creationId xmlns:p14="http://schemas.microsoft.com/office/powerpoint/2010/main" val="1544369472"/>
      </p:ext>
    </p:extLst>
  </p:cSld>
  <p:clrMapOvr>
    <a:masterClrMapping/>
  </p:clrMapOvr>
</p:sld>
</file>

<file path=ppt/theme/theme1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c10944-04f6-4a56-b45b-bf26d6f81d58">
      <Terms xmlns="http://schemas.microsoft.com/office/infopath/2007/PartnerControls"/>
    </lcf76f155ced4ddcb4097134ff3c332f>
    <TaxCatchAll xmlns="62a0cf90-df98-468d-8e62-9dacbd9cd0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680334D2C3CA24F9B60010E7D460BC3" ma:contentTypeVersion="14" ma:contentTypeDescription="Új dokumentum létrehozása." ma:contentTypeScope="" ma:versionID="159f34747255fe382f57fc01e5c7e086">
  <xsd:schema xmlns:xsd="http://www.w3.org/2001/XMLSchema" xmlns:xs="http://www.w3.org/2001/XMLSchema" xmlns:p="http://schemas.microsoft.com/office/2006/metadata/properties" xmlns:ns2="19c10944-04f6-4a56-b45b-bf26d6f81d58" xmlns:ns3="62a0cf90-df98-468d-8e62-9dacbd9cd031" targetNamespace="http://schemas.microsoft.com/office/2006/metadata/properties" ma:root="true" ma:fieldsID="72ead364c968a75155ff33fcabe7d437" ns2:_="" ns3:_="">
    <xsd:import namespace="19c10944-04f6-4a56-b45b-bf26d6f81d58"/>
    <xsd:import namespace="62a0cf90-df98-468d-8e62-9dacbd9cd0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10944-04f6-4a56-b45b-bf26d6f81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Képcímkék" ma:readOnly="false" ma:fieldId="{5cf76f15-5ced-4ddc-b409-7134ff3c332f}" ma:taxonomyMulti="true" ma:sspId="42107113-769a-4d15-b935-6d8bd9557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0cf90-df98-468d-8e62-9dacbd9cd03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bb0656-7c38-45e2-9d93-076a736f137d}" ma:internalName="TaxCatchAll" ma:showField="CatchAllData" ma:web="62a0cf90-df98-468d-8e62-9dacbd9cd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E0A4AE-8197-41F7-B86F-8D01A4DC59A5}">
  <ds:schemaRefs>
    <ds:schemaRef ds:uri="fd092f08-ce81-49ff-9dcf-af1944577f02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d92b5cf3-cece-4e4a-baf8-bdbb641cfa7f"/>
    <ds:schemaRef ds:uri="http://schemas.microsoft.com/office/2006/documentManagement/types"/>
    <ds:schemaRef ds:uri="http://www.w3.org/XML/1998/namespace"/>
    <ds:schemaRef ds:uri="http://purl.org/dc/dcmitype/"/>
    <ds:schemaRef ds:uri="19c10944-04f6-4a56-b45b-bf26d6f81d58"/>
    <ds:schemaRef ds:uri="62a0cf90-df98-468d-8e62-9dacbd9cd031"/>
  </ds:schemaRefs>
</ds:datastoreItem>
</file>

<file path=customXml/itemProps2.xml><?xml version="1.0" encoding="utf-8"?>
<ds:datastoreItem xmlns:ds="http://schemas.openxmlformats.org/officeDocument/2006/customXml" ds:itemID="{CE93EBA7-EC39-4F26-B031-C9776561D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DD7D16-ECA1-48E1-A465-7EABD8FEEA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10944-04f6-4a56-b45b-bf26d6f81d58"/>
    <ds:schemaRef ds:uri="62a0cf90-df98-468d-8e62-9dacbd9cd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Śablona_prezentace_NICE</Template>
  <TotalTime>24093</TotalTime>
  <Words>3297</Words>
  <Application>Microsoft Office PowerPoint</Application>
  <PresentationFormat>Širokoúhlá obrazovka</PresentationFormat>
  <Paragraphs>389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Śablona_prezentace_NICE</vt:lpstr>
      <vt:lpstr> </vt:lpstr>
      <vt:lpstr>Az óra vázlata:</vt:lpstr>
      <vt:lpstr>Mi az értékpapír?</vt:lpstr>
      <vt:lpstr>Hogyan csoportosíthatjuk az értékpapírokat?</vt:lpstr>
      <vt:lpstr>Váltó </vt:lpstr>
      <vt:lpstr>Prezentace aplikace PowerPoint</vt:lpstr>
      <vt:lpstr>Prezentace aplikace PowerPoint</vt:lpstr>
      <vt:lpstr>Részvény</vt:lpstr>
      <vt:lpstr>Prezentace aplikace PowerPoint</vt:lpstr>
      <vt:lpstr>Prezentace aplikace PowerPoint</vt:lpstr>
      <vt:lpstr>Prezentace aplikace PowerPoint</vt:lpstr>
      <vt:lpstr>Prezentace aplikace PowerPoint</vt:lpstr>
      <vt:lpstr>Kötvény</vt:lpstr>
      <vt:lpstr>Prezentace aplikace PowerPoint</vt:lpstr>
      <vt:lpstr>Prezentace aplikace PowerPoint</vt:lpstr>
      <vt:lpstr>Prezentace aplikace PowerPoint</vt:lpstr>
      <vt:lpstr>Tagi kölcsön</vt:lpstr>
      <vt:lpstr>Családi, baráti kölcsön</vt:lpstr>
      <vt:lpstr>Szállítói hitelezés</vt:lpstr>
      <vt:lpstr>Vevői előlegek</vt:lpstr>
      <vt:lpstr>Faktoring</vt:lpstr>
      <vt:lpstr>Prezentace aplikace PowerPoint</vt:lpstr>
      <vt:lpstr>Prezentace aplikace PowerPoint</vt:lpstr>
      <vt:lpstr>Forfetírozás</vt:lpstr>
      <vt:lpstr>Prezentace aplikace PowerPoint</vt:lpstr>
      <vt:lpstr>Lízing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BOPMH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Magyarország Alaptörvénye (2011. április 25.) Isten, áldd meg a magyart!</dc:title>
  <dc:creator>Dr. Kohlhoffer-Mizser Csilla</dc:creator>
  <cp:lastModifiedBy>Kulihova Kublova Tereza</cp:lastModifiedBy>
  <cp:revision>173</cp:revision>
  <dcterms:created xsi:type="dcterms:W3CDTF">2014-02-19T13:51:38Z</dcterms:created>
  <dcterms:modified xsi:type="dcterms:W3CDTF">2023-09-08T07:57:31Z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0x0101003680334D2C3CA24F9B60010E7D460BC3</vt:lpwstr>
  </property>
</Properties>
</file>