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4"/>
  </p:sldMasterIdLst>
  <p:sldIdLst>
    <p:sldId id="256" r:id="rId5"/>
    <p:sldId id="295" r:id="rId6"/>
    <p:sldId id="411" r:id="rId7"/>
    <p:sldId id="412" r:id="rId8"/>
    <p:sldId id="413" r:id="rId9"/>
    <p:sldId id="414" r:id="rId10"/>
    <p:sldId id="415" r:id="rId11"/>
    <p:sldId id="321" r:id="rId12"/>
    <p:sldId id="401" r:id="rId13"/>
    <p:sldId id="389" r:id="rId14"/>
    <p:sldId id="390" r:id="rId15"/>
    <p:sldId id="391" r:id="rId16"/>
    <p:sldId id="392" r:id="rId17"/>
    <p:sldId id="416" r:id="rId18"/>
    <p:sldId id="417" r:id="rId19"/>
    <p:sldId id="418" r:id="rId20"/>
    <p:sldId id="419" r:id="rId21"/>
    <p:sldId id="420" r:id="rId22"/>
    <p:sldId id="421" r:id="rId23"/>
    <p:sldId id="403" r:id="rId24"/>
    <p:sldId id="404" r:id="rId25"/>
    <p:sldId id="422" r:id="rId26"/>
    <p:sldId id="423" r:id="rId27"/>
    <p:sldId id="424" r:id="rId28"/>
    <p:sldId id="410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éma alapján készült stílus 2 – 1. jelölőszín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95" autoAdjust="0"/>
  </p:normalViewPr>
  <p:slideViewPr>
    <p:cSldViewPr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4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11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7822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233545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26137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98327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44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03512" y="1040747"/>
            <a:ext cx="8856984" cy="18154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defRPr/>
            </a:pPr>
            <a:br>
              <a:rPr lang="hu-HU" sz="4000" dirty="0"/>
            </a:br>
            <a:endParaRPr lang="hu-HU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3512" y="2856227"/>
            <a:ext cx="9184096" cy="407174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hu-HU" sz="4000" b="1" cap="all" dirty="0">
                <a:solidFill>
                  <a:srgbClr val="00B0F0"/>
                </a:solidFill>
              </a:rPr>
              <a:t>Finanszírozás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hu-HU" altLang="hu-HU" sz="4000" b="1" cap="all" dirty="0">
                <a:solidFill>
                  <a:srgbClr val="00B0F0"/>
                </a:solidFill>
              </a:rPr>
              <a:t>Hogyan szerezzünk pénzt 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hu-HU" altLang="hu-HU" sz="4000" b="1" cap="all" dirty="0">
                <a:solidFill>
                  <a:srgbClr val="00B0F0"/>
                </a:solidFill>
              </a:rPr>
              <a:t>a Vállalkozásunknak?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hu-HU" altLang="hu-HU" sz="4000" b="1" cap="all" dirty="0">
                <a:solidFill>
                  <a:srgbClr val="00B0F0"/>
                </a:solidFill>
              </a:rPr>
              <a:t>A hitelezés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3"/>
          <p:cNvSpPr>
            <a:spLocks noGrp="1"/>
          </p:cNvSpPr>
          <p:nvPr>
            <p:ph type="title"/>
          </p:nvPr>
        </p:nvSpPr>
        <p:spPr>
          <a:xfrm>
            <a:off x="2229890" y="4816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1. A források lejárati szerkezete</a:t>
            </a:r>
          </a:p>
        </p:txBody>
      </p:sp>
      <p:sp>
        <p:nvSpPr>
          <p:cNvPr id="10" name="Téglalap 9"/>
          <p:cNvSpPr/>
          <p:nvPr/>
        </p:nvSpPr>
        <p:spPr>
          <a:xfrm>
            <a:off x="5068217" y="1629366"/>
            <a:ext cx="2240149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Döntés</a:t>
            </a:r>
          </a:p>
        </p:txBody>
      </p:sp>
      <p:sp>
        <p:nvSpPr>
          <p:cNvPr id="15" name="Téglalap 14"/>
          <p:cNvSpPr/>
          <p:nvPr/>
        </p:nvSpPr>
        <p:spPr>
          <a:xfrm>
            <a:off x="2631280" y="2777505"/>
            <a:ext cx="2858121" cy="107156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Hosszú lejáratú forrás</a:t>
            </a:r>
          </a:p>
        </p:txBody>
      </p:sp>
      <p:sp>
        <p:nvSpPr>
          <p:cNvPr id="16" name="Téglalap 15"/>
          <p:cNvSpPr/>
          <p:nvPr/>
        </p:nvSpPr>
        <p:spPr>
          <a:xfrm>
            <a:off x="6774655" y="2777505"/>
            <a:ext cx="2858121" cy="107156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Rövid lejáratú forrás</a:t>
            </a:r>
          </a:p>
        </p:txBody>
      </p:sp>
      <p:sp>
        <p:nvSpPr>
          <p:cNvPr id="17" name="Téglalap 16"/>
          <p:cNvSpPr/>
          <p:nvPr/>
        </p:nvSpPr>
        <p:spPr>
          <a:xfrm>
            <a:off x="2274095" y="4563442"/>
            <a:ext cx="1622176" cy="14287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Tulajdonosi forrás</a:t>
            </a:r>
          </a:p>
        </p:txBody>
      </p:sp>
      <p:sp>
        <p:nvSpPr>
          <p:cNvPr id="18" name="Téglalap 17"/>
          <p:cNvSpPr/>
          <p:nvPr/>
        </p:nvSpPr>
        <p:spPr>
          <a:xfrm>
            <a:off x="4345780" y="4563442"/>
            <a:ext cx="1622177" cy="14287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Hosszú lejáratú hitel típusú forrás</a:t>
            </a:r>
          </a:p>
        </p:txBody>
      </p:sp>
      <p:sp>
        <p:nvSpPr>
          <p:cNvPr id="19" name="Téglalap 18"/>
          <p:cNvSpPr/>
          <p:nvPr/>
        </p:nvSpPr>
        <p:spPr>
          <a:xfrm>
            <a:off x="6346030" y="4563442"/>
            <a:ext cx="1622177" cy="14287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Banki forgóeszköz hitel</a:t>
            </a:r>
          </a:p>
        </p:txBody>
      </p:sp>
      <p:sp>
        <p:nvSpPr>
          <p:cNvPr id="20" name="Téglalap 19"/>
          <p:cNvSpPr/>
          <p:nvPr/>
        </p:nvSpPr>
        <p:spPr>
          <a:xfrm>
            <a:off x="8560595" y="4563442"/>
            <a:ext cx="1622176" cy="14287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Tulajdonosi forrás</a:t>
            </a:r>
          </a:p>
        </p:txBody>
      </p:sp>
      <p:cxnSp>
        <p:nvCxnSpPr>
          <p:cNvPr id="21" name="Egyenes összekötő nyíllal 20"/>
          <p:cNvCxnSpPr>
            <a:cxnSpLocks/>
            <a:stCxn id="10" idx="2"/>
            <a:endCxn id="15" idx="0"/>
          </p:cNvCxnSpPr>
          <p:nvPr/>
        </p:nvCxnSpPr>
        <p:spPr>
          <a:xfrm flipH="1">
            <a:off x="4060341" y="2272303"/>
            <a:ext cx="2127951" cy="5052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>
            <a:cxnSpLocks/>
            <a:stCxn id="10" idx="2"/>
            <a:endCxn id="16" idx="0"/>
          </p:cNvCxnSpPr>
          <p:nvPr/>
        </p:nvCxnSpPr>
        <p:spPr>
          <a:xfrm>
            <a:off x="6188292" y="2272303"/>
            <a:ext cx="2015424" cy="50520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>
            <a:cxnSpLocks/>
            <a:stCxn id="15" idx="2"/>
            <a:endCxn id="17" idx="0"/>
          </p:cNvCxnSpPr>
          <p:nvPr/>
        </p:nvCxnSpPr>
        <p:spPr>
          <a:xfrm flipH="1">
            <a:off x="3085183" y="3849067"/>
            <a:ext cx="975158" cy="7143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>
            <a:cxnSpLocks/>
            <a:stCxn id="15" idx="2"/>
            <a:endCxn id="18" idx="0"/>
          </p:cNvCxnSpPr>
          <p:nvPr/>
        </p:nvCxnSpPr>
        <p:spPr>
          <a:xfrm>
            <a:off x="4060341" y="3849067"/>
            <a:ext cx="1096528" cy="7143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>
            <a:cxnSpLocks/>
            <a:stCxn id="16" idx="2"/>
            <a:endCxn id="19" idx="0"/>
          </p:cNvCxnSpPr>
          <p:nvPr/>
        </p:nvCxnSpPr>
        <p:spPr>
          <a:xfrm flipH="1">
            <a:off x="7157119" y="3849067"/>
            <a:ext cx="1046597" cy="7143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>
            <a:cxnSpLocks/>
            <a:stCxn id="16" idx="2"/>
            <a:endCxn id="20" idx="0"/>
          </p:cNvCxnSpPr>
          <p:nvPr/>
        </p:nvCxnSpPr>
        <p:spPr>
          <a:xfrm>
            <a:off x="8203716" y="3849067"/>
            <a:ext cx="1167967" cy="7143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748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3"/>
          <p:cNvSpPr>
            <a:spLocks noGrp="1"/>
          </p:cNvSpPr>
          <p:nvPr>
            <p:ph type="title"/>
          </p:nvPr>
        </p:nvSpPr>
        <p:spPr>
          <a:xfrm>
            <a:off x="2017204" y="55817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2. Belső / külső finanszírozás</a:t>
            </a:r>
          </a:p>
        </p:txBody>
      </p:sp>
      <p:sp>
        <p:nvSpPr>
          <p:cNvPr id="10" name="Téglalap 9"/>
          <p:cNvSpPr/>
          <p:nvPr/>
        </p:nvSpPr>
        <p:spPr>
          <a:xfrm>
            <a:off x="5060156" y="1705943"/>
            <a:ext cx="2071688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Döntés</a:t>
            </a:r>
          </a:p>
        </p:txBody>
      </p:sp>
      <p:sp>
        <p:nvSpPr>
          <p:cNvPr id="15" name="Téglalap 14"/>
          <p:cNvSpPr/>
          <p:nvPr/>
        </p:nvSpPr>
        <p:spPr>
          <a:xfrm>
            <a:off x="2631281" y="2706067"/>
            <a:ext cx="2643188" cy="107156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Belső forrás</a:t>
            </a:r>
          </a:p>
        </p:txBody>
      </p:sp>
      <p:sp>
        <p:nvSpPr>
          <p:cNvPr id="16" name="Téglalap 15"/>
          <p:cNvSpPr/>
          <p:nvPr/>
        </p:nvSpPr>
        <p:spPr>
          <a:xfrm>
            <a:off x="6774656" y="2706067"/>
            <a:ext cx="2643188" cy="107156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Külső forrás</a:t>
            </a:r>
          </a:p>
        </p:txBody>
      </p:sp>
      <p:cxnSp>
        <p:nvCxnSpPr>
          <p:cNvPr id="17" name="Egyenes összekötő nyíllal 16"/>
          <p:cNvCxnSpPr>
            <a:stCxn id="10" idx="2"/>
            <a:endCxn id="15" idx="0"/>
          </p:cNvCxnSpPr>
          <p:nvPr/>
        </p:nvCxnSpPr>
        <p:spPr>
          <a:xfrm rot="5400000">
            <a:off x="4845050" y="1455911"/>
            <a:ext cx="357188" cy="21431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>
            <a:stCxn id="10" idx="2"/>
            <a:endCxn id="16" idx="0"/>
          </p:cNvCxnSpPr>
          <p:nvPr/>
        </p:nvCxnSpPr>
        <p:spPr>
          <a:xfrm rot="16200000" flipH="1">
            <a:off x="6917531" y="1526554"/>
            <a:ext cx="357188" cy="20018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églalap 18"/>
          <p:cNvSpPr/>
          <p:nvPr/>
        </p:nvSpPr>
        <p:spPr>
          <a:xfrm>
            <a:off x="2059781" y="4134817"/>
            <a:ext cx="3786188" cy="200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Adózott eredmény felhalmozása,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Forgótőke állomány csökkentése,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 hatékonyan hasznosított befektetett eszköz értékesítése,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Amortizáció,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Vállalati tartalékok,</a:t>
            </a:r>
          </a:p>
        </p:txBody>
      </p:sp>
      <p:sp>
        <p:nvSpPr>
          <p:cNvPr id="20" name="Téglalap 19"/>
          <p:cNvSpPr/>
          <p:nvPr/>
        </p:nvSpPr>
        <p:spPr>
          <a:xfrm>
            <a:off x="6203156" y="4134817"/>
            <a:ext cx="3786188" cy="200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 felvétel,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Kötvény kibocsátás,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Részvény kibocsátás,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Tőkeemelés,</a:t>
            </a:r>
          </a:p>
        </p:txBody>
      </p:sp>
      <p:cxnSp>
        <p:nvCxnSpPr>
          <p:cNvPr id="21" name="Egyenes összekötő nyíllal 20"/>
          <p:cNvCxnSpPr>
            <a:stCxn id="16" idx="2"/>
            <a:endCxn id="20" idx="0"/>
          </p:cNvCxnSpPr>
          <p:nvPr/>
        </p:nvCxnSpPr>
        <p:spPr>
          <a:xfrm rot="5400000">
            <a:off x="7917657" y="3957017"/>
            <a:ext cx="35718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>
            <a:stCxn id="15" idx="2"/>
            <a:endCxn id="19" idx="0"/>
          </p:cNvCxnSpPr>
          <p:nvPr/>
        </p:nvCxnSpPr>
        <p:spPr>
          <a:xfrm rot="5400000">
            <a:off x="3774282" y="3957017"/>
            <a:ext cx="357187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58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9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ím 3"/>
          <p:cNvSpPr>
            <a:spLocks noGrp="1"/>
          </p:cNvSpPr>
          <p:nvPr>
            <p:ph type="title"/>
          </p:nvPr>
        </p:nvSpPr>
        <p:spPr>
          <a:xfrm>
            <a:off x="2017204" y="53181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3. Tulajdonosi vagy hitelforrás</a:t>
            </a:r>
          </a:p>
        </p:txBody>
      </p:sp>
      <p:sp>
        <p:nvSpPr>
          <p:cNvPr id="10" name="Téglalap 9"/>
          <p:cNvSpPr/>
          <p:nvPr/>
        </p:nvSpPr>
        <p:spPr>
          <a:xfrm>
            <a:off x="5060156" y="1505745"/>
            <a:ext cx="2071687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Döntés</a:t>
            </a:r>
          </a:p>
        </p:txBody>
      </p:sp>
      <p:sp>
        <p:nvSpPr>
          <p:cNvPr id="15" name="Téglalap 14"/>
          <p:cNvSpPr/>
          <p:nvPr/>
        </p:nvSpPr>
        <p:spPr>
          <a:xfrm>
            <a:off x="2631281" y="2505871"/>
            <a:ext cx="2643187" cy="1071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Tulajdonosi tőke</a:t>
            </a:r>
          </a:p>
        </p:txBody>
      </p:sp>
      <p:sp>
        <p:nvSpPr>
          <p:cNvPr id="16" name="Téglalap 15"/>
          <p:cNvSpPr/>
          <p:nvPr/>
        </p:nvSpPr>
        <p:spPr>
          <a:xfrm>
            <a:off x="6774656" y="2505871"/>
            <a:ext cx="2643187" cy="1071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Hitel típusú forrás</a:t>
            </a:r>
          </a:p>
        </p:txBody>
      </p:sp>
      <p:cxnSp>
        <p:nvCxnSpPr>
          <p:cNvPr id="17" name="Egyenes összekötő nyíllal 16"/>
          <p:cNvCxnSpPr>
            <a:stCxn id="10" idx="2"/>
            <a:endCxn id="15" idx="0"/>
          </p:cNvCxnSpPr>
          <p:nvPr/>
        </p:nvCxnSpPr>
        <p:spPr>
          <a:xfrm rot="5400000">
            <a:off x="4845050" y="1255715"/>
            <a:ext cx="357187" cy="21431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>
            <a:stCxn id="10" idx="2"/>
            <a:endCxn id="16" idx="0"/>
          </p:cNvCxnSpPr>
          <p:nvPr/>
        </p:nvCxnSpPr>
        <p:spPr>
          <a:xfrm rot="16200000" flipH="1">
            <a:off x="6917531" y="1326359"/>
            <a:ext cx="357187" cy="200183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églalap 18"/>
          <p:cNvSpPr/>
          <p:nvPr/>
        </p:nvSpPr>
        <p:spPr>
          <a:xfrm>
            <a:off x="2059781" y="3934620"/>
            <a:ext cx="3786187" cy="200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Tulajdonosok tőkejuttatása az alapításkor,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Tőkeemelés,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Új részvény kibocsátás,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Felhalmozott eredmény,</a:t>
            </a:r>
          </a:p>
        </p:txBody>
      </p:sp>
      <p:sp>
        <p:nvSpPr>
          <p:cNvPr id="20" name="Téglalap 19"/>
          <p:cNvSpPr/>
          <p:nvPr/>
        </p:nvSpPr>
        <p:spPr>
          <a:xfrm>
            <a:off x="6203156" y="3934620"/>
            <a:ext cx="3786187" cy="200025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Bankhitelek,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Kötvény kibocsátás,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Lízing, </a:t>
            </a:r>
          </a:p>
          <a:p>
            <a:pPr marL="273050" indent="-273050">
              <a:buFont typeface="Arial" pitchFamily="34" charset="0"/>
              <a:buChar char="•"/>
              <a:defRPr/>
            </a:pPr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Egyéb pénzügyi konstrukciók, </a:t>
            </a:r>
          </a:p>
        </p:txBody>
      </p:sp>
      <p:cxnSp>
        <p:nvCxnSpPr>
          <p:cNvPr id="21" name="Egyenes összekötő nyíllal 20"/>
          <p:cNvCxnSpPr>
            <a:stCxn id="16" idx="2"/>
            <a:endCxn id="20" idx="0"/>
          </p:cNvCxnSpPr>
          <p:nvPr/>
        </p:nvCxnSpPr>
        <p:spPr>
          <a:xfrm rot="5400000">
            <a:off x="7917655" y="3756821"/>
            <a:ext cx="357188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nyíllal 21"/>
          <p:cNvCxnSpPr>
            <a:stCxn id="15" idx="2"/>
            <a:endCxn id="19" idx="0"/>
          </p:cNvCxnSpPr>
          <p:nvPr/>
        </p:nvCxnSpPr>
        <p:spPr>
          <a:xfrm rot="5400000">
            <a:off x="3774280" y="3756821"/>
            <a:ext cx="357188" cy="15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068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135560" y="686156"/>
            <a:ext cx="940038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hu-HU" dirty="0"/>
              <a:t>Milyen finanszírozási forrásokat alkalmazhat a vállalat?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050518" y="2218851"/>
            <a:ext cx="9472388" cy="4275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400" dirty="0"/>
              <a:t>Legegyszerűbb: saját tőke bevonása (részvény kibocsátás),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Ha ez nem megy: idegen források igénybevétele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Hitel,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Kölcsön,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Váltókibocsátás,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Kötvénykibocsátás,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És még: követelések értékesítése: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Faktoring,</a:t>
            </a:r>
          </a:p>
          <a:p>
            <a:pPr lvl="1">
              <a:lnSpc>
                <a:spcPct val="100000"/>
              </a:lnSpc>
            </a:pPr>
            <a:r>
              <a:rPr lang="hu-HU" sz="2000" dirty="0" err="1"/>
              <a:t>Forfetírozás</a:t>
            </a:r>
            <a:r>
              <a:rPr lang="hu-HU" sz="2000" dirty="0"/>
              <a:t>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Továbbá: Lízing</a:t>
            </a:r>
          </a:p>
        </p:txBody>
      </p:sp>
    </p:spTree>
    <p:extLst>
      <p:ext uri="{BB962C8B-B14F-4D97-AF65-F5344CB8AC3E}">
        <p14:creationId xmlns:p14="http://schemas.microsoft.com/office/powerpoint/2010/main" val="1560138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6" name="Téglalap 5"/>
          <p:cNvSpPr/>
          <p:nvPr/>
        </p:nvSpPr>
        <p:spPr>
          <a:xfrm>
            <a:off x="2135560" y="1585318"/>
            <a:ext cx="975347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u-HU" sz="1400" dirty="0"/>
              <a:t>A pénztömeg nagyságára gyakorolt hatás szerint: </a:t>
            </a:r>
          </a:p>
          <a:p>
            <a:pPr lvl="1"/>
            <a:r>
              <a:rPr lang="hu-HU" sz="1400" dirty="0"/>
              <a:t>jegybanki hitel (számlapénzt és készpénzt teremt)</a:t>
            </a:r>
          </a:p>
          <a:p>
            <a:pPr lvl="1"/>
            <a:r>
              <a:rPr lang="hu-HU" sz="1400" dirty="0"/>
              <a:t>kereskedelmi banki hitel (számlapénzt teremt)</a:t>
            </a:r>
          </a:p>
          <a:p>
            <a:pPr lvl="1"/>
            <a:r>
              <a:rPr lang="hu-HU" sz="1400" dirty="0"/>
              <a:t>bankközi hitel (</a:t>
            </a:r>
            <a:r>
              <a:rPr lang="hu-HU" sz="1400" dirty="0" err="1"/>
              <a:t>repo</a:t>
            </a:r>
            <a:r>
              <a:rPr lang="hu-HU" sz="1400" dirty="0"/>
              <a:t> hitel)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400" dirty="0"/>
              <a:t>A hitelfelvevők köre szerint</a:t>
            </a:r>
          </a:p>
          <a:p>
            <a:pPr lvl="1"/>
            <a:r>
              <a:rPr lang="hu-HU" sz="1400" dirty="0"/>
              <a:t>vállalkozói hitelek (nyitott hitelkeret, </a:t>
            </a:r>
            <a:r>
              <a:rPr lang="hu-HU" sz="1400" dirty="0" err="1"/>
              <a:t>rulírozó</a:t>
            </a:r>
            <a:r>
              <a:rPr lang="hu-HU" sz="1400" dirty="0"/>
              <a:t>, áthidalási hitel,               </a:t>
            </a:r>
          </a:p>
          <a:p>
            <a:pPr lvl="1"/>
            <a:r>
              <a:rPr lang="hu-HU" sz="1400" dirty="0"/>
              <a:t>forgótőke hitel, beruházási hitel)</a:t>
            </a:r>
          </a:p>
          <a:p>
            <a:pPr lvl="1"/>
            <a:r>
              <a:rPr lang="hu-HU" sz="1400" dirty="0"/>
              <a:t>lakossági hitel (fogyasztói hitel, áruvásárlási kölcsön) 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400" dirty="0"/>
              <a:t>A hitelek tartalma szerint</a:t>
            </a:r>
          </a:p>
          <a:p>
            <a:pPr lvl="1"/>
            <a:r>
              <a:rPr lang="hu-HU" sz="1400" dirty="0"/>
              <a:t>pénzhitelek (személyi hitelek, reálhitelek)</a:t>
            </a:r>
          </a:p>
          <a:p>
            <a:pPr lvl="1"/>
            <a:r>
              <a:rPr lang="hu-HU" sz="1400" dirty="0"/>
              <a:t>kötelezettségvállalási hitel (kauciós hitel, </a:t>
            </a:r>
            <a:r>
              <a:rPr lang="hu-HU" sz="1400" dirty="0" err="1"/>
              <a:t>elfogadmány</a:t>
            </a:r>
            <a:r>
              <a:rPr lang="hu-HU" sz="1400" dirty="0"/>
              <a:t> hitel, akkreditív)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400" dirty="0"/>
              <a:t>A hitelek fedezete szerint</a:t>
            </a:r>
          </a:p>
          <a:p>
            <a:pPr lvl="1"/>
            <a:r>
              <a:rPr lang="hu-HU" sz="1400" dirty="0"/>
              <a:t>fedezet nélküli hitelek (ügyféllimit, negatív </a:t>
            </a:r>
            <a:r>
              <a:rPr lang="hu-HU" sz="1400" dirty="0" err="1"/>
              <a:t>pladge</a:t>
            </a:r>
            <a:r>
              <a:rPr lang="hu-HU" sz="1400" dirty="0"/>
              <a:t> (</a:t>
            </a:r>
            <a:r>
              <a:rPr lang="hu-HU" sz="1400" dirty="0" err="1"/>
              <a:t>pledzs</a:t>
            </a:r>
            <a:r>
              <a:rPr lang="hu-HU" sz="1400" dirty="0"/>
              <a:t>), </a:t>
            </a:r>
            <a:r>
              <a:rPr lang="hu-HU" sz="1400" dirty="0" err="1"/>
              <a:t>name</a:t>
            </a:r>
            <a:r>
              <a:rPr lang="hu-HU" sz="1400" dirty="0"/>
              <a:t> </a:t>
            </a:r>
            <a:r>
              <a:rPr lang="hu-HU" sz="1400" dirty="0" err="1"/>
              <a:t>lending</a:t>
            </a:r>
            <a:r>
              <a:rPr lang="hu-HU" sz="1400" dirty="0"/>
              <a:t> )</a:t>
            </a:r>
          </a:p>
          <a:p>
            <a:pPr lvl="1"/>
            <a:r>
              <a:rPr lang="hu-HU" sz="1400" dirty="0"/>
              <a:t>fedezettel bíró hitelek (személyi biztosítékokkal rendelkező hitelek, dologi biztosítékokkal rendelkező hitelek)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1400" dirty="0"/>
              <a:t>A hitelek lejárata szerint</a:t>
            </a:r>
          </a:p>
          <a:p>
            <a:pPr lvl="1"/>
            <a:r>
              <a:rPr lang="hu-HU" sz="1400" dirty="0"/>
              <a:t>rövid lejáratú (éven belüli)</a:t>
            </a:r>
          </a:p>
          <a:p>
            <a:pPr lvl="1"/>
            <a:r>
              <a:rPr lang="hu-HU" sz="1400" dirty="0"/>
              <a:t>közép lejáratú (1-5 év lejáratú hitelek)</a:t>
            </a:r>
          </a:p>
          <a:p>
            <a:pPr lvl="1"/>
            <a:r>
              <a:rPr lang="hu-HU" sz="1400" dirty="0"/>
              <a:t>hosszú lejáratú  (5 évnél hosszabb lejáratú hitelek)</a:t>
            </a:r>
          </a:p>
          <a:p>
            <a:pPr marL="355600" indent="-355600">
              <a:buFont typeface="+mj-lt"/>
              <a:buAutoNum type="arabicPeriod"/>
              <a:defRPr/>
            </a:pPr>
            <a:r>
              <a:rPr lang="hu-HU" sz="1400" dirty="0"/>
              <a:t>Közgazdasági jellege szerint</a:t>
            </a:r>
          </a:p>
          <a:p>
            <a:pPr marL="444500" lvl="1">
              <a:defRPr/>
            </a:pPr>
            <a:r>
              <a:rPr lang="hu-HU" sz="1400" dirty="0"/>
              <a:t>Pénzteremtő</a:t>
            </a:r>
          </a:p>
          <a:p>
            <a:pPr marL="444500" lvl="1">
              <a:defRPr/>
            </a:pPr>
            <a:r>
              <a:rPr lang="hu-HU" sz="1400" dirty="0"/>
              <a:t>Pénzújraelosztó </a:t>
            </a: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1919536" y="685800"/>
            <a:ext cx="7016195" cy="899518"/>
          </a:xfrm>
        </p:spPr>
        <p:txBody>
          <a:bodyPr>
            <a:normAutofit/>
          </a:bodyPr>
          <a:lstStyle/>
          <a:p>
            <a:r>
              <a:rPr lang="hu-HU" dirty="0"/>
              <a:t>Hitelek csoportosítása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58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2" name="Téglalap 1"/>
          <p:cNvSpPr/>
          <p:nvPr/>
        </p:nvSpPr>
        <p:spPr>
          <a:xfrm>
            <a:off x="2207568" y="1196752"/>
            <a:ext cx="9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55600">
              <a:buFont typeface="+mj-lt"/>
              <a:buAutoNum type="arabicPeriod" startAt="7"/>
              <a:defRPr/>
            </a:pPr>
            <a:r>
              <a:rPr lang="hu-HU" sz="1400" dirty="0"/>
              <a:t>Folyósító szerint</a:t>
            </a:r>
          </a:p>
          <a:p>
            <a:pPr>
              <a:defRPr/>
            </a:pPr>
            <a:r>
              <a:rPr lang="hu-HU" sz="1400" dirty="0"/>
              <a:t>	Bank</a:t>
            </a:r>
          </a:p>
          <a:p>
            <a:pPr>
              <a:defRPr/>
            </a:pPr>
            <a:r>
              <a:rPr lang="hu-HU" sz="1400" dirty="0"/>
              <a:t>	Pénzügyi intézmény</a:t>
            </a:r>
          </a:p>
          <a:p>
            <a:pPr>
              <a:defRPr/>
            </a:pPr>
            <a:r>
              <a:rPr lang="hu-HU" sz="1400" dirty="0"/>
              <a:t>	Másik vállalkozás</a:t>
            </a:r>
          </a:p>
          <a:p>
            <a:pPr>
              <a:defRPr/>
            </a:pPr>
            <a:r>
              <a:rPr lang="hu-HU" sz="1400" dirty="0"/>
              <a:t>	Külföld</a:t>
            </a:r>
          </a:p>
          <a:p>
            <a:pPr marL="355600" indent="-355600">
              <a:buFont typeface="+mj-lt"/>
              <a:buAutoNum type="arabicPeriod" startAt="8"/>
              <a:defRPr/>
            </a:pPr>
            <a:r>
              <a:rPr lang="hu-HU" sz="1400" dirty="0" err="1"/>
              <a:t>Igénybevevő</a:t>
            </a:r>
            <a:r>
              <a:rPr lang="hu-HU" sz="1400" dirty="0"/>
              <a:t> szerint</a:t>
            </a:r>
          </a:p>
          <a:p>
            <a:pPr>
              <a:defRPr/>
            </a:pPr>
            <a:r>
              <a:rPr lang="hu-HU" sz="1400" dirty="0"/>
              <a:t>	Vállalkozás</a:t>
            </a:r>
          </a:p>
          <a:p>
            <a:pPr>
              <a:defRPr/>
            </a:pPr>
            <a:r>
              <a:rPr lang="hu-HU" sz="1400" dirty="0"/>
              <a:t>	Háztartás</a:t>
            </a:r>
          </a:p>
          <a:p>
            <a:pPr>
              <a:defRPr/>
            </a:pPr>
            <a:r>
              <a:rPr lang="hu-HU" sz="1400" dirty="0"/>
              <a:t>	Bank</a:t>
            </a:r>
          </a:p>
          <a:p>
            <a:pPr>
              <a:defRPr/>
            </a:pPr>
            <a:r>
              <a:rPr lang="hu-HU" sz="1400" dirty="0"/>
              <a:t>	Külföld</a:t>
            </a:r>
          </a:p>
          <a:p>
            <a:pPr marL="355600" indent="-355600">
              <a:buFont typeface="+mj-lt"/>
              <a:buAutoNum type="arabicPeriod" startAt="9"/>
              <a:defRPr/>
            </a:pPr>
            <a:r>
              <a:rPr lang="hu-HU" sz="1400" dirty="0"/>
              <a:t>Kamatláb szerint</a:t>
            </a:r>
          </a:p>
          <a:p>
            <a:pPr>
              <a:defRPr/>
            </a:pPr>
            <a:r>
              <a:rPr lang="hu-HU" sz="1400" dirty="0"/>
              <a:t>	Fix</a:t>
            </a:r>
          </a:p>
          <a:p>
            <a:pPr>
              <a:defRPr/>
            </a:pPr>
            <a:r>
              <a:rPr lang="hu-HU" sz="1400" dirty="0"/>
              <a:t>	Változó</a:t>
            </a:r>
          </a:p>
          <a:p>
            <a:pPr>
              <a:defRPr/>
            </a:pPr>
            <a:r>
              <a:rPr lang="hu-HU" sz="1400" dirty="0"/>
              <a:t>	Lebegő</a:t>
            </a:r>
          </a:p>
          <a:p>
            <a:pPr marL="355600" indent="-355600">
              <a:buFont typeface="+mj-lt"/>
              <a:buAutoNum type="arabicPeriod" startAt="10"/>
              <a:defRPr/>
            </a:pPr>
            <a:r>
              <a:rPr lang="hu-HU" sz="1400" dirty="0"/>
              <a:t>Devizanem szerint</a:t>
            </a:r>
          </a:p>
          <a:p>
            <a:pPr>
              <a:defRPr/>
            </a:pPr>
            <a:r>
              <a:rPr lang="hu-HU" sz="1400" dirty="0"/>
              <a:t>	Hazai fizetőeszköz (HUF)</a:t>
            </a:r>
          </a:p>
          <a:p>
            <a:pPr>
              <a:defRPr/>
            </a:pPr>
            <a:r>
              <a:rPr lang="hu-HU" sz="1400" dirty="0"/>
              <a:t>	Deviza (EUR, USD, CHF, stb.)</a:t>
            </a:r>
          </a:p>
          <a:p>
            <a:pPr marL="355600" indent="-355600">
              <a:buFont typeface="+mj-lt"/>
              <a:buAutoNum type="arabicPeriod" startAt="11"/>
              <a:defRPr/>
            </a:pPr>
            <a:r>
              <a:rPr lang="hu-HU" sz="1400" dirty="0"/>
              <a:t>Megjelenési forma szerint</a:t>
            </a:r>
          </a:p>
          <a:p>
            <a:pPr lvl="1">
              <a:defRPr/>
            </a:pPr>
            <a:r>
              <a:rPr lang="hu-HU" sz="1400" dirty="0"/>
              <a:t>Nyitott hitelkeret. </a:t>
            </a:r>
          </a:p>
          <a:p>
            <a:pPr lvl="1">
              <a:defRPr/>
            </a:pPr>
            <a:r>
              <a:rPr lang="hu-HU" sz="1400" dirty="0"/>
              <a:t>Folyószámla hitel / Forgóeszköz hitel / </a:t>
            </a:r>
            <a:r>
              <a:rPr lang="hu-HU" sz="1400" dirty="0" err="1"/>
              <a:t>Rulírozó</a:t>
            </a:r>
            <a:r>
              <a:rPr lang="hu-HU" sz="1400" dirty="0"/>
              <a:t> hitel / Áthidalási hitel</a:t>
            </a:r>
          </a:p>
          <a:p>
            <a:pPr lvl="1">
              <a:defRPr/>
            </a:pPr>
            <a:r>
              <a:rPr lang="hu-HU" sz="1400" dirty="0"/>
              <a:t>Beruházási hitel / Fejlesztési hitel / Projektfinanszírozó hitel</a:t>
            </a:r>
          </a:p>
          <a:p>
            <a:pPr lvl="1">
              <a:defRPr/>
            </a:pPr>
            <a:r>
              <a:rPr lang="hu-HU" sz="1400" dirty="0"/>
              <a:t>Klubhitel / </a:t>
            </a:r>
            <a:r>
              <a:rPr lang="hu-HU" sz="1400" dirty="0" err="1"/>
              <a:t>Szindikált</a:t>
            </a:r>
            <a:r>
              <a:rPr lang="hu-HU" sz="1400" dirty="0"/>
              <a:t> hitel</a:t>
            </a:r>
          </a:p>
        </p:txBody>
      </p:sp>
    </p:spTree>
    <p:extLst>
      <p:ext uri="{BB962C8B-B14F-4D97-AF65-F5344CB8AC3E}">
        <p14:creationId xmlns:p14="http://schemas.microsoft.com/office/powerpoint/2010/main" val="2561541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1886103" y="262421"/>
            <a:ext cx="8826793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u-HU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hitelezési folyamat főbb szakaszai</a:t>
            </a:r>
            <a:endParaRPr lang="en-US" sz="28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Lekerekített téglalap 16"/>
          <p:cNvSpPr/>
          <p:nvPr/>
        </p:nvSpPr>
        <p:spPr>
          <a:xfrm>
            <a:off x="2845594" y="1390650"/>
            <a:ext cx="6500812" cy="57150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20040" lvl="2" indent="-320040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Hitelkérelem összeállítása, bankhoz való benyújtása</a:t>
            </a:r>
          </a:p>
        </p:txBody>
      </p:sp>
      <p:sp>
        <p:nvSpPr>
          <p:cNvPr id="18" name="Lekerekített téglalap 17"/>
          <p:cNvSpPr/>
          <p:nvPr/>
        </p:nvSpPr>
        <p:spPr>
          <a:xfrm>
            <a:off x="2845594" y="2319338"/>
            <a:ext cx="6500812" cy="571500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20040" lvl="2" indent="-320040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Hitelkérelem banki vizsgálata, elbírálása</a:t>
            </a:r>
          </a:p>
        </p:txBody>
      </p:sp>
      <p:sp>
        <p:nvSpPr>
          <p:cNvPr id="19" name="Lekerekített téglalap 18"/>
          <p:cNvSpPr/>
          <p:nvPr/>
        </p:nvSpPr>
        <p:spPr>
          <a:xfrm>
            <a:off x="2059781" y="3390901"/>
            <a:ext cx="4071938" cy="78581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20040" lvl="2" indent="-320040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Hitelszerződés megkötése </a:t>
            </a:r>
          </a:p>
        </p:txBody>
      </p:sp>
      <p:sp>
        <p:nvSpPr>
          <p:cNvPr id="20" name="Lekerekített téglalap 19"/>
          <p:cNvSpPr/>
          <p:nvPr/>
        </p:nvSpPr>
        <p:spPr>
          <a:xfrm>
            <a:off x="6560344" y="3390901"/>
            <a:ext cx="3429000" cy="78581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20040" lvl="2" indent="-320040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hu-H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hitelkérelem elutasítása</a:t>
            </a:r>
          </a:p>
        </p:txBody>
      </p:sp>
      <p:sp>
        <p:nvSpPr>
          <p:cNvPr id="21" name="Lekerekített téglalap 20"/>
          <p:cNvSpPr/>
          <p:nvPr/>
        </p:nvSpPr>
        <p:spPr>
          <a:xfrm>
            <a:off x="2059781" y="5534026"/>
            <a:ext cx="4071938" cy="785813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320040" lvl="2" indent="-320040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visszafizetése</a:t>
            </a:r>
            <a:endParaRPr lang="hu-H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Lekerekített téglalap 21"/>
          <p:cNvSpPr/>
          <p:nvPr/>
        </p:nvSpPr>
        <p:spPr>
          <a:xfrm>
            <a:off x="2059781" y="4462463"/>
            <a:ext cx="4071938" cy="785812"/>
          </a:xfrm>
          <a:prstGeom prst="round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lvl="2" algn="ctr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hitel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folyósítása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kölcsönszerződés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szerint</a:t>
            </a:r>
            <a:endParaRPr lang="hu-HU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Egyenes összekötő nyíllal 22"/>
          <p:cNvCxnSpPr>
            <a:stCxn id="17" idx="2"/>
            <a:endCxn id="18" idx="0"/>
          </p:cNvCxnSpPr>
          <p:nvPr/>
        </p:nvCxnSpPr>
        <p:spPr>
          <a:xfrm rot="5400000">
            <a:off x="5917406" y="2139950"/>
            <a:ext cx="357188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4" name="Egyenes összekötő nyíllal 23"/>
          <p:cNvCxnSpPr>
            <a:stCxn id="18" idx="2"/>
            <a:endCxn id="19" idx="0"/>
          </p:cNvCxnSpPr>
          <p:nvPr/>
        </p:nvCxnSpPr>
        <p:spPr>
          <a:xfrm rot="5400000">
            <a:off x="4846638" y="2140744"/>
            <a:ext cx="500062" cy="200025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5" name="Egyenes összekötő nyíllal 24"/>
          <p:cNvCxnSpPr>
            <a:stCxn id="18" idx="2"/>
            <a:endCxn id="20" idx="0"/>
          </p:cNvCxnSpPr>
          <p:nvPr/>
        </p:nvCxnSpPr>
        <p:spPr>
          <a:xfrm rot="16200000" flipH="1">
            <a:off x="6935788" y="2051844"/>
            <a:ext cx="500062" cy="217805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6" name="Egyenes összekötő nyíllal 25"/>
          <p:cNvCxnSpPr>
            <a:stCxn id="19" idx="2"/>
            <a:endCxn id="22" idx="0"/>
          </p:cNvCxnSpPr>
          <p:nvPr/>
        </p:nvCxnSpPr>
        <p:spPr>
          <a:xfrm rot="5400000">
            <a:off x="3952875" y="4320381"/>
            <a:ext cx="28575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27" name="Egyenes összekötő nyíllal 26"/>
          <p:cNvCxnSpPr>
            <a:stCxn id="22" idx="2"/>
            <a:endCxn id="21" idx="0"/>
          </p:cNvCxnSpPr>
          <p:nvPr/>
        </p:nvCxnSpPr>
        <p:spPr>
          <a:xfrm rot="5400000">
            <a:off x="3952875" y="5391944"/>
            <a:ext cx="285750" cy="158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3058404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991544" y="523728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A hitelkérelem vizsgálata</a:t>
            </a:r>
            <a:endParaRPr lang="en-US" sz="4000" dirty="0"/>
          </a:p>
        </p:txBody>
      </p:sp>
      <p:sp>
        <p:nvSpPr>
          <p:cNvPr id="15" name="Téglalap 14"/>
          <p:cNvSpPr/>
          <p:nvPr/>
        </p:nvSpPr>
        <p:spPr>
          <a:xfrm>
            <a:off x="1869522" y="1785938"/>
            <a:ext cx="2357437" cy="16430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ADÓSMINŐSÍTÉS</a:t>
            </a:r>
          </a:p>
        </p:txBody>
      </p:sp>
      <p:sp>
        <p:nvSpPr>
          <p:cNvPr id="16" name="Téglalap 15"/>
          <p:cNvSpPr/>
          <p:nvPr/>
        </p:nvSpPr>
        <p:spPr>
          <a:xfrm>
            <a:off x="7584522" y="1785938"/>
            <a:ext cx="2357437" cy="16430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BIZTOSÍTÉKOK ÉRTÉKELÉSE</a:t>
            </a:r>
          </a:p>
        </p:txBody>
      </p:sp>
      <p:sp>
        <p:nvSpPr>
          <p:cNvPr id="17" name="Téglalap 16"/>
          <p:cNvSpPr/>
          <p:nvPr/>
        </p:nvSpPr>
        <p:spPr>
          <a:xfrm>
            <a:off x="4727022" y="1785938"/>
            <a:ext cx="2357437" cy="164306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16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ÜGYLET-MINŐSÍTÉS </a:t>
            </a:r>
          </a:p>
        </p:txBody>
      </p:sp>
      <p:sp>
        <p:nvSpPr>
          <p:cNvPr id="18" name="Jobb oldali kapcsos zárójel 17"/>
          <p:cNvSpPr/>
          <p:nvPr/>
        </p:nvSpPr>
        <p:spPr>
          <a:xfrm rot="5400000">
            <a:off x="5494578" y="624682"/>
            <a:ext cx="928687" cy="72517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hu-H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églalap 18"/>
          <p:cNvSpPr/>
          <p:nvPr/>
        </p:nvSpPr>
        <p:spPr>
          <a:xfrm>
            <a:off x="3584021" y="4786314"/>
            <a:ext cx="4786312" cy="100012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sz="1600" b="1" dirty="0">
                <a:latin typeface="Arial" panose="020B0604020202020204" pitchFamily="34" charset="0"/>
                <a:cs typeface="Arial" panose="020B0604020202020204" pitchFamily="34" charset="0"/>
              </a:rPr>
              <a:t>KÖLCSÖNFELTÉTELEK</a:t>
            </a:r>
          </a:p>
        </p:txBody>
      </p:sp>
    </p:spTree>
    <p:extLst>
      <p:ext uri="{BB962C8B-B14F-4D97-AF65-F5344CB8AC3E}">
        <p14:creationId xmlns:p14="http://schemas.microsoft.com/office/powerpoint/2010/main" val="3430580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279576" y="746086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Hitelbiztosítékok</a:t>
            </a:r>
            <a:endParaRPr lang="en-US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991544" y="1801094"/>
            <a:ext cx="9721080" cy="4275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200" dirty="0"/>
              <a:t>Biztosíték: járulékos jellegű kötelem, amely mindig az alapkötelezettséghez kapcsolóan kerül ki kötésre.</a:t>
            </a:r>
          </a:p>
          <a:p>
            <a:pPr>
              <a:lnSpc>
                <a:spcPct val="100000"/>
              </a:lnSpc>
            </a:pPr>
            <a:r>
              <a:rPr lang="hu-HU" sz="2200" dirty="0"/>
              <a:t>A biztosítékkal szembeni követelmények: 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könnyen kiköthető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könnyen értékelhető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piacképes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értékálló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tartós </a:t>
            </a:r>
          </a:p>
          <a:p>
            <a:pPr marL="849313" lvl="1" indent="-457200">
              <a:lnSpc>
                <a:spcPct val="100000"/>
              </a:lnSpc>
              <a:buFont typeface="Franklin Gothic Book" pitchFamily="34" charset="0"/>
              <a:buAutoNum type="arabicPeriod"/>
            </a:pPr>
            <a:r>
              <a:rPr lang="hu-HU" sz="2000" dirty="0"/>
              <a:t>könnyen ellenőrizhető</a:t>
            </a:r>
          </a:p>
        </p:txBody>
      </p:sp>
    </p:spTree>
    <p:extLst>
      <p:ext uri="{BB962C8B-B14F-4D97-AF65-F5344CB8AC3E}">
        <p14:creationId xmlns:p14="http://schemas.microsoft.com/office/powerpoint/2010/main" val="2915870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351584" y="1205880"/>
            <a:ext cx="8513712" cy="114300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hu-HU" sz="4000" dirty="0"/>
              <a:t>Hitelbiztosítékok csoportosítása </a:t>
            </a:r>
            <a:endParaRPr lang="en-US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135560" y="2348880"/>
            <a:ext cx="7016195" cy="3050078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hu-HU" sz="2400" dirty="0"/>
              <a:t>Személyi biztosítékok: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Kezesség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Garancia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hu-HU" sz="2400" dirty="0"/>
              <a:t>Tárgyi biztosítékok: 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Zálog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Óvadék</a:t>
            </a:r>
          </a:p>
        </p:txBody>
      </p:sp>
    </p:spTree>
    <p:extLst>
      <p:ext uri="{BB962C8B-B14F-4D97-AF65-F5344CB8AC3E}">
        <p14:creationId xmlns:p14="http://schemas.microsoft.com/office/powerpoint/2010/main" val="395878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3276" y="1196752"/>
            <a:ext cx="5184576" cy="43204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hu-HU" sz="4000" dirty="0"/>
              <a:t>A</a:t>
            </a:r>
            <a:r>
              <a:rPr lang="hu-HU" sz="4000" b="1" dirty="0"/>
              <a:t>z óra vázlata:</a:t>
            </a:r>
            <a:endParaRPr lang="hu-HU" sz="4000" dirty="0">
              <a:solidFill>
                <a:schemeClr val="bg1"/>
              </a:solidFill>
            </a:endParaRPr>
          </a:p>
        </p:txBody>
      </p:sp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02992"/>
              </p:ext>
            </p:extLst>
          </p:nvPr>
        </p:nvGraphicFramePr>
        <p:xfrm>
          <a:off x="1847528" y="1844824"/>
          <a:ext cx="8064896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284">
                  <a:extLst>
                    <a:ext uri="{9D8B030D-6E8A-4147-A177-3AD203B41FA5}">
                      <a16:colId xmlns:a16="http://schemas.microsoft.com/office/drawing/2014/main" val="862156523"/>
                    </a:ext>
                  </a:extLst>
                </a:gridCol>
                <a:gridCol w="4730612">
                  <a:extLst>
                    <a:ext uri="{9D8B030D-6E8A-4147-A177-3AD203B41FA5}">
                      <a16:colId xmlns:a16="http://schemas.microsoft.com/office/drawing/2014/main" val="3188085263"/>
                    </a:ext>
                  </a:extLst>
                </a:gridCol>
              </a:tblGrid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Az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óra célja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Bevezetni az</a:t>
                      </a:r>
                      <a:r>
                        <a:rPr lang="hu-HU" sz="12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érdeklődőket a finanszírozás fogalmába, megismerni a legfontosabb pénzszerzési módokat</a:t>
                      </a:r>
                      <a:endParaRPr lang="hu-HU" sz="1200" b="0" i="1" kern="1200" cap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960411"/>
                  </a:ext>
                </a:extLst>
              </a:tr>
              <a:tr h="326590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Időkeret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6x45 min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94632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Célcsoport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Középiskola bármely osztálya, javasolt közgazdasági képzések esetén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378158"/>
                  </a:ext>
                </a:extLst>
              </a:tr>
              <a:tr h="544316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Igényelt eszközök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tananyag második része</a:t>
                      </a:r>
                      <a:r>
                        <a:rPr lang="hu-HU" sz="12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(gyakorlati oldala) online támogatást igényel</a:t>
                      </a:r>
                      <a:endParaRPr lang="hu-HU" sz="1200" b="0" i="1" kern="1200" cap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59711"/>
                  </a:ext>
                </a:extLst>
              </a:tr>
              <a:tr h="762043">
                <a:tc>
                  <a:txBody>
                    <a:bodyPr/>
                    <a:lstStyle/>
                    <a:p>
                      <a:pPr algn="just"/>
                      <a:r>
                        <a:rPr lang="hu-HU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Megjegyzés</a:t>
                      </a:r>
                      <a:r>
                        <a:rPr lang="hu-HU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u-H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tantárgy kiegészíthető csoportos/egyéni házi feladattal (a</a:t>
                      </a:r>
                      <a:r>
                        <a:rPr lang="hu-HU" sz="12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tananyag végén lévő feladatok segítségével)</a:t>
                      </a:r>
                      <a:endParaRPr lang="hu-HU" sz="1200" b="0" i="1" kern="1200" cap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063257"/>
                  </a:ext>
                </a:extLst>
              </a:tr>
              <a:tr h="1309164">
                <a:tc>
                  <a:txBody>
                    <a:bodyPr/>
                    <a:lstStyle/>
                    <a:p>
                      <a:pPr algn="just"/>
                      <a:r>
                        <a:rPr lang="hu-HU" sz="12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 Az óra felépítése 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első része egy elméleti kitekintés 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második részében</a:t>
                      </a:r>
                      <a:r>
                        <a:rPr lang="hu-HU" sz="1200" b="0" i="1" kern="1200" cap="non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tekintsék át a diákok a hazai vezető bankok hitelkínálatát, elemezzék azokat a főbb feltételek mentén</a:t>
                      </a:r>
                    </a:p>
                    <a:p>
                      <a:pPr marL="171450" indent="-171450" algn="just" defTabSz="457200" rtl="0" eaLnBrk="1" latinLnBrk="0" hangingPunct="1">
                        <a:buFontTx/>
                        <a:buChar char="-"/>
                      </a:pPr>
                      <a:r>
                        <a:rPr lang="hu-HU" sz="1200" b="0" i="1" kern="1200" cap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Az óra lezárása, ellenőrző kérdések 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138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1464" y="4221088"/>
            <a:ext cx="10515600" cy="1325563"/>
          </a:xfrm>
        </p:spPr>
        <p:txBody>
          <a:bodyPr/>
          <a:lstStyle/>
          <a:p>
            <a:pPr algn="l"/>
            <a:r>
              <a:rPr lang="hu-HU" b="1" cap="all" dirty="0"/>
              <a:t>feladatok</a:t>
            </a:r>
          </a:p>
        </p:txBody>
      </p:sp>
    </p:spTree>
    <p:extLst>
      <p:ext uri="{BB962C8B-B14F-4D97-AF65-F5344CB8AC3E}">
        <p14:creationId xmlns:p14="http://schemas.microsoft.com/office/powerpoint/2010/main" val="1361346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1876507" y="1124744"/>
            <a:ext cx="8988789" cy="4044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1.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Vizsgálják meg a hazai vezető bankok hitelkínálatát! Hasonlítsák össze a hiteltípusokat a tanultak alapján (kamatláb, feltételek, futamidő, biztosítékok, stb.)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Dolgozzanak csoportokban!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Prezentáció formájában mutassák be az egyes bankok főbb kínált hiteleit!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Döntsenek közösen, mely bank hitelkínálata a legvonzóbb! </a:t>
            </a:r>
          </a:p>
        </p:txBody>
      </p:sp>
    </p:spTree>
    <p:extLst>
      <p:ext uri="{BB962C8B-B14F-4D97-AF65-F5344CB8AC3E}">
        <p14:creationId xmlns:p14="http://schemas.microsoft.com/office/powerpoint/2010/main" val="1700266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8962416" cy="3108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2.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A kiválasztott bank hiteltípusához készítsék el közösen a hitelkérelmet egy képzeletbeli vállalkozás tekintetében! </a:t>
            </a:r>
          </a:p>
        </p:txBody>
      </p:sp>
    </p:spTree>
    <p:extLst>
      <p:ext uri="{BB962C8B-B14F-4D97-AF65-F5344CB8AC3E}">
        <p14:creationId xmlns:p14="http://schemas.microsoft.com/office/powerpoint/2010/main" val="1838728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106432" cy="3108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3.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Gyűjtsenek szakcikkeket, írásokat a magyar vállalkozások hitelfinanszírozásának alakulásáról! 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Használjanak szakmai anyagokat (Szemlék, tanulmányok), de vizsgálják meg a heti megjelenésű médiumokat is (HVG, Figyelő, Világgazdaság)!</a:t>
            </a:r>
          </a:p>
        </p:txBody>
      </p:sp>
    </p:spTree>
    <p:extLst>
      <p:ext uri="{BB962C8B-B14F-4D97-AF65-F5344CB8AC3E}">
        <p14:creationId xmlns:p14="http://schemas.microsoft.com/office/powerpoint/2010/main" val="10412476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2030128" y="1904738"/>
            <a:ext cx="9106432" cy="31084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4.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Látogassák meg a Magyar Nemzeti Bank honlapját, vizsgálódjanak a statisztikai adatok, tanulmányok között!</a:t>
            </a:r>
          </a:p>
          <a:p>
            <a:pPr marL="0" indent="0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2400" dirty="0"/>
              <a:t>Gyűjtsenek érdekes tényeket a hazai hitelfinanszírozás helyzetéről!</a:t>
            </a:r>
          </a:p>
        </p:txBody>
      </p:sp>
    </p:spTree>
    <p:extLst>
      <p:ext uri="{BB962C8B-B14F-4D97-AF65-F5344CB8AC3E}">
        <p14:creationId xmlns:p14="http://schemas.microsoft.com/office/powerpoint/2010/main" val="378095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Content Placeholder 4"/>
          <p:cNvSpPr>
            <a:spLocks noGrp="1"/>
          </p:cNvSpPr>
          <p:nvPr>
            <p:ph idx="1"/>
          </p:nvPr>
        </p:nvSpPr>
        <p:spPr>
          <a:xfrm>
            <a:off x="0" y="2802501"/>
            <a:ext cx="12192000" cy="31084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KÖSZÖNÖM A FIGYELMET </a:t>
            </a:r>
          </a:p>
          <a:p>
            <a:pPr marL="0" indent="0" algn="ctr">
              <a:lnSpc>
                <a:spcPct val="100000"/>
              </a:lnSpc>
              <a:spcBef>
                <a:spcPts val="580"/>
              </a:spcBef>
              <a:buNone/>
              <a:defRPr/>
            </a:pPr>
            <a:r>
              <a:rPr lang="hu-HU" sz="4000" b="1" dirty="0">
                <a:solidFill>
                  <a:srgbClr val="00B0F0"/>
                </a:solidFill>
              </a:rPr>
              <a:t>ÉS JÓ MUNKÁT KÍVÁNOK! </a:t>
            </a:r>
          </a:p>
        </p:txBody>
      </p:sp>
    </p:spTree>
    <p:extLst>
      <p:ext uri="{BB962C8B-B14F-4D97-AF65-F5344CB8AC3E}">
        <p14:creationId xmlns:p14="http://schemas.microsoft.com/office/powerpoint/2010/main" val="254387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855912" y="1022040"/>
            <a:ext cx="8240903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/>
              <a:t>Milyen erőforrások szükségesek a vállalkozás működéshez?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1855912" y="2565872"/>
            <a:ext cx="7016195" cy="42757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hu-HU" sz="2400" dirty="0"/>
              <a:t>Eszközök: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Reál,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Pénzügyi,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Erőforrások: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Munka,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Természeti,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Tőke,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6600056" y="2565872"/>
            <a:ext cx="26884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C000"/>
                </a:solidFill>
                <a:latin typeface="Calibri" panose="020F0502020204030204" pitchFamily="34" charset="0"/>
              </a:rPr>
              <a:t>A pénz akkor válik tőkévé, amikor befektetik, tehát a tevékenységéhez szükséges eszközöket és munkaerőt megvásárolják. </a:t>
            </a:r>
          </a:p>
        </p:txBody>
      </p:sp>
      <p:sp>
        <p:nvSpPr>
          <p:cNvPr id="16" name="Jobb oldali kapcsos zárójel 15"/>
          <p:cNvSpPr/>
          <p:nvPr/>
        </p:nvSpPr>
        <p:spPr>
          <a:xfrm>
            <a:off x="5138174" y="2685120"/>
            <a:ext cx="763525" cy="2701556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99620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207568" y="582548"/>
            <a:ext cx="897584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/>
              <a:t>Milyen tőkéje van a vállalkozásnak?</a:t>
            </a:r>
            <a:endParaRPr lang="en-US" dirty="0"/>
          </a:p>
        </p:txBody>
      </p:sp>
      <p:sp>
        <p:nvSpPr>
          <p:cNvPr id="10" name="Lekerekített téglalap 9"/>
          <p:cNvSpPr/>
          <p:nvPr/>
        </p:nvSpPr>
        <p:spPr>
          <a:xfrm>
            <a:off x="2783632" y="1774696"/>
            <a:ext cx="2587296" cy="200214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BEFEKTETETT ESZKÖZÖK </a:t>
            </a:r>
          </a:p>
          <a:p>
            <a:pPr algn="ctr"/>
            <a:endParaRPr lang="hu-H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FORGÓESZKÖZÖK</a:t>
            </a:r>
          </a:p>
        </p:txBody>
      </p:sp>
      <p:sp>
        <p:nvSpPr>
          <p:cNvPr id="15" name="Lekerekített téglalap 14"/>
          <p:cNvSpPr/>
          <p:nvPr/>
        </p:nvSpPr>
        <p:spPr>
          <a:xfrm>
            <a:off x="6897978" y="1774696"/>
            <a:ext cx="2443280" cy="2002145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SAJÁT TŐKE</a:t>
            </a:r>
          </a:p>
          <a:p>
            <a:pPr algn="ctr"/>
            <a:endParaRPr lang="hu-H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hu-H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IDEGEN TŐKE</a:t>
            </a:r>
          </a:p>
        </p:txBody>
      </p:sp>
      <p:sp>
        <p:nvSpPr>
          <p:cNvPr id="16" name="Lekerekített téglalap 15"/>
          <p:cNvSpPr/>
          <p:nvPr/>
        </p:nvSpPr>
        <p:spPr>
          <a:xfrm>
            <a:off x="2783632" y="4616718"/>
            <a:ext cx="2587296" cy="1297993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ESZKÖZÖK</a:t>
            </a:r>
          </a:p>
        </p:txBody>
      </p:sp>
      <p:sp>
        <p:nvSpPr>
          <p:cNvPr id="17" name="Lekerekített téglalap 16"/>
          <p:cNvSpPr/>
          <p:nvPr/>
        </p:nvSpPr>
        <p:spPr>
          <a:xfrm>
            <a:off x="6897978" y="4616718"/>
            <a:ext cx="2443280" cy="1297993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FORRÁSOK</a:t>
            </a:r>
          </a:p>
        </p:txBody>
      </p:sp>
      <p:sp>
        <p:nvSpPr>
          <p:cNvPr id="18" name="Egyenlő 17"/>
          <p:cNvSpPr/>
          <p:nvPr/>
        </p:nvSpPr>
        <p:spPr>
          <a:xfrm>
            <a:off x="5673889" y="2540221"/>
            <a:ext cx="916230" cy="471093"/>
          </a:xfrm>
          <a:prstGeom prst="mathEqual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chemeClr val="tx1"/>
              </a:solidFill>
            </a:endParaRPr>
          </a:p>
        </p:txBody>
      </p:sp>
      <p:cxnSp>
        <p:nvCxnSpPr>
          <p:cNvPr id="19" name="Egyenes összekötő nyíllal 18"/>
          <p:cNvCxnSpPr>
            <a:cxnSpLocks/>
            <a:stCxn id="10" idx="2"/>
            <a:endCxn id="16" idx="0"/>
          </p:cNvCxnSpPr>
          <p:nvPr/>
        </p:nvCxnSpPr>
        <p:spPr>
          <a:xfrm>
            <a:off x="4077280" y="3776841"/>
            <a:ext cx="0" cy="83987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nyíllal 19"/>
          <p:cNvCxnSpPr>
            <a:stCxn id="15" idx="2"/>
            <a:endCxn id="17" idx="0"/>
          </p:cNvCxnSpPr>
          <p:nvPr/>
        </p:nvCxnSpPr>
        <p:spPr>
          <a:xfrm>
            <a:off x="8119618" y="3776841"/>
            <a:ext cx="0" cy="839877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79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279576" y="537816"/>
            <a:ext cx="8712968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dirty="0"/>
              <a:t>Milyen VP döntésekről beszélünk?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063552" y="1738315"/>
            <a:ext cx="8928992" cy="427574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hu-HU" sz="2400" dirty="0"/>
              <a:t>A vállalat eszközeiben vagy forrásaiban idéznek elő változást,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A vállalat rövid vagy hosszú élettartamú eszközeire vagy forrásaira hatnak,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Így beszélhetünk:</a:t>
            </a:r>
          </a:p>
          <a:p>
            <a:pPr lvl="1">
              <a:lnSpc>
                <a:spcPct val="100000"/>
              </a:lnSpc>
            </a:pPr>
            <a:r>
              <a:rPr lang="hu-HU" sz="2000" b="1" u="sng" dirty="0">
                <a:solidFill>
                  <a:schemeClr val="bg2">
                    <a:lumMod val="10000"/>
                  </a:schemeClr>
                </a:solidFill>
              </a:rPr>
              <a:t>Hosszú távú befektetési döntésekről,</a:t>
            </a:r>
          </a:p>
          <a:p>
            <a:pPr lvl="1">
              <a:lnSpc>
                <a:spcPct val="100000"/>
              </a:lnSpc>
            </a:pPr>
            <a:r>
              <a:rPr lang="hu-HU" sz="2000" b="1" u="sng" dirty="0">
                <a:solidFill>
                  <a:schemeClr val="bg2">
                    <a:lumMod val="10000"/>
                  </a:schemeClr>
                </a:solidFill>
              </a:rPr>
              <a:t>Hosszú távú finanszírozási döntésekről,</a:t>
            </a:r>
          </a:p>
          <a:p>
            <a:pPr lvl="1">
              <a:lnSpc>
                <a:spcPct val="100000"/>
              </a:lnSpc>
            </a:pPr>
            <a:r>
              <a:rPr lang="hu-HU" sz="2000" b="1" u="sng" dirty="0">
                <a:solidFill>
                  <a:schemeClr val="bg2">
                    <a:lumMod val="10000"/>
                  </a:schemeClr>
                </a:solidFill>
              </a:rPr>
              <a:t>Rövid távú pénzügyi döntésekről</a:t>
            </a:r>
          </a:p>
          <a:p>
            <a:pPr>
              <a:lnSpc>
                <a:spcPct val="100000"/>
              </a:lnSpc>
            </a:pPr>
            <a:r>
              <a:rPr lang="hu-HU" sz="2400" dirty="0"/>
              <a:t>Más csoportosításban: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Folyamatos (forgótőke)</a:t>
            </a:r>
          </a:p>
          <a:p>
            <a:pPr lvl="1">
              <a:lnSpc>
                <a:spcPct val="100000"/>
              </a:lnSpc>
            </a:pPr>
            <a:r>
              <a:rPr lang="hu-HU" sz="2000" dirty="0"/>
              <a:t>Egyedi (befektetés, finanszírozás)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276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544" y="531454"/>
            <a:ext cx="8840085" cy="5417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15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2351584" y="624383"/>
            <a:ext cx="7016195" cy="836518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Konkrétabban…</a:t>
            </a:r>
            <a:endParaRPr lang="en-US" sz="4000" dirty="0"/>
          </a:p>
        </p:txBody>
      </p:sp>
      <p:sp>
        <p:nvSpPr>
          <p:cNvPr id="10" name="Content Placeholder 4"/>
          <p:cNvSpPr>
            <a:spLocks noGrp="1"/>
          </p:cNvSpPr>
          <p:nvPr>
            <p:ph idx="1"/>
          </p:nvPr>
        </p:nvSpPr>
        <p:spPr>
          <a:xfrm>
            <a:off x="2130223" y="1522318"/>
            <a:ext cx="9438385" cy="4570978"/>
          </a:xfrm>
        </p:spPr>
        <p:txBody>
          <a:bodyPr>
            <a:noAutofit/>
          </a:bodyPr>
          <a:lstStyle/>
          <a:p>
            <a:r>
              <a:rPr lang="hu-HU" sz="1800" b="1" dirty="0"/>
              <a:t>Folyó döntés:</a:t>
            </a:r>
          </a:p>
          <a:p>
            <a:pPr lvl="1"/>
            <a:r>
              <a:rPr lang="hu-HU" sz="1800" dirty="0"/>
              <a:t>Mennyi pénzre és mikor van szükség a vállalat működtetésére?</a:t>
            </a:r>
          </a:p>
          <a:p>
            <a:pPr lvl="1"/>
            <a:r>
              <a:rPr lang="hu-HU" sz="1800" dirty="0"/>
              <a:t>Hogyan finanszírozható a hiány?</a:t>
            </a:r>
          </a:p>
          <a:p>
            <a:pPr lvl="1"/>
            <a:r>
              <a:rPr lang="hu-HU" sz="1800" dirty="0"/>
              <a:t>Hová fektethető a többlet?</a:t>
            </a:r>
          </a:p>
          <a:p>
            <a:pPr lvl="1"/>
            <a:r>
              <a:rPr lang="hu-HU" sz="1800" dirty="0"/>
              <a:t>Milyen pénzügyi kihatásai vannak a vevői és szállítói kapcsolatoknak és a termelésszervezésnek?</a:t>
            </a:r>
          </a:p>
          <a:p>
            <a:r>
              <a:rPr lang="hu-HU" sz="1800" b="1" dirty="0"/>
              <a:t>Beruházási döntések:</a:t>
            </a:r>
          </a:p>
          <a:p>
            <a:pPr lvl="1"/>
            <a:r>
              <a:rPr lang="fr-FR" sz="1800" dirty="0"/>
              <a:t>Hogyan lehet számszerűsíteni a pénz</a:t>
            </a:r>
            <a:r>
              <a:rPr lang="hu-HU" sz="1800" dirty="0"/>
              <a:t> időértékét?</a:t>
            </a:r>
          </a:p>
          <a:p>
            <a:pPr lvl="1"/>
            <a:r>
              <a:rPr lang="hu-HU" sz="1800" dirty="0"/>
              <a:t>Milyen pénzügyi módszerek alapján tudom értékelni a beruházásokat?</a:t>
            </a:r>
          </a:p>
          <a:p>
            <a:pPr lvl="1"/>
            <a:r>
              <a:rPr lang="hu-HU" sz="1800" dirty="0"/>
              <a:t>Milyen tényezőket veszek figyelembe a beruházási döntésnél?</a:t>
            </a:r>
          </a:p>
          <a:p>
            <a:r>
              <a:rPr lang="hu-HU" sz="1800" b="1" dirty="0"/>
              <a:t>Finanszírozási döntés:</a:t>
            </a:r>
          </a:p>
          <a:p>
            <a:pPr lvl="1"/>
            <a:r>
              <a:rPr lang="hu-HU" sz="1800" dirty="0"/>
              <a:t>Milyen finanszírozási forrásai vannak a vállalatnak?</a:t>
            </a:r>
          </a:p>
          <a:p>
            <a:pPr lvl="1"/>
            <a:r>
              <a:rPr lang="hu-HU" sz="1800" dirty="0"/>
              <a:t>Hogyan lehet számszerűsíteni a források költségeit?</a:t>
            </a:r>
          </a:p>
          <a:p>
            <a:pPr lvl="1"/>
            <a:r>
              <a:rPr lang="hu-HU" sz="1800" dirty="0"/>
              <a:t>Hogyan veszem figyelembe a beruházási döntéseknél a finanszírozás költségeit?</a:t>
            </a:r>
          </a:p>
          <a:p>
            <a:pPr lvl="1"/>
            <a:r>
              <a:rPr lang="hu-HU" sz="1800" dirty="0"/>
              <a:t>Mi jellemzi a jó osztalékpolitikát?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6554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063552" y="807557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hu-HU" sz="4000" dirty="0"/>
              <a:t>A finanszírozás fogalma</a:t>
            </a:r>
            <a:endParaRPr lang="en-US" sz="4000" dirty="0"/>
          </a:p>
        </p:txBody>
      </p:sp>
      <p:sp>
        <p:nvSpPr>
          <p:cNvPr id="15" name="Content Placeholder 4"/>
          <p:cNvSpPr>
            <a:spLocks noGrp="1"/>
          </p:cNvSpPr>
          <p:nvPr>
            <p:ph idx="1"/>
          </p:nvPr>
        </p:nvSpPr>
        <p:spPr>
          <a:xfrm>
            <a:off x="1855912" y="1950557"/>
            <a:ext cx="9409276" cy="4812327"/>
          </a:xfrm>
        </p:spPr>
        <p:txBody>
          <a:bodyPr>
            <a:normAutofit/>
          </a:bodyPr>
          <a:lstStyle/>
          <a:p>
            <a:pPr marL="365760" indent="-256032">
              <a:lnSpc>
                <a:spcPct val="100000"/>
              </a:lnSpc>
              <a:spcBef>
                <a:spcPts val="58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2400" b="1" dirty="0"/>
              <a:t>Finanszírozási döntések</a:t>
            </a:r>
            <a:r>
              <a:rPr lang="hu-HU" sz="2400" dirty="0"/>
              <a:t>: a szükséges eszközöket milyen forrásból és milyen   struktúrában szerezze meg a vállalat,</a:t>
            </a:r>
          </a:p>
          <a:p>
            <a:pPr marL="365760" indent="-256032">
              <a:lnSpc>
                <a:spcPct val="100000"/>
              </a:lnSpc>
              <a:spcBef>
                <a:spcPts val="58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2400" dirty="0"/>
              <a:t>A beruházási és finanszírozási döntések nem függetlenek egymástól,</a:t>
            </a:r>
          </a:p>
          <a:p>
            <a:pPr marL="365760" indent="-256032">
              <a:lnSpc>
                <a:spcPct val="100000"/>
              </a:lnSpc>
              <a:spcBef>
                <a:spcPts val="580"/>
              </a:spcBef>
              <a:buClr>
                <a:schemeClr val="accent3"/>
              </a:buClr>
              <a:buFont typeface="Georgia"/>
              <a:buChar char="•"/>
              <a:defRPr/>
            </a:pPr>
            <a:r>
              <a:rPr lang="hu-HU" sz="2400" dirty="0"/>
              <a:t>Vállalti forrásbevonási döntés – 3 kérdés:</a:t>
            </a:r>
          </a:p>
          <a:p>
            <a:pPr marL="925830" lvl="1" indent="-514350">
              <a:lnSpc>
                <a:spcPct val="10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hu-HU" sz="2000" dirty="0"/>
              <a:t>Források lejárat szerinti szerkezete,</a:t>
            </a:r>
          </a:p>
          <a:p>
            <a:pPr marL="925830" lvl="1" indent="-514350">
              <a:lnSpc>
                <a:spcPct val="10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hu-HU" sz="2000" dirty="0"/>
              <a:t>Belső vagy külső forrás,</a:t>
            </a:r>
          </a:p>
          <a:p>
            <a:pPr marL="925830" lvl="1" indent="-514350">
              <a:lnSpc>
                <a:spcPct val="100000"/>
              </a:lnSpc>
              <a:spcBef>
                <a:spcPts val="370"/>
              </a:spcBef>
              <a:buFont typeface="+mj-lt"/>
              <a:buAutoNum type="arabicPeriod"/>
              <a:defRPr/>
            </a:pPr>
            <a:r>
              <a:rPr lang="hu-HU" sz="2000" dirty="0"/>
              <a:t>Tulajdonosi tőke vagy hitel típusú forrás,</a:t>
            </a:r>
          </a:p>
        </p:txBody>
      </p:sp>
    </p:spTree>
    <p:extLst>
      <p:ext uri="{BB962C8B-B14F-4D97-AF65-F5344CB8AC3E}">
        <p14:creationId xmlns:p14="http://schemas.microsoft.com/office/powerpoint/2010/main" val="2110818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/>
          <p:cNvSpPr txBox="1">
            <a:spLocks/>
          </p:cNvSpPr>
          <p:nvPr/>
        </p:nvSpPr>
        <p:spPr>
          <a:xfrm>
            <a:off x="1703512" y="5334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sp>
        <p:nvSpPr>
          <p:cNvPr id="8" name="Cím 1"/>
          <p:cNvSpPr txBox="1">
            <a:spLocks/>
          </p:cNvSpPr>
          <p:nvPr/>
        </p:nvSpPr>
        <p:spPr>
          <a:xfrm>
            <a:off x="1855912" y="685800"/>
            <a:ext cx="8856984" cy="1815480"/>
          </a:xfrm>
          <a:prstGeom prst="rect">
            <a:avLst/>
          </a:prstGeom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br>
              <a:rPr lang="hu-HU" sz="4000"/>
            </a:br>
            <a:endParaRPr lang="hu-HU" sz="40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664" y="956723"/>
            <a:ext cx="7074921" cy="4944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66602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DE5F10-EAC6-4FDB-8367-EE300D349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E0A4AE-8197-41F7-B86F-8D01A4DC59A5}">
  <ds:schemaRefs>
    <ds:schemaRef ds:uri="d92b5cf3-cece-4e4a-baf8-bdbb641cfa7f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fd092f08-ce81-49ff-9dcf-af1944577f02"/>
    <ds:schemaRef ds:uri="http://schemas.microsoft.com/office/2006/metadata/properties"/>
    <ds:schemaRef ds:uri="http://www.w3.org/XML/1998/namespace"/>
    <ds:schemaRef ds:uri="http://purl.org/dc/dcmitype/"/>
    <ds:schemaRef ds:uri="19c10944-04f6-4a56-b45b-bf26d6f81d58"/>
    <ds:schemaRef ds:uri="62a0cf90-df98-468d-8e62-9dacbd9cd031"/>
  </ds:schemaRefs>
</ds:datastoreItem>
</file>

<file path=customXml/itemProps3.xml><?xml version="1.0" encoding="utf-8"?>
<ds:datastoreItem xmlns:ds="http://schemas.openxmlformats.org/officeDocument/2006/customXml" ds:itemID="{CE93EBA7-EC39-4F26-B031-C9776561D4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24264</TotalTime>
  <Words>1010</Words>
  <Application>Microsoft Office PowerPoint</Application>
  <PresentationFormat>Širokoúhlá obrazovka</PresentationFormat>
  <Paragraphs>250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Franklin Gothic Book</vt:lpstr>
      <vt:lpstr>Georgia</vt:lpstr>
      <vt:lpstr>Śablona_prezentace_NICE</vt:lpstr>
      <vt:lpstr> </vt:lpstr>
      <vt:lpstr>Az óra vázlata:</vt:lpstr>
      <vt:lpstr>Milyen erőforrások szükségesek a vállalkozás működéshez?</vt:lpstr>
      <vt:lpstr>Milyen tőkéje van a vállalkozásnak?</vt:lpstr>
      <vt:lpstr>Milyen VP döntésekről beszélünk?</vt:lpstr>
      <vt:lpstr>Prezentace aplikace PowerPoint</vt:lpstr>
      <vt:lpstr>Konkrétabban…</vt:lpstr>
      <vt:lpstr>A finanszírozás fogalma</vt:lpstr>
      <vt:lpstr>Prezentace aplikace PowerPoint</vt:lpstr>
      <vt:lpstr>1. A források lejárati szerkezete</vt:lpstr>
      <vt:lpstr>2. Belső / külső finanszírozás</vt:lpstr>
      <vt:lpstr>3. Tulajdonosi vagy hitelforrás</vt:lpstr>
      <vt:lpstr>Milyen finanszírozási forrásokat alkalmazhat a vállalat?</vt:lpstr>
      <vt:lpstr>Hitelek csoportosítása</vt:lpstr>
      <vt:lpstr>Prezentace aplikace PowerPoint</vt:lpstr>
      <vt:lpstr>Prezentace aplikace PowerPoint</vt:lpstr>
      <vt:lpstr>A hitelkérelem vizsgálata</vt:lpstr>
      <vt:lpstr>Hitelbiztosítékok</vt:lpstr>
      <vt:lpstr>Hitelbiztosítékok csoportosítása </vt:lpstr>
      <vt:lpstr>feladatok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171</cp:revision>
  <dcterms:created xsi:type="dcterms:W3CDTF">2014-02-19T13:51:38Z</dcterms:created>
  <dcterms:modified xsi:type="dcterms:W3CDTF">2023-09-08T11:01:38Z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