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9" r:id="rId4"/>
  </p:sldMasterIdLst>
  <p:sldIdLst>
    <p:sldId id="256" r:id="rId5"/>
    <p:sldId id="295" r:id="rId6"/>
    <p:sldId id="412" r:id="rId7"/>
    <p:sldId id="443" r:id="rId8"/>
    <p:sldId id="444" r:id="rId9"/>
    <p:sldId id="459" r:id="rId10"/>
    <p:sldId id="460" r:id="rId11"/>
    <p:sldId id="461" r:id="rId12"/>
    <p:sldId id="462" r:id="rId13"/>
    <p:sldId id="463" r:id="rId14"/>
    <p:sldId id="445" r:id="rId15"/>
    <p:sldId id="464" r:id="rId16"/>
    <p:sldId id="465" r:id="rId17"/>
    <p:sldId id="466" r:id="rId18"/>
    <p:sldId id="467" r:id="rId19"/>
    <p:sldId id="446" r:id="rId20"/>
    <p:sldId id="447" r:id="rId21"/>
    <p:sldId id="448" r:id="rId22"/>
    <p:sldId id="468" r:id="rId23"/>
    <p:sldId id="469" r:id="rId24"/>
    <p:sldId id="470" r:id="rId25"/>
    <p:sldId id="471" r:id="rId26"/>
    <p:sldId id="449" r:id="rId27"/>
    <p:sldId id="450" r:id="rId28"/>
    <p:sldId id="451" r:id="rId29"/>
    <p:sldId id="452" r:id="rId30"/>
    <p:sldId id="453" r:id="rId31"/>
    <p:sldId id="454" r:id="rId32"/>
    <p:sldId id="455" r:id="rId33"/>
    <p:sldId id="456" r:id="rId34"/>
    <p:sldId id="457" r:id="rId35"/>
    <p:sldId id="458" r:id="rId36"/>
    <p:sldId id="413" r:id="rId37"/>
    <p:sldId id="393" r:id="rId38"/>
    <p:sldId id="420" r:id="rId39"/>
    <p:sldId id="414" r:id="rId40"/>
    <p:sldId id="394" r:id="rId41"/>
    <p:sldId id="421" r:id="rId42"/>
    <p:sldId id="422" r:id="rId43"/>
    <p:sldId id="437" r:id="rId44"/>
    <p:sldId id="438" r:id="rId45"/>
    <p:sldId id="439" r:id="rId46"/>
    <p:sldId id="440" r:id="rId47"/>
    <p:sldId id="442" r:id="rId4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éma alapján készült stílus 2 – 1. jelölőszín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505E3EF-67EA-436B-97B2-0124C06EBD24}" styleName="Közepesen sötét stílus 4 – 3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Közepesen sötét stílu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6395" autoAdjust="0"/>
  </p:normalViewPr>
  <p:slideViewPr>
    <p:cSldViewPr>
      <p:cViewPr varScale="1">
        <p:scale>
          <a:sx n="62" d="100"/>
          <a:sy n="62" d="100"/>
        </p:scale>
        <p:origin x="36" y="12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76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8" Type="http://schemas.openxmlformats.org/officeDocument/2006/relationships/slide" Target="slides/slide4.xml"/><Relationship Id="rId51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D04FEA15-B052-4EF2-83CD-264C14861B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7990" y="3948576"/>
            <a:ext cx="3754010" cy="2957219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37AB73D9-C2E7-4E6F-98F9-2170CD31877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4085924" cy="385269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67B4897-D9B0-4CFD-8137-994B45F5B4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3578" y="2273955"/>
            <a:ext cx="7751805" cy="2387600"/>
          </a:xfrm>
        </p:spPr>
        <p:txBody>
          <a:bodyPr anchor="b"/>
          <a:lstStyle>
            <a:lvl1pPr algn="l">
              <a:defRPr sz="600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F7B8A41-B52E-4C71-8155-58470B56EC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83577" y="4780863"/>
            <a:ext cx="7751806" cy="1655762"/>
          </a:xfrm>
        </p:spPr>
        <p:txBody>
          <a:bodyPr/>
          <a:lstStyle>
            <a:lvl1pPr marL="0" indent="0" algn="l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CF29AF1F-BEEC-4FDA-B82B-5BC9F5BE4C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064" y="222646"/>
            <a:ext cx="6285051" cy="1008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797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0D7F4B-178F-4068-847F-A3DD517FE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341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358C1A-5337-4345-ADC3-AC78C3B5D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4980"/>
            <a:ext cx="10515600" cy="379198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52584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BE2E82-3A08-4406-970D-0BF0B3057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DFD0A80-C25E-48AB-ABAA-6FA451D46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422208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3E939B-BCE0-45D2-B16D-41C78D416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060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A8293E-F3D4-4048-8D1B-5997F2E292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79915F5-46E8-47F6-BF11-5BC0A9F334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20950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B72F62-CCBA-4507-BF5D-6E31F320E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5298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238137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Obrázek 18">
            <a:extLst>
              <a:ext uri="{FF2B5EF4-FFF2-40B4-BE49-F238E27FC236}">
                <a16:creationId xmlns:a16="http://schemas.microsoft.com/office/drawing/2014/main" id="{B3592D6B-834C-43B3-839E-3773636F72B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0058" y="5414889"/>
            <a:ext cx="1831942" cy="1443111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19B6C3F4-DEDF-4CE1-AC03-67790760053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2054116" cy="1936865"/>
          </a:xfrm>
          <a:prstGeom prst="rect">
            <a:avLst/>
          </a:prstGeom>
        </p:spPr>
      </p:pic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895BD18-3E86-4085-92D7-CBE4C890E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44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6EF8590-89EE-4F8A-B7C7-156DDD2DD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00520"/>
            <a:ext cx="10515600" cy="43764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20" name="Obrázek 19">
            <a:extLst>
              <a:ext uri="{FF2B5EF4-FFF2-40B4-BE49-F238E27FC236}">
                <a16:creationId xmlns:a16="http://schemas.microsoft.com/office/drawing/2014/main" id="{A60F351C-0FBE-44A9-B1C3-843F7E43D30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5076" y="6367451"/>
            <a:ext cx="2837469" cy="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432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49CDC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8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1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2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3.w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4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5.w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703512" y="1040747"/>
            <a:ext cx="8856984" cy="181548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defRPr/>
            </a:pPr>
            <a:br>
              <a:rPr lang="hu-HU" sz="4000" dirty="0"/>
            </a:br>
            <a:endParaRPr lang="hu-HU" sz="4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7554" y="2729564"/>
            <a:ext cx="9749569" cy="3096344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hu-HU" sz="6000" b="1" cap="all" dirty="0">
                <a:solidFill>
                  <a:srgbClr val="00B0F0"/>
                </a:solidFill>
              </a:rPr>
              <a:t>Beruházás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u-HU" altLang="hu-HU" sz="4000" b="1" cap="all" dirty="0">
                <a:solidFill>
                  <a:schemeClr val="tx1"/>
                </a:solidFill>
              </a:rPr>
              <a:t>Mi alapján és hogyan döntünk vállalkozóként a tartós eszközök vásárlása előtt?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10" name="Content Placeholder 4"/>
          <p:cNvSpPr>
            <a:spLocks noGrp="1"/>
          </p:cNvSpPr>
          <p:nvPr>
            <p:ph idx="1"/>
          </p:nvPr>
        </p:nvSpPr>
        <p:spPr>
          <a:xfrm>
            <a:off x="1631728" y="1160748"/>
            <a:ext cx="9843968" cy="4536504"/>
          </a:xfrm>
        </p:spPr>
        <p:txBody>
          <a:bodyPr>
            <a:normAutofit fontScale="92500"/>
          </a:bodyPr>
          <a:lstStyle/>
          <a:p>
            <a:pPr lvl="0">
              <a:lnSpc>
                <a:spcPct val="110000"/>
              </a:lnSpc>
            </a:pPr>
            <a:r>
              <a:rPr lang="hu-HU" b="1" i="1" dirty="0"/>
              <a:t>Beruházás hozama:</a:t>
            </a:r>
            <a:endParaRPr lang="hu-HU" dirty="0"/>
          </a:p>
          <a:p>
            <a:pPr lvl="1">
              <a:lnSpc>
                <a:spcPct val="110000"/>
              </a:lnSpc>
            </a:pPr>
            <a:r>
              <a:rPr lang="hu-HU" sz="1900" i="1" dirty="0"/>
              <a:t>árbevétel többlet:</a:t>
            </a:r>
            <a:r>
              <a:rPr lang="hu-HU" sz="1900" dirty="0"/>
              <a:t> a beruházás következtében keletkező árbevétel növekedés (DE: attól, hogy van árbevétel többlet, még nem biztos, hogy lesz hozamnövekedés is, mert ha nagyobb a felmerült folyamatos költség többlet, akkor a beruházásnak nem lesz pozitív hozama!),</a:t>
            </a:r>
          </a:p>
          <a:p>
            <a:pPr lvl="1">
              <a:lnSpc>
                <a:spcPct val="110000"/>
              </a:lnSpc>
            </a:pPr>
            <a:r>
              <a:rPr lang="hu-HU" sz="1900" i="1" dirty="0"/>
              <a:t>adózás és kamatfizetés előtti eredmény (EBIT) többlet</a:t>
            </a:r>
            <a:r>
              <a:rPr lang="hu-HU" sz="1900" dirty="0"/>
              <a:t>: árbevétel csökkentve az árbevétel növekedéshez és beruházáshoz közvetlenül kapcsolódó költségek értékével,</a:t>
            </a:r>
          </a:p>
          <a:p>
            <a:pPr lvl="1">
              <a:lnSpc>
                <a:spcPct val="110000"/>
              </a:lnSpc>
            </a:pPr>
            <a:r>
              <a:rPr lang="hu-HU" sz="1900" i="1" dirty="0"/>
              <a:t>adózott eredmény:</a:t>
            </a:r>
            <a:r>
              <a:rPr lang="hu-HU" sz="1900" dirty="0"/>
              <a:t> az EBIT csökkentve a kamatfizetési kötelezettséggel és a fizetendő társasági adó értékével, </a:t>
            </a:r>
          </a:p>
          <a:p>
            <a:pPr lvl="1">
              <a:lnSpc>
                <a:spcPct val="110000"/>
              </a:lnSpc>
            </a:pPr>
            <a:r>
              <a:rPr lang="hu-HU" sz="1900" i="1" dirty="0"/>
              <a:t>beruházás működési cashflow-ja, azaz a pénzáramlás</a:t>
            </a:r>
            <a:r>
              <a:rPr lang="hu-HU" sz="1900" dirty="0"/>
              <a:t>: az adózott eredmény értéke, növelve az éves amortizáció értékével,</a:t>
            </a:r>
          </a:p>
          <a:p>
            <a:pPr lvl="1">
              <a:lnSpc>
                <a:spcPct val="110000"/>
              </a:lnSpc>
            </a:pPr>
            <a:r>
              <a:rPr lang="hu-HU" sz="1900" dirty="0"/>
              <a:t>A hazai gyakorlatban ez az üzemi eredmény kategóriájának felel meg (</a:t>
            </a:r>
            <a:r>
              <a:rPr lang="hu-HU" sz="1900" dirty="0" err="1"/>
              <a:t>Earnings</a:t>
            </a:r>
            <a:r>
              <a:rPr lang="hu-HU" sz="1900" dirty="0"/>
              <a:t> </a:t>
            </a:r>
            <a:r>
              <a:rPr lang="hu-HU" sz="1900" dirty="0" err="1"/>
              <a:t>before</a:t>
            </a:r>
            <a:r>
              <a:rPr lang="hu-HU" sz="1900" dirty="0"/>
              <a:t> interest and </a:t>
            </a:r>
            <a:r>
              <a:rPr lang="hu-HU" sz="1900" dirty="0" err="1"/>
              <a:t>taxes</a:t>
            </a:r>
            <a:r>
              <a:rPr lang="hu-HU" sz="19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8948381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graphicFrame>
        <p:nvGraphicFramePr>
          <p:cNvPr id="2" name="Tábláza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790351"/>
              </p:ext>
            </p:extLst>
          </p:nvPr>
        </p:nvGraphicFramePr>
        <p:xfrm>
          <a:off x="2711624" y="2501280"/>
          <a:ext cx="6372136" cy="2517042"/>
        </p:xfrm>
        <a:graphic>
          <a:graphicData uri="http://schemas.openxmlformats.org/drawingml/2006/table">
            <a:tbl>
              <a:tblPr firstRow="1" firstCol="1" bandRow="1">
                <a:tableStyleId>{D113A9D2-9D6B-4929-AA2D-F23B5EE8CBE7}</a:tableStyleId>
              </a:tblPr>
              <a:tblGrid>
                <a:gridCol w="3186068">
                  <a:extLst>
                    <a:ext uri="{9D8B030D-6E8A-4147-A177-3AD203B41FA5}">
                      <a16:colId xmlns:a16="http://schemas.microsoft.com/office/drawing/2014/main" val="2112218444"/>
                    </a:ext>
                  </a:extLst>
                </a:gridCol>
                <a:gridCol w="3186068">
                  <a:extLst>
                    <a:ext uri="{9D8B030D-6E8A-4147-A177-3AD203B41FA5}">
                      <a16:colId xmlns:a16="http://schemas.microsoft.com/office/drawing/2014/main" val="263386415"/>
                    </a:ext>
                  </a:extLst>
                </a:gridCol>
              </a:tblGrid>
              <a:tr h="5339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600" b="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effectLst/>
                        </a:rPr>
                        <a:t>Az élettartam során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6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  <a:alpha val="3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600" b="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effectLst/>
                        </a:rPr>
                        <a:t>A pénzáramok előjele alapján</a:t>
                      </a:r>
                      <a:endParaRPr lang="hu-HU" sz="16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  <a:alpha val="39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420282"/>
                  </a:ext>
                </a:extLst>
              </a:tr>
              <a:tr h="1698273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hu-HU" sz="1600" b="0" dirty="0">
                          <a:effectLst/>
                        </a:rPr>
                        <a:t>Kezdő pénzáram,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hu-HU" sz="1600" b="0" dirty="0">
                          <a:effectLst/>
                        </a:rPr>
                        <a:t>Működési pénzáram,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hu-HU" sz="1600" b="0" dirty="0">
                          <a:effectLst/>
                        </a:rPr>
                        <a:t>Végső pénzáram</a:t>
                      </a:r>
                      <a:endParaRPr lang="hu-HU" sz="16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  <a:alpha val="3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hu-HU" sz="1600" b="0" dirty="0">
                          <a:effectLst/>
                        </a:rPr>
                        <a:t>Konvencionális pénzáramok,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hu-HU" sz="1600" b="0" dirty="0">
                          <a:effectLst/>
                        </a:rPr>
                        <a:t>Nem konvencionális pénzáramok,</a:t>
                      </a:r>
                      <a:endParaRPr lang="hu-HU" sz="16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  <a:alpha val="39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1477603"/>
                  </a:ext>
                </a:extLst>
              </a:tr>
            </a:tbl>
          </a:graphicData>
        </a:graphic>
      </p:graphicFrame>
      <p:sp>
        <p:nvSpPr>
          <p:cNvPr id="10" name="Title 3"/>
          <p:cNvSpPr>
            <a:spLocks noGrp="1"/>
          </p:cNvSpPr>
          <p:nvPr>
            <p:ph type="title"/>
          </p:nvPr>
        </p:nvSpPr>
        <p:spPr>
          <a:xfrm>
            <a:off x="2776306" y="1215186"/>
            <a:ext cx="7016195" cy="1143000"/>
          </a:xfrm>
        </p:spPr>
        <p:txBody>
          <a:bodyPr>
            <a:normAutofit/>
          </a:bodyPr>
          <a:lstStyle/>
          <a:p>
            <a:pPr algn="l"/>
            <a:r>
              <a:rPr lang="hu-HU" altLang="hu-HU" sz="4000" dirty="0"/>
              <a:t>Beruházások pénzáramai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192104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10" name="Content Placeholder 4"/>
          <p:cNvSpPr>
            <a:spLocks noGrp="1"/>
          </p:cNvSpPr>
          <p:nvPr>
            <p:ph idx="1"/>
          </p:nvPr>
        </p:nvSpPr>
        <p:spPr>
          <a:xfrm>
            <a:off x="2063552" y="404664"/>
            <a:ext cx="9649072" cy="5616624"/>
          </a:xfrm>
        </p:spPr>
        <p:txBody>
          <a:bodyPr>
            <a:noAutofit/>
          </a:bodyPr>
          <a:lstStyle/>
          <a:p>
            <a:pPr marL="0" lvl="1" indent="0">
              <a:lnSpc>
                <a:spcPct val="100000"/>
              </a:lnSpc>
              <a:buNone/>
            </a:pPr>
            <a:r>
              <a:rPr lang="hu-HU" sz="1600" dirty="0"/>
              <a:t>A </a:t>
            </a:r>
            <a:r>
              <a:rPr lang="hu-HU" sz="1600" b="1" i="1" dirty="0"/>
              <a:t>kezdő pénzáramlás</a:t>
            </a:r>
            <a:r>
              <a:rPr lang="hu-HU" sz="1600" dirty="0"/>
              <a:t> a beruházás érdekében, a beruházás eldöntésétől a beruházás üzembe helyezéséig felmerült kiadásokat foglalja magába:</a:t>
            </a:r>
          </a:p>
          <a:p>
            <a:pPr>
              <a:lnSpc>
                <a:spcPct val="100000"/>
              </a:lnSpc>
            </a:pPr>
            <a:endParaRPr lang="hu-HU" sz="1600" dirty="0"/>
          </a:p>
          <a:p>
            <a:pPr marL="0" indent="0">
              <a:lnSpc>
                <a:spcPct val="100000"/>
              </a:lnSpc>
              <a:buNone/>
            </a:pPr>
            <a:r>
              <a:rPr lang="hu-HU" sz="1600" dirty="0"/>
              <a:t>+ Az „új” eredeti bekerülési értéke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sz="1600" dirty="0"/>
              <a:t>+ A tőkésíthető kiadások (szállítási, alapozási, szerelési </a:t>
            </a:r>
            <a:r>
              <a:rPr lang="hu-HU" sz="1600" dirty="0" err="1"/>
              <a:t>ktg</a:t>
            </a:r>
            <a:r>
              <a:rPr lang="hu-HU" sz="1600" dirty="0"/>
              <a:t>.)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sz="1600" dirty="0"/>
              <a:t>+ Forgótőke szükséglet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sz="1600" dirty="0"/>
              <a:t>+ Meglévő erőforrások alternatív költsége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sz="1600" dirty="0"/>
              <a:t>- Régi eszközök értékesítéséből származó bevétel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sz="1600" u="sng" dirty="0"/>
              <a:t>± Adóhatás								</a:t>
            </a:r>
            <a:endParaRPr lang="hu-HU" sz="1600" dirty="0"/>
          </a:p>
          <a:p>
            <a:pPr marL="0" indent="0">
              <a:lnSpc>
                <a:spcPct val="100000"/>
              </a:lnSpc>
              <a:buNone/>
            </a:pPr>
            <a:r>
              <a:rPr lang="hu-HU" sz="1600" b="1" dirty="0"/>
              <a:t>Kezdő pénzáram</a:t>
            </a:r>
            <a:endParaRPr lang="hu-HU" sz="1600" dirty="0"/>
          </a:p>
          <a:p>
            <a:pPr marL="0" indent="0">
              <a:lnSpc>
                <a:spcPct val="100000"/>
              </a:lnSpc>
              <a:buNone/>
            </a:pPr>
            <a:r>
              <a:rPr lang="hu-HU" sz="1600" dirty="0"/>
              <a:t> 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sz="1600" dirty="0"/>
              <a:t>A kezdő pénzáramlásban az „új" eszköz és a régi eszköz valamint az adóhatás csak olyan esetekben szerepel, amikor a beruházás célja a régi eszközök pótlása. Eszközcsere esetén akkor jelenik meg az ún. adóhatás, ha a régi eszköz eladásakor adóztatható jövedelem keletkezik.</a:t>
            </a:r>
          </a:p>
          <a:p>
            <a:pPr lvl="0">
              <a:lnSpc>
                <a:spcPct val="100000"/>
              </a:lnSpc>
            </a:pPr>
            <a:r>
              <a:rPr lang="hu-HU" sz="1600" dirty="0"/>
              <a:t>Könyv szerinti érték = piaci érték → adóhatás: 0</a:t>
            </a:r>
          </a:p>
          <a:p>
            <a:pPr lvl="0">
              <a:lnSpc>
                <a:spcPct val="100000"/>
              </a:lnSpc>
            </a:pPr>
            <a:r>
              <a:rPr lang="hu-HU" sz="1600" dirty="0"/>
              <a:t>Könyv szerinti érték &gt; piaci érték  → adóhatás: + (adómegtakarítás)                     </a:t>
            </a:r>
          </a:p>
          <a:p>
            <a:pPr lvl="0">
              <a:lnSpc>
                <a:spcPct val="100000"/>
              </a:lnSpc>
            </a:pPr>
            <a:r>
              <a:rPr lang="hu-HU" sz="1600" dirty="0"/>
              <a:t>Könyv szerinti érték &lt; piaci érték → adóhatás: - (adófizetési kötelezettség)</a:t>
            </a:r>
          </a:p>
        </p:txBody>
      </p:sp>
    </p:spTree>
    <p:extLst>
      <p:ext uri="{BB962C8B-B14F-4D97-AF65-F5344CB8AC3E}">
        <p14:creationId xmlns:p14="http://schemas.microsoft.com/office/powerpoint/2010/main" val="9119001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10" name="Content Placeholder 4"/>
          <p:cNvSpPr>
            <a:spLocks noGrp="1"/>
          </p:cNvSpPr>
          <p:nvPr>
            <p:ph idx="1"/>
          </p:nvPr>
        </p:nvSpPr>
        <p:spPr>
          <a:xfrm>
            <a:off x="1991544" y="980728"/>
            <a:ext cx="8873752" cy="5343872"/>
          </a:xfrm>
        </p:spPr>
        <p:txBody>
          <a:bodyPr>
            <a:noAutofit/>
          </a:bodyPr>
          <a:lstStyle/>
          <a:p>
            <a:pPr marL="0" lvl="1" indent="0">
              <a:lnSpc>
                <a:spcPct val="100000"/>
              </a:lnSpc>
              <a:buNone/>
            </a:pPr>
            <a:r>
              <a:rPr lang="hu-HU" sz="1600" dirty="0"/>
              <a:t>A </a:t>
            </a:r>
            <a:r>
              <a:rPr lang="hu-HU" sz="1600" b="1" i="1" dirty="0"/>
              <a:t>működési pénzáramlás</a:t>
            </a:r>
            <a:r>
              <a:rPr lang="hu-HU" sz="1600" dirty="0"/>
              <a:t> becslésekor azt </a:t>
            </a:r>
            <a:r>
              <a:rPr lang="hu-HU" sz="1600" dirty="0" err="1"/>
              <a:t>számszerűsítjük</a:t>
            </a:r>
            <a:r>
              <a:rPr lang="hu-HU" sz="1600" dirty="0"/>
              <a:t>, hogy a beruházás üzembe helyezése után, a beruházás következtében hogyan változnak a vállalkozás cash flow-i a beruházás tervezett élettartama alatt: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sz="1600" dirty="0"/>
              <a:t> 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sz="1600" dirty="0"/>
              <a:t>+ Árbevétel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sz="1600" dirty="0"/>
              <a:t>- Folyó működési költségek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sz="1600" u="sng" dirty="0"/>
              <a:t>- Értékcsökkenési leírás					</a:t>
            </a:r>
            <a:endParaRPr lang="hu-HU" sz="1600" dirty="0"/>
          </a:p>
          <a:p>
            <a:pPr marL="0" indent="0">
              <a:lnSpc>
                <a:spcPct val="100000"/>
              </a:lnSpc>
              <a:buNone/>
            </a:pPr>
            <a:r>
              <a:rPr lang="hu-HU" sz="1600" dirty="0"/>
              <a:t>Adózás előtti eredmény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sz="1600" u="sng" dirty="0"/>
              <a:t>- Társasági adó						</a:t>
            </a:r>
            <a:endParaRPr lang="hu-HU" sz="1600" dirty="0"/>
          </a:p>
          <a:p>
            <a:pPr marL="0" indent="0">
              <a:lnSpc>
                <a:spcPct val="100000"/>
              </a:lnSpc>
              <a:buNone/>
            </a:pPr>
            <a:r>
              <a:rPr lang="hu-HU" sz="1600" dirty="0"/>
              <a:t>Adózás utáni eredmény (innentől cash flow szemléletű)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sz="1600" u="sng" dirty="0"/>
              <a:t>+ Értékcsökkenési leírás					</a:t>
            </a:r>
            <a:endParaRPr lang="hu-HU" sz="1600" dirty="0"/>
          </a:p>
          <a:p>
            <a:pPr marL="0" indent="0">
              <a:lnSpc>
                <a:spcPct val="100000"/>
              </a:lnSpc>
              <a:buNone/>
            </a:pPr>
            <a:r>
              <a:rPr lang="hu-HU" sz="1600" dirty="0"/>
              <a:t>Folyó működésből származó pénzáram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sz="1600" u="sng" dirty="0"/>
              <a:t>± Forgótőke változás						</a:t>
            </a:r>
            <a:endParaRPr lang="hu-HU" sz="1600" dirty="0"/>
          </a:p>
          <a:p>
            <a:pPr marL="0" indent="0">
              <a:lnSpc>
                <a:spcPct val="100000"/>
              </a:lnSpc>
              <a:buNone/>
            </a:pPr>
            <a:r>
              <a:rPr lang="hu-HU" sz="1600" b="1" dirty="0"/>
              <a:t>Működési pénzáram</a:t>
            </a:r>
            <a:endParaRPr lang="hu-HU" sz="1600" dirty="0"/>
          </a:p>
        </p:txBody>
      </p:sp>
    </p:spTree>
    <p:extLst>
      <p:ext uri="{BB962C8B-B14F-4D97-AF65-F5344CB8AC3E}">
        <p14:creationId xmlns:p14="http://schemas.microsoft.com/office/powerpoint/2010/main" val="12352777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10" name="Content Placeholder 4"/>
          <p:cNvSpPr>
            <a:spLocks noGrp="1"/>
          </p:cNvSpPr>
          <p:nvPr>
            <p:ph idx="1"/>
          </p:nvPr>
        </p:nvSpPr>
        <p:spPr>
          <a:xfrm>
            <a:off x="1855912" y="1426164"/>
            <a:ext cx="9096574" cy="4536504"/>
          </a:xfrm>
        </p:spPr>
        <p:txBody>
          <a:bodyPr>
            <a:normAutofit/>
          </a:bodyPr>
          <a:lstStyle/>
          <a:p>
            <a:pPr marL="0" lvl="1" indent="0">
              <a:lnSpc>
                <a:spcPct val="100000"/>
              </a:lnSpc>
              <a:buNone/>
            </a:pPr>
            <a:r>
              <a:rPr lang="hu-HU" sz="1600" dirty="0"/>
              <a:t>A </a:t>
            </a:r>
            <a:r>
              <a:rPr lang="hu-HU" sz="1600" b="1" i="1" dirty="0"/>
              <a:t>végső pénzáram</a:t>
            </a:r>
            <a:r>
              <a:rPr lang="hu-HU" sz="1600" dirty="0"/>
              <a:t> meghatározásakor azt becsüljük, hogy a beruházás befejezése után mekkora pénzösszeget nyerhetünk vissza az eredeti befektetésből: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sz="1600" dirty="0"/>
              <a:t> 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sz="1600" dirty="0"/>
              <a:t>- a tárgyi eszközök értékesítéséből származó tényleges    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sz="1600" dirty="0"/>
              <a:t>   pénzbevétel (ha eladjuk a tárgyi eszközt) és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sz="1600" u="sng" dirty="0"/>
              <a:t>- a felszabaduló forgótőke					</a:t>
            </a:r>
            <a:endParaRPr lang="hu-HU" sz="1600" dirty="0"/>
          </a:p>
          <a:p>
            <a:pPr marL="0" indent="0">
              <a:lnSpc>
                <a:spcPct val="100000"/>
              </a:lnSpc>
              <a:buNone/>
            </a:pPr>
            <a:r>
              <a:rPr lang="hu-HU" sz="1600" b="1" dirty="0"/>
              <a:t>Végső pénzáram</a:t>
            </a:r>
            <a:endParaRPr lang="hu-HU" sz="1600" dirty="0"/>
          </a:p>
        </p:txBody>
      </p:sp>
    </p:spTree>
    <p:extLst>
      <p:ext uri="{BB962C8B-B14F-4D97-AF65-F5344CB8AC3E}">
        <p14:creationId xmlns:p14="http://schemas.microsoft.com/office/powerpoint/2010/main" val="9616608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10" name="Content Placeholder 4"/>
          <p:cNvSpPr>
            <a:spLocks noGrp="1"/>
          </p:cNvSpPr>
          <p:nvPr>
            <p:ph idx="1"/>
          </p:nvPr>
        </p:nvSpPr>
        <p:spPr>
          <a:xfrm>
            <a:off x="1551781" y="1268760"/>
            <a:ext cx="9584779" cy="4536504"/>
          </a:xfrm>
        </p:spPr>
        <p:txBody>
          <a:bodyPr>
            <a:normAutofit/>
          </a:bodyPr>
          <a:lstStyle/>
          <a:p>
            <a:pPr lvl="1">
              <a:lnSpc>
                <a:spcPct val="100000"/>
              </a:lnSpc>
            </a:pPr>
            <a:r>
              <a:rPr lang="hu-HU" b="1" i="1" dirty="0"/>
              <a:t>Konvencionális pénzáramok</a:t>
            </a:r>
            <a:r>
              <a:rPr lang="hu-HU" dirty="0"/>
              <a:t> esetén a beruházással kapcsolatos pénzáramok többször váltanak előjelet a hasznos élettartam során. A termelő beruházások ilyen pénzáramokkal jellemezhetők rendszerint.</a:t>
            </a:r>
          </a:p>
          <a:p>
            <a:pPr marL="0" indent="0">
              <a:lnSpc>
                <a:spcPct val="100000"/>
              </a:lnSpc>
              <a:buNone/>
            </a:pPr>
            <a:endParaRPr lang="hu-HU" sz="2400" dirty="0"/>
          </a:p>
          <a:p>
            <a:pPr lvl="1">
              <a:lnSpc>
                <a:spcPct val="100000"/>
              </a:lnSpc>
            </a:pPr>
            <a:r>
              <a:rPr lang="hu-HU" b="1" i="1" dirty="0"/>
              <a:t>Nem konvencionális pénzáramok </a:t>
            </a:r>
            <a:r>
              <a:rPr lang="hu-HU" dirty="0"/>
              <a:t>esetén mindig egyféle előjellel bírnak a pénzáramok. Azon beruházások jellemezhetők ilyen pénzáramokkal, melyek kötelező jelleggel (pl. jogszabályi előírás miatt) valósulnak meg.</a:t>
            </a:r>
          </a:p>
        </p:txBody>
      </p:sp>
    </p:spTree>
    <p:extLst>
      <p:ext uri="{BB962C8B-B14F-4D97-AF65-F5344CB8AC3E}">
        <p14:creationId xmlns:p14="http://schemas.microsoft.com/office/powerpoint/2010/main" val="40761643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2169604" y="906773"/>
            <a:ext cx="8229600" cy="1066800"/>
          </a:xfrm>
        </p:spPr>
        <p:txBody>
          <a:bodyPr>
            <a:normAutofit fontScale="90000"/>
          </a:bodyPr>
          <a:lstStyle/>
          <a:p>
            <a:pPr algn="l"/>
            <a:r>
              <a:rPr lang="hu-HU" altLang="hu-HU" dirty="0"/>
              <a:t>A beruházások értékelésének módszerei</a:t>
            </a:r>
          </a:p>
        </p:txBody>
      </p:sp>
      <p:sp>
        <p:nvSpPr>
          <p:cNvPr id="10" name="Tartalom helye 2"/>
          <p:cNvSpPr>
            <a:spLocks noGrp="1"/>
          </p:cNvSpPr>
          <p:nvPr>
            <p:ph idx="1"/>
          </p:nvPr>
        </p:nvSpPr>
        <p:spPr>
          <a:xfrm>
            <a:off x="2063552" y="2194546"/>
            <a:ext cx="9649072" cy="4324350"/>
          </a:xfrm>
        </p:spPr>
        <p:txBody>
          <a:bodyPr>
            <a:normAutofit/>
          </a:bodyPr>
          <a:lstStyle/>
          <a:p>
            <a:r>
              <a:rPr lang="hu-HU" altLang="hu-HU" sz="2000" dirty="0"/>
              <a:t>Az értékelési módszerekkel szemben támasztott követelmények:</a:t>
            </a:r>
          </a:p>
          <a:p>
            <a:pPr lvl="1"/>
            <a:r>
              <a:rPr lang="hu-HU" altLang="hu-HU" sz="2000" dirty="0"/>
              <a:t>Adjon világos döntési szabályt, hogy elfogadjuk vagy elutasítjuk-e a beruházást</a:t>
            </a:r>
          </a:p>
          <a:p>
            <a:pPr lvl="1"/>
            <a:r>
              <a:rPr lang="hu-HU" altLang="hu-HU" sz="2000" dirty="0"/>
              <a:t>Rangsort tudjunk felállítani a befektetési alternatívák között</a:t>
            </a:r>
          </a:p>
          <a:p>
            <a:pPr lvl="1"/>
            <a:r>
              <a:rPr lang="hu-HU" altLang="hu-HU" sz="2000" dirty="0"/>
              <a:t>Legyen közvetlen összhangban a vállalat stratégiai céljával,</a:t>
            </a:r>
          </a:p>
          <a:p>
            <a:r>
              <a:rPr lang="hu-HU" altLang="hu-HU" sz="2000" dirty="0"/>
              <a:t>Módszerek:</a:t>
            </a:r>
          </a:p>
          <a:p>
            <a:pPr lvl="1"/>
            <a:r>
              <a:rPr lang="hu-HU" altLang="hu-HU" sz="2000" dirty="0"/>
              <a:t>Statikus – nem veszi figyelembe az időértéket,</a:t>
            </a:r>
          </a:p>
          <a:p>
            <a:pPr lvl="1"/>
            <a:r>
              <a:rPr lang="hu-HU" altLang="hu-HU" sz="2000" dirty="0"/>
              <a:t>Dinamikus – figyelembe veszi az időértéket</a:t>
            </a:r>
          </a:p>
        </p:txBody>
      </p:sp>
    </p:spTree>
    <p:extLst>
      <p:ext uri="{BB962C8B-B14F-4D97-AF65-F5344CB8AC3E}">
        <p14:creationId xmlns:p14="http://schemas.microsoft.com/office/powerpoint/2010/main" val="11794236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1631504" y="2204864"/>
            <a:ext cx="7772400" cy="2671935"/>
          </a:xfrm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  <a:defRPr/>
            </a:pPr>
            <a:r>
              <a:rPr lang="hu-HU" dirty="0"/>
              <a:t>Statikus </a:t>
            </a:r>
            <a:r>
              <a:rPr lang="hu-HU" dirty="0" err="1"/>
              <a:t>beruházásgazdaságossági</a:t>
            </a:r>
            <a:r>
              <a:rPr lang="hu-HU" dirty="0"/>
              <a:t> számítások</a:t>
            </a:r>
          </a:p>
        </p:txBody>
      </p:sp>
    </p:spTree>
    <p:extLst>
      <p:ext uri="{BB962C8B-B14F-4D97-AF65-F5344CB8AC3E}">
        <p14:creationId xmlns:p14="http://schemas.microsoft.com/office/powerpoint/2010/main" val="37423565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2291357" y="1106488"/>
            <a:ext cx="8229600" cy="1066800"/>
          </a:xfrm>
        </p:spPr>
        <p:txBody>
          <a:bodyPr/>
          <a:lstStyle/>
          <a:p>
            <a:pPr algn="l"/>
            <a:r>
              <a:rPr lang="hu-HU" altLang="hu-HU" dirty="0"/>
              <a:t>Költség összehasonlítás</a:t>
            </a:r>
          </a:p>
        </p:txBody>
      </p:sp>
      <p:sp>
        <p:nvSpPr>
          <p:cNvPr id="10" name="Tartalom helye 2"/>
          <p:cNvSpPr>
            <a:spLocks noGrp="1"/>
          </p:cNvSpPr>
          <p:nvPr>
            <p:ph idx="1"/>
          </p:nvPr>
        </p:nvSpPr>
        <p:spPr>
          <a:xfrm>
            <a:off x="1981200" y="2249488"/>
            <a:ext cx="9515400" cy="43243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hu-HU" altLang="hu-HU" sz="2400" dirty="0"/>
              <a:t>Csak rangsorolásnál használható</a:t>
            </a:r>
          </a:p>
          <a:p>
            <a:pPr>
              <a:lnSpc>
                <a:spcPct val="100000"/>
              </a:lnSpc>
            </a:pPr>
            <a:r>
              <a:rPr lang="hu-HU" altLang="hu-HU" sz="2400" dirty="0"/>
              <a:t>Döntés: legkisebb költségű projekt,</a:t>
            </a:r>
          </a:p>
          <a:p>
            <a:pPr>
              <a:lnSpc>
                <a:spcPct val="100000"/>
              </a:lnSpc>
            </a:pPr>
            <a:r>
              <a:rPr lang="hu-HU" altLang="hu-HU" sz="2400" dirty="0"/>
              <a:t>Előnye: számítása egyszerű, könnyen érthető</a:t>
            </a:r>
          </a:p>
          <a:p>
            <a:pPr>
              <a:lnSpc>
                <a:spcPct val="100000"/>
              </a:lnSpc>
            </a:pPr>
            <a:r>
              <a:rPr lang="hu-HU" altLang="hu-HU" sz="2400" dirty="0"/>
              <a:t>Hátránya: nincs tekintettel a befektetés hozamaira</a:t>
            </a:r>
          </a:p>
          <a:p>
            <a:pPr>
              <a:lnSpc>
                <a:spcPct val="100000"/>
              </a:lnSpc>
            </a:pPr>
            <a:r>
              <a:rPr lang="hu-HU" altLang="hu-HU" sz="2400" dirty="0"/>
              <a:t>Alkalmazása: Ahol a befektetés végrehajtása eleve eldöntött, vagy jogszabályi kötelezettségen</a:t>
            </a:r>
          </a:p>
          <a:p>
            <a:pPr>
              <a:lnSpc>
                <a:spcPct val="100000"/>
              </a:lnSpc>
            </a:pPr>
            <a:r>
              <a:rPr lang="hu-HU" altLang="hu-HU" sz="2400" dirty="0"/>
              <a:t>alapul és rögzített a műszaki specifikációja</a:t>
            </a:r>
          </a:p>
        </p:txBody>
      </p:sp>
    </p:spTree>
    <p:extLst>
      <p:ext uri="{BB962C8B-B14F-4D97-AF65-F5344CB8AC3E}">
        <p14:creationId xmlns:p14="http://schemas.microsoft.com/office/powerpoint/2010/main" val="38738132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2169604" y="824880"/>
            <a:ext cx="8229600" cy="1066800"/>
          </a:xfrm>
        </p:spPr>
        <p:txBody>
          <a:bodyPr>
            <a:normAutofit/>
          </a:bodyPr>
          <a:lstStyle/>
          <a:p>
            <a:pPr algn="l"/>
            <a:r>
              <a:rPr lang="hu-HU" altLang="hu-HU" sz="4000" dirty="0"/>
              <a:t>Számviteli profitráta</a:t>
            </a:r>
          </a:p>
        </p:txBody>
      </p:sp>
      <p:sp>
        <p:nvSpPr>
          <p:cNvPr id="10" name="Tartalom helye 2"/>
          <p:cNvSpPr>
            <a:spLocks noGrp="1"/>
          </p:cNvSpPr>
          <p:nvPr>
            <p:ph idx="1"/>
          </p:nvPr>
        </p:nvSpPr>
        <p:spPr>
          <a:xfrm>
            <a:off x="1981200" y="1891680"/>
            <a:ext cx="8856984" cy="3536950"/>
          </a:xfrm>
        </p:spPr>
        <p:txBody>
          <a:bodyPr>
            <a:normAutofit/>
          </a:bodyPr>
          <a:lstStyle/>
          <a:p>
            <a:r>
              <a:rPr lang="hu-HU" altLang="hu-HU" sz="2200" dirty="0"/>
              <a:t>Előnye: közvetlen összefüggésben van a számviteli adatokkal, így a beruházás terv szerinti teljesítése könnyen ellenőrizhető</a:t>
            </a:r>
          </a:p>
          <a:p>
            <a:r>
              <a:rPr lang="hu-HU" altLang="hu-HU" sz="2200" dirty="0"/>
              <a:t>Hátránya:</a:t>
            </a:r>
          </a:p>
          <a:p>
            <a:pPr lvl="1"/>
            <a:r>
              <a:rPr lang="hu-HU" altLang="hu-HU" sz="2200" dirty="0"/>
              <a:t>nem veszi figyelembe a pénz időértékét</a:t>
            </a:r>
          </a:p>
          <a:p>
            <a:pPr lvl="1"/>
            <a:r>
              <a:rPr lang="hu-HU" altLang="hu-HU" sz="2200" dirty="0"/>
              <a:t>profitadatokból számolunk és nem pénzáramból</a:t>
            </a:r>
          </a:p>
          <a:p>
            <a:pPr lvl="1"/>
            <a:r>
              <a:rPr lang="hu-HU" altLang="hu-HU" sz="2200" dirty="0"/>
              <a:t>átlagszám félrevezető lehet</a:t>
            </a:r>
          </a:p>
          <a:p>
            <a:r>
              <a:rPr lang="hu-HU" altLang="hu-HU" sz="2200" dirty="0"/>
              <a:t>Alkalmazása: Vállalat/divízió teljesítményét a ROA mutató alapján ítélik meg</a:t>
            </a:r>
          </a:p>
          <a:p>
            <a:r>
              <a:rPr lang="hu-HU" altLang="hu-HU" sz="2200" dirty="0"/>
              <a:t>Számítása:</a:t>
            </a:r>
          </a:p>
          <a:p>
            <a:endParaRPr lang="hu-HU" altLang="hu-HU" sz="2200" dirty="0"/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u-HU" altLang="hu-HU"/>
          </a:p>
        </p:txBody>
      </p:sp>
      <p:graphicFrame>
        <p:nvGraphicFramePr>
          <p:cNvPr id="1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1535051"/>
              </p:ext>
            </p:extLst>
          </p:nvPr>
        </p:nvGraphicFramePr>
        <p:xfrm>
          <a:off x="4367808" y="4752975"/>
          <a:ext cx="2928938" cy="157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3" imgW="939800" imgH="609600" progId="Equation.3">
                  <p:embed/>
                </p:oleObj>
              </mc:Choice>
              <mc:Fallback>
                <p:oleObj name="Equation" r:id="rId3" imgW="939800" imgH="609600" progId="Equation.3">
                  <p:embed/>
                  <p:pic>
                    <p:nvPicPr>
                      <p:cNvPr id="1026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7808" y="4752975"/>
                        <a:ext cx="2928938" cy="1571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05406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611447" y="1053480"/>
            <a:ext cx="8431088" cy="475104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br>
              <a:rPr lang="hu-HU" sz="3100" b="1" dirty="0">
                <a:solidFill>
                  <a:schemeClr val="bg1"/>
                </a:solidFill>
              </a:rPr>
            </a:br>
            <a:r>
              <a:rPr lang="hu-HU" b="1" dirty="0"/>
              <a:t>Az óra vázlata:</a:t>
            </a:r>
            <a:br>
              <a:rPr lang="hu-HU" sz="1400" b="1" dirty="0">
                <a:solidFill>
                  <a:schemeClr val="bg1"/>
                </a:solidFill>
              </a:rPr>
            </a:br>
            <a:br>
              <a:rPr lang="hu-HU" sz="1400" b="1" dirty="0">
                <a:solidFill>
                  <a:schemeClr val="bg1"/>
                </a:solidFill>
              </a:rPr>
            </a:br>
            <a:br>
              <a:rPr lang="hu-HU" sz="1400" b="1" dirty="0">
                <a:solidFill>
                  <a:schemeClr val="bg1"/>
                </a:solidFill>
              </a:rPr>
            </a:br>
            <a:br>
              <a:rPr lang="hu-HU" sz="1400" dirty="0">
                <a:solidFill>
                  <a:schemeClr val="bg1"/>
                </a:solidFill>
              </a:rPr>
            </a:br>
            <a:br>
              <a:rPr lang="hu-HU" sz="1400" dirty="0">
                <a:solidFill>
                  <a:schemeClr val="bg1"/>
                </a:solidFill>
              </a:rPr>
            </a:br>
            <a:br>
              <a:rPr lang="hu-HU" sz="1400" dirty="0">
                <a:solidFill>
                  <a:schemeClr val="bg1"/>
                </a:solidFill>
              </a:rPr>
            </a:br>
            <a:br>
              <a:rPr lang="hu-HU" sz="1400" dirty="0">
                <a:solidFill>
                  <a:schemeClr val="bg1"/>
                </a:solidFill>
              </a:rPr>
            </a:br>
            <a:br>
              <a:rPr lang="hu-HU" sz="1400" dirty="0">
                <a:solidFill>
                  <a:schemeClr val="bg1"/>
                </a:solidFill>
              </a:rPr>
            </a:br>
            <a:br>
              <a:rPr lang="hu-HU" sz="1400" dirty="0">
                <a:solidFill>
                  <a:schemeClr val="bg1"/>
                </a:solidFill>
              </a:rPr>
            </a:br>
            <a:br>
              <a:rPr lang="hu-HU" sz="1400" dirty="0">
                <a:solidFill>
                  <a:schemeClr val="bg1"/>
                </a:solidFill>
              </a:rPr>
            </a:br>
            <a:br>
              <a:rPr lang="hu-HU" sz="1400" dirty="0">
                <a:solidFill>
                  <a:schemeClr val="bg1"/>
                </a:solidFill>
              </a:rPr>
            </a:br>
            <a:br>
              <a:rPr lang="hu-HU" sz="1400" dirty="0">
                <a:solidFill>
                  <a:schemeClr val="bg1"/>
                </a:solidFill>
              </a:rPr>
            </a:br>
            <a:br>
              <a:rPr lang="hu-HU" sz="1400" dirty="0">
                <a:solidFill>
                  <a:schemeClr val="bg1"/>
                </a:solidFill>
              </a:rPr>
            </a:br>
            <a:br>
              <a:rPr lang="hu-HU" sz="1400" dirty="0">
                <a:solidFill>
                  <a:schemeClr val="bg1"/>
                </a:solidFill>
              </a:rPr>
            </a:br>
            <a:br>
              <a:rPr lang="hu-HU" sz="1400" dirty="0">
                <a:solidFill>
                  <a:schemeClr val="bg1"/>
                </a:solidFill>
              </a:rPr>
            </a:br>
            <a:br>
              <a:rPr lang="hu-HU" sz="1400" dirty="0">
                <a:solidFill>
                  <a:schemeClr val="bg1"/>
                </a:solidFill>
              </a:rPr>
            </a:br>
            <a:br>
              <a:rPr lang="hu-HU" sz="1400" dirty="0">
                <a:solidFill>
                  <a:schemeClr val="bg1"/>
                </a:solidFill>
              </a:rPr>
            </a:br>
            <a:br>
              <a:rPr lang="hu-HU" sz="1400" dirty="0">
                <a:solidFill>
                  <a:schemeClr val="bg1"/>
                </a:solidFill>
              </a:rPr>
            </a:br>
            <a:br>
              <a:rPr lang="hu-HU" sz="1400" dirty="0">
                <a:solidFill>
                  <a:schemeClr val="bg1"/>
                </a:solidFill>
              </a:rPr>
            </a:br>
            <a:br>
              <a:rPr lang="hu-HU" sz="1400" dirty="0">
                <a:solidFill>
                  <a:schemeClr val="bg1"/>
                </a:solidFill>
              </a:rPr>
            </a:br>
            <a:br>
              <a:rPr lang="hu-HU" sz="1400" dirty="0">
                <a:solidFill>
                  <a:schemeClr val="bg1"/>
                </a:solidFill>
              </a:rPr>
            </a:br>
            <a:br>
              <a:rPr lang="hu-HU" sz="1400" dirty="0">
                <a:solidFill>
                  <a:schemeClr val="bg1"/>
                </a:solidFill>
              </a:rPr>
            </a:br>
            <a:br>
              <a:rPr lang="hu-HU" sz="1400" dirty="0">
                <a:solidFill>
                  <a:schemeClr val="bg1"/>
                </a:solidFill>
              </a:rPr>
            </a:br>
            <a:endParaRPr lang="hu-HU" sz="1400" dirty="0">
              <a:solidFill>
                <a:schemeClr val="bg1"/>
              </a:solidFill>
            </a:endParaRPr>
          </a:p>
        </p:txBody>
      </p:sp>
      <p:graphicFrame>
        <p:nvGraphicFramePr>
          <p:cNvPr id="10" name="Tábláza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0316542"/>
              </p:ext>
            </p:extLst>
          </p:nvPr>
        </p:nvGraphicFramePr>
        <p:xfrm>
          <a:off x="1631504" y="1916832"/>
          <a:ext cx="9583216" cy="4206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005">
                  <a:extLst>
                    <a:ext uri="{9D8B030D-6E8A-4147-A177-3AD203B41FA5}">
                      <a16:colId xmlns:a16="http://schemas.microsoft.com/office/drawing/2014/main" val="862156523"/>
                    </a:ext>
                  </a:extLst>
                </a:gridCol>
                <a:gridCol w="5621211">
                  <a:extLst>
                    <a:ext uri="{9D8B030D-6E8A-4147-A177-3AD203B41FA5}">
                      <a16:colId xmlns:a16="http://schemas.microsoft.com/office/drawing/2014/main" val="3188085263"/>
                    </a:ext>
                  </a:extLst>
                </a:gridCol>
              </a:tblGrid>
              <a:tr h="579240">
                <a:tc>
                  <a:txBody>
                    <a:bodyPr/>
                    <a:lstStyle/>
                    <a:p>
                      <a:pPr algn="just"/>
                      <a:r>
                        <a:rPr lang="hu-HU" sz="1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Az</a:t>
                      </a:r>
                      <a:r>
                        <a:rPr lang="hu-HU" sz="16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óra célja</a:t>
                      </a:r>
                      <a:endParaRPr lang="hu-HU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600" b="0" i="1" kern="1200" cap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 vállalkozások második fontos döntési kérdésével ismerkedünk meg, a beruházások és befektetések fogalmával. 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960411"/>
                  </a:ext>
                </a:extLst>
              </a:tr>
              <a:tr h="248246">
                <a:tc>
                  <a:txBody>
                    <a:bodyPr/>
                    <a:lstStyle/>
                    <a:p>
                      <a:pPr algn="just"/>
                      <a:r>
                        <a:rPr lang="hu-HU" sz="1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Időkeret</a:t>
                      </a:r>
                      <a:r>
                        <a:rPr lang="hu-HU" sz="16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hu-HU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600" b="0" i="1" kern="1200" cap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4x45 min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946328"/>
                  </a:ext>
                </a:extLst>
              </a:tr>
              <a:tr h="413743">
                <a:tc>
                  <a:txBody>
                    <a:bodyPr/>
                    <a:lstStyle/>
                    <a:p>
                      <a:pPr algn="just"/>
                      <a:r>
                        <a:rPr lang="hu-HU" sz="1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Célcsoport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600" b="0" i="1" kern="1200" cap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Középiskola bármely osztálya, javasolt közgazdasági képzések esetén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378158"/>
                  </a:ext>
                </a:extLst>
              </a:tr>
              <a:tr h="248246">
                <a:tc>
                  <a:txBody>
                    <a:bodyPr/>
                    <a:lstStyle/>
                    <a:p>
                      <a:pPr algn="just"/>
                      <a:r>
                        <a:rPr lang="hu-HU" sz="1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Igényelt eszközök 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600" b="0" i="1" kern="1200" cap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 tananyag második része</a:t>
                      </a:r>
                      <a:r>
                        <a:rPr lang="hu-HU" sz="1600" b="0" i="1" kern="1200" cap="non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(gyakorlati oldala) online támogatást igényel</a:t>
                      </a:r>
                      <a:endParaRPr lang="hu-HU" sz="1600" b="0" i="1" kern="1200" cap="non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059711"/>
                  </a:ext>
                </a:extLst>
              </a:tr>
              <a:tr h="579240">
                <a:tc>
                  <a:txBody>
                    <a:bodyPr/>
                    <a:lstStyle/>
                    <a:p>
                      <a:pPr algn="just"/>
                      <a:r>
                        <a:rPr lang="hu-HU" sz="1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Megjegyzés</a:t>
                      </a:r>
                      <a:r>
                        <a:rPr lang="hu-HU" sz="16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hu-HU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600" b="0" i="1" kern="1200" cap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 tantárgy kiegészíthető csoportos/egyéni házi feladattal (erre példa lesz a tananyag végén)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063257"/>
                  </a:ext>
                </a:extLst>
              </a:tr>
              <a:tr h="1099636">
                <a:tc>
                  <a:txBody>
                    <a:bodyPr/>
                    <a:lstStyle/>
                    <a:p>
                      <a:pPr algn="just"/>
                      <a:r>
                        <a:rPr lang="hu-HU" sz="16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5. Az óra felépítése 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just" defTabSz="457200" rtl="0" eaLnBrk="1" latinLnBrk="0" hangingPunct="1">
                        <a:buFontTx/>
                        <a:buChar char="-"/>
                      </a:pPr>
                      <a:r>
                        <a:rPr lang="hu-HU" sz="1600" b="0" i="1" kern="1200" cap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Az óra első része egy elméleti kitekintés </a:t>
                      </a:r>
                    </a:p>
                    <a:p>
                      <a:pPr marL="171450" indent="-171450" algn="just" defTabSz="457200" rtl="0" eaLnBrk="1" latinLnBrk="0" hangingPunct="1">
                        <a:buFontTx/>
                        <a:buChar char="-"/>
                      </a:pPr>
                      <a:r>
                        <a:rPr lang="hu-HU" sz="1600" b="0" i="1" kern="1200" cap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Az óra második részében</a:t>
                      </a:r>
                      <a:r>
                        <a:rPr lang="hu-HU" sz="1600" b="0" i="1" kern="1200" cap="non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tekintsék át a diákok a hazai beruházások alakulását, azok irányát és nagyságrendi kérdéseit,</a:t>
                      </a:r>
                    </a:p>
                    <a:p>
                      <a:pPr marL="171450" indent="-171450" algn="just" defTabSz="457200" rtl="0" eaLnBrk="1" latinLnBrk="0" hangingPunct="1">
                        <a:buFontTx/>
                        <a:buChar char="-"/>
                      </a:pPr>
                      <a:r>
                        <a:rPr lang="hu-HU" sz="1600" b="0" i="1" kern="1200" cap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Az óra lezárása, ellenőrző kérdések 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21383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2258888" y="533400"/>
            <a:ext cx="8229600" cy="1066800"/>
          </a:xfrm>
        </p:spPr>
        <p:txBody>
          <a:bodyPr/>
          <a:lstStyle/>
          <a:p>
            <a:pPr algn="l"/>
            <a:r>
              <a:rPr lang="hu-HU" altLang="hu-HU" dirty="0"/>
              <a:t>Megtérülési idő</a:t>
            </a:r>
          </a:p>
        </p:txBody>
      </p:sp>
      <p:sp>
        <p:nvSpPr>
          <p:cNvPr id="10" name="Tartalom helye 2"/>
          <p:cNvSpPr>
            <a:spLocks noGrp="1"/>
          </p:cNvSpPr>
          <p:nvPr>
            <p:ph idx="1"/>
          </p:nvPr>
        </p:nvSpPr>
        <p:spPr>
          <a:xfrm>
            <a:off x="2063552" y="1512045"/>
            <a:ext cx="9587408" cy="481255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altLang="hu-HU" sz="2000" dirty="0"/>
              <a:t>Megmutatja, hogy </a:t>
            </a:r>
            <a:r>
              <a:rPr lang="hu-HU" altLang="hu-HU" sz="2000" dirty="0">
                <a:cs typeface="Times New Roman" panose="02020603050405020304" pitchFamily="18" charset="0"/>
              </a:rPr>
              <a:t>hány év alatt kapjuk vissza a befektetett pénzünket.</a:t>
            </a:r>
          </a:p>
          <a:p>
            <a:pPr>
              <a:lnSpc>
                <a:spcPct val="100000"/>
              </a:lnSpc>
            </a:pPr>
            <a:r>
              <a:rPr lang="hu-HU" altLang="hu-HU" sz="2000" dirty="0">
                <a:cs typeface="Times New Roman" panose="02020603050405020304" pitchFamily="18" charset="0"/>
              </a:rPr>
              <a:t>A megtérülési szabály szerint a beruházási javaslatot akkor célszerű elfogadni, ha a várható megtérülési idő a maximális megtérülési időnél alacsonyabb. </a:t>
            </a:r>
          </a:p>
          <a:p>
            <a:pPr>
              <a:lnSpc>
                <a:spcPct val="100000"/>
              </a:lnSpc>
            </a:pPr>
            <a:r>
              <a:rPr lang="hu-HU" altLang="hu-HU" sz="2000" dirty="0"/>
              <a:t>Alkalmazása:</a:t>
            </a:r>
          </a:p>
          <a:p>
            <a:pPr lvl="1">
              <a:lnSpc>
                <a:spcPct val="100000"/>
              </a:lnSpc>
            </a:pPr>
            <a:r>
              <a:rPr lang="hu-HU" altLang="hu-HU" sz="2000" dirty="0"/>
              <a:t>kis tőkeigényű beruházásoknál</a:t>
            </a:r>
          </a:p>
          <a:p>
            <a:pPr lvl="1">
              <a:lnSpc>
                <a:spcPct val="100000"/>
              </a:lnSpc>
            </a:pPr>
            <a:r>
              <a:rPr lang="hu-HU" altLang="hu-HU" sz="2000" dirty="0"/>
              <a:t>kisvállalkozásoknál</a:t>
            </a:r>
          </a:p>
          <a:p>
            <a:pPr lvl="1">
              <a:lnSpc>
                <a:spcPct val="100000"/>
              </a:lnSpc>
            </a:pPr>
            <a:r>
              <a:rPr lang="hu-HU" altLang="hu-HU" sz="2000" dirty="0"/>
              <a:t>előzetes beruházás-értékelésnél</a:t>
            </a:r>
          </a:p>
          <a:p>
            <a:pPr>
              <a:lnSpc>
                <a:spcPct val="100000"/>
              </a:lnSpc>
            </a:pPr>
            <a:r>
              <a:rPr lang="hu-HU" altLang="hu-HU" sz="2000" dirty="0"/>
              <a:t>Előnye:</a:t>
            </a:r>
          </a:p>
          <a:p>
            <a:pPr lvl="1">
              <a:lnSpc>
                <a:spcPct val="100000"/>
              </a:lnSpc>
            </a:pPr>
            <a:r>
              <a:rPr lang="hu-HU" altLang="hu-HU" sz="2000" dirty="0"/>
              <a:t>egyszerű, könnyen érthető</a:t>
            </a:r>
          </a:p>
          <a:p>
            <a:pPr lvl="1">
              <a:lnSpc>
                <a:spcPct val="100000"/>
              </a:lnSpc>
            </a:pPr>
            <a:r>
              <a:rPr lang="hu-HU" altLang="hu-HU" sz="2000" dirty="0"/>
              <a:t>ha a fizetőképesség bizonytalan, megkerülhetetlen</a:t>
            </a:r>
          </a:p>
          <a:p>
            <a:pPr lvl="1">
              <a:lnSpc>
                <a:spcPct val="100000"/>
              </a:lnSpc>
            </a:pPr>
            <a:r>
              <a:rPr lang="hu-HU" altLang="hu-HU" sz="2000" dirty="0">
                <a:cs typeface="Times New Roman" panose="02020603050405020304" pitchFamily="18" charset="0"/>
              </a:rPr>
              <a:t>Informál a beruházás kockázatáról </a:t>
            </a:r>
          </a:p>
          <a:p>
            <a:pPr lvl="1">
              <a:lnSpc>
                <a:spcPct val="100000"/>
              </a:lnSpc>
            </a:pPr>
            <a:r>
              <a:rPr lang="hu-HU" altLang="hu-HU" sz="2000" dirty="0">
                <a:cs typeface="Times New Roman" panose="02020603050405020304" pitchFamily="18" charset="0"/>
              </a:rPr>
              <a:t>Likviditási szempontokat is figyelembe vesz</a:t>
            </a:r>
            <a:endParaRPr lang="hu-HU" altLang="hu-HU" sz="2000" dirty="0"/>
          </a:p>
        </p:txBody>
      </p:sp>
    </p:spTree>
    <p:extLst>
      <p:ext uri="{BB962C8B-B14F-4D97-AF65-F5344CB8AC3E}">
        <p14:creationId xmlns:p14="http://schemas.microsoft.com/office/powerpoint/2010/main" val="29076701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10" name="Tartalom helye 2"/>
          <p:cNvSpPr>
            <a:spLocks noGrp="1"/>
          </p:cNvSpPr>
          <p:nvPr>
            <p:ph idx="1"/>
          </p:nvPr>
        </p:nvSpPr>
        <p:spPr>
          <a:xfrm>
            <a:off x="1887848" y="1558638"/>
            <a:ext cx="9392728" cy="431863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hu-HU" altLang="hu-HU" sz="2400" b="1" dirty="0"/>
              <a:t>Hátránya:</a:t>
            </a:r>
          </a:p>
          <a:p>
            <a:pPr lvl="1">
              <a:lnSpc>
                <a:spcPct val="100000"/>
              </a:lnSpc>
            </a:pPr>
            <a:r>
              <a:rPr lang="hu-HU" altLang="hu-HU" sz="2200" dirty="0"/>
              <a:t>nem veszi figyelembe a megtérülés utáni pénzáramokat</a:t>
            </a:r>
          </a:p>
          <a:p>
            <a:pPr lvl="1">
              <a:lnSpc>
                <a:spcPct val="100000"/>
              </a:lnSpc>
            </a:pPr>
            <a:r>
              <a:rPr lang="hu-HU" altLang="hu-HU" sz="2200" dirty="0"/>
              <a:t>figyelmen kívül hagyja a pénz időértékét</a:t>
            </a:r>
          </a:p>
          <a:p>
            <a:pPr lvl="1">
              <a:lnSpc>
                <a:spcPct val="100000"/>
              </a:lnSpc>
            </a:pPr>
            <a:r>
              <a:rPr lang="hu-HU" altLang="hu-HU" sz="2200" dirty="0"/>
              <a:t>Kockázatos befektetések elfogadására ösztönöz</a:t>
            </a:r>
          </a:p>
          <a:p>
            <a:pPr lvl="1">
              <a:lnSpc>
                <a:spcPct val="100000"/>
              </a:lnSpc>
            </a:pPr>
            <a:r>
              <a:rPr lang="hu-HU" altLang="hu-HU" sz="2200" dirty="0">
                <a:cs typeface="Times New Roman" panose="02020603050405020304" pitchFamily="18" charset="0"/>
              </a:rPr>
              <a:t>Nem objektív </a:t>
            </a:r>
          </a:p>
          <a:p>
            <a:pPr lvl="1">
              <a:lnSpc>
                <a:spcPct val="100000"/>
              </a:lnSpc>
            </a:pPr>
            <a:r>
              <a:rPr lang="hu-HU" altLang="hu-HU" sz="2200" dirty="0">
                <a:cs typeface="Times New Roman" panose="02020603050405020304" pitchFamily="18" charset="0"/>
              </a:rPr>
              <a:t>Figyelmen kívül hagyja a beruházás jövedelmezőségét </a:t>
            </a:r>
          </a:p>
          <a:p>
            <a:pPr lvl="1">
              <a:lnSpc>
                <a:spcPct val="100000"/>
              </a:lnSpc>
            </a:pPr>
            <a:r>
              <a:rPr lang="hu-HU" altLang="hu-HU" sz="2200" dirty="0">
                <a:cs typeface="Times New Roman" panose="02020603050405020304" pitchFamily="18" charset="0"/>
              </a:rPr>
              <a:t>Ez a kritérium azoknak a beruházásoknak kedvez amelyeknek, már röviddel a beruházás kezdete után magas a hozamuk, így a nagyberuházások (termékfejlesztés) háttérbe szorulnak</a:t>
            </a:r>
            <a:endParaRPr lang="hu-HU" altLang="hu-HU" sz="2200" dirty="0"/>
          </a:p>
          <a:p>
            <a:pPr>
              <a:lnSpc>
                <a:spcPct val="100000"/>
              </a:lnSpc>
            </a:pPr>
            <a:endParaRPr lang="hu-HU" altLang="hu-HU" dirty="0"/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4126259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15" name="Tartalom helye 2"/>
          <p:cNvSpPr>
            <a:spLocks noGrp="1"/>
          </p:cNvSpPr>
          <p:nvPr>
            <p:ph idx="1"/>
          </p:nvPr>
        </p:nvSpPr>
        <p:spPr>
          <a:xfrm>
            <a:off x="1981200" y="1243039"/>
            <a:ext cx="8229600" cy="3465512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buNone/>
              <a:defRPr/>
            </a:pPr>
            <a:r>
              <a:rPr lang="hu-HU" sz="2400" b="1" dirty="0"/>
              <a:t>Típusai:</a:t>
            </a:r>
          </a:p>
          <a:p>
            <a:pPr marL="285750" lvl="1">
              <a:lnSpc>
                <a:spcPct val="100000"/>
              </a:lnSpc>
              <a:defRPr/>
            </a:pPr>
            <a:r>
              <a:rPr lang="hu-HU" sz="2000" dirty="0"/>
              <a:t>Egyszerű megtérülési idő (Mi):</a:t>
            </a:r>
          </a:p>
          <a:p>
            <a:pPr marL="342900" lvl="3" indent="0">
              <a:lnSpc>
                <a:spcPct val="100000"/>
              </a:lnSpc>
              <a:buNone/>
              <a:defRPr/>
            </a:pPr>
            <a:r>
              <a:rPr lang="hu-HU" sz="2000" dirty="0"/>
              <a:t>hány év alatt érik el a jövedelmek az eredeti befektetés összegét,</a:t>
            </a:r>
          </a:p>
          <a:p>
            <a:pPr marL="285750" lvl="2">
              <a:lnSpc>
                <a:spcPct val="100000"/>
              </a:lnSpc>
              <a:defRPr/>
            </a:pPr>
            <a:endParaRPr lang="hu-HU" dirty="0"/>
          </a:p>
          <a:p>
            <a:pPr marL="285750" lvl="2">
              <a:lnSpc>
                <a:spcPct val="100000"/>
              </a:lnSpc>
              <a:defRPr/>
            </a:pPr>
            <a:endParaRPr lang="hu-HU" dirty="0"/>
          </a:p>
          <a:p>
            <a:pPr marL="285750" lvl="2">
              <a:lnSpc>
                <a:spcPct val="100000"/>
              </a:lnSpc>
              <a:defRPr/>
            </a:pPr>
            <a:endParaRPr lang="hu-HU" dirty="0"/>
          </a:p>
          <a:p>
            <a:pPr marL="285750" lvl="2">
              <a:lnSpc>
                <a:spcPct val="100000"/>
              </a:lnSpc>
              <a:defRPr/>
            </a:pPr>
            <a:endParaRPr lang="hu-HU" dirty="0"/>
          </a:p>
          <a:p>
            <a:pPr marL="285750" lvl="1">
              <a:lnSpc>
                <a:spcPct val="100000"/>
              </a:lnSpc>
              <a:defRPr/>
            </a:pPr>
            <a:r>
              <a:rPr lang="hu-HU" sz="2000" dirty="0"/>
              <a:t>Módosított megtérülési idő (MMi): </a:t>
            </a:r>
          </a:p>
          <a:p>
            <a:pPr marL="57150" lvl="1" indent="0">
              <a:lnSpc>
                <a:spcPct val="100000"/>
              </a:lnSpc>
              <a:buNone/>
              <a:defRPr/>
            </a:pPr>
            <a:r>
              <a:rPr lang="hu-HU" sz="2000" dirty="0"/>
              <a:t>   Már figyelembe </a:t>
            </a:r>
            <a:r>
              <a:rPr lang="hu-HU" sz="2000" dirty="0">
                <a:cs typeface="Times New Roman" pitchFamily="18" charset="0"/>
              </a:rPr>
              <a:t>veszi a megtérülés utáni jövedelmeket.</a:t>
            </a:r>
          </a:p>
          <a:p>
            <a:pPr marL="1014921" lvl="2" indent="-457200" algn="just">
              <a:lnSpc>
                <a:spcPct val="100000"/>
              </a:lnSpc>
              <a:spcAft>
                <a:spcPts val="0"/>
              </a:spcAft>
              <a:buClr>
                <a:srgbClr val="666633"/>
              </a:buClr>
              <a:buNone/>
              <a:defRPr/>
            </a:pPr>
            <a:r>
              <a:rPr lang="hu-HU" sz="2000" dirty="0">
                <a:cs typeface="Times New Roman" pitchFamily="18" charset="0"/>
              </a:rPr>
              <a:t>	</a:t>
            </a:r>
          </a:p>
        </p:txBody>
      </p:sp>
      <p:graphicFrame>
        <p:nvGraphicFramePr>
          <p:cNvPr id="1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1060465"/>
              </p:ext>
            </p:extLst>
          </p:nvPr>
        </p:nvGraphicFramePr>
        <p:xfrm>
          <a:off x="3791744" y="2644714"/>
          <a:ext cx="3379787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Equation" r:id="rId3" imgW="1218960" imgH="241200" progId="Equation.3">
                  <p:embed/>
                </p:oleObj>
              </mc:Choice>
              <mc:Fallback>
                <p:oleObj name="Equation" r:id="rId3" imgW="1218960" imgH="241200" progId="Equation.3">
                  <p:embed/>
                  <p:pic>
                    <p:nvPicPr>
                      <p:cNvPr id="205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1744" y="2644714"/>
                        <a:ext cx="3379787" cy="642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u-HU" altLang="hu-HU"/>
          </a:p>
        </p:txBody>
      </p:sp>
      <p:graphicFrame>
        <p:nvGraphicFramePr>
          <p:cNvPr id="1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5428852"/>
              </p:ext>
            </p:extLst>
          </p:nvPr>
        </p:nvGraphicFramePr>
        <p:xfrm>
          <a:off x="3647728" y="4725144"/>
          <a:ext cx="6429375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name="Equation" r:id="rId5" imgW="1917700" imgH="419100" progId="Equation.3">
                  <p:embed/>
                </p:oleObj>
              </mc:Choice>
              <mc:Fallback>
                <p:oleObj name="Equation" r:id="rId5" imgW="1917700" imgH="419100" progId="Equation.3">
                  <p:embed/>
                  <p:pic>
                    <p:nvPicPr>
                      <p:cNvPr id="2051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7728" y="4725144"/>
                        <a:ext cx="6429375" cy="1071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343226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10" name="Tartalom helye 2"/>
          <p:cNvSpPr>
            <a:spLocks noGrp="1"/>
          </p:cNvSpPr>
          <p:nvPr>
            <p:ph idx="1"/>
          </p:nvPr>
        </p:nvSpPr>
        <p:spPr>
          <a:xfrm>
            <a:off x="1616366" y="1052736"/>
            <a:ext cx="8659688" cy="3751262"/>
          </a:xfrm>
        </p:spPr>
        <p:txBody>
          <a:bodyPr>
            <a:noAutofit/>
          </a:bodyPr>
          <a:lstStyle/>
          <a:p>
            <a:pPr marL="806450" lvl="1">
              <a:lnSpc>
                <a:spcPct val="100000"/>
              </a:lnSpc>
              <a:defRPr/>
            </a:pPr>
            <a:r>
              <a:rPr lang="hu-HU" sz="2000" dirty="0"/>
              <a:t>Diszkontált megtérülési idő (</a:t>
            </a:r>
            <a:r>
              <a:rPr lang="hu-HU" sz="2000" dirty="0" err="1"/>
              <a:t>Dmi</a:t>
            </a:r>
            <a:r>
              <a:rPr lang="hu-HU" sz="2000" dirty="0"/>
              <a:t>):</a:t>
            </a:r>
          </a:p>
          <a:p>
            <a:pPr marL="1071563" lvl="2">
              <a:lnSpc>
                <a:spcPct val="100000"/>
              </a:lnSpc>
              <a:defRPr/>
            </a:pPr>
            <a:r>
              <a:rPr lang="hu-HU" sz="2000" dirty="0"/>
              <a:t>diszkontálja a pénzáramlásokat, és a diszkontált pénzáramlások alapján számítja ki a megtérülési időt.</a:t>
            </a:r>
          </a:p>
          <a:p>
            <a:pPr marL="1071563" lvl="2">
              <a:lnSpc>
                <a:spcPct val="100000"/>
              </a:lnSpc>
              <a:defRPr/>
            </a:pPr>
            <a:r>
              <a:rPr lang="hu-HU" sz="2000" dirty="0"/>
              <a:t>Előnye:</a:t>
            </a:r>
          </a:p>
          <a:p>
            <a:pPr marL="1328738" lvl="3" indent="-285750">
              <a:lnSpc>
                <a:spcPct val="100000"/>
              </a:lnSpc>
              <a:defRPr/>
            </a:pPr>
            <a:r>
              <a:rPr lang="hu-HU" sz="2000" dirty="0"/>
              <a:t>ha a fizetőképesség bizonytalan, megkerülhetetlen</a:t>
            </a:r>
          </a:p>
          <a:p>
            <a:pPr marL="1328738" lvl="3" indent="-285750">
              <a:lnSpc>
                <a:spcPct val="100000"/>
              </a:lnSpc>
              <a:defRPr/>
            </a:pPr>
            <a:r>
              <a:rPr lang="hu-HU" sz="2000" dirty="0"/>
              <a:t>figyelembe veszi a pénz időértékét</a:t>
            </a:r>
          </a:p>
          <a:p>
            <a:pPr marL="1071563" lvl="2">
              <a:lnSpc>
                <a:spcPct val="100000"/>
              </a:lnSpc>
              <a:defRPr/>
            </a:pPr>
            <a:r>
              <a:rPr lang="hu-HU" sz="2000" dirty="0"/>
              <a:t>Hátránya:</a:t>
            </a:r>
          </a:p>
          <a:p>
            <a:pPr marL="1328738" lvl="3" indent="-285750">
              <a:lnSpc>
                <a:spcPct val="100000"/>
              </a:lnSpc>
              <a:defRPr/>
            </a:pPr>
            <a:r>
              <a:rPr lang="hu-HU" sz="2000" dirty="0"/>
              <a:t>nem veszi figyelembe a megtérülés utáni pénzáramokat</a:t>
            </a:r>
          </a:p>
          <a:p>
            <a:pPr marL="1328738" lvl="3" indent="-285750">
              <a:lnSpc>
                <a:spcPct val="100000"/>
              </a:lnSpc>
              <a:defRPr/>
            </a:pPr>
            <a:r>
              <a:rPr lang="hu-HU" sz="2000" dirty="0"/>
              <a:t>kockázatos befektetések elfogadására ösztönöz</a:t>
            </a:r>
          </a:p>
          <a:p>
            <a:pPr marL="1071563" lvl="2">
              <a:lnSpc>
                <a:spcPct val="100000"/>
              </a:lnSpc>
              <a:defRPr/>
            </a:pPr>
            <a:r>
              <a:rPr lang="hu-HU" sz="2000" dirty="0"/>
              <a:t>Alkalmazása: beruházások esetében szűrőszabályként</a:t>
            </a:r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u-HU" altLang="hu-HU"/>
          </a:p>
        </p:txBody>
      </p:sp>
      <p:graphicFrame>
        <p:nvGraphicFramePr>
          <p:cNvPr id="1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0920917"/>
              </p:ext>
            </p:extLst>
          </p:nvPr>
        </p:nvGraphicFramePr>
        <p:xfrm>
          <a:off x="3838804" y="4878164"/>
          <a:ext cx="4214812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Equation" r:id="rId3" imgW="1612900" imgH="419100" progId="Equation.3">
                  <p:embed/>
                </p:oleObj>
              </mc:Choice>
              <mc:Fallback>
                <p:oleObj name="Equation" r:id="rId3" imgW="1612900" imgH="419100" progId="Equation.3">
                  <p:embed/>
                  <p:pic>
                    <p:nvPicPr>
                      <p:cNvPr id="3074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8804" y="4878164"/>
                        <a:ext cx="4214812" cy="927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94479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1855912" y="2066925"/>
            <a:ext cx="7772400" cy="1362075"/>
          </a:xfrm>
          <a:ln>
            <a:miter lim="800000"/>
            <a:headEnd/>
            <a:tailEnd/>
          </a:ln>
        </p:spPr>
        <p:txBody>
          <a:bodyPr/>
          <a:lstStyle/>
          <a:p>
            <a:pPr algn="l">
              <a:defRPr/>
            </a:pPr>
            <a:r>
              <a:rPr lang="hu-HU" sz="4000" dirty="0"/>
              <a:t>Dinamikus</a:t>
            </a:r>
            <a:r>
              <a:rPr lang="hu-HU" dirty="0"/>
              <a:t> számítások</a:t>
            </a:r>
          </a:p>
        </p:txBody>
      </p:sp>
    </p:spTree>
    <p:extLst>
      <p:ext uri="{BB962C8B-B14F-4D97-AF65-F5344CB8AC3E}">
        <p14:creationId xmlns:p14="http://schemas.microsoft.com/office/powerpoint/2010/main" val="31558711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2197379" y="366700"/>
            <a:ext cx="8229600" cy="1066800"/>
          </a:xfrm>
        </p:spPr>
        <p:txBody>
          <a:bodyPr>
            <a:normAutofit/>
          </a:bodyPr>
          <a:lstStyle/>
          <a:p>
            <a:pPr algn="l" eaLnBrk="1" hangingPunct="1"/>
            <a:r>
              <a:rPr lang="hu-HU" altLang="hu-HU" sz="4000" dirty="0"/>
              <a:t>Nettó jelenérték – NPV </a:t>
            </a:r>
          </a:p>
        </p:txBody>
      </p:sp>
      <p:sp>
        <p:nvSpPr>
          <p:cNvPr id="10" name="Tartalom helye 2"/>
          <p:cNvSpPr>
            <a:spLocks noGrp="1"/>
          </p:cNvSpPr>
          <p:nvPr>
            <p:ph idx="1"/>
          </p:nvPr>
        </p:nvSpPr>
        <p:spPr>
          <a:xfrm>
            <a:off x="1991699" y="1219064"/>
            <a:ext cx="8435280" cy="4419872"/>
          </a:xfrm>
        </p:spPr>
        <p:txBody>
          <a:bodyPr>
            <a:noAutofit/>
          </a:bodyPr>
          <a:lstStyle/>
          <a:p>
            <a:pPr fontAlgn="auto">
              <a:defRPr/>
            </a:pPr>
            <a:r>
              <a:rPr lang="hu-HU" sz="2000" dirty="0"/>
              <a:t>Azonos összegű jelenbeli pénz különböző befektetésekkel elérhető hozamainak összehasonlítására szolgál.</a:t>
            </a:r>
          </a:p>
          <a:p>
            <a:pPr marL="0" indent="0" fontAlgn="auto">
              <a:buNone/>
              <a:defRPr/>
            </a:pPr>
            <a:endParaRPr lang="hu-HU" sz="2000" dirty="0"/>
          </a:p>
          <a:p>
            <a:pPr fontAlgn="auto">
              <a:defRPr/>
            </a:pPr>
            <a:r>
              <a:rPr lang="hu-HU" sz="2000" dirty="0"/>
              <a:t>Előnyei:</a:t>
            </a:r>
          </a:p>
          <a:p>
            <a:pPr marL="742950" lvl="2">
              <a:defRPr/>
            </a:pPr>
            <a:r>
              <a:rPr lang="hu-HU" dirty="0"/>
              <a:t>Figyelembe veszi a működési pénzáramok nagyságát és időbeli alakulását</a:t>
            </a:r>
          </a:p>
          <a:p>
            <a:pPr marL="742950" lvl="2">
              <a:defRPr/>
            </a:pPr>
            <a:r>
              <a:rPr lang="hu-HU" dirty="0"/>
              <a:t>A legjobb döntési szabály </a:t>
            </a:r>
          </a:p>
          <a:p>
            <a:pPr marL="742950" lvl="2">
              <a:defRPr/>
            </a:pPr>
            <a:r>
              <a:rPr lang="hu-HU" dirty="0"/>
              <a:t>minden fontos információt figyelembe vesz</a:t>
            </a:r>
          </a:p>
          <a:p>
            <a:pPr marL="742950" lvl="2">
              <a:defRPr/>
            </a:pPr>
            <a:r>
              <a:rPr lang="hu-HU" dirty="0"/>
              <a:t>közvetlen összefüggésben van a legtöbb vállalat stratégiai céljával</a:t>
            </a:r>
          </a:p>
          <a:p>
            <a:pPr marL="742950" lvl="2">
              <a:defRPr/>
            </a:pPr>
            <a:r>
              <a:rPr lang="hu-HU" dirty="0"/>
              <a:t>a NPV additív, így könnyen kiegészíthető alternatív értékelésekkel</a:t>
            </a:r>
          </a:p>
          <a:p>
            <a:pPr fontAlgn="auto">
              <a:defRPr/>
            </a:pPr>
            <a:r>
              <a:rPr lang="hu-HU" sz="2000" dirty="0"/>
              <a:t>Hátrányai:</a:t>
            </a:r>
          </a:p>
          <a:p>
            <a:pPr marL="742950" lvl="2">
              <a:defRPr/>
            </a:pPr>
            <a:r>
              <a:rPr lang="hu-HU" dirty="0"/>
              <a:t>Erőforrás korlát esetén nem biztosítja a maximális vagyonnövekedést </a:t>
            </a:r>
          </a:p>
          <a:p>
            <a:pPr marL="742950" lvl="2">
              <a:defRPr/>
            </a:pPr>
            <a:r>
              <a:rPr lang="hu-HU" dirty="0"/>
              <a:t>Az abszolút vagyonnövekedést mutatja, és nem a fajlagost.</a:t>
            </a:r>
          </a:p>
          <a:p>
            <a:pPr lvl="1">
              <a:defRPr/>
            </a:pPr>
            <a:r>
              <a:rPr lang="hu-HU" sz="2000" dirty="0"/>
              <a:t>Alkalmazása: minden nagyobb összegű beruházás értékeléséhez ajánlott.</a:t>
            </a:r>
          </a:p>
        </p:txBody>
      </p:sp>
      <p:graphicFrame>
        <p:nvGraphicFramePr>
          <p:cNvPr id="1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9685110"/>
              </p:ext>
            </p:extLst>
          </p:nvPr>
        </p:nvGraphicFramePr>
        <p:xfrm>
          <a:off x="6888088" y="1756981"/>
          <a:ext cx="4333875" cy="7647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r:id="rId3" imgW="1435100" imgH="431800" progId="Equation.3">
                  <p:embed/>
                </p:oleObj>
              </mc:Choice>
              <mc:Fallback>
                <p:oleObj r:id="rId3" imgW="1435100" imgH="431800" progId="Equation.3">
                  <p:embed/>
                  <p:pic>
                    <p:nvPicPr>
                      <p:cNvPr id="409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8088" y="1756981"/>
                        <a:ext cx="4333875" cy="76470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761836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2106488" y="381000"/>
            <a:ext cx="8229600" cy="1066800"/>
          </a:xfrm>
        </p:spPr>
        <p:txBody>
          <a:bodyPr>
            <a:normAutofit/>
          </a:bodyPr>
          <a:lstStyle/>
          <a:p>
            <a:pPr algn="l" eaLnBrk="1" hangingPunct="1"/>
            <a:r>
              <a:rPr lang="hu-HU" altLang="hu-HU" sz="4000" dirty="0"/>
              <a:t>Jövedelmezőségi index – PI </a:t>
            </a:r>
          </a:p>
        </p:txBody>
      </p:sp>
      <p:sp>
        <p:nvSpPr>
          <p:cNvPr id="10" name="Tartalom helye 2"/>
          <p:cNvSpPr>
            <a:spLocks noGrp="1"/>
          </p:cNvSpPr>
          <p:nvPr>
            <p:ph idx="1"/>
          </p:nvPr>
        </p:nvSpPr>
        <p:spPr>
          <a:xfrm>
            <a:off x="1981200" y="1340768"/>
            <a:ext cx="8229600" cy="3750239"/>
          </a:xfrm>
        </p:spPr>
        <p:txBody>
          <a:bodyPr>
            <a:noAutofit/>
          </a:bodyPr>
          <a:lstStyle/>
          <a:p>
            <a:pPr marL="387350">
              <a:defRPr/>
            </a:pPr>
            <a:r>
              <a:rPr lang="hu-HU" sz="2000" dirty="0"/>
              <a:t>Hányszor térül meg a beruházással kapcsolatos egyszeri ráfordítás</a:t>
            </a:r>
          </a:p>
          <a:p>
            <a:pPr marL="387350">
              <a:defRPr/>
            </a:pPr>
            <a:r>
              <a:rPr lang="hu-HU" sz="2000" dirty="0"/>
              <a:t>Előnyei:</a:t>
            </a:r>
          </a:p>
          <a:p>
            <a:pPr marL="952500" lvl="1">
              <a:defRPr/>
            </a:pPr>
            <a:r>
              <a:rPr lang="hu-HU" sz="2000" dirty="0"/>
              <a:t>Egyszerűen számítható</a:t>
            </a:r>
          </a:p>
          <a:p>
            <a:pPr marL="952500" lvl="1">
              <a:defRPr/>
            </a:pPr>
            <a:r>
              <a:rPr lang="hu-HU" sz="2000" dirty="0"/>
              <a:t>Erőforrás korlát esetén jobb döntést eredményez, mint a NPV szabály</a:t>
            </a:r>
          </a:p>
          <a:p>
            <a:pPr marL="952500" lvl="1">
              <a:defRPr/>
            </a:pPr>
            <a:r>
              <a:rPr lang="hu-HU" sz="2000" dirty="0"/>
              <a:t>Mutatja a fajlagos vagyonváltozást.</a:t>
            </a:r>
          </a:p>
          <a:p>
            <a:pPr marL="387350">
              <a:defRPr/>
            </a:pPr>
            <a:r>
              <a:rPr lang="hu-HU" sz="2000" dirty="0"/>
              <a:t>Hátrányai:</a:t>
            </a:r>
          </a:p>
          <a:p>
            <a:pPr marL="952500" lvl="1">
              <a:defRPr/>
            </a:pPr>
            <a:r>
              <a:rPr lang="hu-HU" sz="2000" dirty="0"/>
              <a:t>Nehezen értelmezhető</a:t>
            </a:r>
          </a:p>
          <a:p>
            <a:pPr marL="952500" lvl="1">
              <a:defRPr/>
            </a:pPr>
            <a:r>
              <a:rPr lang="hu-HU" sz="2000" dirty="0"/>
              <a:t>Az egymást kölcsönösen kizáró befektetések esetén, az </a:t>
            </a:r>
            <a:r>
              <a:rPr lang="hu-HU" sz="2000" dirty="0" err="1"/>
              <a:t>IRR-hez</a:t>
            </a:r>
            <a:r>
              <a:rPr lang="hu-HU" sz="2000" dirty="0"/>
              <a:t> hasonlóan félrevezetheti a döntéshozókat.</a:t>
            </a:r>
          </a:p>
          <a:p>
            <a:pPr>
              <a:defRPr/>
            </a:pPr>
            <a:r>
              <a:rPr lang="hu-HU" sz="2000" dirty="0"/>
              <a:t>Alkalmazása: tőkekorlát esetében alkalmazható, ha több beruházás közül kell választani és a beruházások darabolhatók</a:t>
            </a:r>
          </a:p>
        </p:txBody>
      </p:sp>
      <p:graphicFrame>
        <p:nvGraphicFramePr>
          <p:cNvPr id="1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8242935"/>
              </p:ext>
            </p:extLst>
          </p:nvPr>
        </p:nvGraphicFramePr>
        <p:xfrm>
          <a:off x="2927648" y="5517953"/>
          <a:ext cx="40386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Equation" r:id="rId3" imgW="1346040" imgH="431640" progId="Equation.3">
                  <p:embed/>
                </p:oleObj>
              </mc:Choice>
              <mc:Fallback>
                <p:oleObj name="Equation" r:id="rId3" imgW="1346040" imgH="431640" progId="Equation.3">
                  <p:embed/>
                  <p:pic>
                    <p:nvPicPr>
                      <p:cNvPr id="512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7648" y="5517953"/>
                        <a:ext cx="4038600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947821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2169604" y="227319"/>
            <a:ext cx="8229600" cy="1066800"/>
          </a:xfrm>
        </p:spPr>
        <p:txBody>
          <a:bodyPr>
            <a:normAutofit/>
          </a:bodyPr>
          <a:lstStyle/>
          <a:p>
            <a:pPr algn="l" eaLnBrk="1" hangingPunct="1"/>
            <a:r>
              <a:rPr lang="hu-HU" altLang="hu-HU" sz="4000" dirty="0"/>
              <a:t>Belső kamatláb – IRR </a:t>
            </a:r>
          </a:p>
        </p:txBody>
      </p:sp>
      <p:sp>
        <p:nvSpPr>
          <p:cNvPr id="10" name="Tartalom helye 2"/>
          <p:cNvSpPr>
            <a:spLocks noGrp="1"/>
          </p:cNvSpPr>
          <p:nvPr>
            <p:ph idx="1"/>
          </p:nvPr>
        </p:nvSpPr>
        <p:spPr>
          <a:xfrm>
            <a:off x="1792796" y="1170319"/>
            <a:ext cx="10015096" cy="5001881"/>
          </a:xfrm>
        </p:spPr>
        <p:txBody>
          <a:bodyPr>
            <a:noAutofit/>
          </a:bodyPr>
          <a:lstStyle/>
          <a:p>
            <a:pPr marL="444500">
              <a:lnSpc>
                <a:spcPct val="100000"/>
              </a:lnSpc>
              <a:defRPr/>
            </a:pPr>
            <a:r>
              <a:rPr lang="hu-HU" sz="1800" dirty="0"/>
              <a:t>Az a kamatláb, mellyel a beruházás révén keletkező pénzáramokat diszkontálva, azok összeg egyenlő a kezdő pénzárammal. </a:t>
            </a:r>
          </a:p>
          <a:p>
            <a:pPr marL="444500">
              <a:lnSpc>
                <a:spcPct val="100000"/>
              </a:lnSpc>
              <a:defRPr/>
            </a:pPr>
            <a:r>
              <a:rPr lang="hu-HU" sz="1800" dirty="0"/>
              <a:t>Előnyei:</a:t>
            </a:r>
          </a:p>
          <a:p>
            <a:pPr marL="952500" lvl="1">
              <a:lnSpc>
                <a:spcPct val="100000"/>
              </a:lnSpc>
              <a:defRPr/>
            </a:pPr>
            <a:r>
              <a:rPr lang="hu-HU" sz="1800" dirty="0"/>
              <a:t>Figyelembe veszi a pénzáramok nagyságát és időbeli alakulását.</a:t>
            </a:r>
          </a:p>
          <a:p>
            <a:pPr marL="952500" lvl="1">
              <a:lnSpc>
                <a:spcPct val="100000"/>
              </a:lnSpc>
              <a:defRPr/>
            </a:pPr>
            <a:r>
              <a:rPr lang="hu-HU" sz="1800" dirty="0"/>
              <a:t>Objektív mérési lehetőséget biztosít </a:t>
            </a:r>
          </a:p>
          <a:p>
            <a:pPr marL="952500" lvl="1">
              <a:lnSpc>
                <a:spcPct val="100000"/>
              </a:lnSpc>
              <a:defRPr/>
            </a:pPr>
            <a:r>
              <a:rPr lang="hu-HU" sz="1800" dirty="0"/>
              <a:t>Egyesek szerint könnyebben értelmezhető, mint a nettó jelenérték.</a:t>
            </a:r>
          </a:p>
          <a:p>
            <a:pPr marL="952500" lvl="1">
              <a:lnSpc>
                <a:spcPct val="100000"/>
              </a:lnSpc>
              <a:defRPr/>
            </a:pPr>
            <a:r>
              <a:rPr lang="hu-HU" sz="1800" dirty="0"/>
              <a:t>bemutatja, hogy mekkora a beruházás hozama, a befektetett tőke %-ban</a:t>
            </a:r>
          </a:p>
          <a:p>
            <a:pPr marL="952500" lvl="1">
              <a:lnSpc>
                <a:spcPct val="100000"/>
              </a:lnSpc>
              <a:defRPr/>
            </a:pPr>
            <a:r>
              <a:rPr lang="hu-HU" sz="1800" dirty="0"/>
              <a:t>legtöbb esetben az </a:t>
            </a:r>
            <a:r>
              <a:rPr lang="hu-HU" sz="1800" dirty="0" err="1"/>
              <a:t>NPV-vel</a:t>
            </a:r>
            <a:r>
              <a:rPr lang="hu-HU" sz="1800" dirty="0"/>
              <a:t> azonos eredményt ad</a:t>
            </a:r>
          </a:p>
          <a:p>
            <a:pPr marL="444500">
              <a:lnSpc>
                <a:spcPct val="100000"/>
              </a:lnSpc>
              <a:defRPr/>
            </a:pPr>
            <a:r>
              <a:rPr lang="hu-HU" sz="1800" dirty="0"/>
              <a:t>Hátrányai:</a:t>
            </a:r>
          </a:p>
          <a:p>
            <a:pPr marL="952500" lvl="1">
              <a:lnSpc>
                <a:spcPct val="100000"/>
              </a:lnSpc>
              <a:defRPr/>
            </a:pPr>
            <a:r>
              <a:rPr lang="hu-HU" sz="1800" dirty="0"/>
              <a:t>kölcsönösen kizáró programoknál félrevezető eredményhez vezethet</a:t>
            </a:r>
          </a:p>
          <a:p>
            <a:pPr marL="952500" lvl="1">
              <a:lnSpc>
                <a:spcPct val="100000"/>
              </a:lnSpc>
              <a:defRPr/>
            </a:pPr>
            <a:r>
              <a:rPr lang="hu-HU" sz="1800" dirty="0"/>
              <a:t>nem alkalmazható szabálytalan pénzáramok esetében</a:t>
            </a:r>
          </a:p>
          <a:p>
            <a:pPr marL="952500" lvl="1">
              <a:lnSpc>
                <a:spcPct val="100000"/>
              </a:lnSpc>
              <a:defRPr/>
            </a:pPr>
            <a:r>
              <a:rPr lang="hu-HU" sz="1800" dirty="0"/>
              <a:t>Számítása kézzel igen nehézkes</a:t>
            </a:r>
          </a:p>
          <a:p>
            <a:pPr>
              <a:lnSpc>
                <a:spcPct val="100000"/>
              </a:lnSpc>
              <a:defRPr/>
            </a:pPr>
            <a:r>
              <a:rPr lang="hu-HU" sz="1800" dirty="0"/>
              <a:t>Alkalmazása:</a:t>
            </a:r>
          </a:p>
          <a:p>
            <a:pPr lvl="1">
              <a:lnSpc>
                <a:spcPct val="100000"/>
              </a:lnSpc>
              <a:defRPr/>
            </a:pPr>
            <a:r>
              <a:rPr lang="hu-HU" sz="1800" dirty="0"/>
              <a:t>beruházási hitelkérelmek esetében</a:t>
            </a:r>
          </a:p>
          <a:p>
            <a:pPr lvl="1">
              <a:lnSpc>
                <a:spcPct val="100000"/>
              </a:lnSpc>
              <a:defRPr/>
            </a:pPr>
            <a:r>
              <a:rPr lang="hu-HU" sz="1800" dirty="0"/>
              <a:t>pénzügyi befektetések értékelésekor</a:t>
            </a:r>
          </a:p>
        </p:txBody>
      </p:sp>
      <p:graphicFrame>
        <p:nvGraphicFramePr>
          <p:cNvPr id="1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3760812"/>
              </p:ext>
            </p:extLst>
          </p:nvPr>
        </p:nvGraphicFramePr>
        <p:xfrm>
          <a:off x="7817296" y="5105400"/>
          <a:ext cx="28956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r:id="rId3" imgW="1193800" imgH="444500" progId="Equation.3">
                  <p:embed/>
                </p:oleObj>
              </mc:Choice>
              <mc:Fallback>
                <p:oleObj r:id="rId3" imgW="1193800" imgH="444500" progId="Equation.3">
                  <p:embed/>
                  <p:pic>
                    <p:nvPicPr>
                      <p:cNvPr id="614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7296" y="5105400"/>
                        <a:ext cx="2895600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072049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2258888" y="417910"/>
            <a:ext cx="8229600" cy="1066800"/>
          </a:xfrm>
        </p:spPr>
        <p:txBody>
          <a:bodyPr>
            <a:normAutofit/>
          </a:bodyPr>
          <a:lstStyle/>
          <a:p>
            <a:pPr algn="l"/>
            <a:r>
              <a:rPr lang="hu-HU" altLang="hu-HU" sz="4000" dirty="0"/>
              <a:t>Egyenértékes</a:t>
            </a:r>
          </a:p>
        </p:txBody>
      </p:sp>
      <p:sp>
        <p:nvSpPr>
          <p:cNvPr id="10" name="Tartalom helye 2"/>
          <p:cNvSpPr>
            <a:spLocks noGrp="1"/>
          </p:cNvSpPr>
          <p:nvPr>
            <p:ph idx="1"/>
          </p:nvPr>
        </p:nvSpPr>
        <p:spPr>
          <a:xfrm>
            <a:off x="2097238" y="1403867"/>
            <a:ext cx="10085512" cy="5018433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hu-HU" altLang="hu-HU" sz="2600" dirty="0"/>
              <a:t>Két típusa ismert: </a:t>
            </a:r>
          </a:p>
          <a:p>
            <a:pPr lvl="1">
              <a:lnSpc>
                <a:spcPct val="110000"/>
              </a:lnSpc>
              <a:spcBef>
                <a:spcPct val="0"/>
              </a:spcBef>
            </a:pPr>
            <a:r>
              <a:rPr lang="hu-HU" altLang="hu-HU" dirty="0"/>
              <a:t>Költség egyenértékes (legkisebb)</a:t>
            </a:r>
          </a:p>
          <a:p>
            <a:pPr lvl="2">
              <a:lnSpc>
                <a:spcPct val="11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hu-HU" altLang="hu-HU" sz="2400" dirty="0"/>
              <a:t>	számítása = beruházási kiadás / annuitás faktor</a:t>
            </a:r>
          </a:p>
          <a:p>
            <a:pPr lvl="1">
              <a:lnSpc>
                <a:spcPct val="110000"/>
              </a:lnSpc>
              <a:spcBef>
                <a:spcPct val="0"/>
              </a:spcBef>
            </a:pPr>
            <a:r>
              <a:rPr lang="hu-HU" altLang="hu-HU" dirty="0"/>
              <a:t>Nettó jelenérték egyenértékes (legnagyobb)</a:t>
            </a:r>
          </a:p>
          <a:p>
            <a:pPr lvl="2">
              <a:lnSpc>
                <a:spcPct val="11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hu-HU" altLang="hu-HU" sz="2400" dirty="0"/>
              <a:t>	számítása = NPV / annuitás faktor</a:t>
            </a:r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hu-HU" altLang="hu-HU" sz="2600" dirty="0"/>
              <a:t>Előnye:</a:t>
            </a:r>
          </a:p>
          <a:p>
            <a:pPr lvl="1">
              <a:lnSpc>
                <a:spcPct val="110000"/>
              </a:lnSpc>
              <a:spcBef>
                <a:spcPct val="0"/>
              </a:spcBef>
            </a:pPr>
            <a:r>
              <a:rPr lang="hu-HU" altLang="hu-HU" dirty="0"/>
              <a:t>bizonyos speciális problémák megoldásában segít</a:t>
            </a:r>
          </a:p>
          <a:p>
            <a:pPr lvl="1">
              <a:lnSpc>
                <a:spcPct val="110000"/>
              </a:lnSpc>
              <a:spcBef>
                <a:spcPct val="0"/>
              </a:spcBef>
            </a:pPr>
            <a:r>
              <a:rPr lang="hu-HU" altLang="hu-HU" dirty="0"/>
              <a:t>az NPV módszer egy alkalmazása</a:t>
            </a:r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hu-HU" altLang="hu-HU" sz="2600" dirty="0"/>
              <a:t>Hátránya:</a:t>
            </a:r>
          </a:p>
          <a:p>
            <a:pPr lvl="1">
              <a:lnSpc>
                <a:spcPct val="110000"/>
              </a:lnSpc>
              <a:spcBef>
                <a:spcPct val="0"/>
              </a:spcBef>
            </a:pPr>
            <a:r>
              <a:rPr lang="hu-HU" altLang="hu-HU" dirty="0"/>
              <a:t>inflációtól eltekint, egyenletes térülést tételez fel</a:t>
            </a:r>
          </a:p>
          <a:p>
            <a:pPr lvl="1">
              <a:lnSpc>
                <a:spcPct val="110000"/>
              </a:lnSpc>
              <a:spcBef>
                <a:spcPct val="0"/>
              </a:spcBef>
            </a:pPr>
            <a:r>
              <a:rPr lang="hu-HU" altLang="hu-HU" dirty="0"/>
              <a:t>ha különbözőek a bevételek, nem ad világos döntési szabályt</a:t>
            </a:r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hu-HU" altLang="hu-HU" sz="2600" dirty="0"/>
              <a:t>Alkalmazása:</a:t>
            </a:r>
          </a:p>
          <a:p>
            <a:pPr lvl="1">
              <a:lnSpc>
                <a:spcPct val="110000"/>
              </a:lnSpc>
              <a:spcBef>
                <a:spcPct val="0"/>
              </a:spcBef>
            </a:pPr>
            <a:r>
              <a:rPr lang="hu-HU" altLang="hu-HU" dirty="0"/>
              <a:t>minimális ár meghatározása adott egyszeri és folyamatos költségek mellett</a:t>
            </a:r>
          </a:p>
          <a:p>
            <a:pPr lvl="1">
              <a:lnSpc>
                <a:spcPct val="110000"/>
              </a:lnSpc>
              <a:spcBef>
                <a:spcPct val="0"/>
              </a:spcBef>
            </a:pPr>
            <a:r>
              <a:rPr lang="hu-HU" altLang="hu-HU" dirty="0"/>
              <a:t>különböző értékű és élettartamú eszközök összehasonlítása</a:t>
            </a:r>
          </a:p>
          <a:p>
            <a:pPr lvl="1">
              <a:lnSpc>
                <a:spcPct val="110000"/>
              </a:lnSpc>
              <a:spcBef>
                <a:spcPct val="0"/>
              </a:spcBef>
            </a:pPr>
            <a:r>
              <a:rPr lang="hu-HU" altLang="hu-HU" dirty="0"/>
              <a:t>beruházások időzítése</a:t>
            </a:r>
          </a:p>
        </p:txBody>
      </p:sp>
    </p:spTree>
    <p:extLst>
      <p:ext uri="{BB962C8B-B14F-4D97-AF65-F5344CB8AC3E}">
        <p14:creationId xmlns:p14="http://schemas.microsoft.com/office/powerpoint/2010/main" val="8302398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2238742" y="685800"/>
            <a:ext cx="8229600" cy="106680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hu-HU" dirty="0"/>
              <a:t>A beruházások kockázatainak becslése</a:t>
            </a:r>
          </a:p>
        </p:txBody>
      </p:sp>
      <p:sp>
        <p:nvSpPr>
          <p:cNvPr id="10" name="Tartalom helye 2"/>
          <p:cNvSpPr>
            <a:spLocks noGrp="1"/>
          </p:cNvSpPr>
          <p:nvPr>
            <p:ph idx="1"/>
          </p:nvPr>
        </p:nvSpPr>
        <p:spPr>
          <a:xfrm>
            <a:off x="1941004" y="1869826"/>
            <a:ext cx="9915636" cy="4419872"/>
          </a:xfrm>
        </p:spPr>
        <p:txBody>
          <a:bodyPr>
            <a:normAutofit/>
          </a:bodyPr>
          <a:lstStyle/>
          <a:p>
            <a:pPr marL="444500">
              <a:lnSpc>
                <a:spcPct val="90000"/>
              </a:lnSpc>
              <a:defRPr/>
            </a:pPr>
            <a:r>
              <a:rPr lang="hu-HU" sz="2000" dirty="0"/>
              <a:t>Bizonytalan gazdasági környezet:</a:t>
            </a:r>
          </a:p>
          <a:p>
            <a:pPr marL="901700" lvl="2">
              <a:lnSpc>
                <a:spcPct val="90000"/>
              </a:lnSpc>
              <a:defRPr/>
            </a:pPr>
            <a:r>
              <a:rPr lang="hu-HU" dirty="0"/>
              <a:t>makrogazdasági kockázatok</a:t>
            </a:r>
          </a:p>
          <a:p>
            <a:pPr marL="901700" lvl="2">
              <a:lnSpc>
                <a:spcPct val="90000"/>
              </a:lnSpc>
              <a:defRPr/>
            </a:pPr>
            <a:r>
              <a:rPr lang="hu-HU" dirty="0"/>
              <a:t>piaci  vagy portfólió kockázat</a:t>
            </a:r>
          </a:p>
          <a:p>
            <a:pPr marL="444500">
              <a:lnSpc>
                <a:spcPct val="90000"/>
              </a:lnSpc>
              <a:defRPr/>
            </a:pPr>
            <a:r>
              <a:rPr lang="hu-HU" sz="2000" dirty="0"/>
              <a:t>Módszerek:</a:t>
            </a:r>
          </a:p>
          <a:p>
            <a:pPr marL="901700" lvl="2">
              <a:lnSpc>
                <a:spcPct val="90000"/>
              </a:lnSpc>
              <a:defRPr/>
            </a:pPr>
            <a:r>
              <a:rPr lang="hu-HU" b="1" i="1" dirty="0"/>
              <a:t>Szcenárió (forgatókönyv) elemzés – Mi lenne akkor ha?</a:t>
            </a:r>
          </a:p>
          <a:p>
            <a:pPr marL="1244600" lvl="4">
              <a:lnSpc>
                <a:spcPct val="90000"/>
              </a:lnSpc>
              <a:defRPr/>
            </a:pPr>
            <a:r>
              <a:rPr lang="hu-HU" sz="2000" dirty="0"/>
              <a:t>NPV becslés a cash-flow előrejelzések alapján történik</a:t>
            </a:r>
          </a:p>
          <a:p>
            <a:pPr marL="1244600" lvl="4">
              <a:lnSpc>
                <a:spcPct val="90000"/>
              </a:lnSpc>
              <a:defRPr/>
            </a:pPr>
            <a:r>
              <a:rPr lang="hu-HU" sz="2000" dirty="0"/>
              <a:t>A projektek elemeire megnézzük az alsó, várható és felső értékeket.</a:t>
            </a:r>
          </a:p>
          <a:p>
            <a:pPr marL="1244600" lvl="4">
              <a:lnSpc>
                <a:spcPct val="90000"/>
              </a:lnSpc>
              <a:defRPr/>
            </a:pPr>
            <a:r>
              <a:rPr lang="hu-HU" sz="2000" dirty="0"/>
              <a:t>Eredmény: megtudjuk, hogy mik a lehetőségek, s jobbak vagy rosszabbak, </a:t>
            </a:r>
          </a:p>
          <a:p>
            <a:pPr marL="1244600" lvl="4">
              <a:lnSpc>
                <a:spcPct val="90000"/>
              </a:lnSpc>
              <a:defRPr/>
            </a:pPr>
            <a:r>
              <a:rPr lang="hu-HU" sz="2000" dirty="0"/>
              <a:t>De  nem ad választ arra, hogy mit kell tenni.</a:t>
            </a:r>
          </a:p>
          <a:p>
            <a:pPr marL="1244600" lvl="4">
              <a:lnSpc>
                <a:spcPct val="90000"/>
              </a:lnSpc>
              <a:defRPr/>
            </a:pPr>
            <a:r>
              <a:rPr lang="hu-HU" sz="2000" dirty="0"/>
              <a:t> A kulcsfontosságú paraméterek értékeiben bekövetkező változások hogyan hatnak az </a:t>
            </a:r>
            <a:r>
              <a:rPr lang="hu-HU" sz="2000" dirty="0" err="1"/>
              <a:t>NPV-re</a:t>
            </a:r>
            <a:r>
              <a:rPr lang="hu-HU" sz="2000" dirty="0"/>
              <a:t>.</a:t>
            </a:r>
          </a:p>
          <a:p>
            <a:pPr marL="365760" indent="-256032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2979467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15" name="Title 3"/>
          <p:cNvSpPr>
            <a:spLocks noGrp="1"/>
          </p:cNvSpPr>
          <p:nvPr>
            <p:ph type="title"/>
          </p:nvPr>
        </p:nvSpPr>
        <p:spPr>
          <a:xfrm>
            <a:off x="1919537" y="1063946"/>
            <a:ext cx="7016195" cy="1143000"/>
          </a:xfrm>
        </p:spPr>
        <p:txBody>
          <a:bodyPr>
            <a:normAutofit/>
          </a:bodyPr>
          <a:lstStyle/>
          <a:p>
            <a:pPr algn="l"/>
            <a:r>
              <a:rPr lang="hu-HU" altLang="hu-HU" sz="4000" dirty="0"/>
              <a:t>A beruházások fogalma</a:t>
            </a:r>
            <a:endParaRPr lang="en-US" sz="4000" dirty="0"/>
          </a:p>
        </p:txBody>
      </p:sp>
      <p:sp>
        <p:nvSpPr>
          <p:cNvPr id="16" name="Content Placeholder 4"/>
          <p:cNvSpPr>
            <a:spLocks noGrp="1"/>
          </p:cNvSpPr>
          <p:nvPr>
            <p:ph idx="1"/>
          </p:nvPr>
        </p:nvSpPr>
        <p:spPr>
          <a:xfrm>
            <a:off x="1919537" y="2206946"/>
            <a:ext cx="8945759" cy="4275740"/>
          </a:xfrm>
        </p:spPr>
        <p:txBody>
          <a:bodyPr>
            <a:normAutofit/>
          </a:bodyPr>
          <a:lstStyle/>
          <a:p>
            <a:pPr marL="365760" indent="-256032">
              <a:spcAft>
                <a:spcPts val="0"/>
              </a:spcAft>
              <a:defRPr/>
            </a:pPr>
            <a:r>
              <a:rPr lang="hu-HU" sz="2400" b="1" dirty="0"/>
              <a:t>Beruházás</a:t>
            </a:r>
            <a:r>
              <a:rPr lang="hu-HU" dirty="0"/>
              <a:t> </a:t>
            </a:r>
          </a:p>
          <a:p>
            <a:pPr marL="658368" lvl="1" indent="-246888">
              <a:spcAft>
                <a:spcPts val="0"/>
              </a:spcAft>
              <a:defRPr/>
            </a:pPr>
            <a:r>
              <a:rPr lang="hu-HU" sz="2200" dirty="0"/>
              <a:t>beszerzés, létesítés</a:t>
            </a:r>
          </a:p>
          <a:p>
            <a:pPr marL="658368" lvl="1" indent="-246888">
              <a:spcAft>
                <a:spcPts val="0"/>
              </a:spcAft>
              <a:defRPr/>
            </a:pPr>
            <a:r>
              <a:rPr lang="hu-HU" sz="2200" dirty="0"/>
              <a:t>Bővítés,</a:t>
            </a:r>
          </a:p>
          <a:p>
            <a:pPr marL="658368" lvl="1" indent="-246888">
              <a:spcAft>
                <a:spcPts val="0"/>
              </a:spcAft>
              <a:defRPr/>
            </a:pPr>
            <a:r>
              <a:rPr lang="hu-HU" sz="2200" dirty="0"/>
              <a:t>élettartam, teljesítőképesség növelése</a:t>
            </a:r>
          </a:p>
          <a:p>
            <a:pPr marL="365760" indent="-256032">
              <a:spcAft>
                <a:spcPts val="0"/>
              </a:spcAft>
              <a:defRPr/>
            </a:pPr>
            <a:r>
              <a:rPr lang="hu-HU" sz="2400" b="1" dirty="0"/>
              <a:t>Beruházási döntések – súlyos  döntések:</a:t>
            </a:r>
          </a:p>
          <a:p>
            <a:pPr marL="658368" lvl="1" indent="-246888">
              <a:spcAft>
                <a:spcPts val="0"/>
              </a:spcAft>
              <a:defRPr/>
            </a:pPr>
            <a:r>
              <a:rPr lang="hu-HU" sz="2200" dirty="0"/>
              <a:t>jelentős egyszeri pénzkiadás</a:t>
            </a:r>
          </a:p>
          <a:p>
            <a:pPr marL="658368" lvl="1" indent="-246888">
              <a:spcAft>
                <a:spcPts val="0"/>
              </a:spcAft>
              <a:defRPr/>
            </a:pPr>
            <a:r>
              <a:rPr lang="hu-HU" sz="2200" dirty="0"/>
              <a:t>a jövedelmek később jelentkeznek</a:t>
            </a:r>
          </a:p>
          <a:p>
            <a:pPr marL="658368" lvl="1" indent="-246888">
              <a:spcAft>
                <a:spcPts val="0"/>
              </a:spcAft>
              <a:defRPr/>
            </a:pPr>
            <a:r>
              <a:rPr lang="hu-HU" sz="2200" dirty="0"/>
              <a:t>a megvalósítás hosszabb időt vesz igénybe</a:t>
            </a:r>
          </a:p>
          <a:p>
            <a:pPr marL="658368" lvl="1" indent="-246888">
              <a:spcAft>
                <a:spcPts val="0"/>
              </a:spcAft>
              <a:defRPr/>
            </a:pPr>
            <a:r>
              <a:rPr lang="hu-HU" sz="2200" dirty="0"/>
              <a:t>hosszú időre meghatározzák a vállalat műszaki-technológiai, pénzügyi jellemzőit, </a:t>
            </a:r>
          </a:p>
          <a:p>
            <a:pPr marL="365760" indent="-256032">
              <a:spcBef>
                <a:spcPts val="580"/>
              </a:spcBef>
              <a:buClr>
                <a:schemeClr val="accent3"/>
              </a:buClr>
              <a:buFont typeface="Georgia"/>
              <a:buChar char="•"/>
              <a:defRPr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394084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10" name="Tartalom helye 2"/>
          <p:cNvSpPr>
            <a:spLocks noGrp="1"/>
          </p:cNvSpPr>
          <p:nvPr>
            <p:ph idx="1"/>
          </p:nvPr>
        </p:nvSpPr>
        <p:spPr>
          <a:xfrm>
            <a:off x="1981200" y="1124744"/>
            <a:ext cx="9659416" cy="4324350"/>
          </a:xfrm>
        </p:spPr>
        <p:txBody>
          <a:bodyPr>
            <a:noAutofit/>
          </a:bodyPr>
          <a:lstStyle/>
          <a:p>
            <a:pPr marL="697230" lvl="1">
              <a:lnSpc>
                <a:spcPct val="90000"/>
              </a:lnSpc>
              <a:defRPr/>
            </a:pPr>
            <a:r>
              <a:rPr lang="hu-HU" sz="2200" b="1" i="1" dirty="0"/>
              <a:t>Érzékenység elemzés:</a:t>
            </a:r>
          </a:p>
          <a:p>
            <a:pPr marL="989838" lvl="2">
              <a:lnSpc>
                <a:spcPct val="90000"/>
              </a:lnSpc>
              <a:defRPr/>
            </a:pPr>
            <a:r>
              <a:rPr lang="hu-HU" dirty="0"/>
              <a:t>Kulcsfontosságú paraméterek: </a:t>
            </a:r>
          </a:p>
          <a:p>
            <a:pPr marL="1264158" lvl="3" indent="-285750">
              <a:lnSpc>
                <a:spcPct val="90000"/>
              </a:lnSpc>
              <a:defRPr/>
            </a:pPr>
            <a:r>
              <a:rPr lang="hu-HU" sz="2000" dirty="0"/>
              <a:t>a piac nagysága, </a:t>
            </a:r>
          </a:p>
          <a:p>
            <a:pPr marL="1264158" lvl="3" indent="-285750">
              <a:lnSpc>
                <a:spcPct val="90000"/>
              </a:lnSpc>
              <a:defRPr/>
            </a:pPr>
            <a:r>
              <a:rPr lang="hu-HU" sz="2000" dirty="0"/>
              <a:t>a piaci részesedés, </a:t>
            </a:r>
          </a:p>
          <a:p>
            <a:pPr marL="1264158" lvl="3" indent="-285750">
              <a:lnSpc>
                <a:spcPct val="90000"/>
              </a:lnSpc>
              <a:defRPr/>
            </a:pPr>
            <a:r>
              <a:rPr lang="hu-HU" sz="2000" dirty="0"/>
              <a:t>termelési költségek, </a:t>
            </a:r>
          </a:p>
          <a:p>
            <a:pPr marL="1264158" lvl="3" indent="-285750">
              <a:lnSpc>
                <a:spcPct val="90000"/>
              </a:lnSpc>
              <a:defRPr/>
            </a:pPr>
            <a:r>
              <a:rPr lang="hu-HU" sz="2000" dirty="0"/>
              <a:t>eladási ár</a:t>
            </a:r>
          </a:p>
          <a:p>
            <a:pPr marL="989838" lvl="2">
              <a:lnSpc>
                <a:spcPct val="90000"/>
              </a:lnSpc>
              <a:defRPr/>
            </a:pPr>
            <a:r>
              <a:rPr lang="hu-HU" dirty="0"/>
              <a:t>Az érzékenységi elemzés alkalmazásakor is a pénzáramlásokat befolyásoló kulcsfontosságú paraméterekhez különböző értékeket kell meghatározni. </a:t>
            </a:r>
          </a:p>
          <a:p>
            <a:pPr marL="989838" lvl="2">
              <a:lnSpc>
                <a:spcPct val="90000"/>
              </a:lnSpc>
              <a:defRPr/>
            </a:pPr>
            <a:r>
              <a:rPr lang="hu-HU" dirty="0"/>
              <a:t>Abban tér el, hogy egyetlen paraméter kivételével a többit változatlannak feltételezzük.</a:t>
            </a:r>
          </a:p>
          <a:p>
            <a:pPr marL="989838" lvl="2">
              <a:lnSpc>
                <a:spcPct val="90000"/>
              </a:lnSpc>
              <a:defRPr/>
            </a:pPr>
            <a:r>
              <a:rPr lang="hu-HU" dirty="0"/>
              <a:t>Megmutatja azokat a változókat, amelyekre nagyobb figyelmet kell fordítani.</a:t>
            </a:r>
          </a:p>
          <a:p>
            <a:pPr marL="989838" lvl="2">
              <a:lnSpc>
                <a:spcPct val="90000"/>
              </a:lnSpc>
              <a:defRPr/>
            </a:pPr>
            <a:r>
              <a:rPr lang="hu-HU" dirty="0"/>
              <a:t>Negatívuma: az egyes változók hatását egymástól függetlenül vizsgálja</a:t>
            </a:r>
          </a:p>
          <a:p>
            <a:pPr marL="365760" indent="-256032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40568937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10" name="Tartalom helye 2"/>
          <p:cNvSpPr>
            <a:spLocks noGrp="1"/>
          </p:cNvSpPr>
          <p:nvPr>
            <p:ph idx="1"/>
          </p:nvPr>
        </p:nvSpPr>
        <p:spPr>
          <a:xfrm>
            <a:off x="1981200" y="1441140"/>
            <a:ext cx="9587408" cy="3267744"/>
          </a:xfrm>
        </p:spPr>
        <p:txBody>
          <a:bodyPr/>
          <a:lstStyle/>
          <a:p>
            <a:pPr lvl="1" eaLnBrk="1" hangingPunct="1"/>
            <a:r>
              <a:rPr lang="hu-HU" altLang="hu-HU" sz="2200" b="1" i="1" dirty="0"/>
              <a:t>Fedezeti pont elemzés</a:t>
            </a:r>
          </a:p>
          <a:p>
            <a:pPr lvl="2" eaLnBrk="1" hangingPunct="1">
              <a:lnSpc>
                <a:spcPct val="100000"/>
              </a:lnSpc>
            </a:pPr>
            <a:r>
              <a:rPr lang="hu-HU" altLang="hu-HU" dirty="0"/>
              <a:t>A fedezeti pontot úgy számítjuk ki, hogy az árbevételt és az összes működési költséget egymással egyenlővé tesszük és a kapott egyenletet a fedezeti ponthoz tartozó volumenre megoldjuk. </a:t>
            </a:r>
          </a:p>
          <a:p>
            <a:pPr lvl="2" eaLnBrk="1" hangingPunct="1">
              <a:lnSpc>
                <a:spcPct val="100000"/>
              </a:lnSpc>
            </a:pPr>
            <a:r>
              <a:rPr lang="hu-HU" altLang="hu-HU" dirty="0"/>
              <a:t>A fedezeti pont számításakor az eladási árat és a </a:t>
            </a:r>
            <a:r>
              <a:rPr lang="hu-HU" altLang="hu-HU" dirty="0" err="1"/>
              <a:t>termékenkénti</a:t>
            </a:r>
            <a:r>
              <a:rPr lang="hu-HU" altLang="hu-HU" dirty="0"/>
              <a:t> változó költséget konstansnak, és ebből következően mind az árbevételt mind az összes  működési költséget a kibocsátás függvényében lineárisan változónak tekintjük, de a gyakorlatban nem </a:t>
            </a:r>
            <a:r>
              <a:rPr lang="hu-HU" altLang="hu-HU" dirty="0" err="1"/>
              <a:t>lineárisak</a:t>
            </a:r>
            <a:r>
              <a:rPr lang="hu-HU" altLang="hu-HU" dirty="0"/>
              <a:t>. </a:t>
            </a:r>
          </a:p>
          <a:p>
            <a:pPr lvl="1" eaLnBrk="1" hangingPunct="1"/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8443598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10" name="Tartalom helye 2"/>
          <p:cNvSpPr>
            <a:spLocks noGrp="1"/>
          </p:cNvSpPr>
          <p:nvPr>
            <p:ph idx="1"/>
          </p:nvPr>
        </p:nvSpPr>
        <p:spPr>
          <a:xfrm>
            <a:off x="1716766" y="980728"/>
            <a:ext cx="9227368" cy="6063952"/>
          </a:xfrm>
        </p:spPr>
        <p:txBody>
          <a:bodyPr>
            <a:noAutofit/>
          </a:bodyPr>
          <a:lstStyle/>
          <a:p>
            <a:pPr marL="754063" lvl="1" indent="-342900">
              <a:lnSpc>
                <a:spcPct val="120000"/>
              </a:lnSpc>
              <a:buFont typeface="Georgia" panose="02040502050405020303" pitchFamily="18" charset="0"/>
              <a:buAutoNum type="alphaLcPeriod"/>
            </a:pPr>
            <a:r>
              <a:rPr lang="hu-HU" altLang="hu-HU" sz="2000" i="1" u="sng" dirty="0"/>
              <a:t>Számviteli fedezeti pont:</a:t>
            </a:r>
            <a:r>
              <a:rPr lang="hu-HU" altLang="hu-HU" sz="2000" dirty="0"/>
              <a:t> </a:t>
            </a:r>
          </a:p>
          <a:p>
            <a:pPr marL="754063" lvl="1" indent="-342900">
              <a:lnSpc>
                <a:spcPct val="120000"/>
              </a:lnSpc>
              <a:buNone/>
            </a:pPr>
            <a:r>
              <a:rPr lang="hu-HU" altLang="hu-HU" sz="2000" dirty="0"/>
              <a:t>	az a kibocsátási (értékesítési) volumen, amelynél az EBIT = 0.</a:t>
            </a:r>
          </a:p>
          <a:p>
            <a:pPr eaLnBrk="1" hangingPunct="1">
              <a:lnSpc>
                <a:spcPct val="120000"/>
              </a:lnSpc>
              <a:buFont typeface="Georgia" panose="02040502050405020303" pitchFamily="18" charset="0"/>
              <a:buNone/>
            </a:pPr>
            <a:r>
              <a:rPr lang="hu-HU" altLang="hu-HU" sz="2000" dirty="0"/>
              <a:t> </a:t>
            </a:r>
          </a:p>
          <a:p>
            <a:pPr eaLnBrk="1" hangingPunct="1">
              <a:lnSpc>
                <a:spcPct val="120000"/>
              </a:lnSpc>
              <a:buFont typeface="Georgia" panose="02040502050405020303" pitchFamily="18" charset="0"/>
              <a:buNone/>
            </a:pPr>
            <a:endParaRPr lang="hu-HU" altLang="hu-HU" sz="2000" dirty="0"/>
          </a:p>
          <a:p>
            <a:pPr eaLnBrk="1" hangingPunct="1">
              <a:lnSpc>
                <a:spcPct val="120000"/>
              </a:lnSpc>
              <a:buFont typeface="Georgia" panose="02040502050405020303" pitchFamily="18" charset="0"/>
              <a:buNone/>
            </a:pPr>
            <a:endParaRPr lang="hu-HU" altLang="hu-HU" sz="2000" dirty="0"/>
          </a:p>
          <a:p>
            <a:pPr eaLnBrk="1" hangingPunct="1">
              <a:lnSpc>
                <a:spcPct val="120000"/>
              </a:lnSpc>
              <a:buFont typeface="Georgia" panose="02040502050405020303" pitchFamily="18" charset="0"/>
              <a:buNone/>
            </a:pPr>
            <a:endParaRPr lang="hu-HU" altLang="hu-HU" sz="2000" dirty="0"/>
          </a:p>
          <a:p>
            <a:pPr eaLnBrk="1" hangingPunct="1">
              <a:lnSpc>
                <a:spcPct val="120000"/>
              </a:lnSpc>
              <a:buFont typeface="Georgia" panose="02040502050405020303" pitchFamily="18" charset="0"/>
              <a:buNone/>
            </a:pPr>
            <a:r>
              <a:rPr lang="hu-HU" altLang="hu-HU" sz="2000" dirty="0"/>
              <a:t>		Ahol:	FC = fix költség (Ft/év)</a:t>
            </a:r>
          </a:p>
          <a:p>
            <a:pPr eaLnBrk="1" hangingPunct="1">
              <a:lnSpc>
                <a:spcPct val="120000"/>
              </a:lnSpc>
              <a:buFont typeface="Georgia" panose="02040502050405020303" pitchFamily="18" charset="0"/>
              <a:buNone/>
            </a:pPr>
            <a:r>
              <a:rPr lang="hu-HU" altLang="hu-HU" sz="2000" dirty="0"/>
              <a:t>			Écs = értékcsökkenési leírás</a:t>
            </a:r>
          </a:p>
          <a:p>
            <a:pPr eaLnBrk="1" hangingPunct="1">
              <a:lnSpc>
                <a:spcPct val="120000"/>
              </a:lnSpc>
              <a:buFont typeface="Georgia" panose="02040502050405020303" pitchFamily="18" charset="0"/>
              <a:buNone/>
            </a:pPr>
            <a:r>
              <a:rPr lang="hu-HU" altLang="hu-HU" sz="2000" dirty="0"/>
              <a:t>			P = eladási ár (Ft/db)</a:t>
            </a:r>
          </a:p>
          <a:p>
            <a:pPr eaLnBrk="1" hangingPunct="1">
              <a:lnSpc>
                <a:spcPct val="120000"/>
              </a:lnSpc>
              <a:buFont typeface="Georgia" panose="02040502050405020303" pitchFamily="18" charset="0"/>
              <a:buNone/>
            </a:pPr>
            <a:r>
              <a:rPr lang="hu-HU" altLang="hu-HU" sz="2000" dirty="0"/>
              <a:t>			VC = változó költség (Ft/db)</a:t>
            </a:r>
          </a:p>
          <a:p>
            <a:pPr eaLnBrk="1" hangingPunct="1">
              <a:lnSpc>
                <a:spcPct val="120000"/>
              </a:lnSpc>
              <a:buFont typeface="Georgia" panose="02040502050405020303" pitchFamily="18" charset="0"/>
              <a:buNone/>
            </a:pPr>
            <a:r>
              <a:rPr lang="hu-HU" altLang="hu-HU" sz="2000" dirty="0"/>
              <a:t> </a:t>
            </a:r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u-HU" altLang="hu-HU">
              <a:latin typeface="Georgia" panose="02040502050405020303" pitchFamily="18" charset="0"/>
            </a:endParaRPr>
          </a:p>
        </p:txBody>
      </p:sp>
      <p:graphicFrame>
        <p:nvGraphicFramePr>
          <p:cNvPr id="16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6986645"/>
              </p:ext>
            </p:extLst>
          </p:nvPr>
        </p:nvGraphicFramePr>
        <p:xfrm>
          <a:off x="3571875" y="2243758"/>
          <a:ext cx="2524125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Equation" r:id="rId3" imgW="977900" imgH="419100" progId="Equation.3">
                  <p:embed/>
                </p:oleObj>
              </mc:Choice>
              <mc:Fallback>
                <p:oleObj name="Equation" r:id="rId3" imgW="977900" imgH="419100" progId="Equation.3">
                  <p:embed/>
                  <p:pic>
                    <p:nvPicPr>
                      <p:cNvPr id="717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75" y="2243758"/>
                        <a:ext cx="2524125" cy="1104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630060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16" name="Tartalom helye 2"/>
          <p:cNvSpPr>
            <a:spLocks noGrp="1"/>
          </p:cNvSpPr>
          <p:nvPr>
            <p:ph idx="1"/>
          </p:nvPr>
        </p:nvSpPr>
        <p:spPr>
          <a:xfrm>
            <a:off x="1991544" y="558720"/>
            <a:ext cx="9795572" cy="5199856"/>
          </a:xfrm>
        </p:spPr>
        <p:txBody>
          <a:bodyPr>
            <a:normAutofit/>
          </a:bodyPr>
          <a:lstStyle/>
          <a:p>
            <a:pPr marL="914400" lvl="1" indent="-457200" eaLnBrk="1" hangingPunct="1">
              <a:lnSpc>
                <a:spcPct val="100000"/>
              </a:lnSpc>
              <a:buFont typeface="+mj-lt"/>
              <a:buAutoNum type="alphaLcPeriod" startAt="2"/>
            </a:pPr>
            <a:r>
              <a:rPr lang="hu-HU" altLang="hu-HU" sz="2000" i="1" u="sng" dirty="0"/>
              <a:t>Pénzügyi fedezeti pont:</a:t>
            </a:r>
            <a:r>
              <a:rPr lang="hu-HU" altLang="hu-HU" sz="2000" dirty="0"/>
              <a:t> </a:t>
            </a:r>
          </a:p>
          <a:p>
            <a:pPr lvl="1" eaLnBrk="1" hangingPunct="1">
              <a:lnSpc>
                <a:spcPct val="100000"/>
              </a:lnSpc>
              <a:buFont typeface="Georgia" panose="02040502050405020303" pitchFamily="18" charset="0"/>
              <a:buNone/>
            </a:pPr>
            <a:r>
              <a:rPr lang="hu-HU" altLang="hu-HU" sz="2000" dirty="0"/>
              <a:t>	   mekkora az a minimális forgalom, vagyis meddig csökkenhet az értékesítés</a:t>
            </a:r>
          </a:p>
          <a:p>
            <a:pPr lvl="1" eaLnBrk="1" hangingPunct="1">
              <a:lnSpc>
                <a:spcPct val="100000"/>
              </a:lnSpc>
              <a:buFont typeface="Georgia" panose="02040502050405020303" pitchFamily="18" charset="0"/>
              <a:buNone/>
            </a:pPr>
            <a:r>
              <a:rPr lang="hu-HU" altLang="hu-HU" sz="2000" dirty="0"/>
              <a:t>      anélkül, hogy a beruházás veszteségessé válna.</a:t>
            </a:r>
          </a:p>
          <a:p>
            <a:pPr eaLnBrk="1" hangingPunct="1">
              <a:lnSpc>
                <a:spcPct val="100000"/>
              </a:lnSpc>
              <a:buFont typeface="Georgia" panose="02040502050405020303" pitchFamily="18" charset="0"/>
              <a:buNone/>
            </a:pPr>
            <a:r>
              <a:rPr lang="hu-HU" altLang="hu-HU" sz="2000" dirty="0"/>
              <a:t> </a:t>
            </a:r>
          </a:p>
          <a:p>
            <a:pPr eaLnBrk="1" hangingPunct="1">
              <a:lnSpc>
                <a:spcPct val="100000"/>
              </a:lnSpc>
              <a:buFont typeface="Georgia" panose="02040502050405020303" pitchFamily="18" charset="0"/>
              <a:buNone/>
            </a:pPr>
            <a:r>
              <a:rPr lang="hu-HU" altLang="hu-HU" sz="2000" dirty="0"/>
              <a:t> </a:t>
            </a:r>
          </a:p>
          <a:p>
            <a:pPr eaLnBrk="1" hangingPunct="1">
              <a:lnSpc>
                <a:spcPct val="100000"/>
              </a:lnSpc>
              <a:buFont typeface="Georgia" panose="02040502050405020303" pitchFamily="18" charset="0"/>
              <a:buNone/>
            </a:pPr>
            <a:endParaRPr lang="hu-HU" altLang="hu-HU" sz="2000" dirty="0"/>
          </a:p>
          <a:p>
            <a:pPr eaLnBrk="1" hangingPunct="1">
              <a:lnSpc>
                <a:spcPct val="100000"/>
              </a:lnSpc>
              <a:buFont typeface="Georgia" panose="02040502050405020303" pitchFamily="18" charset="0"/>
              <a:buNone/>
            </a:pPr>
            <a:r>
              <a:rPr lang="hu-HU" altLang="hu-HU" sz="2000" dirty="0"/>
              <a:t>              Ahol:	FC = fix költség (Ft/év)</a:t>
            </a:r>
          </a:p>
          <a:p>
            <a:pPr eaLnBrk="1" hangingPunct="1">
              <a:lnSpc>
                <a:spcPct val="100000"/>
              </a:lnSpc>
              <a:buFont typeface="Georgia" panose="02040502050405020303" pitchFamily="18" charset="0"/>
              <a:buNone/>
            </a:pPr>
            <a:r>
              <a:rPr lang="hu-HU" altLang="hu-HU" sz="2000" dirty="0"/>
              <a:t>			EAC = a beruházás évi költség-egyenértékese</a:t>
            </a:r>
          </a:p>
          <a:p>
            <a:pPr eaLnBrk="1" hangingPunct="1">
              <a:lnSpc>
                <a:spcPct val="100000"/>
              </a:lnSpc>
              <a:buFont typeface="Georgia" panose="02040502050405020303" pitchFamily="18" charset="0"/>
              <a:buNone/>
            </a:pPr>
            <a:r>
              <a:rPr lang="hu-HU" altLang="hu-HU" sz="2000" dirty="0"/>
              <a:t>			P = eladási ár (Ft/db)</a:t>
            </a:r>
          </a:p>
          <a:p>
            <a:pPr eaLnBrk="1" hangingPunct="1">
              <a:lnSpc>
                <a:spcPct val="100000"/>
              </a:lnSpc>
              <a:buFont typeface="Georgia" panose="02040502050405020303" pitchFamily="18" charset="0"/>
              <a:buNone/>
            </a:pPr>
            <a:r>
              <a:rPr lang="hu-HU" altLang="hu-HU" sz="2000" dirty="0"/>
              <a:t>			VC = változó költség (Ft/db)</a:t>
            </a:r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u-HU" altLang="hu-HU">
              <a:latin typeface="Georgia" panose="02040502050405020303" pitchFamily="18" charset="0"/>
            </a:endParaRPr>
          </a:p>
        </p:txBody>
      </p:sp>
      <p:graphicFrame>
        <p:nvGraphicFramePr>
          <p:cNvPr id="18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7304857"/>
              </p:ext>
            </p:extLst>
          </p:nvPr>
        </p:nvGraphicFramePr>
        <p:xfrm>
          <a:off x="3684079" y="1878900"/>
          <a:ext cx="260032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8" name="Equation" r:id="rId3" imgW="1054100" imgH="393700" progId="Equation.3">
                  <p:embed/>
                </p:oleObj>
              </mc:Choice>
              <mc:Fallback>
                <p:oleObj name="Equation" r:id="rId3" imgW="1054100" imgH="393700" progId="Equation.3">
                  <p:embed/>
                  <p:pic>
                    <p:nvPicPr>
                      <p:cNvPr id="8194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4079" y="1878900"/>
                        <a:ext cx="2600325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u-HU" altLang="hu-HU">
              <a:latin typeface="Georgia" panose="02040502050405020303" pitchFamily="18" charset="0"/>
            </a:endParaRPr>
          </a:p>
        </p:txBody>
      </p:sp>
      <p:graphicFrame>
        <p:nvGraphicFramePr>
          <p:cNvPr id="2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0108644"/>
              </p:ext>
            </p:extLst>
          </p:nvPr>
        </p:nvGraphicFramePr>
        <p:xfrm>
          <a:off x="3791744" y="4942561"/>
          <a:ext cx="266700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9" name="Equation" r:id="rId5" imgW="1143000" imgH="419100" progId="Equation.3">
                  <p:embed/>
                </p:oleObj>
              </mc:Choice>
              <mc:Fallback>
                <p:oleObj name="Equation" r:id="rId5" imgW="1143000" imgH="419100" progId="Equation.3">
                  <p:embed/>
                  <p:pic>
                    <p:nvPicPr>
                      <p:cNvPr id="819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1744" y="4942561"/>
                        <a:ext cx="2667000" cy="1000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664371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2351584" y="750546"/>
            <a:ext cx="7016195" cy="1143000"/>
          </a:xfrm>
        </p:spPr>
        <p:txBody>
          <a:bodyPr>
            <a:normAutofit/>
          </a:bodyPr>
          <a:lstStyle/>
          <a:p>
            <a:pPr algn="l"/>
            <a:r>
              <a:rPr lang="hu-HU" sz="4000" dirty="0"/>
              <a:t>Váltó</a:t>
            </a:r>
            <a:r>
              <a:rPr lang="hu-HU" dirty="0"/>
              <a:t> </a:t>
            </a:r>
            <a:endParaRPr lang="en-US" dirty="0"/>
          </a:p>
        </p:txBody>
      </p:sp>
      <p:sp>
        <p:nvSpPr>
          <p:cNvPr id="10" name="Content Placeholder 4"/>
          <p:cNvSpPr>
            <a:spLocks noGrp="1"/>
          </p:cNvSpPr>
          <p:nvPr>
            <p:ph idx="1"/>
          </p:nvPr>
        </p:nvSpPr>
        <p:spPr>
          <a:xfrm>
            <a:off x="2063552" y="1726095"/>
            <a:ext cx="9361040" cy="4886560"/>
          </a:xfrm>
        </p:spPr>
        <p:txBody>
          <a:bodyPr>
            <a:normAutofit fontScale="77500" lnSpcReduction="20000"/>
          </a:bodyPr>
          <a:lstStyle/>
          <a:p>
            <a:pPr marL="274320" indent="-274320">
              <a:lnSpc>
                <a:spcPct val="120000"/>
              </a:lnSpc>
              <a:spcBef>
                <a:spcPts val="580"/>
              </a:spcBef>
              <a:defRPr/>
            </a:pPr>
            <a:r>
              <a:rPr lang="hu-HU" sz="2600" dirty="0"/>
              <a:t>Olyan forgatható, rendeletre szóló </a:t>
            </a:r>
            <a:r>
              <a:rPr lang="hu-HU" sz="2600" u="sng" dirty="0"/>
              <a:t>értékpapír</a:t>
            </a:r>
            <a:r>
              <a:rPr lang="hu-HU" sz="2600" dirty="0"/>
              <a:t>, amelyben egy később esedékes fizetési ígéret testesül meg. </a:t>
            </a:r>
          </a:p>
          <a:p>
            <a:pPr marL="274320" indent="-274320">
              <a:lnSpc>
                <a:spcPct val="120000"/>
              </a:lnSpc>
              <a:spcBef>
                <a:spcPts val="580"/>
              </a:spcBef>
              <a:defRPr/>
            </a:pPr>
            <a:r>
              <a:rPr lang="hu-HU" sz="2600" dirty="0"/>
              <a:t>Szigorú alakisághoz kötött értékpapír. </a:t>
            </a:r>
          </a:p>
          <a:p>
            <a:pPr marL="274320" indent="-274320">
              <a:lnSpc>
                <a:spcPct val="120000"/>
              </a:lnSpc>
              <a:spcBef>
                <a:spcPts val="580"/>
              </a:spcBef>
              <a:defRPr/>
            </a:pPr>
            <a:r>
              <a:rPr lang="hu-HU" sz="2600" dirty="0"/>
              <a:t>A váltók előnyei:</a:t>
            </a:r>
          </a:p>
          <a:p>
            <a:pPr marL="548640" lvl="1">
              <a:lnSpc>
                <a:spcPct val="120000"/>
              </a:lnSpc>
              <a:spcBef>
                <a:spcPts val="370"/>
              </a:spcBef>
              <a:defRPr/>
            </a:pPr>
            <a:r>
              <a:rPr lang="hu-HU" sz="2300" dirty="0"/>
              <a:t>csökkentik a forgalom készpénz-szükségletét,</a:t>
            </a:r>
          </a:p>
          <a:p>
            <a:pPr marL="548640" lvl="1">
              <a:lnSpc>
                <a:spcPct val="120000"/>
              </a:lnSpc>
              <a:spcBef>
                <a:spcPts val="370"/>
              </a:spcBef>
              <a:defRPr/>
            </a:pPr>
            <a:r>
              <a:rPr lang="hu-HU" sz="2300" dirty="0"/>
              <a:t>a bennük foglalt követelés behajthatósága a váltójogi szabályoknak köszönhetően viszonylag biztos,</a:t>
            </a:r>
          </a:p>
          <a:p>
            <a:pPr marL="548640" lvl="1">
              <a:lnSpc>
                <a:spcPct val="120000"/>
              </a:lnSpc>
              <a:spcBef>
                <a:spcPts val="370"/>
              </a:spcBef>
              <a:defRPr/>
            </a:pPr>
            <a:r>
              <a:rPr lang="hu-HU" sz="2300" dirty="0"/>
              <a:t>nemzetközileg egységes szabályozása megoldott,</a:t>
            </a:r>
          </a:p>
          <a:p>
            <a:pPr marL="548640" lvl="1">
              <a:lnSpc>
                <a:spcPct val="120000"/>
              </a:lnSpc>
              <a:spcBef>
                <a:spcPts val="370"/>
              </a:spcBef>
              <a:defRPr/>
            </a:pPr>
            <a:r>
              <a:rPr lang="hu-HU" sz="2300" dirty="0"/>
              <a:t>olyan határidős követelés, amely esedékesség előtt is pénzzé tehető.</a:t>
            </a:r>
          </a:p>
          <a:p>
            <a:pPr marL="274320" indent="-274320">
              <a:lnSpc>
                <a:spcPct val="120000"/>
              </a:lnSpc>
              <a:spcBef>
                <a:spcPts val="580"/>
              </a:spcBef>
              <a:defRPr/>
            </a:pPr>
            <a:r>
              <a:rPr lang="hu-HU" sz="2600" dirty="0"/>
              <a:t>Váltó funkciói:</a:t>
            </a:r>
          </a:p>
          <a:p>
            <a:pPr marL="548640" lvl="1">
              <a:lnSpc>
                <a:spcPct val="120000"/>
              </a:lnSpc>
              <a:spcBef>
                <a:spcPts val="370"/>
              </a:spcBef>
              <a:defRPr/>
            </a:pPr>
            <a:r>
              <a:rPr lang="hu-HU" sz="2300" dirty="0"/>
              <a:t>fizetési eszköz</a:t>
            </a:r>
          </a:p>
          <a:p>
            <a:pPr marL="548640" lvl="1">
              <a:lnSpc>
                <a:spcPct val="120000"/>
              </a:lnSpc>
              <a:spcBef>
                <a:spcPts val="370"/>
              </a:spcBef>
              <a:defRPr/>
            </a:pPr>
            <a:r>
              <a:rPr lang="hu-HU" sz="2300" dirty="0"/>
              <a:t>hiteleszköz</a:t>
            </a:r>
          </a:p>
          <a:p>
            <a:pPr marL="548640" lvl="1">
              <a:lnSpc>
                <a:spcPct val="120000"/>
              </a:lnSpc>
              <a:spcBef>
                <a:spcPts val="370"/>
              </a:spcBef>
              <a:defRPr/>
            </a:pPr>
            <a:r>
              <a:rPr lang="hu-HU" sz="2300" dirty="0"/>
              <a:t>biztosíték eszköz</a:t>
            </a:r>
          </a:p>
          <a:p>
            <a:pPr marL="548640" lvl="1">
              <a:lnSpc>
                <a:spcPct val="120000"/>
              </a:lnSpc>
              <a:spcBef>
                <a:spcPts val="370"/>
              </a:spcBef>
              <a:defRPr/>
            </a:pPr>
            <a:r>
              <a:rPr lang="hu-HU" sz="2300" dirty="0"/>
              <a:t>befektetési eszköz</a:t>
            </a:r>
          </a:p>
        </p:txBody>
      </p:sp>
      <p:sp>
        <p:nvSpPr>
          <p:cNvPr id="2" name="Téglalap 1"/>
          <p:cNvSpPr/>
          <p:nvPr/>
        </p:nvSpPr>
        <p:spPr>
          <a:xfrm>
            <a:off x="10247424" y="246495"/>
            <a:ext cx="1584176" cy="10081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b="1" dirty="0"/>
              <a:t>1.</a:t>
            </a:r>
          </a:p>
        </p:txBody>
      </p:sp>
    </p:spTree>
    <p:extLst>
      <p:ext uri="{BB962C8B-B14F-4D97-AF65-F5344CB8AC3E}">
        <p14:creationId xmlns:p14="http://schemas.microsoft.com/office/powerpoint/2010/main" val="213495675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10" name="Content Placeholder 4"/>
          <p:cNvSpPr>
            <a:spLocks noGrp="1"/>
          </p:cNvSpPr>
          <p:nvPr>
            <p:ph idx="1"/>
          </p:nvPr>
        </p:nvSpPr>
        <p:spPr>
          <a:xfrm>
            <a:off x="1991544" y="685800"/>
            <a:ext cx="9721080" cy="551414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hu-HU" sz="2600" b="1" i="1" dirty="0"/>
              <a:t>Váltó fajtái:</a:t>
            </a:r>
            <a:endParaRPr lang="hu-HU" sz="2600" dirty="0"/>
          </a:p>
          <a:p>
            <a:pPr lvl="1">
              <a:lnSpc>
                <a:spcPct val="120000"/>
              </a:lnSpc>
            </a:pPr>
            <a:r>
              <a:rPr lang="hu-HU" sz="2100" i="1" dirty="0"/>
              <a:t>saját váltó:</a:t>
            </a:r>
            <a:r>
              <a:rPr lang="hu-HU" sz="2100" dirty="0"/>
              <a:t> váltó kibocsátója arra kötelezi magát, hogy a váltó címzettjének meghatározott időpontban és helyen kifizeti a váltón szereplő összeget. Az elnevezés arra utal, hogy a kiállító saját nevében vállal kötelező érvényű fizetési ígéretet. Tehát mindig két szereplője van, a kiállító (kötelezett) és a rendelvényes (aki a váltót elfogadja, akinek fizetnek).</a:t>
            </a:r>
          </a:p>
          <a:p>
            <a:pPr lvl="1">
              <a:lnSpc>
                <a:spcPct val="120000"/>
              </a:lnSpc>
            </a:pPr>
            <a:r>
              <a:rPr lang="hu-HU" sz="2100" i="1" dirty="0"/>
              <a:t>idegen váltó: </a:t>
            </a:r>
            <a:r>
              <a:rPr lang="hu-HU" sz="2100" dirty="0"/>
              <a:t>fizetési felszólítás, amelyet a váltó kibocsátója intéz a fizetés kötelezettjéhez egy harmadik személy, a kedvezményezett javára. Három szereplője van, a kibocsátó (aki kiállította), a rendelvényes (akinek fizetnek), és a címzett (aki a váltót elfogadja és fizet).	</a:t>
            </a:r>
          </a:p>
          <a:p>
            <a:pPr lvl="1">
              <a:lnSpc>
                <a:spcPct val="120000"/>
              </a:lnSpc>
            </a:pPr>
            <a:r>
              <a:rPr lang="hu-HU" sz="2100" i="1" dirty="0" err="1"/>
              <a:t>rektaváltó</a:t>
            </a:r>
            <a:r>
              <a:rPr lang="hu-HU" sz="2100" i="1" dirty="0"/>
              <a:t>:</a:t>
            </a:r>
            <a:r>
              <a:rPr lang="hu-HU" sz="2100" dirty="0"/>
              <a:t> olyan váltó, amelynek átruházását az ún. rendeleti záradékban megtiltották</a:t>
            </a:r>
          </a:p>
          <a:p>
            <a:pPr lvl="1">
              <a:lnSpc>
                <a:spcPct val="120000"/>
              </a:lnSpc>
            </a:pPr>
            <a:r>
              <a:rPr lang="hu-HU" sz="2100" i="1" dirty="0"/>
              <a:t>telepített váltó:</a:t>
            </a:r>
            <a:r>
              <a:rPr lang="hu-HU" sz="2100" dirty="0"/>
              <a:t> a fizetés helye nem egyezik meg a címzett székhelyével, hanem a váltón feltüntetett telephely lesz a fizetés helye.</a:t>
            </a:r>
          </a:p>
          <a:p>
            <a:pPr lvl="1">
              <a:lnSpc>
                <a:spcPct val="120000"/>
              </a:lnSpc>
            </a:pPr>
            <a:r>
              <a:rPr lang="hu-HU" sz="2100" i="1" dirty="0"/>
              <a:t>rendelvényes váltó:</a:t>
            </a:r>
            <a:r>
              <a:rPr lang="hu-HU" sz="2100" dirty="0"/>
              <a:t> a rendelvényes a váltó első jogosultja, akinek vagy aki rendelkezésére kell a fizetést végrehajtani.</a:t>
            </a:r>
          </a:p>
        </p:txBody>
      </p:sp>
    </p:spTree>
    <p:extLst>
      <p:ext uri="{BB962C8B-B14F-4D97-AF65-F5344CB8AC3E}">
        <p14:creationId xmlns:p14="http://schemas.microsoft.com/office/powerpoint/2010/main" val="17719822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pic>
        <p:nvPicPr>
          <p:cNvPr id="9" name="Kép 8" descr="Fájl:Sajat valto 2016.pd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592" y="241123"/>
            <a:ext cx="5688632" cy="30354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Kép 9" descr="https://upload.wikimedia.org/wikipedia/hu/thumb/f/f4/Idegen_valto_1987.pdf/page1-1728px-Idegen_valto_1987.pdf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576" y="3276600"/>
            <a:ext cx="5832648" cy="32775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3897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2081838" y="688258"/>
            <a:ext cx="7016195" cy="1143000"/>
          </a:xfrm>
        </p:spPr>
        <p:txBody>
          <a:bodyPr>
            <a:normAutofit/>
          </a:bodyPr>
          <a:lstStyle/>
          <a:p>
            <a:pPr algn="l"/>
            <a:r>
              <a:rPr lang="hu-HU" dirty="0"/>
              <a:t>Részvény</a:t>
            </a:r>
            <a:endParaRPr lang="en-US" dirty="0"/>
          </a:p>
        </p:txBody>
      </p:sp>
      <p:sp>
        <p:nvSpPr>
          <p:cNvPr id="10" name="Content Placeholder 4"/>
          <p:cNvSpPr>
            <a:spLocks noGrp="1"/>
          </p:cNvSpPr>
          <p:nvPr>
            <p:ph idx="1"/>
          </p:nvPr>
        </p:nvSpPr>
        <p:spPr>
          <a:xfrm>
            <a:off x="1886959" y="1831258"/>
            <a:ext cx="9465625" cy="427574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hu-HU" sz="2200" dirty="0"/>
              <a:t>Részesedési jogokat megtestesítő </a:t>
            </a:r>
            <a:r>
              <a:rPr lang="hu-HU" sz="2200" u="sng" dirty="0"/>
              <a:t>értékpapír</a:t>
            </a:r>
            <a:r>
              <a:rPr lang="hu-HU" sz="2200" dirty="0"/>
              <a:t>,</a:t>
            </a:r>
          </a:p>
          <a:p>
            <a:pPr>
              <a:lnSpc>
                <a:spcPct val="100000"/>
              </a:lnSpc>
            </a:pPr>
            <a:r>
              <a:rPr lang="hu-HU" sz="2200" dirty="0"/>
              <a:t>Részvénytársaságok bocsátják ki alapításkor vagy tőkeemeléskor,</a:t>
            </a:r>
          </a:p>
          <a:p>
            <a:pPr>
              <a:lnSpc>
                <a:spcPct val="100000"/>
              </a:lnSpc>
            </a:pPr>
            <a:r>
              <a:rPr lang="hu-HU" sz="2200" dirty="0"/>
              <a:t>Társaság jegyzett tokéjének meghatározott hányadát testesíti meg,</a:t>
            </a:r>
          </a:p>
          <a:p>
            <a:pPr>
              <a:lnSpc>
                <a:spcPct val="100000"/>
              </a:lnSpc>
            </a:pPr>
            <a:r>
              <a:rPr lang="hu-HU" sz="2200" dirty="0"/>
              <a:t>Lejárat nélküli értékpapír,</a:t>
            </a:r>
          </a:p>
          <a:p>
            <a:pPr>
              <a:lnSpc>
                <a:spcPct val="100000"/>
              </a:lnSpc>
            </a:pPr>
            <a:r>
              <a:rPr lang="hu-HU" sz="2200" dirty="0"/>
              <a:t>Részvénytípusok:</a:t>
            </a:r>
          </a:p>
          <a:p>
            <a:pPr lvl="1">
              <a:lnSpc>
                <a:spcPct val="100000"/>
              </a:lnSpc>
            </a:pPr>
            <a:r>
              <a:rPr lang="hu-HU" sz="2000" dirty="0"/>
              <a:t>Törzs</a:t>
            </a:r>
            <a:r>
              <a:rPr lang="en-GB" sz="2000" dirty="0" err="1"/>
              <a:t>részvény</a:t>
            </a:r>
            <a:r>
              <a:rPr lang="hu-HU" sz="2000" dirty="0"/>
              <a:t>:</a:t>
            </a:r>
          </a:p>
          <a:p>
            <a:pPr lvl="1">
              <a:lnSpc>
                <a:spcPct val="100000"/>
              </a:lnSpc>
            </a:pPr>
            <a:r>
              <a:rPr lang="hu-HU" sz="2000" dirty="0"/>
              <a:t>Dolgozói részvény</a:t>
            </a:r>
          </a:p>
          <a:p>
            <a:pPr lvl="1">
              <a:lnSpc>
                <a:spcPct val="100000"/>
              </a:lnSpc>
            </a:pPr>
            <a:r>
              <a:rPr lang="hu-HU" sz="2000" dirty="0"/>
              <a:t>Kamatozó részvény, </a:t>
            </a:r>
          </a:p>
          <a:p>
            <a:pPr lvl="1">
              <a:lnSpc>
                <a:spcPct val="100000"/>
              </a:lnSpc>
            </a:pPr>
            <a:r>
              <a:rPr lang="hu-HU" sz="2000" dirty="0"/>
              <a:t>Elsőbbségi részvény:</a:t>
            </a:r>
          </a:p>
          <a:p>
            <a:pPr lvl="1">
              <a:lnSpc>
                <a:spcPct val="100000"/>
              </a:lnSpc>
            </a:pPr>
            <a:r>
              <a:rPr lang="hu-HU" sz="2000" dirty="0"/>
              <a:t>Egyéb típusok: Részvényutalvány, ideiglenes részvény, osztalék részvény,</a:t>
            </a:r>
          </a:p>
        </p:txBody>
      </p:sp>
      <p:sp>
        <p:nvSpPr>
          <p:cNvPr id="15" name="Téglalap 14"/>
          <p:cNvSpPr/>
          <p:nvPr/>
        </p:nvSpPr>
        <p:spPr>
          <a:xfrm>
            <a:off x="10073208" y="375587"/>
            <a:ext cx="1584176" cy="10081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b="1" dirty="0"/>
              <a:t>2.</a:t>
            </a:r>
          </a:p>
        </p:txBody>
      </p:sp>
    </p:spTree>
    <p:extLst>
      <p:ext uri="{BB962C8B-B14F-4D97-AF65-F5344CB8AC3E}">
        <p14:creationId xmlns:p14="http://schemas.microsoft.com/office/powerpoint/2010/main" val="156042673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10" name="Content Placeholder 4"/>
          <p:cNvSpPr>
            <a:spLocks noGrp="1"/>
          </p:cNvSpPr>
          <p:nvPr>
            <p:ph idx="1"/>
          </p:nvPr>
        </p:nvSpPr>
        <p:spPr>
          <a:xfrm>
            <a:off x="1855912" y="886898"/>
            <a:ext cx="9712696" cy="4846358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hu-HU" b="1" i="1" dirty="0"/>
              <a:t>A részvény jellemzői összefoglalóan:</a:t>
            </a:r>
            <a:endParaRPr lang="hu-HU" dirty="0"/>
          </a:p>
          <a:p>
            <a:pPr>
              <a:lnSpc>
                <a:spcPct val="110000"/>
              </a:lnSpc>
            </a:pPr>
            <a:r>
              <a:rPr lang="hu-HU" sz="2400" dirty="0"/>
              <a:t>a részvénytársaság tőkéjének meghatározott hányada,</a:t>
            </a:r>
          </a:p>
          <a:p>
            <a:pPr>
              <a:lnSpc>
                <a:spcPct val="110000"/>
              </a:lnSpc>
            </a:pPr>
            <a:r>
              <a:rPr lang="hu-HU" sz="2400" dirty="0"/>
              <a:t>kibocsátása: alapításkor vagy tőkeemeléskor történhet,</a:t>
            </a:r>
          </a:p>
          <a:p>
            <a:pPr>
              <a:lnSpc>
                <a:spcPct val="110000"/>
              </a:lnSpc>
            </a:pPr>
            <a:r>
              <a:rPr lang="hu-HU" sz="2400" dirty="0"/>
              <a:t>tőke </a:t>
            </a:r>
            <a:r>
              <a:rPr lang="hu-HU" sz="2400" dirty="0" err="1"/>
              <a:t>megkettőződése</a:t>
            </a:r>
            <a:r>
              <a:rPr lang="hu-HU" sz="2400" dirty="0"/>
              <a:t>: egyrészt reáltőke - ezzel nem rendelkezik a részvényes, mert ez a vállalat eszközeit jelenti, másrészt fiktív tőke – a részvényes kezében,</a:t>
            </a:r>
          </a:p>
          <a:p>
            <a:pPr>
              <a:lnSpc>
                <a:spcPct val="110000"/>
              </a:lnSpc>
            </a:pPr>
            <a:r>
              <a:rPr lang="hu-HU" sz="2400" dirty="0"/>
              <a:t>végleges pénzátadás,</a:t>
            </a:r>
          </a:p>
          <a:p>
            <a:pPr>
              <a:lnSpc>
                <a:spcPct val="110000"/>
              </a:lnSpc>
            </a:pPr>
            <a:r>
              <a:rPr lang="hu-HU" sz="2400" dirty="0"/>
              <a:t>likviditása: értékpapír piaci forgalmazás,</a:t>
            </a:r>
          </a:p>
          <a:p>
            <a:pPr>
              <a:lnSpc>
                <a:spcPct val="110000"/>
              </a:lnSpc>
            </a:pPr>
            <a:r>
              <a:rPr lang="hu-HU" sz="2400" dirty="0"/>
              <a:t>kis összegű megtakarítások tőkévé válása,</a:t>
            </a:r>
          </a:p>
          <a:p>
            <a:pPr hangingPunct="0">
              <a:lnSpc>
                <a:spcPct val="110000"/>
              </a:lnSpc>
            </a:pPr>
            <a:r>
              <a:rPr lang="hu-HU" sz="2400" dirty="0"/>
              <a:t>sorozatban, azonos névértékű részvények összeadódásából alakul ki a vállalat alaptőkéje.</a:t>
            </a:r>
          </a:p>
        </p:txBody>
      </p:sp>
    </p:spTree>
    <p:extLst>
      <p:ext uri="{BB962C8B-B14F-4D97-AF65-F5344CB8AC3E}">
        <p14:creationId xmlns:p14="http://schemas.microsoft.com/office/powerpoint/2010/main" val="154436947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10" name="Content Placeholder 4"/>
          <p:cNvSpPr>
            <a:spLocks noGrp="1"/>
          </p:cNvSpPr>
          <p:nvPr>
            <p:ph idx="1"/>
          </p:nvPr>
        </p:nvSpPr>
        <p:spPr>
          <a:xfrm>
            <a:off x="1869611" y="685800"/>
            <a:ext cx="9927784" cy="5767536"/>
          </a:xfrm>
        </p:spPr>
        <p:txBody>
          <a:bodyPr>
            <a:normAutofit fontScale="3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hu-HU" sz="4200" b="1" i="1" dirty="0"/>
              <a:t>Típusai:</a:t>
            </a:r>
          </a:p>
          <a:p>
            <a:pPr lvl="0">
              <a:lnSpc>
                <a:spcPct val="120000"/>
              </a:lnSpc>
            </a:pPr>
            <a:r>
              <a:rPr lang="hu-HU" sz="3400" b="1" i="1" dirty="0"/>
              <a:t>Törzs</a:t>
            </a:r>
            <a:r>
              <a:rPr lang="en-GB" sz="3400" b="1" i="1" dirty="0" err="1"/>
              <a:t>részvény</a:t>
            </a:r>
            <a:r>
              <a:rPr lang="hu-HU" sz="3400" b="1" i="1" dirty="0"/>
              <a:t>: </a:t>
            </a:r>
            <a:endParaRPr lang="hu-HU" sz="3400" dirty="0"/>
          </a:p>
          <a:p>
            <a:pPr lvl="1">
              <a:lnSpc>
                <a:spcPct val="120000"/>
              </a:lnSpc>
            </a:pPr>
            <a:r>
              <a:rPr lang="hu-HU" sz="3400" dirty="0"/>
              <a:t>névre és bemutatóra szóló, </a:t>
            </a:r>
          </a:p>
          <a:p>
            <a:pPr lvl="1">
              <a:lnSpc>
                <a:spcPct val="120000"/>
              </a:lnSpc>
            </a:pPr>
            <a:r>
              <a:rPr lang="hu-HU" sz="3400" dirty="0"/>
              <a:t>zártkörű rt. esetében csak névre szóló,</a:t>
            </a:r>
          </a:p>
          <a:p>
            <a:pPr lvl="1">
              <a:lnSpc>
                <a:spcPct val="120000"/>
              </a:lnSpc>
            </a:pPr>
            <a:r>
              <a:rPr lang="hu-HU" sz="3400" dirty="0"/>
              <a:t>A befektetők részvényekből származó jövedelmét a periódusonként fizetett osztalék (DIV) és a tőkeérték-változás képezi. </a:t>
            </a:r>
          </a:p>
          <a:p>
            <a:pPr lvl="1">
              <a:lnSpc>
                <a:spcPct val="120000"/>
              </a:lnSpc>
            </a:pPr>
            <a:r>
              <a:rPr lang="hu-HU" sz="3400" dirty="0"/>
              <a:t>Osztalékhozam: 1 részvényre jutó osztalék / a részvény aktuális árfolyama (Általában alacsonyabb, mint a bankbetétek, vagy a kötvények után fizetett kamat.)</a:t>
            </a:r>
          </a:p>
          <a:p>
            <a:pPr lvl="0">
              <a:lnSpc>
                <a:spcPct val="120000"/>
              </a:lnSpc>
            </a:pPr>
            <a:r>
              <a:rPr lang="hu-HU" sz="3400" b="1" i="1" dirty="0"/>
              <a:t>Dolgozói részvény:</a:t>
            </a:r>
            <a:r>
              <a:rPr lang="hu-HU" sz="3400" dirty="0"/>
              <a:t> Alaptőke 15%.-át nem haladhatja meg, alaptőke feletti vagyonból névre szólóan, kedvezményesen vagy ingyenesen bocsátható ki,</a:t>
            </a:r>
          </a:p>
          <a:p>
            <a:pPr lvl="0">
              <a:lnSpc>
                <a:spcPct val="120000"/>
              </a:lnSpc>
            </a:pPr>
            <a:r>
              <a:rPr lang="hu-HU" sz="3400" b="1" i="1" dirty="0"/>
              <a:t>Kamatozó részvény:</a:t>
            </a:r>
            <a:r>
              <a:rPr lang="hu-HU" sz="3400" dirty="0"/>
              <a:t> tulajdonosát a részvény névértéke után az adózott eredményből az alapszabályban meghatározott kamat illeti meg (a kamaton felül a részvényhez fűződő valamennyi jog megilleti)</a:t>
            </a:r>
          </a:p>
          <a:p>
            <a:pPr lvl="0">
              <a:lnSpc>
                <a:spcPct val="120000"/>
              </a:lnSpc>
            </a:pPr>
            <a:r>
              <a:rPr lang="hu-HU" sz="3400" b="1" i="1" dirty="0"/>
              <a:t>Visszaváltható részvény:</a:t>
            </a:r>
            <a:r>
              <a:rPr lang="hu-HU" sz="3400" dirty="0"/>
              <a:t> ha az RT alapító okirata lehetőséget ad, a közgyűlés az alaptőke 10 %-a alatti mértékben olyan névre szóló részvény kibocsátásáról is határozhat, amely alapján az RT-t vételi jog, vagy a részvényest eladási jog illeti meg</a:t>
            </a:r>
          </a:p>
          <a:p>
            <a:pPr lvl="0">
              <a:lnSpc>
                <a:spcPct val="120000"/>
              </a:lnSpc>
            </a:pPr>
            <a:r>
              <a:rPr lang="hu-HU" sz="3400" b="1" i="1" dirty="0"/>
              <a:t>Elsőbbségi részvény:</a:t>
            </a:r>
            <a:endParaRPr lang="hu-HU" sz="3400" dirty="0"/>
          </a:p>
          <a:p>
            <a:pPr lvl="1">
              <a:lnSpc>
                <a:spcPct val="120000"/>
              </a:lnSpc>
            </a:pPr>
            <a:r>
              <a:rPr lang="hu-HU" sz="3400" dirty="0"/>
              <a:t>Lehet: </a:t>
            </a:r>
          </a:p>
          <a:p>
            <a:pPr lvl="2">
              <a:lnSpc>
                <a:spcPct val="120000"/>
              </a:lnSpc>
            </a:pPr>
            <a:r>
              <a:rPr lang="hu-HU" sz="3400" dirty="0"/>
              <a:t>osztalék elsőbbségi, </a:t>
            </a:r>
          </a:p>
          <a:p>
            <a:pPr lvl="2">
              <a:lnSpc>
                <a:spcPct val="120000"/>
              </a:lnSpc>
            </a:pPr>
            <a:r>
              <a:rPr lang="hu-HU" sz="3400" dirty="0" err="1"/>
              <a:t>likvidációs</a:t>
            </a:r>
            <a:r>
              <a:rPr lang="hu-HU" sz="3400" dirty="0"/>
              <a:t> hányadhoz fűződő elsőbbségi,   </a:t>
            </a:r>
          </a:p>
          <a:p>
            <a:pPr lvl="2">
              <a:lnSpc>
                <a:spcPct val="120000"/>
              </a:lnSpc>
            </a:pPr>
            <a:r>
              <a:rPr lang="hu-HU" sz="3400" dirty="0"/>
              <a:t>szavazat elsőbbségi (aranyrészvény),</a:t>
            </a:r>
          </a:p>
          <a:p>
            <a:pPr lvl="1">
              <a:lnSpc>
                <a:spcPct val="120000"/>
              </a:lnSpc>
            </a:pPr>
            <a:r>
              <a:rPr lang="hu-HU" sz="3400" dirty="0"/>
              <a:t>Fix hozamú értékpapír – az osztalékot a névérték %-</a:t>
            </a:r>
            <a:r>
              <a:rPr lang="hu-HU" sz="3400" dirty="0" err="1"/>
              <a:t>ban</a:t>
            </a:r>
            <a:r>
              <a:rPr lang="hu-HU" sz="3400" dirty="0"/>
              <a:t> határozzák meg. </a:t>
            </a:r>
          </a:p>
          <a:p>
            <a:pPr lvl="1">
              <a:lnSpc>
                <a:spcPct val="120000"/>
              </a:lnSpc>
            </a:pPr>
            <a:r>
              <a:rPr lang="hu-HU" sz="3400" dirty="0"/>
              <a:t>A hitelezők követelései megelőzik, de a törzsrészvények követelései előtt  vannak. </a:t>
            </a:r>
          </a:p>
          <a:p>
            <a:pPr lvl="0">
              <a:lnSpc>
                <a:spcPct val="120000"/>
              </a:lnSpc>
            </a:pPr>
            <a:r>
              <a:rPr lang="hu-HU" sz="3400" b="1" i="1" dirty="0"/>
              <a:t>Egyéb típusok:</a:t>
            </a:r>
            <a:r>
              <a:rPr lang="hu-HU" sz="3400" dirty="0"/>
              <a:t> Részvényutalvány, ideiglenes részvény, osztalék részvény,</a:t>
            </a:r>
          </a:p>
        </p:txBody>
      </p:sp>
    </p:spTree>
    <p:extLst>
      <p:ext uri="{BB962C8B-B14F-4D97-AF65-F5344CB8AC3E}">
        <p14:creationId xmlns:p14="http://schemas.microsoft.com/office/powerpoint/2010/main" val="1741580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Content Placeholder 4"/>
          <p:cNvSpPr>
            <a:spLocks noGrp="1"/>
          </p:cNvSpPr>
          <p:nvPr>
            <p:ph idx="1"/>
          </p:nvPr>
        </p:nvSpPr>
        <p:spPr>
          <a:xfrm>
            <a:off x="2351584" y="685800"/>
            <a:ext cx="9352655" cy="5802790"/>
          </a:xfrm>
        </p:spPr>
        <p:txBody>
          <a:bodyPr>
            <a:noAutofit/>
          </a:bodyPr>
          <a:lstStyle/>
          <a:p>
            <a:pPr marL="365760" indent="-256032">
              <a:spcAft>
                <a:spcPts val="0"/>
              </a:spcAft>
              <a:defRPr/>
            </a:pPr>
            <a:r>
              <a:rPr lang="hu-HU" sz="2000" b="1" dirty="0"/>
              <a:t>Beruházások alaptípusai</a:t>
            </a:r>
          </a:p>
          <a:p>
            <a:pPr lvl="1">
              <a:defRPr/>
            </a:pPr>
            <a:r>
              <a:rPr lang="hu-HU" sz="1800" dirty="0"/>
              <a:t>fináncberuházások</a:t>
            </a:r>
          </a:p>
          <a:p>
            <a:pPr lvl="1">
              <a:defRPr/>
            </a:pPr>
            <a:r>
              <a:rPr lang="hu-HU" sz="1800" dirty="0"/>
              <a:t>reálberuházások</a:t>
            </a:r>
          </a:p>
          <a:p>
            <a:pPr marL="365760" indent="-256032">
              <a:spcAft>
                <a:spcPts val="0"/>
              </a:spcAft>
              <a:defRPr/>
            </a:pPr>
            <a:r>
              <a:rPr lang="hu-HU" sz="2000" b="1" dirty="0"/>
              <a:t>Beruházási projektek fajtái: </a:t>
            </a:r>
          </a:p>
          <a:p>
            <a:pPr marL="658368" lvl="1" indent="-246888">
              <a:spcAft>
                <a:spcPts val="0"/>
              </a:spcAft>
              <a:defRPr/>
            </a:pPr>
            <a:r>
              <a:rPr lang="hu-HU" sz="1800" dirty="0"/>
              <a:t>független projektek</a:t>
            </a:r>
          </a:p>
          <a:p>
            <a:pPr marL="658368" lvl="1" indent="-246888">
              <a:spcAft>
                <a:spcPts val="0"/>
              </a:spcAft>
              <a:defRPr/>
            </a:pPr>
            <a:r>
              <a:rPr lang="hu-HU" sz="1800" dirty="0"/>
              <a:t>egymást kölcsönösen kizáró projektek</a:t>
            </a:r>
          </a:p>
          <a:p>
            <a:pPr marL="658368" lvl="1" indent="-246888">
              <a:spcAft>
                <a:spcPts val="0"/>
              </a:spcAft>
              <a:defRPr/>
            </a:pPr>
            <a:r>
              <a:rPr lang="hu-HU" sz="1800" dirty="0"/>
              <a:t>más beruházásoktól függő projektek</a:t>
            </a:r>
          </a:p>
          <a:p>
            <a:pPr marL="365125" indent="-365125">
              <a:spcAft>
                <a:spcPts val="0"/>
              </a:spcAft>
              <a:defRPr/>
            </a:pPr>
            <a:r>
              <a:rPr lang="hu-HU" sz="2000" b="1" dirty="0"/>
              <a:t>Beruházások pénzügyi kockázatossága:</a:t>
            </a:r>
          </a:p>
          <a:p>
            <a:pPr marL="658368" lvl="1" indent="-246888">
              <a:spcAft>
                <a:spcPts val="0"/>
              </a:spcAft>
              <a:defRPr/>
            </a:pPr>
            <a:r>
              <a:rPr lang="hu-HU" sz="1800" dirty="0"/>
              <a:t>Pótlás, </a:t>
            </a:r>
          </a:p>
          <a:p>
            <a:pPr marL="658368" lvl="1" indent="-246888">
              <a:spcAft>
                <a:spcPts val="0"/>
              </a:spcAft>
              <a:defRPr/>
            </a:pPr>
            <a:r>
              <a:rPr lang="hu-HU" sz="1800" dirty="0"/>
              <a:t>Bővítés </a:t>
            </a:r>
          </a:p>
          <a:p>
            <a:pPr>
              <a:defRPr/>
            </a:pPr>
            <a:r>
              <a:rPr lang="hu-HU" sz="2000" b="1" dirty="0">
                <a:cs typeface="Times New Roman" pitchFamily="18" charset="0"/>
              </a:rPr>
              <a:t>Beruházási döntés folyamata:</a:t>
            </a:r>
          </a:p>
          <a:p>
            <a:pPr lvl="1">
              <a:defRPr/>
            </a:pPr>
            <a:r>
              <a:rPr lang="hu-HU" sz="1800" dirty="0">
                <a:cs typeface="Times New Roman" pitchFamily="18" charset="0"/>
              </a:rPr>
              <a:t>javaslatok összegyűjtése</a:t>
            </a:r>
            <a:r>
              <a:rPr lang="hu-HU" sz="1800" dirty="0"/>
              <a:t>,</a:t>
            </a:r>
          </a:p>
          <a:p>
            <a:pPr lvl="1">
              <a:defRPr/>
            </a:pPr>
            <a:r>
              <a:rPr lang="hu-HU" sz="1800" dirty="0">
                <a:cs typeface="Times New Roman" pitchFamily="18" charset="0"/>
              </a:rPr>
              <a:t>pénzáramok becslése</a:t>
            </a:r>
            <a:r>
              <a:rPr lang="hu-HU" sz="1800" dirty="0"/>
              <a:t>,</a:t>
            </a:r>
          </a:p>
          <a:p>
            <a:pPr lvl="1">
              <a:defRPr/>
            </a:pPr>
            <a:r>
              <a:rPr lang="hu-HU" sz="1800" dirty="0"/>
              <a:t>é</a:t>
            </a:r>
            <a:r>
              <a:rPr lang="hu-HU" sz="1800" dirty="0">
                <a:cs typeface="Times New Roman" pitchFamily="18" charset="0"/>
              </a:rPr>
              <a:t>rtékelés</a:t>
            </a:r>
            <a:r>
              <a:rPr lang="hu-HU" sz="1800" dirty="0"/>
              <a:t>,</a:t>
            </a:r>
          </a:p>
          <a:p>
            <a:pPr lvl="1">
              <a:defRPr/>
            </a:pPr>
            <a:r>
              <a:rPr lang="hu-HU" sz="1800" dirty="0"/>
              <a:t>k</a:t>
            </a:r>
            <a:r>
              <a:rPr lang="hu-HU" sz="1800" dirty="0">
                <a:cs typeface="Times New Roman" pitchFamily="18" charset="0"/>
              </a:rPr>
              <a:t>iválasztás</a:t>
            </a:r>
            <a:r>
              <a:rPr lang="hu-HU" sz="1800" dirty="0"/>
              <a:t>,</a:t>
            </a:r>
          </a:p>
          <a:p>
            <a:pPr lvl="1">
              <a:defRPr/>
            </a:pPr>
            <a:r>
              <a:rPr lang="hu-HU" sz="1800" dirty="0"/>
              <a:t>f</a:t>
            </a:r>
            <a:r>
              <a:rPr lang="hu-HU" sz="1800" dirty="0">
                <a:cs typeface="Times New Roman" pitchFamily="18" charset="0"/>
              </a:rPr>
              <a:t>elülvizsgálat</a:t>
            </a:r>
            <a:r>
              <a:rPr lang="hu-HU" sz="1800" dirty="0"/>
              <a:t>,</a:t>
            </a:r>
          </a:p>
          <a:p>
            <a:pPr lvl="1">
              <a:defRPr/>
            </a:pPr>
            <a:r>
              <a:rPr lang="hu-HU" sz="1800" dirty="0">
                <a:cs typeface="Times New Roman" pitchFamily="18" charset="0"/>
              </a:rPr>
              <a:t>utólagos ellenőrzés</a:t>
            </a:r>
            <a:r>
              <a:rPr lang="hu-HU" sz="1800" dirty="0"/>
              <a:t>,</a:t>
            </a:r>
          </a:p>
          <a:p>
            <a:pPr marL="365760" indent="-256032">
              <a:spcBef>
                <a:spcPts val="580"/>
              </a:spcBef>
              <a:buClr>
                <a:schemeClr val="accent3"/>
              </a:buClr>
              <a:buFont typeface="Georgia"/>
              <a:buChar char="•"/>
              <a:defRPr/>
            </a:pPr>
            <a:endParaRPr lang="hu-HU" sz="1600" dirty="0"/>
          </a:p>
        </p:txBody>
      </p:sp>
    </p:spTree>
    <p:extLst>
      <p:ext uri="{BB962C8B-B14F-4D97-AF65-F5344CB8AC3E}">
        <p14:creationId xmlns:p14="http://schemas.microsoft.com/office/powerpoint/2010/main" val="227030575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43472" y="4356721"/>
            <a:ext cx="10515600" cy="1325563"/>
          </a:xfrm>
        </p:spPr>
        <p:txBody>
          <a:bodyPr/>
          <a:lstStyle/>
          <a:p>
            <a:pPr algn="l"/>
            <a:r>
              <a:rPr lang="hu-HU" b="1" cap="all" dirty="0"/>
              <a:t>feladatok</a:t>
            </a:r>
          </a:p>
        </p:txBody>
      </p:sp>
    </p:spTree>
    <p:extLst>
      <p:ext uri="{BB962C8B-B14F-4D97-AF65-F5344CB8AC3E}">
        <p14:creationId xmlns:p14="http://schemas.microsoft.com/office/powerpoint/2010/main" val="133235380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Content Placeholder 4"/>
          <p:cNvSpPr>
            <a:spLocks noGrp="1"/>
          </p:cNvSpPr>
          <p:nvPr>
            <p:ph idx="1"/>
          </p:nvPr>
        </p:nvSpPr>
        <p:spPr>
          <a:xfrm>
            <a:off x="2030128" y="1904738"/>
            <a:ext cx="9394464" cy="4044543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580"/>
              </a:spcBef>
              <a:buNone/>
              <a:defRPr/>
            </a:pPr>
            <a:r>
              <a:rPr lang="hu-HU" sz="2400" dirty="0"/>
              <a:t>1. </a:t>
            </a:r>
          </a:p>
          <a:p>
            <a:pPr marL="0" indent="0">
              <a:lnSpc>
                <a:spcPct val="100000"/>
              </a:lnSpc>
              <a:spcBef>
                <a:spcPts val="580"/>
              </a:spcBef>
              <a:buNone/>
              <a:defRPr/>
            </a:pPr>
            <a:r>
              <a:rPr lang="hu-HU" sz="2400" dirty="0"/>
              <a:t>Dolgozzanak csoportokban! Vizsgálják meg a hazai beruházások alakulását! Nézzék meg a KSH statisztikáit!</a:t>
            </a:r>
          </a:p>
        </p:txBody>
      </p:sp>
    </p:spTree>
    <p:extLst>
      <p:ext uri="{BB962C8B-B14F-4D97-AF65-F5344CB8AC3E}">
        <p14:creationId xmlns:p14="http://schemas.microsoft.com/office/powerpoint/2010/main" val="266218953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Content Placeholder 4"/>
          <p:cNvSpPr>
            <a:spLocks noGrp="1"/>
          </p:cNvSpPr>
          <p:nvPr>
            <p:ph idx="1"/>
          </p:nvPr>
        </p:nvSpPr>
        <p:spPr>
          <a:xfrm>
            <a:off x="2030128" y="1904738"/>
            <a:ext cx="9322456" cy="4044543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580"/>
              </a:spcBef>
              <a:buNone/>
              <a:defRPr/>
            </a:pPr>
            <a:r>
              <a:rPr lang="hu-HU" sz="2400" dirty="0"/>
              <a:t>2. </a:t>
            </a:r>
          </a:p>
          <a:p>
            <a:pPr marL="0" indent="0">
              <a:lnSpc>
                <a:spcPct val="100000"/>
              </a:lnSpc>
              <a:spcBef>
                <a:spcPts val="580"/>
              </a:spcBef>
              <a:buNone/>
              <a:defRPr/>
            </a:pPr>
            <a:r>
              <a:rPr lang="hu-HU" sz="2400" dirty="0"/>
              <a:t>Gyűjtsenek aktuális, friss adatokat a napi online sajtóból a beruházások alakulása kapcsán!</a:t>
            </a:r>
          </a:p>
        </p:txBody>
      </p:sp>
    </p:spTree>
    <p:extLst>
      <p:ext uri="{BB962C8B-B14F-4D97-AF65-F5344CB8AC3E}">
        <p14:creationId xmlns:p14="http://schemas.microsoft.com/office/powerpoint/2010/main" val="12655643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Content Placeholder 4"/>
          <p:cNvSpPr>
            <a:spLocks noGrp="1"/>
          </p:cNvSpPr>
          <p:nvPr>
            <p:ph idx="1"/>
          </p:nvPr>
        </p:nvSpPr>
        <p:spPr>
          <a:xfrm>
            <a:off x="2030128" y="1904738"/>
            <a:ext cx="9034424" cy="4044543"/>
          </a:xfrm>
        </p:spPr>
        <p:txBody>
          <a:bodyPr>
            <a:normAutofit/>
          </a:bodyPr>
          <a:lstStyle/>
          <a:p>
            <a:pPr marL="0" indent="0">
              <a:spcBef>
                <a:spcPts val="580"/>
              </a:spcBef>
              <a:buNone/>
              <a:defRPr/>
            </a:pPr>
            <a:r>
              <a:rPr lang="hu-HU" sz="2400" dirty="0"/>
              <a:t>3.</a:t>
            </a:r>
          </a:p>
          <a:p>
            <a:pPr marL="0" indent="0">
              <a:spcBef>
                <a:spcPts val="580"/>
              </a:spcBef>
              <a:buNone/>
              <a:defRPr/>
            </a:pPr>
            <a:r>
              <a:rPr lang="hu-HU" sz="2400" dirty="0"/>
              <a:t>Vessék össze a hazai adatokat a nemzetközi statisztikák adataival! Milyen következtetéseket vonnak le a kapott információkból?</a:t>
            </a:r>
          </a:p>
        </p:txBody>
      </p:sp>
    </p:spTree>
    <p:extLst>
      <p:ext uri="{BB962C8B-B14F-4D97-AF65-F5344CB8AC3E}">
        <p14:creationId xmlns:p14="http://schemas.microsoft.com/office/powerpoint/2010/main" val="401770677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Content Placeholder 4"/>
          <p:cNvSpPr>
            <a:spLocks noGrp="1"/>
          </p:cNvSpPr>
          <p:nvPr>
            <p:ph idx="1"/>
          </p:nvPr>
        </p:nvSpPr>
        <p:spPr>
          <a:xfrm>
            <a:off x="0" y="2653680"/>
            <a:ext cx="12192000" cy="3108439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580"/>
              </a:spcBef>
              <a:buNone/>
              <a:defRPr/>
            </a:pPr>
            <a:r>
              <a:rPr lang="hu-HU" sz="4000" b="1" dirty="0">
                <a:solidFill>
                  <a:srgbClr val="00B0F0"/>
                </a:solidFill>
              </a:rPr>
              <a:t>KÖSZÖNÖM A FIGYELMET </a:t>
            </a:r>
          </a:p>
          <a:p>
            <a:pPr marL="0" indent="0" algn="ctr">
              <a:spcBef>
                <a:spcPts val="580"/>
              </a:spcBef>
              <a:buNone/>
              <a:defRPr/>
            </a:pPr>
            <a:r>
              <a:rPr lang="hu-HU" sz="4000" b="1" dirty="0">
                <a:solidFill>
                  <a:srgbClr val="00B0F0"/>
                </a:solidFill>
              </a:rPr>
              <a:t>ÉS JÓ MUNKÁT KÍVÁNOK! </a:t>
            </a:r>
          </a:p>
        </p:txBody>
      </p:sp>
    </p:spTree>
    <p:extLst>
      <p:ext uri="{BB962C8B-B14F-4D97-AF65-F5344CB8AC3E}">
        <p14:creationId xmlns:p14="http://schemas.microsoft.com/office/powerpoint/2010/main" val="123658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2207568" y="298140"/>
            <a:ext cx="7016195" cy="1143000"/>
          </a:xfrm>
        </p:spPr>
        <p:txBody>
          <a:bodyPr>
            <a:normAutofit fontScale="90000"/>
          </a:bodyPr>
          <a:lstStyle/>
          <a:p>
            <a:pPr algn="l"/>
            <a:r>
              <a:rPr lang="hu-HU" altLang="hu-HU" dirty="0"/>
              <a:t>Beruházási célok, indítékok</a:t>
            </a:r>
            <a:endParaRPr lang="en-US" dirty="0"/>
          </a:p>
        </p:txBody>
      </p:sp>
      <p:sp>
        <p:nvSpPr>
          <p:cNvPr id="10" name="Content Placeholder 4"/>
          <p:cNvSpPr>
            <a:spLocks noGrp="1"/>
          </p:cNvSpPr>
          <p:nvPr>
            <p:ph idx="1"/>
          </p:nvPr>
        </p:nvSpPr>
        <p:spPr>
          <a:xfrm>
            <a:off x="1991544" y="1196752"/>
            <a:ext cx="9950439" cy="6021288"/>
          </a:xfrm>
        </p:spPr>
        <p:txBody>
          <a:bodyPr>
            <a:normAutofit fontScale="32500" lnSpcReduction="20000"/>
          </a:bodyPr>
          <a:lstStyle/>
          <a:p>
            <a:pPr lvl="0">
              <a:lnSpc>
                <a:spcPct val="120000"/>
              </a:lnSpc>
            </a:pPr>
            <a:r>
              <a:rPr lang="hu-HU" sz="6800" b="1" dirty="0"/>
              <a:t>A vállalat bevételeinek növelése</a:t>
            </a:r>
          </a:p>
          <a:p>
            <a:pPr lvl="1">
              <a:lnSpc>
                <a:spcPct val="120000"/>
              </a:lnSpc>
            </a:pPr>
            <a:r>
              <a:rPr lang="hu-HU" sz="6200" dirty="0"/>
              <a:t>meglévő kapacitások bővítése</a:t>
            </a:r>
          </a:p>
          <a:p>
            <a:pPr lvl="1">
              <a:lnSpc>
                <a:spcPct val="120000"/>
              </a:lnSpc>
            </a:pPr>
            <a:r>
              <a:rPr lang="hu-HU" sz="6200" dirty="0"/>
              <a:t>új termékek gyártása</a:t>
            </a:r>
          </a:p>
          <a:p>
            <a:pPr lvl="1">
              <a:lnSpc>
                <a:spcPct val="120000"/>
              </a:lnSpc>
            </a:pPr>
            <a:r>
              <a:rPr lang="hu-HU" sz="6200" dirty="0"/>
              <a:t>új szolgáltatások nyújtásának bevezetése</a:t>
            </a:r>
          </a:p>
          <a:p>
            <a:pPr marL="457200" lvl="1" indent="0">
              <a:lnSpc>
                <a:spcPct val="120000"/>
              </a:lnSpc>
              <a:buNone/>
            </a:pPr>
            <a:endParaRPr lang="hu-HU" sz="2600" dirty="0"/>
          </a:p>
          <a:p>
            <a:pPr lvl="0">
              <a:lnSpc>
                <a:spcPct val="120000"/>
              </a:lnSpc>
            </a:pPr>
            <a:r>
              <a:rPr lang="hu-HU" sz="6800" b="1" dirty="0"/>
              <a:t>A költségek csökkentése</a:t>
            </a:r>
          </a:p>
          <a:p>
            <a:pPr lvl="1">
              <a:lnSpc>
                <a:spcPct val="120000"/>
              </a:lnSpc>
            </a:pPr>
            <a:r>
              <a:rPr lang="hu-HU" sz="6200" dirty="0"/>
              <a:t>a költségmegtakarítás (állásidő, javítási-karbantartási költségek csökkentése) növelheti a vállalkozás jövedelmét</a:t>
            </a:r>
          </a:p>
          <a:p>
            <a:pPr marL="457200" lvl="1" indent="0">
              <a:lnSpc>
                <a:spcPct val="120000"/>
              </a:lnSpc>
              <a:buNone/>
            </a:pPr>
            <a:endParaRPr lang="hu-HU" sz="2600" dirty="0"/>
          </a:p>
          <a:p>
            <a:pPr lvl="0">
              <a:lnSpc>
                <a:spcPct val="120000"/>
              </a:lnSpc>
            </a:pPr>
            <a:r>
              <a:rPr lang="hu-HU" sz="6800" b="1" dirty="0"/>
              <a:t>A jogszabályi, hatósági előírásoknak való megfelelés</a:t>
            </a:r>
          </a:p>
          <a:p>
            <a:pPr lvl="1">
              <a:lnSpc>
                <a:spcPct val="120000"/>
              </a:lnSpc>
            </a:pPr>
            <a:r>
              <a:rPr lang="hu-HU" sz="6200" dirty="0"/>
              <a:t>környezetvédelmi</a:t>
            </a:r>
          </a:p>
          <a:p>
            <a:pPr lvl="1">
              <a:lnSpc>
                <a:spcPct val="120000"/>
              </a:lnSpc>
            </a:pPr>
            <a:r>
              <a:rPr lang="hu-HU" sz="6200" dirty="0"/>
              <a:t>egészségügyi</a:t>
            </a:r>
          </a:p>
          <a:p>
            <a:pPr lvl="1">
              <a:lnSpc>
                <a:spcPct val="120000"/>
              </a:lnSpc>
            </a:pPr>
            <a:r>
              <a:rPr lang="hu-HU" sz="6200" dirty="0"/>
              <a:t>biztonsági szabályok</a:t>
            </a:r>
          </a:p>
          <a:p>
            <a:pPr marL="457200" lvl="1" indent="0">
              <a:lnSpc>
                <a:spcPct val="120000"/>
              </a:lnSpc>
              <a:buNone/>
            </a:pPr>
            <a:endParaRPr lang="hu-HU" sz="2600" dirty="0"/>
          </a:p>
          <a:p>
            <a:pPr lvl="0">
              <a:lnSpc>
                <a:spcPct val="120000"/>
              </a:lnSpc>
            </a:pPr>
            <a:r>
              <a:rPr lang="hu-HU" sz="6800" b="1" dirty="0"/>
              <a:t>Az elavult, elhasználódott eszközök pótlása.</a:t>
            </a:r>
          </a:p>
        </p:txBody>
      </p:sp>
    </p:spTree>
    <p:extLst>
      <p:ext uri="{BB962C8B-B14F-4D97-AF65-F5344CB8AC3E}">
        <p14:creationId xmlns:p14="http://schemas.microsoft.com/office/powerpoint/2010/main" val="1742246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2039986" y="788618"/>
            <a:ext cx="8016455" cy="1143000"/>
          </a:xfrm>
        </p:spPr>
        <p:txBody>
          <a:bodyPr>
            <a:normAutofit fontScale="90000"/>
          </a:bodyPr>
          <a:lstStyle/>
          <a:p>
            <a:pPr algn="l"/>
            <a:r>
              <a:rPr lang="hu-HU" altLang="hu-HU" dirty="0">
                <a:solidFill>
                  <a:srgbClr val="00B0F0"/>
                </a:solidFill>
              </a:rPr>
              <a:t>Beruházási javaslatok jellemzői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0" name="Content Placeholder 4"/>
          <p:cNvSpPr>
            <a:spLocks noGrp="1"/>
          </p:cNvSpPr>
          <p:nvPr>
            <p:ph idx="1"/>
          </p:nvPr>
        </p:nvSpPr>
        <p:spPr>
          <a:xfrm>
            <a:off x="2039986" y="1772816"/>
            <a:ext cx="9312598" cy="4100780"/>
          </a:xfrm>
        </p:spPr>
        <p:txBody>
          <a:bodyPr>
            <a:noAutofit/>
          </a:bodyPr>
          <a:lstStyle/>
          <a:p>
            <a:pPr lvl="0"/>
            <a:r>
              <a:rPr lang="hu-HU" sz="2000" dirty="0"/>
              <a:t>jelentős pénzkiadás,</a:t>
            </a:r>
          </a:p>
          <a:p>
            <a:pPr lvl="0"/>
            <a:r>
              <a:rPr lang="hu-HU" sz="2000" dirty="0"/>
              <a:t>a beruházás révén képződő hozamok később jelentkeznek,</a:t>
            </a:r>
          </a:p>
          <a:p>
            <a:pPr lvl="0"/>
            <a:r>
              <a:rPr lang="hu-HU" sz="2000" dirty="0"/>
              <a:t>hosszú időre meghatározzák a vállalat műszaki-technológiai jellemzőit, gazdasági-és pénzügyi helyzetét,</a:t>
            </a:r>
          </a:p>
          <a:p>
            <a:pPr lvl="0"/>
            <a:r>
              <a:rPr lang="hu-HU" sz="2000" dirty="0"/>
              <a:t>a rossz döntések sokszor véglegesek, vagy csak igen nagy költségekkel korrigálhatók,</a:t>
            </a:r>
          </a:p>
          <a:p>
            <a:pPr lvl="0"/>
            <a:r>
              <a:rPr lang="hu-HU" sz="2000" dirty="0"/>
              <a:t>a beruházások révén megvalósított létesítmények általában hosszú </a:t>
            </a:r>
            <a:r>
              <a:rPr lang="hu-HU" sz="2000" dirty="0" err="1"/>
              <a:t>élettartalmúak</a:t>
            </a:r>
            <a:r>
              <a:rPr lang="hu-HU" sz="2000" dirty="0"/>
              <a:t>, így a kapcsolódó bevételek és kiadások is hosszabb időtávon merülnek fel,</a:t>
            </a:r>
          </a:p>
          <a:p>
            <a:pPr lvl="0"/>
            <a:r>
              <a:rPr lang="hu-HU" sz="2000" dirty="0"/>
              <a:t>a tárgyi eszközök mobilitása korlátozott,</a:t>
            </a:r>
          </a:p>
          <a:p>
            <a:pPr lvl="0"/>
            <a:r>
              <a:rPr lang="hu-HU" sz="2000" dirty="0"/>
              <a:t>a beruházások során létrehozott eszközökhöz, azok működéséhez, speciális költségek kapcsolódnak. </a:t>
            </a:r>
          </a:p>
        </p:txBody>
      </p:sp>
    </p:spTree>
    <p:extLst>
      <p:ext uri="{BB962C8B-B14F-4D97-AF65-F5344CB8AC3E}">
        <p14:creationId xmlns:p14="http://schemas.microsoft.com/office/powerpoint/2010/main" val="3310689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2135560" y="1022040"/>
            <a:ext cx="7848872" cy="1143000"/>
          </a:xfrm>
        </p:spPr>
        <p:txBody>
          <a:bodyPr>
            <a:normAutofit fontScale="90000"/>
          </a:bodyPr>
          <a:lstStyle/>
          <a:p>
            <a:pPr algn="l"/>
            <a:r>
              <a:rPr lang="hu-HU" altLang="hu-HU" dirty="0"/>
              <a:t>Beruházási döntési problémák</a:t>
            </a:r>
            <a:endParaRPr lang="en-US" dirty="0"/>
          </a:p>
        </p:txBody>
      </p:sp>
      <p:sp>
        <p:nvSpPr>
          <p:cNvPr id="10" name="Content Placeholder 4"/>
          <p:cNvSpPr>
            <a:spLocks noGrp="1"/>
          </p:cNvSpPr>
          <p:nvPr>
            <p:ph idx="1"/>
          </p:nvPr>
        </p:nvSpPr>
        <p:spPr>
          <a:xfrm>
            <a:off x="2135560" y="2067518"/>
            <a:ext cx="8856984" cy="4100780"/>
          </a:xfrm>
        </p:spPr>
        <p:txBody>
          <a:bodyPr>
            <a:normAutofit/>
          </a:bodyPr>
          <a:lstStyle/>
          <a:p>
            <a:pPr lvl="0"/>
            <a:r>
              <a:rPr lang="hu-HU" sz="2000" dirty="0"/>
              <a:t>pénzügyileg mennyire életképes a javaslat,</a:t>
            </a:r>
          </a:p>
          <a:p>
            <a:pPr lvl="0"/>
            <a:r>
              <a:rPr lang="hu-HU" sz="2000" dirty="0"/>
              <a:t>több azonos célt szolgáló beruházási javaslat közül kell választani,</a:t>
            </a:r>
          </a:p>
          <a:p>
            <a:pPr lvl="0"/>
            <a:r>
              <a:rPr lang="hu-HU" sz="2000" dirty="0"/>
              <a:t>a rendelkezésre álló tőke alapján melyik javaslat az optimális,</a:t>
            </a:r>
          </a:p>
          <a:p>
            <a:pPr lvl="0"/>
            <a:r>
              <a:rPr lang="hu-HU" sz="2000" dirty="0"/>
              <a:t>érdemes-e megvalósítani valamely egyedi beruházást,</a:t>
            </a:r>
          </a:p>
          <a:p>
            <a:pPr lvl="0"/>
            <a:r>
              <a:rPr lang="hu-HU" sz="2000" dirty="0"/>
              <a:t>milyen az optimális beruházási terv, ha több a jobb beruházási javaslat, mint amennyi a rendelkezésre álló tőke alapján megvalósítható,</a:t>
            </a:r>
          </a:p>
          <a:p>
            <a:pPr lvl="0"/>
            <a:r>
              <a:rPr lang="hu-HU" sz="2000" dirty="0"/>
              <a:t>milyen hosszú legyen a használati idő.</a:t>
            </a:r>
          </a:p>
        </p:txBody>
      </p:sp>
    </p:spTree>
    <p:extLst>
      <p:ext uri="{BB962C8B-B14F-4D97-AF65-F5344CB8AC3E}">
        <p14:creationId xmlns:p14="http://schemas.microsoft.com/office/powerpoint/2010/main" val="1909930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2039985" y="194164"/>
            <a:ext cx="8628015" cy="1143000"/>
          </a:xfrm>
        </p:spPr>
        <p:txBody>
          <a:bodyPr>
            <a:normAutofit/>
          </a:bodyPr>
          <a:lstStyle/>
          <a:p>
            <a:pPr algn="l"/>
            <a:r>
              <a:rPr lang="hu-HU" altLang="hu-HU" dirty="0"/>
              <a:t>Beruházások csoportosítása</a:t>
            </a:r>
            <a:endParaRPr lang="en-US" dirty="0"/>
          </a:p>
        </p:txBody>
      </p:sp>
      <p:sp>
        <p:nvSpPr>
          <p:cNvPr id="10" name="Content Placeholder 4"/>
          <p:cNvSpPr>
            <a:spLocks noGrp="1"/>
          </p:cNvSpPr>
          <p:nvPr>
            <p:ph idx="1"/>
          </p:nvPr>
        </p:nvSpPr>
        <p:spPr>
          <a:xfrm>
            <a:off x="1199456" y="1245160"/>
            <a:ext cx="4752528" cy="4861969"/>
          </a:xfrm>
        </p:spPr>
        <p:txBody>
          <a:bodyPr>
            <a:noAutofit/>
          </a:bodyPr>
          <a:lstStyle/>
          <a:p>
            <a:pPr lvl="0"/>
            <a:r>
              <a:rPr lang="hu-HU" sz="1300" i="1" dirty="0"/>
              <a:t>Jellegük szerint:</a:t>
            </a:r>
            <a:endParaRPr lang="hu-HU" sz="1300" dirty="0"/>
          </a:p>
          <a:p>
            <a:pPr lvl="1"/>
            <a:r>
              <a:rPr lang="hu-HU" sz="1300" dirty="0"/>
              <a:t>Pótló: a teljesen elhasználódott tárgyi eszközöket újakkal helyettesítik.</a:t>
            </a:r>
          </a:p>
          <a:p>
            <a:pPr lvl="1"/>
            <a:r>
              <a:rPr lang="hu-HU" sz="1300" dirty="0"/>
              <a:t>Bővítő: korábban nem létező tárgyi eszközök létesítését jelenti. Nettó beruházásnak is nevezik.</a:t>
            </a:r>
          </a:p>
          <a:p>
            <a:pPr lvl="0"/>
            <a:r>
              <a:rPr lang="hu-HU" sz="1300" i="1" dirty="0"/>
              <a:t>Szerepük szerint:</a:t>
            </a:r>
            <a:endParaRPr lang="hu-HU" sz="1300" dirty="0"/>
          </a:p>
          <a:p>
            <a:pPr lvl="1"/>
            <a:r>
              <a:rPr lang="hu-HU" sz="1300" dirty="0"/>
              <a:t>Alap (a beruházási cél megvalósulását közvetlenül szolgálja)</a:t>
            </a:r>
          </a:p>
          <a:p>
            <a:pPr lvl="1"/>
            <a:r>
              <a:rPr lang="hu-HU" sz="1300" dirty="0"/>
              <a:t>Járulékos (az alapberuházás rendeltetésszerű működését segíti elő)</a:t>
            </a:r>
          </a:p>
          <a:p>
            <a:pPr lvl="1"/>
            <a:r>
              <a:rPr lang="hu-HU" sz="1300" dirty="0"/>
              <a:t>Kapcsolódó (az alapberuházás működéséhez szükséges, de közvetlenül más szervezet fejlesztését szolgálja).</a:t>
            </a:r>
          </a:p>
          <a:p>
            <a:pPr lvl="0"/>
            <a:r>
              <a:rPr lang="hu-HU" sz="1300" i="1" dirty="0"/>
              <a:t>Anyagi-műszaki összetétel szerint:</a:t>
            </a:r>
            <a:endParaRPr lang="hu-HU" sz="1300" dirty="0"/>
          </a:p>
          <a:p>
            <a:pPr lvl="1"/>
            <a:r>
              <a:rPr lang="hu-HU" sz="1300" dirty="0"/>
              <a:t>Gépek</a:t>
            </a:r>
          </a:p>
          <a:p>
            <a:pPr lvl="1"/>
            <a:r>
              <a:rPr lang="hu-HU" sz="1300" dirty="0"/>
              <a:t>Gép-felszerelések</a:t>
            </a:r>
          </a:p>
          <a:p>
            <a:pPr lvl="1"/>
            <a:r>
              <a:rPr lang="hu-HU" sz="1300" dirty="0"/>
              <a:t>Berendezések</a:t>
            </a:r>
          </a:p>
          <a:p>
            <a:pPr lvl="1"/>
            <a:r>
              <a:rPr lang="hu-HU" sz="1300" dirty="0"/>
              <a:t>Építési beruházások</a:t>
            </a:r>
          </a:p>
          <a:p>
            <a:pPr lvl="1"/>
            <a:r>
              <a:rPr lang="hu-HU" sz="1300" dirty="0"/>
              <a:t>Építésszerelési beruházások</a:t>
            </a:r>
          </a:p>
          <a:p>
            <a:pPr lvl="1"/>
            <a:r>
              <a:rPr lang="hu-HU" sz="1300" dirty="0"/>
              <a:t>Egyéb beruházások</a:t>
            </a:r>
          </a:p>
        </p:txBody>
      </p:sp>
      <p:sp>
        <p:nvSpPr>
          <p:cNvPr id="15" name="Content Placeholder 4"/>
          <p:cNvSpPr txBox="1">
            <a:spLocks/>
          </p:cNvSpPr>
          <p:nvPr/>
        </p:nvSpPr>
        <p:spPr>
          <a:xfrm>
            <a:off x="6132004" y="1245160"/>
            <a:ext cx="5796644" cy="50794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hu-HU" sz="1300" i="1" dirty="0">
                <a:solidFill>
                  <a:schemeClr val="tx1"/>
                </a:solidFill>
              </a:rPr>
              <a:t>Gazdasági alanyok szerint:</a:t>
            </a:r>
            <a:endParaRPr lang="hu-HU" sz="1300" dirty="0">
              <a:solidFill>
                <a:schemeClr val="tx1"/>
              </a:solidFill>
            </a:endParaRPr>
          </a:p>
          <a:p>
            <a:pPr lvl="1"/>
            <a:r>
              <a:rPr lang="hu-HU" sz="1300" dirty="0">
                <a:solidFill>
                  <a:schemeClr val="tx1"/>
                </a:solidFill>
              </a:rPr>
              <a:t>Kormányzati</a:t>
            </a:r>
          </a:p>
          <a:p>
            <a:pPr lvl="1"/>
            <a:r>
              <a:rPr lang="hu-HU" sz="1300" dirty="0">
                <a:solidFill>
                  <a:schemeClr val="tx1"/>
                </a:solidFill>
              </a:rPr>
              <a:t>Önkormányzati</a:t>
            </a:r>
          </a:p>
          <a:p>
            <a:pPr lvl="1"/>
            <a:r>
              <a:rPr lang="hu-HU" sz="1300" dirty="0">
                <a:solidFill>
                  <a:schemeClr val="tx1"/>
                </a:solidFill>
              </a:rPr>
              <a:t>Vállalati</a:t>
            </a:r>
          </a:p>
          <a:p>
            <a:pPr lvl="1"/>
            <a:r>
              <a:rPr lang="hu-HU" sz="1300" dirty="0">
                <a:solidFill>
                  <a:schemeClr val="tx1"/>
                </a:solidFill>
              </a:rPr>
              <a:t>Háztartási</a:t>
            </a:r>
          </a:p>
          <a:p>
            <a:r>
              <a:rPr lang="hu-HU" sz="1300" i="1" dirty="0">
                <a:solidFill>
                  <a:schemeClr val="tx1"/>
                </a:solidFill>
              </a:rPr>
              <a:t>Finanszírozás forrása szerint:</a:t>
            </a:r>
            <a:endParaRPr lang="hu-HU" sz="1300" dirty="0">
              <a:solidFill>
                <a:schemeClr val="tx1"/>
              </a:solidFill>
            </a:endParaRPr>
          </a:p>
          <a:p>
            <a:pPr lvl="1"/>
            <a:r>
              <a:rPr lang="hu-HU" sz="1300" dirty="0">
                <a:solidFill>
                  <a:schemeClr val="tx1"/>
                </a:solidFill>
              </a:rPr>
              <a:t>Saját forrásból</a:t>
            </a:r>
          </a:p>
          <a:p>
            <a:pPr lvl="1"/>
            <a:r>
              <a:rPr lang="hu-HU" sz="1300" dirty="0">
                <a:solidFill>
                  <a:schemeClr val="tx1"/>
                </a:solidFill>
              </a:rPr>
              <a:t>Külső forrásból</a:t>
            </a:r>
          </a:p>
          <a:p>
            <a:r>
              <a:rPr lang="hu-HU" sz="1300" i="1" dirty="0">
                <a:solidFill>
                  <a:schemeClr val="tx1"/>
                </a:solidFill>
              </a:rPr>
              <a:t>Megvalósítás módja szerint:</a:t>
            </a:r>
            <a:endParaRPr lang="hu-HU" sz="1300" dirty="0">
              <a:solidFill>
                <a:schemeClr val="tx1"/>
              </a:solidFill>
            </a:endParaRPr>
          </a:p>
          <a:p>
            <a:pPr lvl="1"/>
            <a:r>
              <a:rPr lang="hu-HU" sz="1300" dirty="0">
                <a:solidFill>
                  <a:schemeClr val="tx1"/>
                </a:solidFill>
              </a:rPr>
              <a:t>Saját vállalkozásban végzett</a:t>
            </a:r>
          </a:p>
          <a:p>
            <a:pPr lvl="1"/>
            <a:r>
              <a:rPr lang="hu-HU" sz="1300" dirty="0">
                <a:solidFill>
                  <a:schemeClr val="tx1"/>
                </a:solidFill>
              </a:rPr>
              <a:t>Megbízás útján megvalósuló</a:t>
            </a:r>
          </a:p>
          <a:p>
            <a:pPr lvl="1"/>
            <a:r>
              <a:rPr lang="hu-HU" sz="1300" dirty="0">
                <a:solidFill>
                  <a:schemeClr val="tx1"/>
                </a:solidFill>
              </a:rPr>
              <a:t>Megrendelés útján megvalósuló</a:t>
            </a:r>
          </a:p>
          <a:p>
            <a:r>
              <a:rPr lang="hu-HU" sz="1300" dirty="0">
                <a:solidFill>
                  <a:schemeClr val="tx1"/>
                </a:solidFill>
              </a:rPr>
              <a:t>A pénzáramok előjele alapján:</a:t>
            </a:r>
          </a:p>
          <a:p>
            <a:pPr lvl="1"/>
            <a:r>
              <a:rPr lang="hu-HU" sz="1300" dirty="0">
                <a:solidFill>
                  <a:schemeClr val="tx1"/>
                </a:solidFill>
              </a:rPr>
              <a:t>Konvencionális beruházás: a kezdő negatív pénzáramokat követően pozitív nettó pénzáramok következnek,</a:t>
            </a:r>
          </a:p>
          <a:p>
            <a:pPr lvl="1"/>
            <a:r>
              <a:rPr lang="hu-HU" sz="1300" dirty="0">
                <a:solidFill>
                  <a:schemeClr val="tx1"/>
                </a:solidFill>
              </a:rPr>
              <a:t>Nem konvencionális beruházás: a kezdő negatív pénzáramokat követően pozitív és negatív nettó pénzáramok egyaránt következnek.</a:t>
            </a:r>
          </a:p>
        </p:txBody>
      </p:sp>
    </p:spTree>
    <p:extLst>
      <p:ext uri="{BB962C8B-B14F-4D97-AF65-F5344CB8AC3E}">
        <p14:creationId xmlns:p14="http://schemas.microsoft.com/office/powerpoint/2010/main" val="2304518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2039986" y="533400"/>
            <a:ext cx="7016195" cy="1143000"/>
          </a:xfrm>
        </p:spPr>
        <p:txBody>
          <a:bodyPr>
            <a:normAutofit/>
          </a:bodyPr>
          <a:lstStyle/>
          <a:p>
            <a:pPr algn="l"/>
            <a:r>
              <a:rPr lang="hu-HU" altLang="hu-HU" dirty="0"/>
              <a:t>Beruházási jellemzők</a:t>
            </a:r>
            <a:endParaRPr lang="en-US" dirty="0"/>
          </a:p>
        </p:txBody>
      </p:sp>
      <p:sp>
        <p:nvSpPr>
          <p:cNvPr id="10" name="Content Placeholder 4"/>
          <p:cNvSpPr>
            <a:spLocks noGrp="1"/>
          </p:cNvSpPr>
          <p:nvPr>
            <p:ph idx="1"/>
          </p:nvPr>
        </p:nvSpPr>
        <p:spPr>
          <a:xfrm>
            <a:off x="1855912" y="1593540"/>
            <a:ext cx="9865097" cy="4578660"/>
          </a:xfrm>
        </p:spPr>
        <p:txBody>
          <a:bodyPr>
            <a:normAutofit fontScale="70000" lnSpcReduction="20000"/>
          </a:bodyPr>
          <a:lstStyle/>
          <a:p>
            <a:pPr lvl="0">
              <a:lnSpc>
                <a:spcPct val="120000"/>
              </a:lnSpc>
            </a:pPr>
            <a:r>
              <a:rPr lang="hu-HU" sz="3400" b="1" i="1" dirty="0"/>
              <a:t>Beruházási idő lehet:</a:t>
            </a:r>
            <a:endParaRPr lang="hu-HU" sz="3400" dirty="0"/>
          </a:p>
          <a:p>
            <a:pPr lvl="1">
              <a:lnSpc>
                <a:spcPct val="120000"/>
              </a:lnSpc>
            </a:pPr>
            <a:r>
              <a:rPr lang="hu-HU" sz="2600" i="1" dirty="0"/>
              <a:t>negatív tőkeáramlás:</a:t>
            </a:r>
            <a:r>
              <a:rPr lang="hu-HU" sz="2600" dirty="0"/>
              <a:t> gyakorlatilag a kivitelezési idő (ezen idő alatt a beruházások nem termelnek jövedelmet, csak pénzkiadást igényelnek), azaz az üzembe helyezés előtti időszak kiadási tételei,</a:t>
            </a:r>
          </a:p>
          <a:p>
            <a:pPr lvl="1">
              <a:lnSpc>
                <a:spcPct val="120000"/>
              </a:lnSpc>
            </a:pPr>
            <a:r>
              <a:rPr lang="hu-HU" sz="2600" i="1" dirty="0"/>
              <a:t>pozitív tőkeáramlás:</a:t>
            </a:r>
            <a:r>
              <a:rPr lang="hu-HU" sz="2600" dirty="0"/>
              <a:t> nem más, mint a hasznos üzemeltetési idő (ahol már pozitív pénzáramokat is termel a beruházás) alatt képződő pénzáramok, azaz az üzembe helyezés utáni időszak.</a:t>
            </a:r>
          </a:p>
          <a:p>
            <a:pPr>
              <a:lnSpc>
                <a:spcPct val="120000"/>
              </a:lnSpc>
            </a:pPr>
            <a:r>
              <a:rPr lang="hu-HU" dirty="0"/>
              <a:t> </a:t>
            </a:r>
            <a:r>
              <a:rPr lang="hu-HU" sz="3400" b="1" i="1" dirty="0"/>
              <a:t>Beruházási ráfordítások lehetnek:</a:t>
            </a:r>
            <a:endParaRPr lang="hu-HU" sz="3400" dirty="0"/>
          </a:p>
          <a:p>
            <a:pPr lvl="1">
              <a:lnSpc>
                <a:spcPct val="120000"/>
              </a:lnSpc>
            </a:pPr>
            <a:r>
              <a:rPr lang="hu-HU" sz="2600" i="1" dirty="0"/>
              <a:t>Egyszeri ráfordítás:</a:t>
            </a:r>
            <a:r>
              <a:rPr lang="hu-HU" sz="2600" dirty="0"/>
              <a:t> kivitelezési időben jelenik meg: beruházási összeg (számlázott érték, szállítási és üzembe helyezési költség, vám, stb. – ami közvetlenül kapcsolódik a beruházás létesítéséhez, azaz attól el nem választható), valamint a beruházáshoz kötődő tartós forgóeszköz lekötés,</a:t>
            </a:r>
          </a:p>
          <a:p>
            <a:pPr lvl="1">
              <a:lnSpc>
                <a:spcPct val="120000"/>
              </a:lnSpc>
            </a:pPr>
            <a:r>
              <a:rPr lang="hu-HU" sz="2600" i="1" dirty="0"/>
              <a:t>Folyamatos ráfordítás:</a:t>
            </a:r>
            <a:r>
              <a:rPr lang="hu-HU" sz="2600" dirty="0"/>
              <a:t> hasznos üzemeltetési időben jelennek meg (lehetnek anyag,- bér,- egyéb jellegű ráfordítások), ezek a működtetéshez szorosan kapcsolódnak.</a:t>
            </a:r>
          </a:p>
        </p:txBody>
      </p:sp>
    </p:spTree>
    <p:extLst>
      <p:ext uri="{BB962C8B-B14F-4D97-AF65-F5344CB8AC3E}">
        <p14:creationId xmlns:p14="http://schemas.microsoft.com/office/powerpoint/2010/main" val="1705250354"/>
      </p:ext>
    </p:extLst>
  </p:cSld>
  <p:clrMapOvr>
    <a:masterClrMapping/>
  </p:clrMapOvr>
</p:sld>
</file>

<file path=ppt/theme/theme1.xml><?xml version="1.0" encoding="utf-8"?>
<a:theme xmlns:a="http://schemas.openxmlformats.org/drawingml/2006/main" name="Śablona_prezentace_N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2" id="{0D558C50-51D4-4EF6-88BF-468640285203}" vid="{DC8905DB-F15E-4664-83D4-7E3B5AAF96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9c10944-04f6-4a56-b45b-bf26d6f81d58">
      <Terms xmlns="http://schemas.microsoft.com/office/infopath/2007/PartnerControls"/>
    </lcf76f155ced4ddcb4097134ff3c332f>
    <TaxCatchAll xmlns="62a0cf90-df98-468d-8e62-9dacbd9cd03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3680334D2C3CA24F9B60010E7D460BC3" ma:contentTypeVersion="14" ma:contentTypeDescription="Új dokumentum létrehozása." ma:contentTypeScope="" ma:versionID="159f34747255fe382f57fc01e5c7e086">
  <xsd:schema xmlns:xsd="http://www.w3.org/2001/XMLSchema" xmlns:xs="http://www.w3.org/2001/XMLSchema" xmlns:p="http://schemas.microsoft.com/office/2006/metadata/properties" xmlns:ns2="19c10944-04f6-4a56-b45b-bf26d6f81d58" xmlns:ns3="62a0cf90-df98-468d-8e62-9dacbd9cd031" targetNamespace="http://schemas.microsoft.com/office/2006/metadata/properties" ma:root="true" ma:fieldsID="72ead364c968a75155ff33fcabe7d437" ns2:_="" ns3:_="">
    <xsd:import namespace="19c10944-04f6-4a56-b45b-bf26d6f81d58"/>
    <xsd:import namespace="62a0cf90-df98-468d-8e62-9dacbd9cd03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c10944-04f6-4a56-b45b-bf26d6f81d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Képcímkék" ma:readOnly="false" ma:fieldId="{5cf76f15-5ced-4ddc-b409-7134ff3c332f}" ma:taxonomyMulti="true" ma:sspId="42107113-769a-4d15-b935-6d8bd9557b3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a0cf90-df98-468d-8e62-9dacbd9cd031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3dbb0656-7c38-45e2-9d93-076a736f137d}" ma:internalName="TaxCatchAll" ma:showField="CatchAllData" ma:web="62a0cf90-df98-468d-8e62-9dacbd9cd03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Résztvevő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Megosztva részletekkel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1E0A4AE-8197-41F7-B86F-8D01A4DC59A5}">
  <ds:schemaRefs>
    <ds:schemaRef ds:uri="fd092f08-ce81-49ff-9dcf-af1944577f02"/>
    <ds:schemaRef ds:uri="d92b5cf3-cece-4e4a-baf8-bdbb641cfa7f"/>
    <ds:schemaRef ds:uri="http://purl.org/dc/elements/1.1/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19c10944-04f6-4a56-b45b-bf26d6f81d58"/>
    <ds:schemaRef ds:uri="62a0cf90-df98-468d-8e62-9dacbd9cd031"/>
  </ds:schemaRefs>
</ds:datastoreItem>
</file>

<file path=customXml/itemProps2.xml><?xml version="1.0" encoding="utf-8"?>
<ds:datastoreItem xmlns:ds="http://schemas.openxmlformats.org/officeDocument/2006/customXml" ds:itemID="{CE93EBA7-EC39-4F26-B031-C9776561D47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6D1C164-3EC9-497C-B458-7D45C6DBD0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c10944-04f6-4a56-b45b-bf26d6f81d58"/>
    <ds:schemaRef ds:uri="62a0cf90-df98-468d-8e62-9dacbd9cd0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Śablona_prezentace_NICE</Template>
  <TotalTime>24946</TotalTime>
  <Words>2957</Words>
  <Application>Microsoft Office PowerPoint</Application>
  <PresentationFormat>Širokoúhlá obrazovka</PresentationFormat>
  <Paragraphs>475</Paragraphs>
  <Slides>44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44</vt:i4>
      </vt:variant>
    </vt:vector>
  </HeadingPairs>
  <TitlesOfParts>
    <vt:vector size="54" baseType="lpstr">
      <vt:lpstr>Arial</vt:lpstr>
      <vt:lpstr>Calibri</vt:lpstr>
      <vt:lpstr>Calibri Light</vt:lpstr>
      <vt:lpstr>Georgia</vt:lpstr>
      <vt:lpstr>Times New Roman</vt:lpstr>
      <vt:lpstr>Wingdings 2</vt:lpstr>
      <vt:lpstr>Wingdings 3</vt:lpstr>
      <vt:lpstr>Śablona_prezentace_NICE</vt:lpstr>
      <vt:lpstr>Equation</vt:lpstr>
      <vt:lpstr>Equation.3</vt:lpstr>
      <vt:lpstr> </vt:lpstr>
      <vt:lpstr> Az óra vázlata:                       </vt:lpstr>
      <vt:lpstr>A beruházások fogalma</vt:lpstr>
      <vt:lpstr>Prezentace aplikace PowerPoint</vt:lpstr>
      <vt:lpstr>Beruházási célok, indítékok</vt:lpstr>
      <vt:lpstr>Beruházási javaslatok jellemzői</vt:lpstr>
      <vt:lpstr>Beruházási döntési problémák</vt:lpstr>
      <vt:lpstr>Beruházások csoportosítása</vt:lpstr>
      <vt:lpstr>Beruházási jellemzők</vt:lpstr>
      <vt:lpstr>Prezentace aplikace PowerPoint</vt:lpstr>
      <vt:lpstr>Beruházások pénzáramai</vt:lpstr>
      <vt:lpstr>Prezentace aplikace PowerPoint</vt:lpstr>
      <vt:lpstr>Prezentace aplikace PowerPoint</vt:lpstr>
      <vt:lpstr>Prezentace aplikace PowerPoint</vt:lpstr>
      <vt:lpstr>Prezentace aplikace PowerPoint</vt:lpstr>
      <vt:lpstr>A beruházások értékelésének módszerei</vt:lpstr>
      <vt:lpstr>Statikus beruházásgazdaságossági számítások</vt:lpstr>
      <vt:lpstr>Költség összehasonlítás</vt:lpstr>
      <vt:lpstr>Számviteli profitráta</vt:lpstr>
      <vt:lpstr>Megtérülési idő</vt:lpstr>
      <vt:lpstr>Prezentace aplikace PowerPoint</vt:lpstr>
      <vt:lpstr>Prezentace aplikace PowerPoint</vt:lpstr>
      <vt:lpstr>Prezentace aplikace PowerPoint</vt:lpstr>
      <vt:lpstr>Dinamikus számítások</vt:lpstr>
      <vt:lpstr>Nettó jelenérték – NPV </vt:lpstr>
      <vt:lpstr>Jövedelmezőségi index – PI </vt:lpstr>
      <vt:lpstr>Belső kamatláb – IRR </vt:lpstr>
      <vt:lpstr>Egyenértékes</vt:lpstr>
      <vt:lpstr>A beruházások kockázatainak becslése</vt:lpstr>
      <vt:lpstr>Prezentace aplikace PowerPoint</vt:lpstr>
      <vt:lpstr>Prezentace aplikace PowerPoint</vt:lpstr>
      <vt:lpstr>Prezentace aplikace PowerPoint</vt:lpstr>
      <vt:lpstr>Prezentace aplikace PowerPoint</vt:lpstr>
      <vt:lpstr>Váltó </vt:lpstr>
      <vt:lpstr>Prezentace aplikace PowerPoint</vt:lpstr>
      <vt:lpstr>Prezentace aplikace PowerPoint</vt:lpstr>
      <vt:lpstr>Részvény</vt:lpstr>
      <vt:lpstr>Prezentace aplikace PowerPoint</vt:lpstr>
      <vt:lpstr>Prezentace aplikace PowerPoint</vt:lpstr>
      <vt:lpstr>feladatok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BOPMH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Magyarország Alaptörvénye (2011. április 25.) Isten, áldd meg a magyart!</dc:title>
  <dc:creator>Dr. Kohlhoffer-Mizser Csilla</dc:creator>
  <cp:lastModifiedBy>Kulihova Kublova Tereza</cp:lastModifiedBy>
  <cp:revision>181</cp:revision>
  <dcterms:created xsi:type="dcterms:W3CDTF">2014-02-19T13:51:38Z</dcterms:created>
  <dcterms:modified xsi:type="dcterms:W3CDTF">2023-09-08T06:59:19Z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0x0101003680334D2C3CA24F9B60010E7D460BC3</vt:lpwstr>
  </property>
</Properties>
</file>