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4"/>
  </p:sldMasterIdLst>
  <p:notesMasterIdLst>
    <p:notesMasterId r:id="rId34"/>
  </p:notesMasterIdLst>
  <p:sldIdLst>
    <p:sldId id="256" r:id="rId5"/>
    <p:sldId id="326" r:id="rId6"/>
    <p:sldId id="378" r:id="rId7"/>
    <p:sldId id="327" r:id="rId8"/>
    <p:sldId id="328" r:id="rId9"/>
    <p:sldId id="329" r:id="rId10"/>
    <p:sldId id="330" r:id="rId11"/>
    <p:sldId id="331" r:id="rId12"/>
    <p:sldId id="332" r:id="rId13"/>
    <p:sldId id="364" r:id="rId14"/>
    <p:sldId id="379" r:id="rId15"/>
    <p:sldId id="355" r:id="rId16"/>
    <p:sldId id="380" r:id="rId17"/>
    <p:sldId id="361" r:id="rId18"/>
    <p:sldId id="381" r:id="rId19"/>
    <p:sldId id="367" r:id="rId20"/>
    <p:sldId id="373" r:id="rId21"/>
    <p:sldId id="368" r:id="rId22"/>
    <p:sldId id="369" r:id="rId23"/>
    <p:sldId id="370" r:id="rId24"/>
    <p:sldId id="382" r:id="rId25"/>
    <p:sldId id="366" r:id="rId26"/>
    <p:sldId id="372" r:id="rId27"/>
    <p:sldId id="377" r:id="rId28"/>
    <p:sldId id="374" r:id="rId29"/>
    <p:sldId id="333" r:id="rId30"/>
    <p:sldId id="375" r:id="rId31"/>
    <p:sldId id="376" r:id="rId32"/>
    <p:sldId id="334" r:id="rId3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2" d="100"/>
          <a:sy n="62" d="100"/>
        </p:scale>
        <p:origin x="40" y="17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17F15-5BFB-4592-9971-F6AABA340095}" type="datetimeFigureOut">
              <a:rPr lang="hu-HU" smtClean="0"/>
              <a:t>2023. 09. 07.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6B5086-1033-4265-9FBA-A4749890C84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68170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B5086-1033-4265-9FBA-A4749890C848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0687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b="1" dirty="0"/>
              <a:t>Főkönyvi karton –</a:t>
            </a:r>
          </a:p>
          <a:p>
            <a:r>
              <a:rPr lang="hu-HU" b="1" dirty="0"/>
              <a:t>Vagyonrész számjele  – decimális</a:t>
            </a:r>
            <a:r>
              <a:rPr lang="hu-HU" b="1" baseline="0" dirty="0"/>
              <a:t> kódrendszer – alapja az EGYSÉGES SZÁMLAKERET:</a:t>
            </a:r>
          </a:p>
          <a:p>
            <a:r>
              <a:rPr lang="hu-HU" b="1" baseline="0" dirty="0"/>
              <a:t>A vagyonrész azonosító kódjának első karakterét a törvény szabályozza 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C280B-C96B-4C60-BD43-32832AB403C4}" type="slidenum">
              <a:rPr lang="hu-HU" smtClean="0"/>
              <a:t>11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Bukucs Erzsébet</a:t>
            </a:r>
          </a:p>
        </p:txBody>
      </p:sp>
    </p:spTree>
    <p:extLst>
      <p:ext uri="{BB962C8B-B14F-4D97-AF65-F5344CB8AC3E}">
        <p14:creationId xmlns:p14="http://schemas.microsoft.com/office/powerpoint/2010/main" val="38210128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C280B-C96B-4C60-BD43-32832AB403C4}" type="slidenum">
              <a:rPr lang="hu-HU" smtClean="0"/>
              <a:t>12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Bukucs Erzsébet</a:t>
            </a:r>
          </a:p>
        </p:txBody>
      </p:sp>
    </p:spTree>
    <p:extLst>
      <p:ext uri="{BB962C8B-B14F-4D97-AF65-F5344CB8AC3E}">
        <p14:creationId xmlns:p14="http://schemas.microsoft.com/office/powerpoint/2010/main" val="37340350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b="1" dirty="0"/>
              <a:t>Főkönyvi karton –</a:t>
            </a:r>
          </a:p>
          <a:p>
            <a:r>
              <a:rPr lang="hu-HU" b="1" dirty="0"/>
              <a:t>Vagyonrész számjele  – decimális</a:t>
            </a:r>
            <a:r>
              <a:rPr lang="hu-HU" b="1" baseline="0" dirty="0"/>
              <a:t> kódrendszer – alapja az EGYSÉGES SZÁMLAKERET:</a:t>
            </a:r>
          </a:p>
          <a:p>
            <a:r>
              <a:rPr lang="hu-HU" b="1" baseline="0" dirty="0"/>
              <a:t>A vagyonrész azonosító kódjának első karakterét a törvény szabályozza 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C280B-C96B-4C60-BD43-32832AB403C4}" type="slidenum">
              <a:rPr lang="hu-HU" smtClean="0"/>
              <a:t>13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Bukucs Erzsébet</a:t>
            </a:r>
          </a:p>
        </p:txBody>
      </p:sp>
    </p:spTree>
    <p:extLst>
      <p:ext uri="{BB962C8B-B14F-4D97-AF65-F5344CB8AC3E}">
        <p14:creationId xmlns:p14="http://schemas.microsoft.com/office/powerpoint/2010/main" val="9111510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vagyonrészről készített nyilvántartás 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C280B-C96B-4C60-BD43-32832AB403C4}" type="slidenum">
              <a:rPr lang="hu-HU" smtClean="0"/>
              <a:t>14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Bukucs Erzsébet</a:t>
            </a:r>
          </a:p>
        </p:txBody>
      </p:sp>
    </p:spTree>
    <p:extLst>
      <p:ext uri="{BB962C8B-B14F-4D97-AF65-F5344CB8AC3E}">
        <p14:creationId xmlns:p14="http://schemas.microsoft.com/office/powerpoint/2010/main" val="13143478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vagyonrészről készített nyilvántartás 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C280B-C96B-4C60-BD43-32832AB403C4}" type="slidenum">
              <a:rPr lang="hu-HU" smtClean="0"/>
              <a:t>15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Bukucs Erzsébet</a:t>
            </a:r>
          </a:p>
        </p:txBody>
      </p:sp>
    </p:spTree>
    <p:extLst>
      <p:ext uri="{BB962C8B-B14F-4D97-AF65-F5344CB8AC3E}">
        <p14:creationId xmlns:p14="http://schemas.microsoft.com/office/powerpoint/2010/main" val="1588887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vagyonrészről készített nyilvántartás 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C280B-C96B-4C60-BD43-32832AB403C4}" type="slidenum">
              <a:rPr lang="hu-HU" smtClean="0"/>
              <a:t>16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Bukucs Erzsébet</a:t>
            </a:r>
          </a:p>
        </p:txBody>
      </p:sp>
    </p:spTree>
    <p:extLst>
      <p:ext uri="{BB962C8B-B14F-4D97-AF65-F5344CB8AC3E}">
        <p14:creationId xmlns:p14="http://schemas.microsoft.com/office/powerpoint/2010/main" val="42636205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vagyonrészről készített nyilvántartás 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C280B-C96B-4C60-BD43-32832AB403C4}" type="slidenum">
              <a:rPr lang="hu-HU" smtClean="0"/>
              <a:t>17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Bukucs Erzsébet</a:t>
            </a:r>
          </a:p>
        </p:txBody>
      </p:sp>
    </p:spTree>
    <p:extLst>
      <p:ext uri="{BB962C8B-B14F-4D97-AF65-F5344CB8AC3E}">
        <p14:creationId xmlns:p14="http://schemas.microsoft.com/office/powerpoint/2010/main" val="32937934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vagyonrészről készített nyilvántartás 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C280B-C96B-4C60-BD43-32832AB403C4}" type="slidenum">
              <a:rPr lang="hu-HU" smtClean="0"/>
              <a:t>18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Bukucs Erzsébet</a:t>
            </a:r>
          </a:p>
        </p:txBody>
      </p:sp>
    </p:spTree>
    <p:extLst>
      <p:ext uri="{BB962C8B-B14F-4D97-AF65-F5344CB8AC3E}">
        <p14:creationId xmlns:p14="http://schemas.microsoft.com/office/powerpoint/2010/main" val="16916641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vagyonrészről készített nyilvántartás 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C280B-C96B-4C60-BD43-32832AB403C4}" type="slidenum">
              <a:rPr lang="hu-HU" smtClean="0"/>
              <a:t>19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Bukucs Erzsébet</a:t>
            </a:r>
          </a:p>
        </p:txBody>
      </p:sp>
    </p:spTree>
    <p:extLst>
      <p:ext uri="{BB962C8B-B14F-4D97-AF65-F5344CB8AC3E}">
        <p14:creationId xmlns:p14="http://schemas.microsoft.com/office/powerpoint/2010/main" val="42636205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vagyonrészről készített nyilvántartás 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C280B-C96B-4C60-BD43-32832AB403C4}" type="slidenum">
              <a:rPr lang="hu-HU" smtClean="0"/>
              <a:t>20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Bukucs Erzsébet</a:t>
            </a:r>
          </a:p>
        </p:txBody>
      </p:sp>
    </p:spTree>
    <p:extLst>
      <p:ext uri="{BB962C8B-B14F-4D97-AF65-F5344CB8AC3E}">
        <p14:creationId xmlns:p14="http://schemas.microsoft.com/office/powerpoint/2010/main" val="4263620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B5086-1033-4265-9FBA-A4749890C848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0483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vagyonrészről készített nyilvántartás 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C280B-C96B-4C60-BD43-32832AB403C4}" type="slidenum">
              <a:rPr lang="hu-HU" smtClean="0"/>
              <a:t>21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Bukucs Erzsébet</a:t>
            </a:r>
          </a:p>
        </p:txBody>
      </p:sp>
    </p:spTree>
    <p:extLst>
      <p:ext uri="{BB962C8B-B14F-4D97-AF65-F5344CB8AC3E}">
        <p14:creationId xmlns:p14="http://schemas.microsoft.com/office/powerpoint/2010/main" val="27453856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vagyonrészről készített nyilvántartás 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C280B-C96B-4C60-BD43-32832AB403C4}" type="slidenum">
              <a:rPr lang="hu-HU" smtClean="0"/>
              <a:t>22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Bukucs Erzsébet</a:t>
            </a:r>
          </a:p>
        </p:txBody>
      </p:sp>
    </p:spTree>
    <p:extLst>
      <p:ext uri="{BB962C8B-B14F-4D97-AF65-F5344CB8AC3E}">
        <p14:creationId xmlns:p14="http://schemas.microsoft.com/office/powerpoint/2010/main" val="32367237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vagyonrészről készített nyilvántartás 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C280B-C96B-4C60-BD43-32832AB403C4}" type="slidenum">
              <a:rPr lang="hu-HU" smtClean="0"/>
              <a:t>23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Bukucs Erzsébet</a:t>
            </a:r>
          </a:p>
        </p:txBody>
      </p:sp>
    </p:spTree>
    <p:extLst>
      <p:ext uri="{BB962C8B-B14F-4D97-AF65-F5344CB8AC3E}">
        <p14:creationId xmlns:p14="http://schemas.microsoft.com/office/powerpoint/2010/main" val="179207061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vagyonrészről készített nyilvántartás 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C280B-C96B-4C60-BD43-32832AB403C4}" type="slidenum">
              <a:rPr lang="hu-HU" smtClean="0"/>
              <a:t>24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Bukucs Erzsébet</a:t>
            </a:r>
          </a:p>
        </p:txBody>
      </p:sp>
    </p:spTree>
    <p:extLst>
      <p:ext uri="{BB962C8B-B14F-4D97-AF65-F5344CB8AC3E}">
        <p14:creationId xmlns:p14="http://schemas.microsoft.com/office/powerpoint/2010/main" val="4286754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B5086-1033-4265-9FBA-A4749890C848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219851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B5086-1033-4265-9FBA-A4749890C848}" type="slidenum">
              <a:rPr lang="hu-HU" smtClean="0"/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58552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B5086-1033-4265-9FBA-A4749890C848}" type="slidenum">
              <a:rPr lang="hu-HU" smtClean="0"/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302164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B5086-1033-4265-9FBA-A4749890C848}" type="slidenum">
              <a:rPr lang="hu-HU" smtClean="0"/>
              <a:t>28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15973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B5086-1033-4265-9FBA-A4749890C848}" type="slidenum">
              <a:rPr lang="hu-HU" smtClean="0"/>
              <a:t>29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90193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B5086-1033-4265-9FBA-A4749890C848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46008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B5086-1033-4265-9FBA-A4749890C848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95011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B5086-1033-4265-9FBA-A4749890C848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470935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B5086-1033-4265-9FBA-A4749890C848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004129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B5086-1033-4265-9FBA-A4749890C848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96128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6B5086-1033-4265-9FBA-A4749890C848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821002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b="1" dirty="0"/>
              <a:t>Főkönyvi karton –</a:t>
            </a:r>
          </a:p>
          <a:p>
            <a:r>
              <a:rPr lang="hu-HU" b="1" dirty="0"/>
              <a:t>Vagyonrész számjele  – decimális</a:t>
            </a:r>
            <a:r>
              <a:rPr lang="hu-HU" b="1" baseline="0" dirty="0"/>
              <a:t> kódrendszer – alapja az EGYSÉGES SZÁMLAKERET:</a:t>
            </a:r>
          </a:p>
          <a:p>
            <a:r>
              <a:rPr lang="hu-HU" b="1" baseline="0" dirty="0"/>
              <a:t>A vagyonrész azonosító kódjának első karakterét a törvény szabályozza </a:t>
            </a:r>
            <a:endParaRPr lang="hu-HU" b="1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4C280B-C96B-4C60-BD43-32832AB403C4}" type="slidenum">
              <a:rPr lang="hu-HU" smtClean="0"/>
              <a:t>10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Bukucs Erzsébet</a:t>
            </a:r>
          </a:p>
        </p:txBody>
      </p:sp>
    </p:spTree>
    <p:extLst>
      <p:ext uri="{BB962C8B-B14F-4D97-AF65-F5344CB8AC3E}">
        <p14:creationId xmlns:p14="http://schemas.microsoft.com/office/powerpoint/2010/main" val="2777272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093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79277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480998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000286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2578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3" y="2367094"/>
            <a:ext cx="10363827" cy="342410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CD38B-1E98-4F42-ABCF-5D3C048C494E}" type="datetime1">
              <a:rPr lang="hu-HU" smtClean="0"/>
              <a:t>2023. 09. 07.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/>
              <a:t>Bukucs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C91D41-F1D5-4DBC-A37F-912C307ED7B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7849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64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-beszamolo.im.gov.hu/" TargetMode="Externa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jpeg"/><Relationship Id="rId5" Type="http://schemas.openxmlformats.org/officeDocument/2006/relationships/image" Target="../media/image20.jpeg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083577" y="1772816"/>
            <a:ext cx="7751805" cy="2387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hu-HU" sz="3600" dirty="0"/>
            </a:br>
            <a:br>
              <a:rPr lang="hu-HU" sz="3600" dirty="0"/>
            </a:br>
            <a:r>
              <a:rPr lang="hu-HU" b="1" cap="all" dirty="0">
                <a:ea typeface="Tahoma" panose="020B0604030504040204" pitchFamily="34" charset="0"/>
              </a:rPr>
              <a:t>Számvitel alapjai</a:t>
            </a:r>
            <a:br>
              <a:rPr lang="hu-H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hu-H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20096" y="3717032"/>
            <a:ext cx="8700439" cy="16557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hu-HU" altLang="hu-HU" sz="4000" b="1" cap="all" dirty="0">
                <a:solidFill>
                  <a:schemeClr val="tx1"/>
                </a:solidFill>
                <a:ea typeface="Tahoma" panose="020B0604030504040204" pitchFamily="34" charset="0"/>
              </a:rPr>
              <a:t>Mivel foglalkozik a számvitel?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ím 1">
            <a:extLst>
              <a:ext uri="{FF2B5EF4-FFF2-40B4-BE49-F238E27FC236}">
                <a16:creationId xmlns:a16="http://schemas.microsoft.com/office/drawing/2014/main" id="{2E8A3FCA-87F5-43B0-9978-624AFE628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058" y="1196752"/>
            <a:ext cx="7773338" cy="1008112"/>
          </a:xfrm>
        </p:spPr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hu-HU" sz="32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Nyilvántartás - </a:t>
            </a:r>
            <a:r>
              <a:rPr lang="hu-HU" sz="3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Főkönyvi számla: </a:t>
            </a:r>
            <a:endParaRPr lang="hu-HU" sz="3200" dirty="0">
              <a:solidFill>
                <a:schemeClr val="tx1"/>
              </a:solidFill>
            </a:endParaRPr>
          </a:p>
        </p:txBody>
      </p:sp>
      <p:sp>
        <p:nvSpPr>
          <p:cNvPr id="12" name="Tartalom helye 2">
            <a:extLst>
              <a:ext uri="{FF2B5EF4-FFF2-40B4-BE49-F238E27FC236}">
                <a16:creationId xmlns:a16="http://schemas.microsoft.com/office/drawing/2014/main" id="{8C6B3452-F4B9-4774-89BF-D2B83549F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7058" y="2204864"/>
            <a:ext cx="9821550" cy="2232248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hu-H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vagyonrészről készített nyilvántartás állomány növekedések és csökkenések értékét rögzítjük előjelek nélkül, két számoszlopban. </a:t>
            </a:r>
          </a:p>
          <a:p>
            <a:pPr marL="0" indent="0" algn="ctr">
              <a:buNone/>
            </a:pPr>
            <a:r>
              <a:rPr lang="hu-H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     </a:t>
            </a:r>
            <a:endParaRPr lang="hu-HU" sz="22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Tartalom helye 2">
            <a:extLst>
              <a:ext uri="{FF2B5EF4-FFF2-40B4-BE49-F238E27FC236}">
                <a16:creationId xmlns:a16="http://schemas.microsoft.com/office/drawing/2014/main" id="{35F08A4F-236E-4CDB-8CBB-D73E1027FBBD}"/>
              </a:ext>
            </a:extLst>
          </p:cNvPr>
          <p:cNvSpPr txBox="1">
            <a:spLocks/>
          </p:cNvSpPr>
          <p:nvPr/>
        </p:nvSpPr>
        <p:spPr>
          <a:xfrm>
            <a:off x="1271464" y="3221312"/>
            <a:ext cx="7772870" cy="26642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hu-H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Vagyonrész számjele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hu-H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   Főkönyvi számla száma   K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145BDC61-5520-4AC1-BFD9-AB26F75588EA}"/>
              </a:ext>
            </a:extLst>
          </p:cNvPr>
          <p:cNvCxnSpPr/>
          <p:nvPr/>
        </p:nvCxnSpPr>
        <p:spPr>
          <a:xfrm>
            <a:off x="2423592" y="4221088"/>
            <a:ext cx="547260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293016A7-5FA1-4419-A8AC-A729A8CAB3BB}"/>
              </a:ext>
            </a:extLst>
          </p:cNvPr>
          <p:cNvCxnSpPr>
            <a:cxnSpLocks/>
          </p:cNvCxnSpPr>
          <p:nvPr/>
        </p:nvCxnSpPr>
        <p:spPr>
          <a:xfrm flipV="1">
            <a:off x="5087888" y="4221088"/>
            <a:ext cx="0" cy="229587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46751"/>
      </p:ext>
    </p:extLst>
  </p:cSld>
  <p:clrMapOvr>
    <a:masterClrMapping/>
  </p:clrMapOvr>
  <p:transition spd="slow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79978" y="620688"/>
            <a:ext cx="7773338" cy="1008112"/>
          </a:xfrm>
        </p:spPr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hu-HU" sz="2800" b="1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Nyilvántartás - </a:t>
            </a:r>
            <a:r>
              <a:rPr lang="hu-HU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Főkönyvi számla száma </a:t>
            </a:r>
            <a:endParaRPr lang="hu-HU" sz="2800" dirty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79576" y="1484784"/>
            <a:ext cx="9287270" cy="525658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Főkönyvi számla szám első számjegyének meghatározása - törvényi előírás alapján történik (Egységes számlakeret – számla osztályok kötelező előírása)</a:t>
            </a:r>
          </a:p>
          <a:p>
            <a:pPr marL="457200" indent="-457200">
              <a:buAutoNum type="arabicPeriod"/>
            </a:pP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Befektetett eszközök</a:t>
            </a:r>
          </a:p>
          <a:p>
            <a:pPr marL="457200" indent="-457200">
              <a:buAutoNum type="arabicPeriod"/>
            </a:pP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Készletek</a:t>
            </a:r>
          </a:p>
          <a:p>
            <a:pPr marL="457200" indent="-457200">
              <a:buAutoNum type="arabicPeriod"/>
            </a:pP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Követelések, értékpapírok, pénzeszközök</a:t>
            </a:r>
          </a:p>
          <a:p>
            <a:pPr marL="457200" indent="-457200">
              <a:buAutoNum type="arabicPeriod"/>
            </a:pP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Források</a:t>
            </a:r>
          </a:p>
          <a:p>
            <a:pPr marL="457200" indent="-457200">
              <a:buAutoNum type="arabicPeriod"/>
            </a:pP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Költségek</a:t>
            </a:r>
          </a:p>
          <a:p>
            <a:pPr marL="457200" indent="-457200">
              <a:buAutoNum type="arabicPeriod"/>
            </a:pP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…….</a:t>
            </a:r>
          </a:p>
          <a:p>
            <a:pPr marL="457200" indent="-457200">
              <a:buAutoNum type="arabicPeriod"/>
            </a:pP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…….</a:t>
            </a:r>
          </a:p>
          <a:p>
            <a:pPr marL="457200" indent="-457200">
              <a:buAutoNum type="arabicPeriod"/>
            </a:pP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Ráfordítások</a:t>
            </a:r>
          </a:p>
          <a:p>
            <a:pPr marL="457200" indent="-457200">
              <a:buAutoNum type="arabicPeriod"/>
            </a:pP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Bevételek</a:t>
            </a:r>
          </a:p>
          <a:p>
            <a:pPr marL="0" indent="0">
              <a:buNone/>
            </a:pPr>
            <a:endParaRPr lang="hu-HU" sz="2200" dirty="0">
              <a:solidFill>
                <a:schemeClr val="tx1"/>
              </a:solidFill>
              <a:ea typeface="Tahoma" panose="020B0604030504040204" pitchFamily="34" charset="0"/>
            </a:endParaRPr>
          </a:p>
          <a:p>
            <a:pPr marL="0" indent="0">
              <a:buNone/>
            </a:pPr>
            <a:endParaRPr lang="hu-HU" sz="2200" dirty="0">
              <a:solidFill>
                <a:schemeClr val="tx1"/>
              </a:solidFill>
              <a:ea typeface="Tahoma" panose="020B0604030504040204" pitchFamily="34" charset="0"/>
            </a:endParaRPr>
          </a:p>
          <a:p>
            <a:pPr marL="0" indent="0">
              <a:buNone/>
            </a:pPr>
            <a:endParaRPr lang="hu-HU" sz="2200" dirty="0">
              <a:solidFill>
                <a:schemeClr val="tx1"/>
              </a:solidFill>
              <a:ea typeface="Tahoma" panose="020B0604030504040204" pitchFamily="34" charset="0"/>
            </a:endParaRPr>
          </a:p>
          <a:p>
            <a:pPr marL="0" indent="0">
              <a:buNone/>
            </a:pPr>
            <a:endParaRPr lang="hu-HU" sz="2200" dirty="0">
              <a:solidFill>
                <a:schemeClr val="tx1"/>
              </a:solidFill>
              <a:ea typeface="Tahoma" panose="020B0604030504040204" pitchFamily="34" charset="0"/>
            </a:endParaRPr>
          </a:p>
          <a:p>
            <a:pPr marL="0" indent="0">
              <a:buNone/>
            </a:pPr>
            <a:endParaRPr lang="hu-HU" sz="2200" dirty="0">
              <a:solidFill>
                <a:schemeClr val="tx1"/>
              </a:solidFill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262374"/>
      </p:ext>
    </p:extLst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09330" y="566276"/>
            <a:ext cx="8639197" cy="1008112"/>
          </a:xfrm>
        </p:spPr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hu-HU" sz="2800" b="1" dirty="0">
                <a:solidFill>
                  <a:srgbClr val="00B0F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Nyilvántartás -</a:t>
            </a:r>
            <a:r>
              <a:rPr lang="hu-HU" sz="2800" b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hu-HU" sz="28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Számlatükör tartalmazza: </a:t>
            </a:r>
            <a:br>
              <a:rPr lang="hu-HU" sz="28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</a:br>
            <a:r>
              <a:rPr lang="hu-HU" sz="28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minden főkönyvi számla számát és megnevezését pl:</a:t>
            </a:r>
            <a:endParaRPr lang="hu-HU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25251" y="1601416"/>
            <a:ext cx="7772870" cy="52565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Számlaosztály részlet</a:t>
            </a:r>
          </a:p>
          <a:p>
            <a:pPr marL="457200" lvl="1" indent="0">
              <a:buNone/>
            </a:pPr>
            <a:endParaRPr lang="hu-HU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9005180"/>
              </p:ext>
            </p:extLst>
          </p:nvPr>
        </p:nvGraphicFramePr>
        <p:xfrm>
          <a:off x="2225250" y="2137626"/>
          <a:ext cx="8335245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70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4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23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5567">
                <a:tc gridSpan="2">
                  <a:txBody>
                    <a:bodyPr/>
                    <a:lstStyle/>
                    <a:p>
                      <a:pPr algn="ctr"/>
                      <a:r>
                        <a:rPr lang="hu-HU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Számla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hu-HU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Számla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hu-HU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Megnevezés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567">
                <a:tc>
                  <a:txBody>
                    <a:bodyPr/>
                    <a:lstStyle/>
                    <a:p>
                      <a:r>
                        <a:rPr lang="hu-HU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Osztály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Csoport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Befektetett</a:t>
                      </a:r>
                      <a:r>
                        <a:rPr lang="hu-HU" sz="1800" baseline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 eszköz</a:t>
                      </a:r>
                      <a:endParaRPr lang="hu-H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sz="18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8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Ingatlanok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hu-HU" sz="180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Földterületek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2.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Épületek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9408732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315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Műszaki gépek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72220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Gyártó gépek berendezések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08518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800" kern="1200" dirty="0">
                        <a:solidFill>
                          <a:schemeClr val="bg2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6546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889622"/>
      </p:ext>
    </p:extLst>
  </p:cSld>
  <p:clrMapOvr>
    <a:masterClrMapping/>
  </p:clrMapOvr>
  <p:transition spd="slow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ím 1">
            <a:extLst>
              <a:ext uri="{FF2B5EF4-FFF2-40B4-BE49-F238E27FC236}">
                <a16:creationId xmlns:a16="http://schemas.microsoft.com/office/drawing/2014/main" id="{2E8A3FCA-87F5-43B0-9978-624AFE628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7058" y="1196752"/>
            <a:ext cx="9677534" cy="1008112"/>
          </a:xfrm>
        </p:spPr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hu-HU" sz="3200" b="1" dirty="0">
                <a:solidFill>
                  <a:srgbClr val="00B0F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Nyilvántartás -</a:t>
            </a:r>
            <a:r>
              <a:rPr lang="hu-HU" sz="3200" b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hu-HU" sz="32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Főkönyvi számlák használata:</a:t>
            </a:r>
            <a:endParaRPr lang="hu-H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artalom helye 2">
            <a:extLst>
              <a:ext uri="{FF2B5EF4-FFF2-40B4-BE49-F238E27FC236}">
                <a16:creationId xmlns:a16="http://schemas.microsoft.com/office/drawing/2014/main" id="{8C6B3452-F4B9-4774-89BF-D2B83549F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7058" y="2204864"/>
            <a:ext cx="9821550" cy="2232248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marL="0" indent="0" algn="just">
              <a:buNone/>
            </a:pP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Állomány</a:t>
            </a: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 növekedések és csökkenések értékét </a:t>
            </a: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rögzítjük </a:t>
            </a: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előjelek nélkül, két számoszlopban. </a:t>
            </a:r>
          </a:p>
          <a:p>
            <a:pPr marL="0" indent="0" algn="ctr">
              <a:buNone/>
            </a:pPr>
            <a:r>
              <a:rPr lang="hu-HU" sz="2200" dirty="0">
                <a:ea typeface="Tahoma" panose="020B0604030504040204" pitchFamily="34" charset="0"/>
              </a:rPr>
              <a:t>	     </a:t>
            </a:r>
            <a:endParaRPr lang="hu-HU" sz="2200" b="1" dirty="0">
              <a:solidFill>
                <a:schemeClr val="tx1"/>
              </a:solidFill>
              <a:ea typeface="Tahoma" panose="020B0604030504040204" pitchFamily="34" charset="0"/>
            </a:endParaRPr>
          </a:p>
        </p:txBody>
      </p:sp>
      <p:sp>
        <p:nvSpPr>
          <p:cNvPr id="13" name="Tartalom helye 2">
            <a:extLst>
              <a:ext uri="{FF2B5EF4-FFF2-40B4-BE49-F238E27FC236}">
                <a16:creationId xmlns:a16="http://schemas.microsoft.com/office/drawing/2014/main" id="{35F08A4F-236E-4CDB-8CBB-D73E1027FBBD}"/>
              </a:ext>
            </a:extLst>
          </p:cNvPr>
          <p:cNvSpPr txBox="1">
            <a:spLocks/>
          </p:cNvSpPr>
          <p:nvPr/>
        </p:nvSpPr>
        <p:spPr>
          <a:xfrm>
            <a:off x="1271464" y="3221312"/>
            <a:ext cx="7772870" cy="266429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hu-H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   Főkönyvi számla száma   K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145BDC61-5520-4AC1-BFD9-AB26F75588EA}"/>
              </a:ext>
            </a:extLst>
          </p:cNvPr>
          <p:cNvCxnSpPr/>
          <p:nvPr/>
        </p:nvCxnSpPr>
        <p:spPr>
          <a:xfrm>
            <a:off x="2423592" y="3717032"/>
            <a:ext cx="547260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293016A7-5FA1-4419-A8AC-A729A8CAB3BB}"/>
              </a:ext>
            </a:extLst>
          </p:cNvPr>
          <p:cNvCxnSpPr>
            <a:cxnSpLocks/>
          </p:cNvCxnSpPr>
          <p:nvPr/>
        </p:nvCxnSpPr>
        <p:spPr>
          <a:xfrm flipV="1">
            <a:off x="5087888" y="3717032"/>
            <a:ext cx="0" cy="229587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Képtalálat a következ&amp;odblac;re: „kérd&amp;odblac;jel”">
            <a:extLst>
              <a:ext uri="{FF2B5EF4-FFF2-40B4-BE49-F238E27FC236}">
                <a16:creationId xmlns:a16="http://schemas.microsoft.com/office/drawing/2014/main" id="{0901CBFD-DBEA-4107-A880-708B7A2F7F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018" y="4055720"/>
            <a:ext cx="1893536" cy="189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Képtalálat a következ&amp;odblac;re: „kérd&amp;odblac;jel”">
            <a:extLst>
              <a:ext uri="{FF2B5EF4-FFF2-40B4-BE49-F238E27FC236}">
                <a16:creationId xmlns:a16="http://schemas.microsoft.com/office/drawing/2014/main" id="{C7DBEAFE-B60F-4D87-B513-CFDA74AFD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483" y="4023896"/>
            <a:ext cx="1656184" cy="189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5655535"/>
      </p:ext>
    </p:extLst>
  </p:cSld>
  <p:clrMapOvr>
    <a:masterClrMapping/>
  </p:clrMapOvr>
  <p:transition spd="slow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74496" y="260648"/>
            <a:ext cx="9322104" cy="1008112"/>
          </a:xfrm>
        </p:spPr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hu-HU" sz="2800" b="1" dirty="0">
                <a:solidFill>
                  <a:srgbClr val="00B0F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Nyilvántartás - </a:t>
            </a:r>
            <a:r>
              <a:rPr lang="hu-HU" sz="28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Főkönyvi számlák használata:</a:t>
            </a:r>
            <a:endParaRPr lang="hu-H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44634" y="1196752"/>
            <a:ext cx="7772870" cy="5256584"/>
          </a:xfrm>
          <a:prstGeom prst="rect">
            <a:avLst/>
          </a:prstGeo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hu-HU" sz="4400" b="1" dirty="0">
                <a:solidFill>
                  <a:schemeClr val="tx1"/>
                </a:solidFill>
                <a:ea typeface="Tahoma" panose="020B0604030504040204" pitchFamily="34" charset="0"/>
              </a:rPr>
              <a:t>Eszköz számlák: </a:t>
            </a:r>
          </a:p>
          <a:p>
            <a:pPr marL="0" indent="0">
              <a:buNone/>
            </a:pPr>
            <a:r>
              <a:rPr lang="hu-HU" sz="3800" dirty="0">
                <a:solidFill>
                  <a:schemeClr val="tx1"/>
                </a:solidFill>
                <a:ea typeface="Tahoma" panose="020B0604030504040204" pitchFamily="34" charset="0"/>
              </a:rPr>
              <a:t>1. </a:t>
            </a:r>
            <a:r>
              <a:rPr lang="hu-HU" sz="4000" dirty="0">
                <a:solidFill>
                  <a:schemeClr val="tx1"/>
                </a:solidFill>
                <a:ea typeface="Tahoma" panose="020B0604030504040204" pitchFamily="34" charset="0"/>
              </a:rPr>
              <a:t>Befektetett eszközök </a:t>
            </a:r>
          </a:p>
          <a:p>
            <a:pPr marL="0" indent="0">
              <a:buNone/>
            </a:pPr>
            <a:r>
              <a:rPr lang="hu-HU" sz="4000" dirty="0">
                <a:solidFill>
                  <a:schemeClr val="tx1"/>
                </a:solidFill>
                <a:ea typeface="Tahoma" panose="020B0604030504040204" pitchFamily="34" charset="0"/>
              </a:rPr>
              <a:t>2. Készletek</a:t>
            </a:r>
          </a:p>
          <a:p>
            <a:pPr marL="0" indent="0">
              <a:buNone/>
            </a:pPr>
            <a:r>
              <a:rPr lang="hu-HU" sz="4000" dirty="0">
                <a:solidFill>
                  <a:schemeClr val="tx1"/>
                </a:solidFill>
                <a:ea typeface="Tahoma" panose="020B0604030504040204" pitchFamily="34" charset="0"/>
              </a:rPr>
              <a:t>3. Követelések, értékpapírok, pénz eszközök…</a:t>
            </a:r>
          </a:p>
          <a:p>
            <a:pPr marL="0" indent="0">
              <a:buNone/>
            </a:pPr>
            <a:r>
              <a:rPr lang="hu-HU" sz="4000" dirty="0">
                <a:solidFill>
                  <a:schemeClr val="tx1"/>
                </a:solidFill>
                <a:ea typeface="Tahoma" panose="020B0604030504040204" pitchFamily="34" charset="0"/>
              </a:rPr>
              <a:t>5. Költségek</a:t>
            </a:r>
          </a:p>
          <a:p>
            <a:pPr marL="0" indent="0">
              <a:buNone/>
            </a:pPr>
            <a:r>
              <a:rPr lang="hu-HU" sz="4000" dirty="0">
                <a:solidFill>
                  <a:schemeClr val="tx1"/>
                </a:solidFill>
                <a:ea typeface="Tahoma" panose="020B0604030504040204" pitchFamily="34" charset="0"/>
              </a:rPr>
              <a:t>8. Ráfordítások</a:t>
            </a:r>
          </a:p>
          <a:p>
            <a:pPr marL="0" indent="0">
              <a:buNone/>
            </a:pPr>
            <a:r>
              <a:rPr lang="hu-H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 </a:t>
            </a:r>
          </a:p>
          <a:p>
            <a:pPr marL="0" indent="0">
              <a:buNone/>
            </a:pPr>
            <a:r>
              <a:rPr lang="hu-HU" sz="4500" b="1" dirty="0">
                <a:solidFill>
                  <a:srgbClr val="00B050"/>
                </a:solidFill>
                <a:ea typeface="Tahoma" panose="020B0604030504040204" pitchFamily="34" charset="0"/>
              </a:rPr>
              <a:t>Tartozik</a:t>
            </a:r>
            <a:r>
              <a:rPr lang="hu-HU" sz="3100" b="1" dirty="0">
                <a:solidFill>
                  <a:schemeClr val="tx1"/>
                </a:solidFill>
                <a:ea typeface="Tahoma" panose="020B0604030504040204" pitchFamily="34" charset="0"/>
              </a:rPr>
              <a:t>      </a:t>
            </a:r>
            <a:r>
              <a:rPr lang="hu-HU" sz="5800" b="1" dirty="0">
                <a:solidFill>
                  <a:schemeClr val="tx1"/>
                </a:solidFill>
                <a:ea typeface="Tahoma" panose="020B0604030504040204" pitchFamily="34" charset="0"/>
              </a:rPr>
              <a:t>1. 2 . 3. 5. 8.  </a:t>
            </a:r>
            <a:r>
              <a:rPr lang="hu-HU" sz="4500" b="1" dirty="0">
                <a:solidFill>
                  <a:srgbClr val="FF0000"/>
                </a:solidFill>
                <a:ea typeface="Tahoma" panose="020B0604030504040204" pitchFamily="34" charset="0"/>
              </a:rPr>
              <a:t>Követel</a:t>
            </a:r>
            <a:endParaRPr lang="hu-HU" sz="4500" dirty="0">
              <a:solidFill>
                <a:srgbClr val="FF0000"/>
              </a:solidFill>
              <a:ea typeface="Tahoma" panose="020B0604030504040204" pitchFamily="34" charset="0"/>
            </a:endParaRPr>
          </a:p>
          <a:p>
            <a:pPr marL="0" indent="0">
              <a:buNone/>
            </a:pPr>
            <a:endParaRPr lang="hu-HU" sz="5800" dirty="0">
              <a:ea typeface="Tahoma" panose="020B0604030504040204" pitchFamily="34" charset="0"/>
            </a:endParaRPr>
          </a:p>
          <a:p>
            <a:pPr marL="0" indent="0">
              <a:buNone/>
            </a:pPr>
            <a:r>
              <a:rPr lang="hu-HU" sz="5800" b="1" dirty="0">
                <a:solidFill>
                  <a:srgbClr val="FF0000"/>
                </a:solidFill>
                <a:ea typeface="Tahoma" panose="020B0604030504040204" pitchFamily="34" charset="0"/>
              </a:rPr>
              <a:t> </a:t>
            </a:r>
            <a:r>
              <a:rPr lang="hu-HU" sz="5100" b="1" dirty="0">
                <a:solidFill>
                  <a:srgbClr val="00B050"/>
                </a:solidFill>
                <a:ea typeface="Tahoma" panose="020B0604030504040204" pitchFamily="34" charset="0"/>
              </a:rPr>
              <a:t>Növekedések</a:t>
            </a:r>
            <a:r>
              <a:rPr lang="hu-HU" sz="31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Tahoma" panose="020B0604030504040204" pitchFamily="34" charset="0"/>
              </a:rPr>
              <a:t> </a:t>
            </a:r>
            <a:r>
              <a:rPr lang="hu-HU" sz="3100" b="1" dirty="0">
                <a:solidFill>
                  <a:srgbClr val="FF0000"/>
                </a:solidFill>
                <a:ea typeface="Tahoma" panose="020B0604030504040204" pitchFamily="34" charset="0"/>
              </a:rPr>
              <a:t>         </a:t>
            </a:r>
            <a:r>
              <a:rPr lang="hu-HU" sz="5100" b="1" dirty="0">
                <a:solidFill>
                  <a:srgbClr val="FF0000"/>
                </a:solidFill>
                <a:ea typeface="Tahoma" panose="020B0604030504040204" pitchFamily="34" charset="0"/>
              </a:rPr>
              <a:t>Csökkenések</a:t>
            </a:r>
          </a:p>
          <a:p>
            <a:pPr marL="0" indent="0">
              <a:buNone/>
            </a:pPr>
            <a:endParaRPr lang="hu-HU" sz="31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ahoma" panose="020B0604030504040204" pitchFamily="34" charset="0"/>
            </a:endParaRPr>
          </a:p>
          <a:p>
            <a:pPr marL="0" indent="0">
              <a:buNone/>
            </a:pPr>
            <a:r>
              <a:rPr lang="hu-HU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	</a:t>
            </a:r>
            <a:r>
              <a:rPr lang="hu-HU" sz="5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	</a:t>
            </a:r>
            <a:r>
              <a:rPr lang="hu-HU" sz="5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+</a:t>
            </a:r>
            <a:r>
              <a:rPr lang="hu-HU" sz="5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	</a:t>
            </a:r>
            <a:r>
              <a:rPr lang="hu-HU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	</a:t>
            </a:r>
            <a:r>
              <a:rPr lang="hu-HU" sz="31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 </a:t>
            </a:r>
            <a:r>
              <a:rPr lang="hu-HU" sz="7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-</a:t>
            </a:r>
            <a:r>
              <a:rPr lang="hu-HU" sz="7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	</a:t>
            </a:r>
          </a:p>
          <a:p>
            <a:pPr marL="0" indent="0">
              <a:buNone/>
            </a:pPr>
            <a:r>
              <a:rPr lang="hu-H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	</a:t>
            </a:r>
            <a:endParaRPr lang="hu-HU" sz="7200" b="1" dirty="0"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ahoma" panose="020B0604030504040204" pitchFamily="34" charset="0"/>
            </a:endParaRP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E8F1E365-D061-4D63-9A8B-C3B473C38CF6}"/>
              </a:ext>
            </a:extLst>
          </p:cNvPr>
          <p:cNvCxnSpPr/>
          <p:nvPr/>
        </p:nvCxnSpPr>
        <p:spPr>
          <a:xfrm>
            <a:off x="2423592" y="4157464"/>
            <a:ext cx="547260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43769AC9-B0F6-48F5-866A-FD50F27C0731}"/>
              </a:ext>
            </a:extLst>
          </p:cNvPr>
          <p:cNvCxnSpPr>
            <a:cxnSpLocks/>
          </p:cNvCxnSpPr>
          <p:nvPr/>
        </p:nvCxnSpPr>
        <p:spPr>
          <a:xfrm flipV="1">
            <a:off x="5087888" y="4157464"/>
            <a:ext cx="0" cy="229587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948398"/>
      </p:ext>
    </p:extLst>
  </p:cSld>
  <p:clrMapOvr>
    <a:masterClrMapping/>
  </p:clrMapOvr>
  <p:transition spd="slow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44634" y="404664"/>
            <a:ext cx="9322104" cy="1008112"/>
          </a:xfrm>
        </p:spPr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hu-HU" sz="2800" b="1" dirty="0">
                <a:solidFill>
                  <a:srgbClr val="00B0F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Nyilvántartás -</a:t>
            </a:r>
            <a:r>
              <a:rPr lang="hu-HU" sz="2800" b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hu-HU" sz="28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Főkönyvi számlák használata:</a:t>
            </a:r>
            <a:endParaRPr lang="hu-H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44634" y="1397177"/>
            <a:ext cx="7772870" cy="52565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>
                <a:solidFill>
                  <a:schemeClr val="tx1"/>
                </a:solidFill>
                <a:ea typeface="Tahoma" panose="020B0604030504040204" pitchFamily="34" charset="0"/>
              </a:rPr>
              <a:t>Forrás számlák: </a:t>
            </a:r>
          </a:p>
          <a:p>
            <a:pPr marL="0" indent="0">
              <a:buNone/>
            </a:pPr>
            <a:r>
              <a:rPr lang="hu-H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Források </a:t>
            </a:r>
          </a:p>
          <a:p>
            <a:pPr marL="0" indent="0">
              <a:buNone/>
            </a:pPr>
            <a:r>
              <a:rPr lang="hu-HU" sz="22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9. Bevételek</a:t>
            </a:r>
          </a:p>
          <a:p>
            <a:pPr marL="0" indent="0">
              <a:buNone/>
            </a:pPr>
            <a:r>
              <a:rPr lang="hu-H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 </a:t>
            </a:r>
          </a:p>
          <a:p>
            <a:pPr marL="0" indent="0">
              <a:buNone/>
            </a:pPr>
            <a:r>
              <a:rPr lang="hu-HU" sz="2500" b="1" dirty="0">
                <a:solidFill>
                  <a:srgbClr val="0070C0"/>
                </a:solidFill>
                <a:ea typeface="Tahoma" panose="020B0604030504040204" pitchFamily="34" charset="0"/>
              </a:rPr>
              <a:t>    </a:t>
            </a:r>
            <a:r>
              <a:rPr lang="hu-HU" sz="2500" b="1" dirty="0">
                <a:solidFill>
                  <a:srgbClr val="00B050"/>
                </a:solidFill>
                <a:ea typeface="Tahoma" panose="020B0604030504040204" pitchFamily="34" charset="0"/>
              </a:rPr>
              <a:t>Tartozik</a:t>
            </a:r>
            <a:r>
              <a:rPr lang="hu-HU" sz="3200" b="1" dirty="0">
                <a:solidFill>
                  <a:schemeClr val="tx1"/>
                </a:solidFill>
                <a:ea typeface="Tahoma" panose="020B0604030504040204" pitchFamily="34" charset="0"/>
              </a:rPr>
              <a:t>       4. 9.     </a:t>
            </a:r>
            <a:r>
              <a:rPr lang="hu-HU" sz="2500" b="1" dirty="0">
                <a:solidFill>
                  <a:srgbClr val="FF0000"/>
                </a:solidFill>
                <a:ea typeface="Tahoma" panose="020B0604030504040204" pitchFamily="34" charset="0"/>
              </a:rPr>
              <a:t>Követel</a:t>
            </a:r>
            <a:endParaRPr lang="hu-HU" sz="2500" dirty="0">
              <a:solidFill>
                <a:srgbClr val="FF0000"/>
              </a:solidFill>
              <a:ea typeface="Tahoma" panose="020B0604030504040204" pitchFamily="34" charset="0"/>
            </a:endParaRPr>
          </a:p>
          <a:p>
            <a:pPr marL="0" indent="0">
              <a:buNone/>
            </a:pPr>
            <a:r>
              <a:rPr lang="hu-HU" sz="5800" b="1" dirty="0">
                <a:solidFill>
                  <a:srgbClr val="FF0000"/>
                </a:solidFill>
                <a:ea typeface="Tahoma" panose="020B0604030504040204" pitchFamily="34" charset="0"/>
              </a:rPr>
              <a:t> </a:t>
            </a:r>
            <a:r>
              <a:rPr lang="hu-HU" sz="2400" b="1" dirty="0">
                <a:solidFill>
                  <a:srgbClr val="00B050"/>
                </a:solidFill>
                <a:ea typeface="Tahoma" panose="020B0604030504040204" pitchFamily="34" charset="0"/>
              </a:rPr>
              <a:t>Növekedések</a:t>
            </a:r>
            <a:r>
              <a:rPr lang="hu-HU" b="1" dirty="0">
                <a:solidFill>
                  <a:schemeClr val="accent6">
                    <a:lumMod val="60000"/>
                    <a:lumOff val="40000"/>
                  </a:schemeClr>
                </a:solidFill>
                <a:ea typeface="Tahoma" panose="020B0604030504040204" pitchFamily="34" charset="0"/>
              </a:rPr>
              <a:t> </a:t>
            </a:r>
            <a:r>
              <a:rPr lang="hu-HU" b="1" dirty="0">
                <a:solidFill>
                  <a:srgbClr val="FF0000"/>
                </a:solidFill>
                <a:ea typeface="Tahoma" panose="020B0604030504040204" pitchFamily="34" charset="0"/>
              </a:rPr>
              <a:t>         </a:t>
            </a:r>
            <a:r>
              <a:rPr lang="hu-HU" sz="2400" b="1" dirty="0">
                <a:solidFill>
                  <a:srgbClr val="FF0000"/>
                </a:solidFill>
                <a:ea typeface="Tahoma" panose="020B0604030504040204" pitchFamily="34" charset="0"/>
              </a:rPr>
              <a:t>Csökkenések</a:t>
            </a:r>
            <a:endParaRPr lang="hu-HU" sz="1000" b="1" dirty="0">
              <a:solidFill>
                <a:srgbClr val="FF0000"/>
              </a:solidFill>
              <a:ea typeface="Tahoma" panose="020B0604030504040204" pitchFamily="34" charset="0"/>
            </a:endParaRPr>
          </a:p>
          <a:p>
            <a:pPr marL="0" indent="0">
              <a:buNone/>
            </a:pPr>
            <a:r>
              <a:rPr lang="hu-HU" sz="1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       </a:t>
            </a:r>
            <a:r>
              <a:rPr lang="hu-HU" sz="4200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     </a:t>
            </a:r>
            <a:r>
              <a:rPr lang="hu-HU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+</a:t>
            </a:r>
            <a:r>
              <a:rPr lang="hu-HU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	       </a:t>
            </a:r>
            <a:r>
              <a:rPr lang="hu-H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	</a:t>
            </a:r>
            <a:r>
              <a:rPr lang="hu-H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             -</a:t>
            </a:r>
            <a:r>
              <a:rPr lang="hu-HU" sz="7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	</a:t>
            </a:r>
          </a:p>
          <a:p>
            <a:pPr marL="0" indent="0">
              <a:buNone/>
            </a:pPr>
            <a:r>
              <a:rPr lang="hu-H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ahoma" panose="020B0604030504040204" pitchFamily="34" charset="0"/>
              </a:rPr>
              <a:t>	</a:t>
            </a:r>
            <a:endParaRPr lang="hu-HU" sz="7200" b="1" dirty="0"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ahoma" panose="020B0604030504040204" pitchFamily="34" charset="0"/>
            </a:endParaRP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E8F1E365-D061-4D63-9A8B-C3B473C38CF6}"/>
              </a:ext>
            </a:extLst>
          </p:cNvPr>
          <p:cNvCxnSpPr/>
          <p:nvPr/>
        </p:nvCxnSpPr>
        <p:spPr>
          <a:xfrm>
            <a:off x="2351584" y="3717032"/>
            <a:ext cx="547260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43769AC9-B0F6-48F5-866A-FD50F27C0731}"/>
              </a:ext>
            </a:extLst>
          </p:cNvPr>
          <p:cNvCxnSpPr>
            <a:cxnSpLocks/>
          </p:cNvCxnSpPr>
          <p:nvPr/>
        </p:nvCxnSpPr>
        <p:spPr>
          <a:xfrm flipV="1">
            <a:off x="5015880" y="3717032"/>
            <a:ext cx="0" cy="229587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6841743"/>
      </p:ext>
    </p:extLst>
  </p:cSld>
  <p:clrMapOvr>
    <a:masterClrMapping/>
  </p:clrMapOvr>
  <p:transition spd="slow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15480" y="1412776"/>
            <a:ext cx="9638396" cy="1008112"/>
          </a:xfrm>
        </p:spPr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hu-HU" sz="3200" b="1" dirty="0">
                <a:solidFill>
                  <a:srgbClr val="00B0F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Nyilvántartás - </a:t>
            </a:r>
            <a:r>
              <a:rPr lang="hu-HU" sz="32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Főkönyvi számlák használata:</a:t>
            </a:r>
            <a:endParaRPr lang="hu-H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1415480" y="2564904"/>
            <a:ext cx="10297144" cy="273630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hu-HU" sz="2400" b="1" dirty="0">
                <a:solidFill>
                  <a:schemeClr val="tx1"/>
                </a:solidFill>
                <a:ea typeface="Tahoma" panose="020B0604030504040204" pitchFamily="34" charset="0"/>
              </a:rPr>
              <a:t>A könyvelés főkönyvi számlákon: </a:t>
            </a:r>
          </a:p>
          <a:p>
            <a:pPr marL="0" indent="0">
              <a:buNone/>
            </a:pP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Minden gazdasági esemény hatását az egyik számla </a:t>
            </a: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tartozik</a:t>
            </a: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, ugyanakkor a másik számla </a:t>
            </a: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követel</a:t>
            </a: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 oldalán rögzítjük. </a:t>
            </a:r>
          </a:p>
          <a:p>
            <a:pPr marL="457200" indent="-457200">
              <a:buAutoNum type="arabicPeriod"/>
            </a:pP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PL.: A vállalkozás pénztárában lévő 5 000 Ft-ból alapanyagot vásárol 1.000 Ft készpénzért. </a:t>
            </a:r>
          </a:p>
          <a:p>
            <a:pPr marL="457200" indent="-457200">
              <a:buAutoNum type="arabicPeriod"/>
            </a:pP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Az alapanyag felét felhasználja </a:t>
            </a:r>
          </a:p>
          <a:p>
            <a:pPr marL="0" indent="0">
              <a:buNone/>
            </a:pPr>
            <a:endParaRPr lang="hu-HU" sz="2400" dirty="0">
              <a:solidFill>
                <a:schemeClr val="tx1"/>
              </a:solidFill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079260"/>
      </p:ext>
    </p:extLst>
  </p:cSld>
  <p:clrMapOvr>
    <a:masterClrMapping/>
  </p:clrMapOvr>
  <p:transition spd="slow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31976" y="764704"/>
            <a:ext cx="9433048" cy="1008112"/>
          </a:xfrm>
        </p:spPr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hu-HU" sz="3200" b="1" dirty="0">
                <a:solidFill>
                  <a:srgbClr val="00B0F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Nyilvántartás -</a:t>
            </a:r>
            <a:r>
              <a:rPr lang="hu-HU" sz="3200" b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hu-HU" sz="32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Főkönyvi számlák használata:</a:t>
            </a:r>
            <a:endParaRPr lang="hu-H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2031976" y="1628800"/>
            <a:ext cx="9721080" cy="5052098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hu-HU" sz="2400" b="1" dirty="0">
                <a:solidFill>
                  <a:schemeClr val="tx1"/>
                </a:solidFill>
                <a:ea typeface="Tahoma" panose="020B0604030504040204" pitchFamily="34" charset="0"/>
              </a:rPr>
              <a:t>Milyen változás történt??</a:t>
            </a:r>
          </a:p>
          <a:p>
            <a:pPr marL="457200" indent="-457200">
              <a:lnSpc>
                <a:spcPct val="100000"/>
              </a:lnSpc>
              <a:buAutoNum type="arabicPeriod"/>
            </a:pPr>
            <a:r>
              <a:rPr lang="hu-HU" sz="2400" dirty="0">
                <a:solidFill>
                  <a:schemeClr val="tx1"/>
                </a:solidFill>
                <a:ea typeface="Tahoma" panose="020B0604030504040204" pitchFamily="34" charset="0"/>
              </a:rPr>
              <a:t>Megváltozott a vagyon összetétele: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2400" dirty="0">
                <a:solidFill>
                  <a:schemeClr val="tx1"/>
                </a:solidFill>
                <a:ea typeface="Tahoma" panose="020B0604030504040204" pitchFamily="34" charset="0"/>
              </a:rPr>
              <a:t>Nőtt az alapanyag készlet értéke és csökkent a pénztári készpénz állomány 1 000 Ft-</a:t>
            </a:r>
            <a:r>
              <a:rPr lang="hu-HU" sz="2400" dirty="0" err="1">
                <a:solidFill>
                  <a:schemeClr val="tx1"/>
                </a:solidFill>
                <a:ea typeface="Tahoma" panose="020B0604030504040204" pitchFamily="34" charset="0"/>
              </a:rPr>
              <a:t>al</a:t>
            </a:r>
            <a:r>
              <a:rPr lang="hu-HU" sz="2400" dirty="0">
                <a:solidFill>
                  <a:schemeClr val="tx1"/>
                </a:solidFill>
                <a:ea typeface="Tahoma" panose="020B0604030504040204" pitchFamily="34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2400" b="1" dirty="0">
                <a:solidFill>
                  <a:srgbClr val="00B0F0"/>
                </a:solidFill>
                <a:ea typeface="Tahoma" panose="020B0604030504040204" pitchFamily="34" charset="0"/>
              </a:rPr>
              <a:t>Könyvelés:</a:t>
            </a:r>
            <a:r>
              <a:rPr lang="hu-HU" sz="2400" dirty="0">
                <a:solidFill>
                  <a:srgbClr val="00B0F0"/>
                </a:solidFill>
                <a:ea typeface="Tahoma" panose="020B0604030504040204" pitchFamily="34" charset="0"/>
              </a:rPr>
              <a:t> Tartozik  2. Anyagok -  Követel 3. Pénztár 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hu-HU" sz="2400" dirty="0">
                <a:solidFill>
                  <a:schemeClr val="tx1"/>
                </a:solidFill>
                <a:ea typeface="Tahoma" panose="020B0604030504040204" pitchFamily="34" charset="0"/>
              </a:rPr>
              <a:t>Felhasználásra került az anyag, tehát költség keletkezett és csökkent az alapanyag készlet 500 Ft-al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hu-HU" sz="2400" b="1" dirty="0">
                <a:solidFill>
                  <a:srgbClr val="00B0F0"/>
                </a:solidFill>
                <a:ea typeface="Tahoma" panose="020B0604030504040204" pitchFamily="34" charset="0"/>
              </a:rPr>
              <a:t>Könyvelés: </a:t>
            </a:r>
            <a:r>
              <a:rPr lang="hu-HU" sz="2400" dirty="0">
                <a:solidFill>
                  <a:srgbClr val="00B0F0"/>
                </a:solidFill>
                <a:ea typeface="Tahoma" panose="020B0604030504040204" pitchFamily="34" charset="0"/>
              </a:rPr>
              <a:t>Tartozik 5. Költségek – Követel 2. Anyagok</a:t>
            </a:r>
          </a:p>
          <a:p>
            <a:pPr marL="0" indent="0">
              <a:lnSpc>
                <a:spcPct val="100000"/>
              </a:lnSpc>
              <a:buNone/>
            </a:pPr>
            <a:endParaRPr lang="hu-HU" sz="2400" dirty="0">
              <a:solidFill>
                <a:schemeClr val="tx1"/>
              </a:solidFill>
              <a:ea typeface="Tahoma" panose="020B060403050404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hu-HU" sz="2400" dirty="0">
              <a:solidFill>
                <a:schemeClr val="tx1"/>
              </a:solidFill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297630"/>
      </p:ext>
    </p:extLst>
  </p:cSld>
  <p:clrMapOvr>
    <a:masterClrMapping/>
  </p:clrMapOvr>
  <p:transition spd="slow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174496" y="260648"/>
            <a:ext cx="9466120" cy="1008112"/>
          </a:xfrm>
        </p:spPr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hu-HU" sz="3200" b="1" dirty="0">
                <a:solidFill>
                  <a:srgbClr val="00B0F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Nyilvántartás -</a:t>
            </a:r>
            <a:r>
              <a:rPr lang="hu-HU" sz="3200" b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hu-HU" sz="32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Főkönyvi számlák használata:</a:t>
            </a:r>
            <a:endParaRPr lang="hu-H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2063552" y="1484784"/>
            <a:ext cx="7772870" cy="525658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A könyvelés főkönyvi számlákon: </a:t>
            </a:r>
          </a:p>
          <a:p>
            <a:pPr marL="457200" indent="-457200" algn="just">
              <a:buAutoNum type="arabicPeriod"/>
            </a:pP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PL.: Alapanyag vásárlás 1.000 Ft készpénzért</a:t>
            </a:r>
          </a:p>
          <a:p>
            <a:pPr marL="457200" indent="-457200" algn="just">
              <a:buAutoNum type="arabicPeriod"/>
            </a:pPr>
            <a:endParaRPr lang="hu-HU" sz="900" dirty="0">
              <a:solidFill>
                <a:schemeClr val="tx1"/>
              </a:solidFill>
              <a:ea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hu-HU" sz="2200" b="1" dirty="0">
                <a:solidFill>
                  <a:schemeClr val="accent2">
                    <a:lumMod val="50000"/>
                  </a:schemeClr>
                </a:solidFill>
                <a:ea typeface="Tahoma" panose="020B0604030504040204" pitchFamily="34" charset="0"/>
              </a:rPr>
              <a:t>       T</a:t>
            </a:r>
            <a:r>
              <a:rPr lang="hu-HU" sz="2200" b="1" dirty="0">
                <a:solidFill>
                  <a:srgbClr val="FF0000"/>
                </a:solidFill>
                <a:ea typeface="Tahoma" panose="020B0604030504040204" pitchFamily="34" charset="0"/>
              </a:rPr>
              <a:t>   </a:t>
            </a: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2</a:t>
            </a: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11 </a:t>
            </a: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Anyagok K	  </a:t>
            </a:r>
            <a:r>
              <a:rPr lang="hu-HU" sz="2200" b="1" dirty="0">
                <a:ea typeface="Tahoma" panose="020B0604030504040204" pitchFamily="34" charset="0"/>
              </a:rPr>
              <a:t>                     </a:t>
            </a: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T    3</a:t>
            </a: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81 </a:t>
            </a: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pénztár  </a:t>
            </a:r>
            <a:r>
              <a:rPr lang="hu-HU" sz="2200" b="1" dirty="0">
                <a:solidFill>
                  <a:srgbClr val="00B050"/>
                </a:solidFill>
                <a:ea typeface="Tahoma" panose="020B0604030504040204" pitchFamily="34" charset="0"/>
              </a:rPr>
              <a:t>K</a:t>
            </a:r>
          </a:p>
          <a:p>
            <a:pPr marL="0" indent="0" algn="just">
              <a:buNone/>
            </a:pP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       </a:t>
            </a:r>
          </a:p>
          <a:p>
            <a:pPr marL="0" indent="0" algn="just">
              <a:buNone/>
            </a:pPr>
            <a:r>
              <a:rPr lang="hu-HU" sz="2200" b="1" dirty="0">
                <a:solidFill>
                  <a:schemeClr val="accent2">
                    <a:lumMod val="50000"/>
                  </a:schemeClr>
                </a:solidFill>
                <a:ea typeface="Tahoma" panose="020B0604030504040204" pitchFamily="34" charset="0"/>
              </a:rPr>
              <a:t>           1000</a:t>
            </a: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					</a:t>
            </a:r>
            <a:r>
              <a:rPr lang="hu-HU" sz="2200" b="1" dirty="0">
                <a:solidFill>
                  <a:srgbClr val="00B050"/>
                </a:solidFill>
                <a:ea typeface="Tahoma" panose="020B0604030504040204" pitchFamily="34" charset="0"/>
              </a:rPr>
              <a:t>1000</a:t>
            </a:r>
          </a:p>
          <a:p>
            <a:pPr marL="0" indent="0" algn="just">
              <a:buNone/>
            </a:pPr>
            <a:endParaRPr lang="hu-HU" sz="2200" b="1" dirty="0">
              <a:solidFill>
                <a:srgbClr val="FFFF00"/>
              </a:solidFill>
              <a:ea typeface="Tahoma" panose="020B0604030504040204" pitchFamily="34" charset="0"/>
            </a:endParaRPr>
          </a:p>
          <a:p>
            <a:pPr marL="0" indent="0" algn="just">
              <a:buNone/>
            </a:pPr>
            <a:endParaRPr lang="hu-HU" sz="2200" b="1" dirty="0">
              <a:solidFill>
                <a:schemeClr val="tx1"/>
              </a:solidFill>
              <a:ea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2. pl: Alapanyag felhasználás</a:t>
            </a:r>
          </a:p>
          <a:p>
            <a:pPr marL="0" indent="0" algn="just">
              <a:buNone/>
            </a:pPr>
            <a:endParaRPr lang="hu-HU" sz="900" b="1" dirty="0">
              <a:solidFill>
                <a:schemeClr val="tx1"/>
              </a:solidFill>
              <a:ea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hu-HU" sz="2200" b="1" dirty="0">
                <a:solidFill>
                  <a:schemeClr val="accent2">
                    <a:lumMod val="50000"/>
                  </a:schemeClr>
                </a:solidFill>
                <a:ea typeface="Tahoma" panose="020B0604030504040204" pitchFamily="34" charset="0"/>
              </a:rPr>
              <a:t>   T</a:t>
            </a:r>
            <a:r>
              <a:rPr lang="hu-HU" sz="2200" b="1" dirty="0">
                <a:solidFill>
                  <a:srgbClr val="FF0000"/>
                </a:solidFill>
                <a:ea typeface="Tahoma" panose="020B0604030504040204" pitchFamily="34" charset="0"/>
              </a:rPr>
              <a:t>   </a:t>
            </a: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5</a:t>
            </a: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11 </a:t>
            </a: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Anyag költség  K	          T    2</a:t>
            </a: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11  </a:t>
            </a: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Anyagok </a:t>
            </a:r>
            <a:r>
              <a:rPr lang="hu-HU" sz="2200" b="1" dirty="0">
                <a:solidFill>
                  <a:srgbClr val="00B050"/>
                </a:solidFill>
                <a:ea typeface="Tahoma" panose="020B0604030504040204" pitchFamily="34" charset="0"/>
              </a:rPr>
              <a:t>K</a:t>
            </a:r>
          </a:p>
          <a:p>
            <a:pPr marL="0" indent="0" algn="just">
              <a:buNone/>
            </a:pPr>
            <a:endParaRPr lang="hu-HU" sz="2200" b="1" dirty="0">
              <a:solidFill>
                <a:schemeClr val="tx1"/>
              </a:solidFill>
              <a:ea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hu-HU" sz="2200" b="1" dirty="0">
                <a:solidFill>
                  <a:srgbClr val="FFFF00"/>
                </a:solidFill>
                <a:ea typeface="Tahoma" panose="020B0604030504040204" pitchFamily="34" charset="0"/>
              </a:rPr>
              <a:t>	</a:t>
            </a:r>
            <a:r>
              <a:rPr lang="hu-HU" sz="2200" b="1" dirty="0">
                <a:solidFill>
                  <a:schemeClr val="accent2">
                    <a:lumMod val="50000"/>
                  </a:schemeClr>
                </a:solidFill>
                <a:ea typeface="Tahoma" panose="020B0604030504040204" pitchFamily="34" charset="0"/>
              </a:rPr>
              <a:t>500</a:t>
            </a:r>
            <a:r>
              <a:rPr lang="hu-HU" sz="2200" b="1" dirty="0">
                <a:solidFill>
                  <a:srgbClr val="FFFF00"/>
                </a:solidFill>
                <a:ea typeface="Tahoma" panose="020B0604030504040204" pitchFamily="34" charset="0"/>
              </a:rPr>
              <a:t>				              </a:t>
            </a:r>
            <a:r>
              <a:rPr lang="hu-HU" sz="2200" b="1" dirty="0">
                <a:solidFill>
                  <a:srgbClr val="00B050"/>
                </a:solidFill>
                <a:ea typeface="Tahoma" panose="020B0604030504040204" pitchFamily="34" charset="0"/>
              </a:rPr>
              <a:t>500</a:t>
            </a:r>
          </a:p>
          <a:p>
            <a:pPr marL="0" indent="0" algn="just">
              <a:buNone/>
            </a:pPr>
            <a:endParaRPr lang="hu-HU" sz="2400" b="1" dirty="0">
              <a:solidFill>
                <a:srgbClr val="FFFF00"/>
              </a:solidFill>
              <a:ea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hu-HU" sz="2400" b="1" dirty="0">
                <a:solidFill>
                  <a:schemeClr val="tx1"/>
                </a:solidFill>
                <a:ea typeface="Tahoma" panose="020B0604030504040204" pitchFamily="34" charset="0"/>
              </a:rPr>
              <a:t>	</a:t>
            </a:r>
          </a:p>
        </p:txBody>
      </p:sp>
      <p:cxnSp>
        <p:nvCxnSpPr>
          <p:cNvPr id="5" name="Egyenes összekötő 4"/>
          <p:cNvCxnSpPr/>
          <p:nvPr/>
        </p:nvCxnSpPr>
        <p:spPr>
          <a:xfrm>
            <a:off x="2531604" y="2744924"/>
            <a:ext cx="26642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Egyenes összekötő 7"/>
          <p:cNvCxnSpPr/>
          <p:nvPr/>
        </p:nvCxnSpPr>
        <p:spPr>
          <a:xfrm>
            <a:off x="6209510" y="2744924"/>
            <a:ext cx="26642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Egyenes összekötő 10"/>
          <p:cNvCxnSpPr>
            <a:cxnSpLocks/>
          </p:cNvCxnSpPr>
          <p:nvPr/>
        </p:nvCxnSpPr>
        <p:spPr>
          <a:xfrm>
            <a:off x="3863752" y="2744924"/>
            <a:ext cx="0" cy="1080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>
            <a:cxnSpLocks/>
          </p:cNvCxnSpPr>
          <p:nvPr/>
        </p:nvCxnSpPr>
        <p:spPr>
          <a:xfrm>
            <a:off x="7464152" y="2744924"/>
            <a:ext cx="0" cy="1080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Egyenes összekötő 12">
            <a:extLst>
              <a:ext uri="{FF2B5EF4-FFF2-40B4-BE49-F238E27FC236}">
                <a16:creationId xmlns:a16="http://schemas.microsoft.com/office/drawing/2014/main" id="{B6A168FF-6D43-42F1-98CD-DC1204E8E454}"/>
              </a:ext>
            </a:extLst>
          </p:cNvPr>
          <p:cNvCxnSpPr>
            <a:cxnSpLocks/>
          </p:cNvCxnSpPr>
          <p:nvPr/>
        </p:nvCxnSpPr>
        <p:spPr>
          <a:xfrm>
            <a:off x="2279576" y="4941168"/>
            <a:ext cx="292754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Egyenes összekötő 13">
            <a:extLst>
              <a:ext uri="{FF2B5EF4-FFF2-40B4-BE49-F238E27FC236}">
                <a16:creationId xmlns:a16="http://schemas.microsoft.com/office/drawing/2014/main" id="{F6622B77-26D8-4737-9CBD-2C1271F6F9C1}"/>
              </a:ext>
            </a:extLst>
          </p:cNvPr>
          <p:cNvCxnSpPr>
            <a:cxnSpLocks/>
          </p:cNvCxnSpPr>
          <p:nvPr/>
        </p:nvCxnSpPr>
        <p:spPr>
          <a:xfrm>
            <a:off x="6220726" y="4941168"/>
            <a:ext cx="276681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gyenes összekötő 14">
            <a:extLst>
              <a:ext uri="{FF2B5EF4-FFF2-40B4-BE49-F238E27FC236}">
                <a16:creationId xmlns:a16="http://schemas.microsoft.com/office/drawing/2014/main" id="{68A9C299-F05A-436F-9F31-729BC86154BB}"/>
              </a:ext>
            </a:extLst>
          </p:cNvPr>
          <p:cNvCxnSpPr/>
          <p:nvPr/>
        </p:nvCxnSpPr>
        <p:spPr>
          <a:xfrm>
            <a:off x="3874968" y="4941168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Egyenes összekötő 15">
            <a:extLst>
              <a:ext uri="{FF2B5EF4-FFF2-40B4-BE49-F238E27FC236}">
                <a16:creationId xmlns:a16="http://schemas.microsoft.com/office/drawing/2014/main" id="{4C412389-1668-4DDF-8FAB-B15A00C9C399}"/>
              </a:ext>
            </a:extLst>
          </p:cNvPr>
          <p:cNvCxnSpPr/>
          <p:nvPr/>
        </p:nvCxnSpPr>
        <p:spPr>
          <a:xfrm>
            <a:off x="7547376" y="4941168"/>
            <a:ext cx="0" cy="13681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494429"/>
      </p:ext>
    </p:extLst>
  </p:cSld>
  <p:clrMapOvr>
    <a:masterClrMapping/>
  </p:clrMapOvr>
  <p:transition spd="slow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09330" y="337998"/>
            <a:ext cx="7773338" cy="1008112"/>
          </a:xfrm>
        </p:spPr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hu-HU" sz="3200" b="1" dirty="0">
                <a:solidFill>
                  <a:srgbClr val="00B0F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Nyilvántartás -</a:t>
            </a:r>
            <a:r>
              <a:rPr lang="hu-HU" sz="3200" b="1" dirty="0">
                <a:solidFill>
                  <a:srgbClr val="FF000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hu-HU" sz="32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Főkönyvi napló</a:t>
            </a:r>
            <a:endParaRPr lang="hu-H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2187696" y="1346110"/>
            <a:ext cx="7772870" cy="5256584"/>
          </a:xfrm>
        </p:spPr>
        <p:txBody>
          <a:bodyPr anchor="t">
            <a:normAutofit/>
          </a:bodyPr>
          <a:lstStyle/>
          <a:p>
            <a:pPr marL="0" indent="0" algn="just">
              <a:buNone/>
            </a:pP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Az idősoros elszámolás</a:t>
            </a: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 eszköze: </a:t>
            </a:r>
          </a:p>
          <a:p>
            <a:pPr marL="0" indent="0" algn="just">
              <a:buNone/>
            </a:pP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a gazdasági események hatását megtörténtük idősorrendjében jegyezzük fel, függetlenül attól, hogy melyik eszközben vagy forrásban következik be a változás. </a:t>
            </a: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Tartalma:</a:t>
            </a: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126548"/>
              </p:ext>
            </p:extLst>
          </p:nvPr>
        </p:nvGraphicFramePr>
        <p:xfrm>
          <a:off x="2209330" y="3140968"/>
          <a:ext cx="8208913" cy="3168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5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88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8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3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440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40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671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1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15565">
                <a:tc rowSpan="2">
                  <a:txBody>
                    <a:bodyPr/>
                    <a:lstStyle/>
                    <a:p>
                      <a:pPr algn="ctr"/>
                      <a:r>
                        <a:rPr lang="hu-HU" sz="14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Könyv. Dátum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sz="14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Bizonylat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hu-HU" sz="14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Gazdasági Esemény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sz="14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Főkönyvi számla száma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sz="14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Forgalom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51">
                <a:tc v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Szám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b="0" dirty="0" err="1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Dát</a:t>
                      </a:r>
                      <a:r>
                        <a:rPr lang="hu-HU" sz="14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b="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5565">
                <a:tc>
                  <a:txBody>
                    <a:bodyPr/>
                    <a:lstStyle/>
                    <a:p>
                      <a:r>
                        <a:rPr lang="hu-HU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…..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….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Anyag vásárlás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211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381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1 000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565">
                <a:tc>
                  <a:txBody>
                    <a:bodyPr/>
                    <a:lstStyle/>
                    <a:p>
                      <a:r>
                        <a:rPr lang="hu-HU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…..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……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Anyag felhasználás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511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211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hu-HU" sz="1400" dirty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Tahoma" panose="020B0604030504040204" pitchFamily="34" charset="0"/>
                          <a:cs typeface="Arial" panose="020B0604020202020204" pitchFamily="34" charset="0"/>
                        </a:rPr>
                        <a:t>500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551">
                <a:tc>
                  <a:txBody>
                    <a:bodyPr/>
                    <a:lstStyle/>
                    <a:p>
                      <a:endParaRPr lang="hu-HU" sz="140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sz="14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Tahom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551">
                <a:tc>
                  <a:txBody>
                    <a:bodyPr/>
                    <a:lstStyle/>
                    <a:p>
                      <a:endParaRPr lang="hu-HU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hu-HU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638603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artalom helye 2">
            <a:extLst>
              <a:ext uri="{FF2B5EF4-FFF2-40B4-BE49-F238E27FC236}">
                <a16:creationId xmlns:a16="http://schemas.microsoft.com/office/drawing/2014/main" id="{3199F81D-1AF1-406A-B340-803161BFF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536" y="1628800"/>
            <a:ext cx="9289032" cy="4409836"/>
          </a:xfrm>
        </p:spPr>
        <p:txBody>
          <a:bodyPr/>
          <a:lstStyle/>
          <a:p>
            <a:pPr marL="0" indent="0">
              <a:buNone/>
            </a:pPr>
            <a:r>
              <a:rPr lang="hu-HU" altLang="hu-HU" sz="3200" b="1" dirty="0">
                <a:solidFill>
                  <a:schemeClr val="tx1"/>
                </a:solidFill>
                <a:ea typeface="Tahoma" panose="020B0604030504040204" pitchFamily="34" charset="0"/>
              </a:rPr>
              <a:t>Mivel foglalkozik a számvitel?</a:t>
            </a:r>
          </a:p>
          <a:p>
            <a:pPr marL="0" indent="0">
              <a:buNone/>
            </a:pPr>
            <a:r>
              <a:rPr lang="hu-HU" sz="2400" dirty="0">
                <a:solidFill>
                  <a:schemeClr val="tx1"/>
                </a:solidFill>
                <a:ea typeface="Tahoma" panose="020B0604030504040204" pitchFamily="34" charset="0"/>
              </a:rPr>
              <a:t>Információt szolgáltat a vállalkozások </a:t>
            </a:r>
          </a:p>
          <a:p>
            <a:pPr marL="0" indent="0">
              <a:buNone/>
            </a:pPr>
            <a:r>
              <a:rPr lang="hu-HU" sz="2400" b="1" u="sng" dirty="0">
                <a:solidFill>
                  <a:schemeClr val="tx1"/>
                </a:solidFill>
                <a:ea typeface="Tahoma" panose="020B0604030504040204" pitchFamily="34" charset="0"/>
              </a:rPr>
              <a:t>VAGYONI, PÉNZÜGYI ÉS JÖVEDELMI </a:t>
            </a:r>
          </a:p>
          <a:p>
            <a:pPr marL="0" indent="0">
              <a:buNone/>
            </a:pPr>
            <a:r>
              <a:rPr lang="hu-HU" sz="2400" dirty="0">
                <a:solidFill>
                  <a:schemeClr val="tx1"/>
                </a:solidFill>
                <a:ea typeface="Tahoma" panose="020B0604030504040204" pitchFamily="34" charset="0"/>
              </a:rPr>
              <a:t>helyzetéről</a:t>
            </a:r>
          </a:p>
          <a:p>
            <a:pPr marL="0" indent="0">
              <a:buNone/>
            </a:pPr>
            <a:r>
              <a:rPr lang="hu-HU" sz="2400" dirty="0">
                <a:solidFill>
                  <a:schemeClr val="tx1"/>
                </a:solidFill>
                <a:ea typeface="Tahoma" panose="020B0604030504040204" pitchFamily="34" charset="0"/>
              </a:rPr>
              <a:t>a számviteli törvény előírásainak megfelelően</a:t>
            </a:r>
          </a:p>
          <a:p>
            <a:pPr marL="0" indent="0">
              <a:buNone/>
            </a:pPr>
            <a:r>
              <a:rPr lang="hu-HU" b="1" dirty="0">
                <a:solidFill>
                  <a:schemeClr val="tx1"/>
                </a:solidFill>
              </a:rPr>
              <a:t>2000. évi C. törvény a számvitelről</a:t>
            </a:r>
            <a:endParaRPr lang="hu-HU" sz="2400" dirty="0">
              <a:solidFill>
                <a:schemeClr val="tx1"/>
              </a:solidFill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5310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09097" y="908720"/>
            <a:ext cx="7773338" cy="1008112"/>
          </a:xfrm>
        </p:spPr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hu-HU" sz="3200" b="1" dirty="0">
                <a:solidFill>
                  <a:srgbClr val="00B0F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Üzleti év végén:</a:t>
            </a:r>
            <a:endParaRPr lang="hu-HU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2209565" y="1844824"/>
            <a:ext cx="777287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Nyilvántartások lezárása</a:t>
            </a:r>
            <a:endParaRPr lang="hu-HU" sz="2200" dirty="0">
              <a:solidFill>
                <a:schemeClr val="tx1"/>
              </a:solidFill>
              <a:ea typeface="Tahoma" panose="020B060403050404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Főkönyvi számlák záró egyenlegének meghatározása</a:t>
            </a:r>
          </a:p>
          <a:p>
            <a:pPr>
              <a:lnSpc>
                <a:spcPct val="100000"/>
              </a:lnSpc>
            </a:pP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Napló forgalmának összesítése</a:t>
            </a:r>
          </a:p>
          <a:p>
            <a:pPr>
              <a:lnSpc>
                <a:spcPct val="100000"/>
              </a:lnSpc>
            </a:pPr>
            <a:endParaRPr lang="hu-HU" sz="2200" dirty="0">
              <a:solidFill>
                <a:schemeClr val="tx1"/>
              </a:solidFill>
              <a:ea typeface="Tahoma" panose="020B0604030504040204" pitchFamily="34" charset="0"/>
            </a:endParaRPr>
          </a:p>
          <a:p>
            <a:pPr marL="0" indent="0">
              <a:buNone/>
            </a:pP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Főkönyvi kivonat elkészítése</a:t>
            </a:r>
            <a:endParaRPr lang="hu-HU" sz="2200" dirty="0">
              <a:solidFill>
                <a:schemeClr val="tx1"/>
              </a:solidFill>
              <a:ea typeface="Tahoma" panose="020B0604030504040204" pitchFamily="34" charset="0"/>
            </a:endParaRPr>
          </a:p>
          <a:p>
            <a:pPr>
              <a:lnSpc>
                <a:spcPct val="100000"/>
              </a:lnSpc>
            </a:pP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Főkönyvi számlák adattartalmának összesítése</a:t>
            </a:r>
          </a:p>
          <a:p>
            <a:pPr marL="0" indent="0">
              <a:buNone/>
            </a:pPr>
            <a:endParaRPr lang="hu-HU" sz="2200" dirty="0">
              <a:solidFill>
                <a:schemeClr val="tx1"/>
              </a:solidFill>
              <a:ea typeface="Tahoma" panose="020B0604030504040204" pitchFamily="34" charset="0"/>
            </a:endParaRPr>
          </a:p>
          <a:p>
            <a:pPr marL="0" indent="0">
              <a:buNone/>
            </a:pP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Beszámoló összeállítása</a:t>
            </a:r>
          </a:p>
          <a:p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Főkönyvi kivonat alapján</a:t>
            </a:r>
          </a:p>
          <a:p>
            <a:pPr marL="0" indent="0">
              <a:buNone/>
            </a:pPr>
            <a:r>
              <a:rPr lang="hu-HU" sz="2200" b="1" dirty="0">
                <a:ea typeface="Tahoma" panose="020B0604030504040204" pitchFamily="34" charset="0"/>
              </a:rPr>
              <a:t>	</a:t>
            </a:r>
            <a:endParaRPr lang="hu-HU" sz="2200" b="1" dirty="0">
              <a:solidFill>
                <a:srgbClr val="FF0000"/>
              </a:solidFill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761971"/>
      </p:ext>
    </p:extLst>
  </p:cSld>
  <p:clrMapOvr>
    <a:masterClrMapping/>
  </p:clrMapOvr>
  <p:transition spd="slow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09097" y="908720"/>
            <a:ext cx="7773338" cy="1008112"/>
          </a:xfrm>
        </p:spPr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hu-HU" sz="3200" b="1" dirty="0">
                <a:solidFill>
                  <a:srgbClr val="00B0F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Üzleti év végén:</a:t>
            </a:r>
            <a:endParaRPr lang="hu-HU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2209564" y="1844824"/>
            <a:ext cx="8710971" cy="1440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>
                <a:solidFill>
                  <a:schemeClr val="tx1"/>
                </a:solidFill>
                <a:ea typeface="Tahoma" panose="020B0604030504040204" pitchFamily="34" charset="0"/>
              </a:rPr>
              <a:t>Nyilvántartások lezárása</a:t>
            </a:r>
            <a:endParaRPr lang="hu-HU" sz="2400" dirty="0">
              <a:solidFill>
                <a:schemeClr val="tx1"/>
              </a:solidFill>
              <a:ea typeface="Tahoma" panose="020B0604030504040204" pitchFamily="34" charset="0"/>
            </a:endParaRPr>
          </a:p>
          <a:p>
            <a:pPr marL="0" indent="0">
              <a:buNone/>
            </a:pPr>
            <a:r>
              <a:rPr lang="hu-HU" sz="2400" dirty="0">
                <a:solidFill>
                  <a:schemeClr val="tx1"/>
                </a:solidFill>
                <a:ea typeface="Tahoma" panose="020B0604030504040204" pitchFamily="34" charset="0"/>
              </a:rPr>
              <a:t>Főkönyvi számlák záró egyenlegének meghatározása pl:</a:t>
            </a:r>
          </a:p>
          <a:p>
            <a:pPr>
              <a:lnSpc>
                <a:spcPct val="100000"/>
              </a:lnSpc>
            </a:pPr>
            <a:endParaRPr lang="hu-HU" sz="2200" dirty="0">
              <a:solidFill>
                <a:schemeClr val="tx1"/>
              </a:solidFill>
              <a:ea typeface="Tahoma" panose="020B0604030504040204" pitchFamily="34" charset="0"/>
            </a:endParaRPr>
          </a:p>
          <a:p>
            <a:pPr marL="0" indent="0">
              <a:buNone/>
            </a:pPr>
            <a:endParaRPr lang="hu-HU" sz="2200" b="1" dirty="0">
              <a:solidFill>
                <a:srgbClr val="FF0000"/>
              </a:solidFill>
              <a:ea typeface="Tahoma" panose="020B0604030504040204" pitchFamily="34" charset="0"/>
            </a:endParaRPr>
          </a:p>
        </p:txBody>
      </p:sp>
      <p:cxnSp>
        <p:nvCxnSpPr>
          <p:cNvPr id="4" name="Egyenes összekötő 4">
            <a:extLst>
              <a:ext uri="{FF2B5EF4-FFF2-40B4-BE49-F238E27FC236}">
                <a16:creationId xmlns:a16="http://schemas.microsoft.com/office/drawing/2014/main" id="{9A8AC197-C6DC-4FAB-969C-CA689C7D0737}"/>
              </a:ext>
            </a:extLst>
          </p:cNvPr>
          <p:cNvCxnSpPr/>
          <p:nvPr/>
        </p:nvCxnSpPr>
        <p:spPr>
          <a:xfrm>
            <a:off x="2279576" y="3645024"/>
            <a:ext cx="453650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Egyenes összekötő 6">
            <a:extLst>
              <a:ext uri="{FF2B5EF4-FFF2-40B4-BE49-F238E27FC236}">
                <a16:creationId xmlns:a16="http://schemas.microsoft.com/office/drawing/2014/main" id="{1348F00A-DB58-43D6-802D-EF5017AE7DD7}"/>
              </a:ext>
            </a:extLst>
          </p:cNvPr>
          <p:cNvCxnSpPr/>
          <p:nvPr/>
        </p:nvCxnSpPr>
        <p:spPr>
          <a:xfrm>
            <a:off x="4439816" y="3645024"/>
            <a:ext cx="0" cy="23762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Egyenes összekötő 8">
            <a:extLst>
              <a:ext uri="{FF2B5EF4-FFF2-40B4-BE49-F238E27FC236}">
                <a16:creationId xmlns:a16="http://schemas.microsoft.com/office/drawing/2014/main" id="{07762359-96EE-4462-A753-51A335AEED88}"/>
              </a:ext>
            </a:extLst>
          </p:cNvPr>
          <p:cNvCxnSpPr/>
          <p:nvPr/>
        </p:nvCxnSpPr>
        <p:spPr>
          <a:xfrm>
            <a:off x="2567608" y="5301208"/>
            <a:ext cx="381642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>
            <a:extLst>
              <a:ext uri="{FF2B5EF4-FFF2-40B4-BE49-F238E27FC236}">
                <a16:creationId xmlns:a16="http://schemas.microsoft.com/office/drawing/2014/main" id="{20EFFD5F-43A1-40DD-B4C4-A2D2D3067A29}"/>
              </a:ext>
            </a:extLst>
          </p:cNvPr>
          <p:cNvSpPr txBox="1"/>
          <p:nvPr/>
        </p:nvSpPr>
        <p:spPr>
          <a:xfrm>
            <a:off x="2279574" y="3140984"/>
            <a:ext cx="45365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   T           211. Anyagok     	K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26991E3-3A4D-4AD7-AE66-B11C499CD3AD}"/>
              </a:ext>
            </a:extLst>
          </p:cNvPr>
          <p:cNvSpPr txBox="1"/>
          <p:nvPr/>
        </p:nvSpPr>
        <p:spPr>
          <a:xfrm>
            <a:off x="3107668" y="3901134"/>
            <a:ext cx="2664296" cy="411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1000               500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CAE66A4-6CEE-4158-9288-920052214EB5}"/>
              </a:ext>
            </a:extLst>
          </p:cNvPr>
          <p:cNvSpPr txBox="1"/>
          <p:nvPr/>
        </p:nvSpPr>
        <p:spPr>
          <a:xfrm>
            <a:off x="3215678" y="5452135"/>
            <a:ext cx="2664296" cy="411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500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86C3264-E119-4DEC-97B9-FAA5D4E0F2EB}"/>
              </a:ext>
            </a:extLst>
          </p:cNvPr>
          <p:cNvSpPr txBox="1"/>
          <p:nvPr/>
        </p:nvSpPr>
        <p:spPr>
          <a:xfrm>
            <a:off x="1127598" y="4833156"/>
            <a:ext cx="17641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Összesen:</a:t>
            </a:r>
            <a:endParaRPr lang="hu-HU" sz="20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A2D5965-FD4D-40E4-9875-019B4FBEF17C}"/>
              </a:ext>
            </a:extLst>
          </p:cNvPr>
          <p:cNvSpPr txBox="1"/>
          <p:nvPr/>
        </p:nvSpPr>
        <p:spPr>
          <a:xfrm>
            <a:off x="6556477" y="4868348"/>
            <a:ext cx="28518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Halmozott </a:t>
            </a:r>
            <a:r>
              <a:rPr lang="hu-HU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forgalom</a:t>
            </a:r>
            <a:endParaRPr lang="hu-HU" sz="20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F28E4BB1-0C78-48F2-B24D-25B465D0DA06}"/>
              </a:ext>
            </a:extLst>
          </p:cNvPr>
          <p:cNvSpPr txBox="1"/>
          <p:nvPr/>
        </p:nvSpPr>
        <p:spPr>
          <a:xfrm>
            <a:off x="1126933" y="5452135"/>
            <a:ext cx="24626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Záró egyenleg:</a:t>
            </a:r>
            <a:endParaRPr lang="hu-HU" sz="2000" b="1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3" name="Jobbra nyíl 9">
            <a:extLst>
              <a:ext uri="{FF2B5EF4-FFF2-40B4-BE49-F238E27FC236}">
                <a16:creationId xmlns:a16="http://schemas.microsoft.com/office/drawing/2014/main" id="{74875045-E790-4D65-9E0B-4C5A39073F23}"/>
              </a:ext>
            </a:extLst>
          </p:cNvPr>
          <p:cNvSpPr/>
          <p:nvPr/>
        </p:nvSpPr>
        <p:spPr>
          <a:xfrm>
            <a:off x="5992329" y="4941167"/>
            <a:ext cx="511240" cy="242316"/>
          </a:xfrm>
          <a:prstGeom prst="rightArrow">
            <a:avLst>
              <a:gd name="adj1" fmla="val 50000"/>
              <a:gd name="adj2" fmla="val 58776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50A26F31-D690-4926-B378-4900BD794881}"/>
              </a:ext>
            </a:extLst>
          </p:cNvPr>
          <p:cNvSpPr txBox="1"/>
          <p:nvPr/>
        </p:nvSpPr>
        <p:spPr>
          <a:xfrm>
            <a:off x="3107668" y="4813749"/>
            <a:ext cx="2664296" cy="411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1000               500</a:t>
            </a:r>
          </a:p>
        </p:txBody>
      </p:sp>
    </p:spTree>
    <p:extLst>
      <p:ext uri="{BB962C8B-B14F-4D97-AF65-F5344CB8AC3E}">
        <p14:creationId xmlns:p14="http://schemas.microsoft.com/office/powerpoint/2010/main" val="159089017"/>
      </p:ext>
    </p:extLst>
  </p:cSld>
  <p:clrMapOvr>
    <a:masterClrMapping/>
  </p:clrMapOvr>
  <p:transition spd="slow"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09564" y="908720"/>
            <a:ext cx="7773338" cy="1008112"/>
          </a:xfrm>
        </p:spPr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hu-HU" sz="3200" b="1" dirty="0">
                <a:solidFill>
                  <a:srgbClr val="00B0F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Főkönyvi kivonat elkészítése</a:t>
            </a:r>
            <a:endParaRPr lang="hu-HU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09564" y="1916832"/>
            <a:ext cx="9503059" cy="52565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b="1" dirty="0">
                <a:solidFill>
                  <a:schemeClr val="tx1"/>
                </a:solidFill>
                <a:ea typeface="Tahoma" panose="020B0604030504040204" pitchFamily="34" charset="0"/>
              </a:rPr>
              <a:t>Főkönyvi kivonat tartalmazza valamennyi főkönyvi számla:</a:t>
            </a:r>
          </a:p>
          <a:p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Számát és megnevezését</a:t>
            </a:r>
          </a:p>
          <a:p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Halmozott forgalmát tartozik és követel oldalon </a:t>
            </a:r>
          </a:p>
          <a:p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Egyenlegét </a:t>
            </a:r>
          </a:p>
          <a:p>
            <a:pPr marL="0" indent="0">
              <a:buNone/>
            </a:pPr>
            <a:r>
              <a:rPr lang="hu-HU" sz="2400" b="1" dirty="0">
                <a:solidFill>
                  <a:schemeClr val="tx1"/>
                </a:solidFill>
                <a:ea typeface="Tahoma" panose="020B0604030504040204" pitchFamily="34" charset="0"/>
              </a:rPr>
              <a:t>Ez alapján elkészíthető a </a:t>
            </a:r>
            <a:r>
              <a:rPr lang="hu-HU" sz="4400" b="1" dirty="0">
                <a:solidFill>
                  <a:srgbClr val="FF0000"/>
                </a:solidFill>
                <a:ea typeface="Tahoma" panose="020B0604030504040204" pitchFamily="34" charset="0"/>
              </a:rPr>
              <a:t>Beszámoló</a:t>
            </a:r>
            <a:r>
              <a:rPr lang="hu-HU" sz="2800" b="1" dirty="0">
                <a:solidFill>
                  <a:schemeClr val="tx1"/>
                </a:solidFill>
                <a:ea typeface="Tahoma" panose="020B0604030504040204" pitchFamily="34" charset="0"/>
              </a:rPr>
              <a:t> </a:t>
            </a:r>
            <a:r>
              <a:rPr lang="hu-HU" sz="4400" b="1" dirty="0">
                <a:solidFill>
                  <a:schemeClr val="tx1"/>
                </a:solidFill>
                <a:ea typeface="Tahoma" panose="020B0604030504040204" pitchFamily="34" charset="0"/>
              </a:rPr>
              <a:t>!</a:t>
            </a:r>
            <a:endParaRPr lang="hu-HU" sz="7200" b="1" dirty="0">
              <a:solidFill>
                <a:srgbClr val="FF0000"/>
              </a:solidFill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765933"/>
      </p:ext>
    </p:extLst>
  </p:cSld>
  <p:clrMapOvr>
    <a:masterClrMapping/>
  </p:clrMapOvr>
  <p:transition spd="slow">
    <p:pul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063687" y="1268760"/>
            <a:ext cx="7773338" cy="1008112"/>
          </a:xfrm>
        </p:spPr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hu-HU" sz="32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 </a:t>
            </a:r>
            <a:r>
              <a:rPr lang="hu-HU" sz="3200" b="1" dirty="0">
                <a:solidFill>
                  <a:srgbClr val="00B0F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Beszámoló</a:t>
            </a:r>
            <a:r>
              <a:rPr lang="hu-HU" sz="3200" b="1" dirty="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részei</a:t>
            </a:r>
            <a:endParaRPr lang="hu-HU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63687" y="2708920"/>
            <a:ext cx="9721080" cy="525658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Amit minden beszámoló tartalmaz: </a:t>
            </a:r>
          </a:p>
          <a:p>
            <a:pPr marL="0" indent="0">
              <a:buNone/>
            </a:pPr>
            <a:endParaRPr lang="hu-HU" sz="2200" b="1" dirty="0">
              <a:solidFill>
                <a:schemeClr val="tx1"/>
              </a:solidFill>
              <a:ea typeface="Tahoma" panose="020B0604030504040204" pitchFamily="34" charset="0"/>
            </a:endParaRPr>
          </a:p>
          <a:p>
            <a:pPr marL="0" indent="0">
              <a:buNone/>
            </a:pPr>
            <a:r>
              <a:rPr lang="hu-HU" sz="2200" b="1" u="sng" dirty="0">
                <a:solidFill>
                  <a:schemeClr val="tx1"/>
                </a:solidFill>
                <a:ea typeface="Tahoma" panose="020B0604030504040204" pitchFamily="34" charset="0"/>
              </a:rPr>
              <a:t>Mérleg</a:t>
            </a: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 – </a:t>
            </a: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Bemutatja a vagyon nagyságát és összetételét</a:t>
            </a:r>
          </a:p>
          <a:p>
            <a:pPr marL="0" indent="0">
              <a:buNone/>
            </a:pPr>
            <a:r>
              <a:rPr lang="hu-HU" sz="2200" b="1" u="sng" dirty="0">
                <a:solidFill>
                  <a:schemeClr val="tx1"/>
                </a:solidFill>
                <a:ea typeface="Tahoma" panose="020B0604030504040204" pitchFamily="34" charset="0"/>
              </a:rPr>
              <a:t>Eredménykimutatás</a:t>
            </a:r>
            <a:r>
              <a:rPr lang="hu-HU" sz="2200" b="1" dirty="0">
                <a:solidFill>
                  <a:schemeClr val="tx1"/>
                </a:solidFill>
                <a:ea typeface="Tahoma" panose="020B0604030504040204" pitchFamily="34" charset="0"/>
              </a:rPr>
              <a:t> – </a:t>
            </a:r>
            <a:r>
              <a:rPr lang="hu-HU" sz="2200" dirty="0">
                <a:solidFill>
                  <a:schemeClr val="tx1"/>
                </a:solidFill>
                <a:ea typeface="Tahoma" panose="020B0604030504040204" pitchFamily="34" charset="0"/>
              </a:rPr>
              <a:t>A vállalkozás adott időszaki  jövedelmezőségét tartalmazza</a:t>
            </a:r>
          </a:p>
          <a:p>
            <a:pPr marL="0" indent="0">
              <a:buNone/>
            </a:pPr>
            <a:endParaRPr lang="hu-HU" sz="2200" dirty="0">
              <a:solidFill>
                <a:schemeClr val="tx1"/>
              </a:solidFill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8745335"/>
      </p:ext>
    </p:extLst>
  </p:cSld>
  <p:clrMapOvr>
    <a:masterClrMapping/>
  </p:clrMapOvr>
  <p:transition spd="slow">
    <p:pul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00615" y="2293422"/>
            <a:ext cx="9195985" cy="1008112"/>
          </a:xfrm>
        </p:spPr>
        <p:txBody>
          <a:bodyPr>
            <a:normAutofit/>
          </a:bodyPr>
          <a:lstStyle/>
          <a:p>
            <a:pPr lvl="1" algn="l" rtl="0">
              <a:lnSpc>
                <a:spcPct val="90000"/>
              </a:lnSpc>
              <a:spcBef>
                <a:spcPct val="0"/>
              </a:spcBef>
            </a:pPr>
            <a:r>
              <a:rPr lang="hu-HU" sz="3200" b="1" dirty="0">
                <a:solidFill>
                  <a:srgbClr val="00B0F0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 Beszámoló nyilvánosságra hozatala </a:t>
            </a:r>
            <a:endParaRPr lang="hu-HU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Elektronikus Beszámoló Portál">
            <a:extLst>
              <a:ext uri="{FF2B5EF4-FFF2-40B4-BE49-F238E27FC236}">
                <a16:creationId xmlns:a16="http://schemas.microsoft.com/office/drawing/2014/main" id="{98ABA23A-F3E3-43BE-8D53-A5397803568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00256" y="3458232"/>
            <a:ext cx="2228850" cy="204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zövegdoboz 8">
            <a:extLst>
              <a:ext uri="{FF2B5EF4-FFF2-40B4-BE49-F238E27FC236}">
                <a16:creationId xmlns:a16="http://schemas.microsoft.com/office/drawing/2014/main" id="{A905E0E3-CBCC-4A90-820C-7CEEB303316B}"/>
              </a:ext>
            </a:extLst>
          </p:cNvPr>
          <p:cNvSpPr txBox="1"/>
          <p:nvPr/>
        </p:nvSpPr>
        <p:spPr>
          <a:xfrm>
            <a:off x="2300615" y="3645024"/>
            <a:ext cx="61206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u-HU" sz="2400" u="sng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hlinkClick r:id="rId4" tooltip="Elektronikus Beszámoló Portá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Elektronikus Beszámoló Portál</a:t>
            </a:r>
          </a:p>
          <a:p>
            <a:endParaRPr lang="hu-HU" sz="24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  <a:hlinkClick r:id="rId4" tooltip="Elektronikus Beszámoló Portál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hu-HU" sz="2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  <a:hlinkClick r:id="rId4" tooltip="Elektronikus Beszámoló Portá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e-beszamolo.im.gov.hu</a:t>
            </a:r>
          </a:p>
        </p:txBody>
      </p:sp>
    </p:spTree>
    <p:extLst>
      <p:ext uri="{BB962C8B-B14F-4D97-AF65-F5344CB8AC3E}">
        <p14:creationId xmlns:p14="http://schemas.microsoft.com/office/powerpoint/2010/main" val="1801155376"/>
      </p:ext>
    </p:extLst>
  </p:cSld>
  <p:clrMapOvr>
    <a:masterClrMapping/>
  </p:clrMapOvr>
  <p:transition spd="slow">
    <p:pull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87688" y="1556792"/>
            <a:ext cx="6554867" cy="4409836"/>
          </a:xfrm>
        </p:spPr>
        <p:txBody>
          <a:bodyPr/>
          <a:lstStyle/>
          <a:p>
            <a:pPr marL="0" indent="0" algn="ctr">
              <a:buNone/>
            </a:pPr>
            <a:r>
              <a:rPr lang="hu-HU" altLang="hu-HU" sz="3600" dirty="0">
                <a:solidFill>
                  <a:schemeClr val="tx1"/>
                </a:solidFill>
                <a:ea typeface="Tahoma" panose="020B0604030504040204" pitchFamily="34" charset="0"/>
              </a:rPr>
              <a:t>Mivel foglalkozik a számvitel?</a:t>
            </a:r>
          </a:p>
          <a:p>
            <a:pPr marL="0" indent="0" algn="ctr">
              <a:buNone/>
            </a:pPr>
            <a:r>
              <a:rPr lang="hu-HU" sz="2400" dirty="0">
                <a:solidFill>
                  <a:schemeClr val="tx1"/>
                </a:solidFill>
                <a:ea typeface="Tahoma" panose="020B0604030504040204" pitchFamily="34" charset="0"/>
              </a:rPr>
              <a:t>Információt szolgáltat a vállalkozások </a:t>
            </a:r>
          </a:p>
          <a:p>
            <a:pPr marL="0" indent="0" algn="ctr">
              <a:buNone/>
            </a:pPr>
            <a:r>
              <a:rPr lang="hu-HU" sz="2400" b="1" u="sng" dirty="0">
                <a:solidFill>
                  <a:schemeClr val="tx1"/>
                </a:solidFill>
                <a:ea typeface="Tahoma" panose="020B0604030504040204" pitchFamily="34" charset="0"/>
              </a:rPr>
              <a:t>VAGYONI, PÉNZÜGYI ÉS JÖVEDELMI </a:t>
            </a:r>
            <a:r>
              <a:rPr lang="hu-HU" sz="2400" dirty="0">
                <a:solidFill>
                  <a:schemeClr val="tx1"/>
                </a:solidFill>
                <a:ea typeface="Tahoma" panose="020B0604030504040204" pitchFamily="34" charset="0"/>
              </a:rPr>
              <a:t>helyzetéről</a:t>
            </a:r>
          </a:p>
        </p:txBody>
      </p:sp>
    </p:spTree>
    <p:extLst>
      <p:ext uri="{BB962C8B-B14F-4D97-AF65-F5344CB8AC3E}">
        <p14:creationId xmlns:p14="http://schemas.microsoft.com/office/powerpoint/2010/main" val="40216397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69855" y="1743564"/>
            <a:ext cx="6576401" cy="44098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4000" dirty="0">
                <a:solidFill>
                  <a:schemeClr val="tx1"/>
                </a:solidFill>
                <a:ea typeface="Tahoma" panose="020B0604030504040204" pitchFamily="34" charset="0"/>
              </a:rPr>
              <a:t>Kinek van szüksége ezekre az információkra? </a:t>
            </a:r>
          </a:p>
          <a:p>
            <a:pPr marL="0" indent="0">
              <a:buNone/>
            </a:pPr>
            <a:endParaRPr lang="hu-HU" sz="2800" dirty="0">
              <a:solidFill>
                <a:schemeClr val="tx1"/>
              </a:solidFill>
              <a:ea typeface="Tahoma" panose="020B0604030504040204" pitchFamily="34" charset="0"/>
            </a:endParaRPr>
          </a:p>
        </p:txBody>
      </p:sp>
      <p:pic>
        <p:nvPicPr>
          <p:cNvPr id="10" name="Kép 9">
            <a:extLst>
              <a:ext uri="{FF2B5EF4-FFF2-40B4-BE49-F238E27FC236}">
                <a16:creationId xmlns:a16="http://schemas.microsoft.com/office/drawing/2014/main" id="{E968166D-A956-4824-8597-7CC2251F32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9855" y="3573016"/>
            <a:ext cx="4974703" cy="2615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4562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34521" y="1618824"/>
            <a:ext cx="10729192" cy="44098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b="1" dirty="0">
                <a:solidFill>
                  <a:schemeClr val="tx1"/>
                </a:solidFill>
                <a:ea typeface="Tahoma" panose="020B0604030504040204" pitchFamily="34" charset="0"/>
              </a:rPr>
              <a:t>Kinek van szüksége a számviteli információkra?</a:t>
            </a:r>
            <a:r>
              <a:rPr lang="hu-HU" sz="2800" dirty="0">
                <a:solidFill>
                  <a:schemeClr val="tx1"/>
                </a:solidFill>
                <a:ea typeface="Tahoma" panose="020B0604030504040204" pitchFamily="34" charset="0"/>
              </a:rPr>
              <a:t> </a:t>
            </a:r>
          </a:p>
          <a:p>
            <a:pPr marL="0" indent="0">
              <a:buNone/>
            </a:pPr>
            <a:r>
              <a:rPr lang="hu-HU" sz="2800" b="1" dirty="0">
                <a:solidFill>
                  <a:schemeClr val="tx1"/>
                </a:solidFill>
                <a:ea typeface="Tahoma" panose="020B0604030504040204" pitchFamily="34" charset="0"/>
              </a:rPr>
              <a:t>Külső érintettek: </a:t>
            </a:r>
          </a:p>
          <a:p>
            <a:pPr marL="0" indent="0">
              <a:buNone/>
            </a:pPr>
            <a:r>
              <a:rPr lang="hu-HU" sz="2800" dirty="0">
                <a:solidFill>
                  <a:schemeClr val="tx1"/>
                </a:solidFill>
                <a:ea typeface="Tahoma" panose="020B0604030504040204" pitchFamily="34" charset="0"/>
              </a:rPr>
              <a:t>	Tulajdonosok</a:t>
            </a:r>
          </a:p>
          <a:p>
            <a:pPr marL="0" indent="0">
              <a:buNone/>
            </a:pPr>
            <a:r>
              <a:rPr lang="hu-HU" sz="2800" dirty="0">
                <a:solidFill>
                  <a:schemeClr val="tx1"/>
                </a:solidFill>
                <a:ea typeface="Tahoma" panose="020B0604030504040204" pitchFamily="34" charset="0"/>
              </a:rPr>
              <a:t>	Hitelezők</a:t>
            </a:r>
          </a:p>
          <a:p>
            <a:pPr marL="0" indent="0">
              <a:buNone/>
            </a:pPr>
            <a:r>
              <a:rPr lang="hu-HU" sz="2800" dirty="0">
                <a:solidFill>
                  <a:schemeClr val="tx1"/>
                </a:solidFill>
                <a:ea typeface="Tahoma" panose="020B0604030504040204" pitchFamily="34" charset="0"/>
              </a:rPr>
              <a:t>	Állami intézmények</a:t>
            </a:r>
          </a:p>
          <a:p>
            <a:pPr marL="0" indent="0">
              <a:buNone/>
            </a:pPr>
            <a:r>
              <a:rPr lang="hu-HU" sz="2800" dirty="0">
                <a:solidFill>
                  <a:schemeClr val="tx1"/>
                </a:solidFill>
                <a:ea typeface="Tahoma" panose="020B0604030504040204" pitchFamily="34" charset="0"/>
              </a:rPr>
              <a:t>	Vevők, Szállítók, Versenytársak</a:t>
            </a:r>
          </a:p>
          <a:p>
            <a:pPr marL="0" indent="0">
              <a:buNone/>
            </a:pPr>
            <a:endParaRPr lang="hu-HU" sz="2800" dirty="0">
              <a:solidFill>
                <a:schemeClr val="tx1"/>
              </a:solidFill>
              <a:ea typeface="Tahoma" panose="020B0604030504040204" pitchFamily="34" charset="0"/>
            </a:endParaRPr>
          </a:p>
        </p:txBody>
      </p:sp>
      <p:pic>
        <p:nvPicPr>
          <p:cNvPr id="12" name="Kép 11">
            <a:extLst>
              <a:ext uri="{FF2B5EF4-FFF2-40B4-BE49-F238E27FC236}">
                <a16:creationId xmlns:a16="http://schemas.microsoft.com/office/drawing/2014/main" id="{82CE6EC3-449C-47AE-A889-AADD5D31AA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200" y="2276872"/>
            <a:ext cx="3958036" cy="296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9265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87488" y="1700808"/>
            <a:ext cx="10153128" cy="44098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b="1" dirty="0">
                <a:solidFill>
                  <a:schemeClr val="tx1"/>
                </a:solidFill>
                <a:ea typeface="Tahoma" panose="020B0604030504040204" pitchFamily="34" charset="0"/>
              </a:rPr>
              <a:t>Kinek van szüksége a számviteli információkra? </a:t>
            </a:r>
          </a:p>
          <a:p>
            <a:pPr marL="0" indent="0">
              <a:buNone/>
            </a:pPr>
            <a:r>
              <a:rPr lang="hu-HU" sz="2800" b="1" dirty="0">
                <a:solidFill>
                  <a:schemeClr val="tx1"/>
                </a:solidFill>
                <a:ea typeface="Tahoma" panose="020B0604030504040204" pitchFamily="34" charset="0"/>
              </a:rPr>
              <a:t>Belső érintettek: </a:t>
            </a:r>
          </a:p>
          <a:p>
            <a:pPr marL="0" indent="0">
              <a:buNone/>
            </a:pPr>
            <a:r>
              <a:rPr lang="hu-HU" sz="2800" dirty="0">
                <a:solidFill>
                  <a:schemeClr val="tx1"/>
                </a:solidFill>
                <a:ea typeface="Tahoma" panose="020B0604030504040204" pitchFamily="34" charset="0"/>
              </a:rPr>
              <a:t>	Menedzsment</a:t>
            </a:r>
          </a:p>
          <a:p>
            <a:pPr marL="0" indent="0">
              <a:buNone/>
            </a:pPr>
            <a:r>
              <a:rPr lang="hu-HU" sz="2800" dirty="0">
                <a:solidFill>
                  <a:schemeClr val="tx1"/>
                </a:solidFill>
                <a:ea typeface="Tahoma" panose="020B0604030504040204" pitchFamily="34" charset="0"/>
              </a:rPr>
              <a:t>	Munkavállalók</a:t>
            </a:r>
          </a:p>
          <a:p>
            <a:pPr marL="0" indent="0">
              <a:buNone/>
            </a:pPr>
            <a:r>
              <a:rPr lang="hu-HU" sz="2800" dirty="0">
                <a:solidFill>
                  <a:schemeClr val="tx1"/>
                </a:solidFill>
                <a:ea typeface="Tahoma" panose="020B0604030504040204" pitchFamily="34" charset="0"/>
              </a:rPr>
              <a:t>	</a:t>
            </a:r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145DF291-2777-4DB7-BE0F-609672DC91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1984" y="2780928"/>
            <a:ext cx="5429214" cy="30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2438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999656" y="2708920"/>
            <a:ext cx="6554867" cy="16561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4000" b="1" dirty="0">
                <a:solidFill>
                  <a:schemeClr val="tx1"/>
                </a:solidFill>
                <a:ea typeface="Tahoma" panose="020B0604030504040204" pitchFamily="34" charset="0"/>
              </a:rPr>
              <a:t>Jó tanulást! </a:t>
            </a:r>
          </a:p>
          <a:p>
            <a:pPr marL="0" indent="0" algn="ctr">
              <a:buNone/>
            </a:pPr>
            <a:r>
              <a:rPr lang="hu-HU" sz="4000" b="1" dirty="0">
                <a:solidFill>
                  <a:schemeClr val="tx1"/>
                </a:solidFill>
                <a:ea typeface="Tahoma" panose="020B0604030504040204" pitchFamily="34" charset="0"/>
              </a:rPr>
              <a:t>Köszönöm a figyelmet!</a:t>
            </a:r>
          </a:p>
          <a:p>
            <a:pPr marL="0" indent="0" algn="ctr">
              <a:buNone/>
            </a:pPr>
            <a:endParaRPr lang="hu-HU" sz="4000" b="1" dirty="0">
              <a:solidFill>
                <a:schemeClr val="tx1"/>
              </a:solidFill>
              <a:ea typeface="Tahoma" panose="020B0604030504040204" pitchFamily="34" charset="0"/>
            </a:endParaRPr>
          </a:p>
          <a:p>
            <a:pPr marL="0" indent="0" algn="ctr">
              <a:buNone/>
            </a:pPr>
            <a:endParaRPr lang="hu-HU" sz="4000" b="1" dirty="0">
              <a:solidFill>
                <a:schemeClr val="tx1"/>
              </a:solidFill>
              <a:ea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396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87488" y="2060848"/>
            <a:ext cx="8287071" cy="44098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u="sng" dirty="0">
                <a:solidFill>
                  <a:schemeClr val="tx1"/>
                </a:solidFill>
                <a:ea typeface="Tahoma" panose="020B0604030504040204" pitchFamily="34" charset="0"/>
              </a:rPr>
              <a:t>Vállalkozás vagyoni helyzete:</a:t>
            </a:r>
          </a:p>
          <a:p>
            <a:pPr marL="0" indent="0">
              <a:buNone/>
            </a:pPr>
            <a:r>
              <a:rPr lang="hu-HU" dirty="0">
                <a:solidFill>
                  <a:schemeClr val="tx1"/>
                </a:solidFill>
                <a:ea typeface="Tahoma" panose="020B0604030504040204" pitchFamily="34" charset="0"/>
              </a:rPr>
              <a:t>Mekkora a vagyon értéke?</a:t>
            </a:r>
          </a:p>
          <a:p>
            <a:pPr marL="0" indent="0">
              <a:buNone/>
            </a:pPr>
            <a:r>
              <a:rPr lang="hu-HU" dirty="0">
                <a:solidFill>
                  <a:schemeClr val="tx1"/>
                </a:solidFill>
                <a:ea typeface="Tahoma" panose="020B0604030504040204" pitchFamily="34" charset="0"/>
              </a:rPr>
              <a:t>Milyen a vagyon összetétele?</a:t>
            </a:r>
          </a:p>
          <a:p>
            <a:pPr marL="0" indent="0">
              <a:buNone/>
            </a:pPr>
            <a:r>
              <a:rPr lang="hu-HU" dirty="0">
                <a:solidFill>
                  <a:schemeClr val="tx1"/>
                </a:solidFill>
                <a:ea typeface="Tahoma" panose="020B0604030504040204" pitchFamily="34" charset="0"/>
              </a:rPr>
              <a:t>Mi a vagyon eredete?</a:t>
            </a: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4112" y="2204864"/>
            <a:ext cx="4038599" cy="2732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936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02654" y="1739466"/>
            <a:ext cx="6554867" cy="4409836"/>
          </a:xfrm>
        </p:spPr>
        <p:txBody>
          <a:bodyPr>
            <a:normAutofit/>
          </a:bodyPr>
          <a:lstStyle/>
          <a:p>
            <a:pPr marL="0" indent="0" algn="l" rtl="0" fontAlgn="base">
              <a:buNone/>
            </a:pPr>
            <a:r>
              <a:rPr lang="hu-HU" b="0" i="0" u="sng" dirty="0">
                <a:effectLst/>
              </a:rPr>
              <a:t>Vállalkozás vagyoni helyzete:</a:t>
            </a:r>
            <a:r>
              <a:rPr lang="en-US" b="0" i="0" dirty="0">
                <a:effectLst/>
              </a:rPr>
              <a:t>​</a:t>
            </a:r>
          </a:p>
          <a:p>
            <a:pPr marL="0" indent="0" algn="l" rtl="0" fontAlgn="base">
              <a:buNone/>
            </a:pPr>
            <a:r>
              <a:rPr lang="hu-HU" b="0" i="0" u="none" strike="noStrike" dirty="0">
                <a:effectLst/>
              </a:rPr>
              <a:t>Vagyon összetétele:</a:t>
            </a:r>
            <a:r>
              <a:rPr lang="en-US" b="0" i="0" dirty="0">
                <a:effectLst/>
              </a:rPr>
              <a:t>​</a:t>
            </a:r>
          </a:p>
          <a:p>
            <a:pPr marL="0" indent="0">
              <a:buClr>
                <a:prstClr val="white"/>
              </a:buClr>
              <a:buNone/>
            </a:pPr>
            <a:r>
              <a:rPr lang="hu-HU" dirty="0">
                <a:solidFill>
                  <a:schemeClr val="tx1"/>
                </a:solidFill>
                <a:ea typeface="Tahoma" panose="020B0604030504040204" pitchFamily="34" charset="0"/>
              </a:rPr>
              <a:t>Tartósan használt eszközök: </a:t>
            </a:r>
          </a:p>
          <a:p>
            <a:pPr marL="0" indent="0">
              <a:buNone/>
            </a:pPr>
            <a:r>
              <a:rPr lang="hu-HU" sz="2000" dirty="0">
                <a:solidFill>
                  <a:schemeClr val="tx1"/>
                </a:solidFill>
                <a:ea typeface="Tahoma" panose="020B0604030504040204" pitchFamily="34" charset="0"/>
              </a:rPr>
              <a:t>(befektetett eszközök) Pl: Ingatlanok, műszaki gépek, járművek, egyéb berendezések stb.</a:t>
            </a:r>
          </a:p>
          <a:p>
            <a:pPr marL="0" indent="0">
              <a:buNone/>
            </a:pPr>
            <a:endParaRPr lang="hu-HU" sz="2000" dirty="0">
              <a:solidFill>
                <a:schemeClr val="tx1"/>
              </a:solidFill>
              <a:ea typeface="Tahoma" panose="020B0604030504040204" pitchFamily="34" charset="0"/>
            </a:endParaRPr>
          </a:p>
          <a:p>
            <a:pPr marL="0" indent="0">
              <a:buClr>
                <a:prstClr val="white"/>
              </a:buClr>
              <a:buNone/>
            </a:pPr>
            <a:r>
              <a:rPr lang="hu-HU" dirty="0">
                <a:ea typeface="Tahoma" panose="020B0604030504040204" pitchFamily="34" charset="0"/>
              </a:rPr>
              <a:t>Egy évnél rövidebb ideig használt </a:t>
            </a:r>
          </a:p>
          <a:p>
            <a:pPr marL="0" indent="0">
              <a:buClr>
                <a:prstClr val="white"/>
              </a:buClr>
              <a:buNone/>
            </a:pPr>
            <a:r>
              <a:rPr lang="hu-HU" dirty="0">
                <a:solidFill>
                  <a:schemeClr val="tx1"/>
                </a:solidFill>
                <a:ea typeface="Tahoma" panose="020B0604030504040204" pitchFamily="34" charset="0"/>
              </a:rPr>
              <a:t>Pl: </a:t>
            </a:r>
            <a:r>
              <a:rPr lang="hu-HU" sz="2000" dirty="0">
                <a:solidFill>
                  <a:schemeClr val="tx1"/>
                </a:solidFill>
                <a:ea typeface="Tahoma" panose="020B0604030504040204" pitchFamily="34" charset="0"/>
              </a:rPr>
              <a:t>készletek (anyagok, áruk, késztermékek), pénzeszközök stb.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0003" y="475755"/>
            <a:ext cx="2330347" cy="1545796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200" y="2068482"/>
            <a:ext cx="2592288" cy="1554076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13984" y="480394"/>
            <a:ext cx="2053492" cy="1541157"/>
          </a:xfrm>
          <a:prstGeom prst="rect">
            <a:avLst/>
          </a:prstGeom>
        </p:spPr>
      </p:pic>
      <p:pic>
        <p:nvPicPr>
          <p:cNvPr id="15" name="Kép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4900" y="3698454"/>
            <a:ext cx="2139746" cy="1203393"/>
          </a:xfrm>
          <a:prstGeom prst="rect">
            <a:avLst/>
          </a:prstGeom>
        </p:spPr>
      </p:pic>
      <p:sp>
        <p:nvSpPr>
          <p:cNvPr id="16" name="AutoShape 2" descr="árukészlet | PannonHírnök"/>
          <p:cNvSpPr>
            <a:spLocks noChangeAspect="1" noChangeArrowheads="1"/>
          </p:cNvSpPr>
          <p:nvPr/>
        </p:nvSpPr>
        <p:spPr bwMode="auto">
          <a:xfrm>
            <a:off x="1679575" y="-7620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7" name="Kép 1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200" y="3714820"/>
            <a:ext cx="1729026" cy="1152233"/>
          </a:xfrm>
          <a:prstGeom prst="rect">
            <a:avLst/>
          </a:prstGeom>
        </p:spPr>
      </p:pic>
      <p:pic>
        <p:nvPicPr>
          <p:cNvPr id="18" name="Kép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752" y="4927566"/>
            <a:ext cx="1606328" cy="1204747"/>
          </a:xfrm>
          <a:prstGeom prst="rect">
            <a:avLst/>
          </a:prstGeom>
        </p:spPr>
      </p:pic>
      <p:pic>
        <p:nvPicPr>
          <p:cNvPr id="19" name="Kép 1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7441" y="5105348"/>
            <a:ext cx="1988485" cy="1043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391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47528" y="1844824"/>
            <a:ext cx="6554867" cy="4409836"/>
          </a:xfrm>
        </p:spPr>
        <p:txBody>
          <a:bodyPr/>
          <a:lstStyle/>
          <a:p>
            <a:pPr marL="0" indent="0">
              <a:buClr>
                <a:prstClr val="white"/>
              </a:buClr>
              <a:buNone/>
            </a:pPr>
            <a:r>
              <a:rPr lang="hu-HU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Vállalkozás vagyoni helyzete:</a:t>
            </a:r>
          </a:p>
          <a:p>
            <a:pPr marL="0" indent="0">
              <a:buClr>
                <a:prstClr val="white"/>
              </a:buClr>
              <a:buNone/>
            </a:pPr>
            <a:r>
              <a:rPr lang="hu-H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Vagyon eredete (forrása):</a:t>
            </a:r>
          </a:p>
          <a:p>
            <a:pPr marL="0" indent="0">
              <a:buClr>
                <a:prstClr val="white"/>
              </a:buClr>
              <a:buNone/>
            </a:pPr>
            <a:r>
              <a:rPr lang="hu-H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Saját tőke</a:t>
            </a:r>
          </a:p>
          <a:p>
            <a:pPr marL="0" indent="0">
              <a:buClr>
                <a:prstClr val="white"/>
              </a:buClr>
              <a:buNone/>
            </a:pPr>
            <a:r>
              <a:rPr lang="hu-H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Idegen tőke</a:t>
            </a:r>
          </a:p>
          <a:p>
            <a:endParaRPr lang="hu-HU" dirty="0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760" y="758129"/>
            <a:ext cx="3470776" cy="2670871"/>
          </a:xfrm>
          <a:prstGeom prst="rect">
            <a:avLst/>
          </a:prstGeom>
        </p:spPr>
      </p:pic>
      <p:pic>
        <p:nvPicPr>
          <p:cNvPr id="10" name="Kép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9760" y="3673916"/>
            <a:ext cx="3470776" cy="230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8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71464" y="1412776"/>
            <a:ext cx="6554867" cy="44098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8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Vállalkozás pénzügyi helyzete:</a:t>
            </a:r>
          </a:p>
          <a:p>
            <a:pPr marL="0" indent="0">
              <a:buNone/>
            </a:pPr>
            <a:r>
              <a:rPr lang="hu-H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Fizetési kötelezettségeinek időre eleget tud-e tenni?</a:t>
            </a:r>
          </a:p>
          <a:p>
            <a:pPr marL="0" indent="0">
              <a:buNone/>
            </a:pPr>
            <a:r>
              <a:rPr lang="hu-H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(milyen a likviditása?)</a:t>
            </a:r>
          </a:p>
          <a:p>
            <a:pPr marL="0" indent="0">
              <a:buNone/>
            </a:pPr>
            <a:endParaRPr lang="hu-HU" sz="2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hu-HU" sz="28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Vállalkozás jövedelmi helyzete:</a:t>
            </a:r>
          </a:p>
          <a:p>
            <a:pPr marL="0" indent="0">
              <a:buNone/>
            </a:pPr>
            <a:r>
              <a:rPr lang="hu-H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Milyen a profittermelő képessége.</a:t>
            </a:r>
          </a:p>
          <a:p>
            <a:pPr marL="0" indent="0">
              <a:buNone/>
            </a:pPr>
            <a:r>
              <a:rPr lang="hu-H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(profit = bevétel - költségek) </a:t>
            </a:r>
          </a:p>
          <a:p>
            <a:pPr marL="0" indent="0">
              <a:buNone/>
            </a:pPr>
            <a:r>
              <a:rPr lang="hu-H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Profit &gt; 0 nyereséges a vállalkozás</a:t>
            </a:r>
          </a:p>
          <a:p>
            <a:pPr marL="0" indent="0">
              <a:buNone/>
            </a:pPr>
            <a:r>
              <a:rPr lang="hu-HU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Profit &lt; 0 veszteséges a vállalkozás</a:t>
            </a: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331" y="2693807"/>
            <a:ext cx="3975093" cy="2423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184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03512" y="1700808"/>
            <a:ext cx="10009112" cy="4409836"/>
          </a:xfrm>
        </p:spPr>
        <p:txBody>
          <a:bodyPr/>
          <a:lstStyle/>
          <a:p>
            <a:pPr marL="0" indent="0">
              <a:buNone/>
            </a:pPr>
            <a:r>
              <a:rPr lang="hu-HU" sz="2800" b="1" dirty="0">
                <a:solidFill>
                  <a:schemeClr val="tx1"/>
                </a:solidFill>
                <a:ea typeface="Tahoma" panose="020B0604030504040204" pitchFamily="34" charset="0"/>
              </a:rPr>
              <a:t>Hogyan szolgáltatja az információt a számvitel?</a:t>
            </a:r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sz="2400" dirty="0">
                <a:solidFill>
                  <a:schemeClr val="tx1"/>
                </a:solidFill>
                <a:ea typeface="Tahoma" panose="020B0604030504040204" pitchFamily="34" charset="0"/>
              </a:rPr>
              <a:t>Minden vagyoni pénzügyi és jövedelmi helyzetben beállt változást:</a:t>
            </a:r>
          </a:p>
          <a:p>
            <a:pPr marL="457200" indent="-457200">
              <a:buAutoNum type="arabicPeriod"/>
            </a:pPr>
            <a:r>
              <a:rPr lang="hu-HU" sz="2400" dirty="0">
                <a:solidFill>
                  <a:schemeClr val="tx1"/>
                </a:solidFill>
                <a:ea typeface="Tahoma" panose="020B0604030504040204" pitchFamily="34" charset="0"/>
              </a:rPr>
              <a:t>Hitelesen dokumentál (</a:t>
            </a:r>
            <a:r>
              <a:rPr lang="hu-HU" sz="2400" b="1" dirty="0">
                <a:solidFill>
                  <a:srgbClr val="FF0000"/>
                </a:solidFill>
                <a:ea typeface="Tahoma" panose="020B0604030504040204" pitchFamily="34" charset="0"/>
              </a:rPr>
              <a:t>bizonylat</a:t>
            </a:r>
            <a:r>
              <a:rPr lang="hu-HU" sz="2400" dirty="0">
                <a:solidFill>
                  <a:schemeClr val="tx1"/>
                </a:solidFill>
                <a:ea typeface="Tahoma" panose="020B0604030504040204" pitchFamily="34" charset="0"/>
              </a:rPr>
              <a:t>ot állít ki)</a:t>
            </a:r>
          </a:p>
          <a:p>
            <a:pPr marL="457200" indent="-457200">
              <a:buAutoNum type="arabicPeriod"/>
            </a:pPr>
            <a:r>
              <a:rPr lang="hu-HU" sz="2400" dirty="0">
                <a:solidFill>
                  <a:schemeClr val="tx1"/>
                </a:solidFill>
                <a:ea typeface="Tahoma" panose="020B0604030504040204" pitchFamily="34" charset="0"/>
              </a:rPr>
              <a:t>A bizonylatokat </a:t>
            </a:r>
            <a:r>
              <a:rPr lang="hu-HU" sz="2400" b="1" dirty="0">
                <a:solidFill>
                  <a:srgbClr val="FF0000"/>
                </a:solidFill>
                <a:ea typeface="Tahoma" panose="020B0604030504040204" pitchFamily="34" charset="0"/>
              </a:rPr>
              <a:t>nyilvántartás</a:t>
            </a:r>
            <a:r>
              <a:rPr lang="hu-HU" sz="2400" dirty="0">
                <a:solidFill>
                  <a:schemeClr val="tx1"/>
                </a:solidFill>
                <a:ea typeface="Tahoma" panose="020B0604030504040204" pitchFamily="34" charset="0"/>
              </a:rPr>
              <a:t>ba veszi</a:t>
            </a:r>
          </a:p>
          <a:p>
            <a:pPr marL="457200" indent="-457200">
              <a:buAutoNum type="arabicPeriod"/>
            </a:pPr>
            <a:r>
              <a:rPr lang="hu-HU" sz="2400" dirty="0">
                <a:solidFill>
                  <a:schemeClr val="tx1"/>
                </a:solidFill>
                <a:ea typeface="Tahoma" panose="020B0604030504040204" pitchFamily="34" charset="0"/>
              </a:rPr>
              <a:t>A nyilvántartásokból </a:t>
            </a:r>
            <a:r>
              <a:rPr lang="hu-HU" sz="2400" b="1" dirty="0">
                <a:solidFill>
                  <a:srgbClr val="FF0000"/>
                </a:solidFill>
                <a:ea typeface="Tahoma" panose="020B0604030504040204" pitchFamily="34" charset="0"/>
              </a:rPr>
              <a:t>beszámoló</a:t>
            </a:r>
            <a:r>
              <a:rPr lang="hu-HU" sz="2400" dirty="0">
                <a:solidFill>
                  <a:schemeClr val="tx1"/>
                </a:solidFill>
                <a:ea typeface="Tahoma" panose="020B0604030504040204" pitchFamily="34" charset="0"/>
              </a:rPr>
              <a:t>t</a:t>
            </a:r>
            <a:r>
              <a:rPr lang="hu-HU" sz="2400" b="1" dirty="0">
                <a:solidFill>
                  <a:schemeClr val="tx1"/>
                </a:solidFill>
                <a:ea typeface="Tahoma" panose="020B0604030504040204" pitchFamily="34" charset="0"/>
              </a:rPr>
              <a:t> </a:t>
            </a:r>
            <a:r>
              <a:rPr lang="hu-HU" sz="2400" dirty="0">
                <a:solidFill>
                  <a:schemeClr val="tx1"/>
                </a:solidFill>
                <a:ea typeface="Tahoma" panose="020B0604030504040204" pitchFamily="34" charset="0"/>
              </a:rPr>
              <a:t>készít.</a:t>
            </a:r>
          </a:p>
        </p:txBody>
      </p:sp>
    </p:spTree>
    <p:extLst>
      <p:ext uri="{BB962C8B-B14F-4D97-AF65-F5344CB8AC3E}">
        <p14:creationId xmlns:p14="http://schemas.microsoft.com/office/powerpoint/2010/main" val="4005322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559496" y="1333276"/>
            <a:ext cx="7056784" cy="131142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hu-HU" sz="4000" b="1" cap="all" dirty="0">
                <a:solidFill>
                  <a:srgbClr val="00B0F0"/>
                </a:solidFill>
                <a:ea typeface="Tahoma" panose="020B0604030504040204" pitchFamily="34" charset="0"/>
              </a:rPr>
              <a:t>Bizonylat</a:t>
            </a:r>
            <a:r>
              <a:rPr lang="hu-HU" sz="4000" b="1" cap="all" dirty="0">
                <a:solidFill>
                  <a:schemeClr val="tx1"/>
                </a:solidFill>
                <a:ea typeface="Tahoma" panose="020B0604030504040204" pitchFamily="34" charset="0"/>
              </a:rPr>
              <a:t>ot állít ki:</a:t>
            </a:r>
            <a:endParaRPr lang="hu-HU" sz="4000" cap="all" dirty="0"/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9817" y="2144146"/>
            <a:ext cx="2826078" cy="3670231"/>
          </a:xfrm>
          <a:prstGeom prst="rect">
            <a:avLst/>
          </a:prstGeom>
        </p:spPr>
      </p:pic>
      <p:pic>
        <p:nvPicPr>
          <p:cNvPr id="11" name="Kép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6352" y="3742698"/>
            <a:ext cx="2857498" cy="1600199"/>
          </a:xfrm>
          <a:prstGeom prst="rect">
            <a:avLst/>
          </a:prstGeom>
        </p:spPr>
      </p:pic>
      <p:pic>
        <p:nvPicPr>
          <p:cNvPr id="12" name="Kép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2232998"/>
            <a:ext cx="3168352" cy="1523857"/>
          </a:xfrm>
          <a:prstGeom prst="rect">
            <a:avLst/>
          </a:prstGeom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150" y="3742698"/>
            <a:ext cx="3149626" cy="2228360"/>
          </a:xfrm>
          <a:prstGeom prst="rect">
            <a:avLst/>
          </a:prstGeom>
        </p:spPr>
      </p:pic>
      <p:pic>
        <p:nvPicPr>
          <p:cNvPr id="16" name="Kép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56352" y="2144146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913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43472" y="1988840"/>
            <a:ext cx="10441160" cy="151216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hu-HU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hu-HU" sz="2800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bizonylatokat </a:t>
            </a:r>
            <a:r>
              <a:rPr lang="hu-HU" sz="2800" b="1" u="sng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nyilvántartás</a:t>
            </a:r>
            <a:r>
              <a:rPr lang="hu-HU" sz="2800" b="1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</a:t>
            </a:r>
            <a:r>
              <a:rPr lang="hu-HU" sz="2800" u="sng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u-HU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veszi a kettős könyvvitel szabályai szerint, a nyilvántartásokból megállapítható kell legyen,  hogy a változás:</a:t>
            </a:r>
          </a:p>
        </p:txBody>
      </p:sp>
      <p:sp>
        <p:nvSpPr>
          <p:cNvPr id="9" name="Tartalom helye 2">
            <a:extLst>
              <a:ext uri="{FF2B5EF4-FFF2-40B4-BE49-F238E27FC236}">
                <a16:creationId xmlns:a16="http://schemas.microsoft.com/office/drawing/2014/main" id="{C98D211C-8F2D-4F48-9341-E406C5399297}"/>
              </a:ext>
            </a:extLst>
          </p:cNvPr>
          <p:cNvSpPr txBox="1">
            <a:spLocks/>
          </p:cNvSpPr>
          <p:nvPr/>
        </p:nvSpPr>
        <p:spPr>
          <a:xfrm>
            <a:off x="1847528" y="3450961"/>
            <a:ext cx="6624736" cy="44098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hu-H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Melyik vagyonrészben (</a:t>
            </a:r>
            <a:r>
              <a:rPr lang="hu-HU" sz="2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Főkönyvi számla</a:t>
            </a:r>
            <a:r>
              <a:rPr lang="hu-H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Mely időpontban (</a:t>
            </a:r>
            <a:r>
              <a:rPr lang="hu-HU" sz="2400" b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Főkönyvi napló</a:t>
            </a:r>
            <a:r>
              <a:rPr lang="hu-H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u-H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Milyen </a:t>
            </a:r>
            <a:r>
              <a:rPr lang="hu-H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értékben </a:t>
            </a:r>
            <a:r>
              <a:rPr lang="hu-HU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következett be.</a:t>
            </a:r>
          </a:p>
        </p:txBody>
      </p:sp>
    </p:spTree>
    <p:extLst>
      <p:ext uri="{BB962C8B-B14F-4D97-AF65-F5344CB8AC3E}">
        <p14:creationId xmlns:p14="http://schemas.microsoft.com/office/powerpoint/2010/main" val="2436948075"/>
      </p:ext>
    </p:extLst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c10944-04f6-4a56-b45b-bf26d6f81d58">
      <Terms xmlns="http://schemas.microsoft.com/office/infopath/2007/PartnerControls"/>
    </lcf76f155ced4ddcb4097134ff3c332f>
    <TaxCatchAll xmlns="62a0cf90-df98-468d-8e62-9dacbd9cd03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3680334D2C3CA24F9B60010E7D460BC3" ma:contentTypeVersion="14" ma:contentTypeDescription="Új dokumentum létrehozása." ma:contentTypeScope="" ma:versionID="159f34747255fe382f57fc01e5c7e086">
  <xsd:schema xmlns:xsd="http://www.w3.org/2001/XMLSchema" xmlns:xs="http://www.w3.org/2001/XMLSchema" xmlns:p="http://schemas.microsoft.com/office/2006/metadata/properties" xmlns:ns2="19c10944-04f6-4a56-b45b-bf26d6f81d58" xmlns:ns3="62a0cf90-df98-468d-8e62-9dacbd9cd031" targetNamespace="http://schemas.microsoft.com/office/2006/metadata/properties" ma:root="true" ma:fieldsID="72ead364c968a75155ff33fcabe7d437" ns2:_="" ns3:_="">
    <xsd:import namespace="19c10944-04f6-4a56-b45b-bf26d6f81d58"/>
    <xsd:import namespace="62a0cf90-df98-468d-8e62-9dacbd9cd03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10944-04f6-4a56-b45b-bf26d6f81d5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Képcímkék" ma:readOnly="false" ma:fieldId="{5cf76f15-5ced-4ddc-b409-7134ff3c332f}" ma:taxonomyMulti="true" ma:sspId="42107113-769a-4d15-b935-6d8bd9557b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a0cf90-df98-468d-8e62-9dacbd9cd031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dbb0656-7c38-45e2-9d93-076a736f137d}" ma:internalName="TaxCatchAll" ma:showField="CatchAllData" ma:web="62a0cf90-df98-468d-8e62-9dacbd9cd03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4A23EA-4083-465E-B43F-BF0F5902E5E1}">
  <ds:schemaRefs>
    <ds:schemaRef ds:uri="http://schemas.microsoft.com/office/2006/metadata/properties"/>
    <ds:schemaRef ds:uri="http://schemas.microsoft.com/office/infopath/2007/PartnerControls"/>
    <ds:schemaRef ds:uri="19c10944-04f6-4a56-b45b-bf26d6f81d58"/>
    <ds:schemaRef ds:uri="62a0cf90-df98-468d-8e62-9dacbd9cd031"/>
  </ds:schemaRefs>
</ds:datastoreItem>
</file>

<file path=customXml/itemProps2.xml><?xml version="1.0" encoding="utf-8"?>
<ds:datastoreItem xmlns:ds="http://schemas.openxmlformats.org/officeDocument/2006/customXml" ds:itemID="{05319719-DD81-4588-904B-0C93608441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D3C561-B581-4C8B-92B4-CBE858C330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10944-04f6-4a56-b45b-bf26d6f81d58"/>
    <ds:schemaRef ds:uri="62a0cf90-df98-468d-8e62-9dacbd9cd0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19949</TotalTime>
  <Words>1074</Words>
  <Application>Microsoft Office PowerPoint</Application>
  <PresentationFormat>Širokoúhlá obrazovka</PresentationFormat>
  <Paragraphs>294</Paragraphs>
  <Slides>29</Slides>
  <Notes>28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Tahoma</vt:lpstr>
      <vt:lpstr>Śablona_prezentace_NICE</vt:lpstr>
      <vt:lpstr>  Számvitel alapjai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Nyilvántartás - Főkönyvi számla: </vt:lpstr>
      <vt:lpstr>Nyilvántartás - Főkönyvi számla száma </vt:lpstr>
      <vt:lpstr>Nyilvántartás - Számlatükör tartalmazza:  minden főkönyvi számla számát és megnevezését pl:</vt:lpstr>
      <vt:lpstr>Nyilvántartás - Főkönyvi számlák használata:</vt:lpstr>
      <vt:lpstr>Nyilvántartás - Főkönyvi számlák használata:</vt:lpstr>
      <vt:lpstr>Nyilvántartás - Főkönyvi számlák használata:</vt:lpstr>
      <vt:lpstr>Nyilvántartás - Főkönyvi számlák használata:</vt:lpstr>
      <vt:lpstr>Nyilvántartás - Főkönyvi számlák használata:</vt:lpstr>
      <vt:lpstr>Nyilvántartás - Főkönyvi számlák használata:</vt:lpstr>
      <vt:lpstr>Nyilvántartás - Főkönyvi napló</vt:lpstr>
      <vt:lpstr>Üzleti év végén:</vt:lpstr>
      <vt:lpstr>Üzleti év végén:</vt:lpstr>
      <vt:lpstr>Főkönyvi kivonat elkészítése</vt:lpstr>
      <vt:lpstr>A Beszámoló részei</vt:lpstr>
      <vt:lpstr>A Beszámoló nyilvánosságra hozatala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BOPMH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Magyarország Alaptörvénye (2011. április 25.) Isten, áldd meg a magyart!</dc:title>
  <dc:creator>Dr. Kohlhoffer-Mizser Csilla</dc:creator>
  <cp:lastModifiedBy>Kulihova Kublova Tereza</cp:lastModifiedBy>
  <cp:revision>124</cp:revision>
  <dcterms:created xsi:type="dcterms:W3CDTF">2014-02-19T13:51:38Z</dcterms:created>
  <dcterms:modified xsi:type="dcterms:W3CDTF">2023-09-07T16:21:01Z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0x0101003680334D2C3CA24F9B60010E7D460BC3</vt:lpwstr>
  </property>
</Properties>
</file>