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4"/>
  </p:sldMasterIdLst>
  <p:notesMasterIdLst>
    <p:notesMasterId r:id="rId34"/>
  </p:notesMasterIdLst>
  <p:sldIdLst>
    <p:sldId id="256" r:id="rId5"/>
    <p:sldId id="326" r:id="rId6"/>
    <p:sldId id="378" r:id="rId7"/>
    <p:sldId id="327" r:id="rId8"/>
    <p:sldId id="328" r:id="rId9"/>
    <p:sldId id="329" r:id="rId10"/>
    <p:sldId id="330" r:id="rId11"/>
    <p:sldId id="331" r:id="rId12"/>
    <p:sldId id="332" r:id="rId13"/>
    <p:sldId id="364" r:id="rId14"/>
    <p:sldId id="379" r:id="rId15"/>
    <p:sldId id="355" r:id="rId16"/>
    <p:sldId id="380" r:id="rId17"/>
    <p:sldId id="361" r:id="rId18"/>
    <p:sldId id="381" r:id="rId19"/>
    <p:sldId id="367" r:id="rId20"/>
    <p:sldId id="373" r:id="rId21"/>
    <p:sldId id="368" r:id="rId22"/>
    <p:sldId id="369" r:id="rId23"/>
    <p:sldId id="370" r:id="rId24"/>
    <p:sldId id="382" r:id="rId25"/>
    <p:sldId id="366" r:id="rId26"/>
    <p:sldId id="372" r:id="rId27"/>
    <p:sldId id="377" r:id="rId28"/>
    <p:sldId id="374" r:id="rId29"/>
    <p:sldId id="333" r:id="rId30"/>
    <p:sldId id="375" r:id="rId31"/>
    <p:sldId id="376" r:id="rId32"/>
    <p:sldId id="33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4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17F15-5BFB-4592-9971-F6AABA340095}" type="datetimeFigureOut">
              <a:rPr lang="hu-HU" smtClean="0"/>
              <a:t>2023. 09. 07.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B5086-1033-4265-9FBA-A4749890C8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17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068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/>
              <a:t>Főkönyvi karton –</a:t>
            </a:r>
          </a:p>
          <a:p>
            <a:r>
              <a:rPr lang="hu-HU" b="1" dirty="0"/>
              <a:t>Vagyonrész számjele  – decimális</a:t>
            </a:r>
            <a:r>
              <a:rPr lang="hu-HU" b="1" baseline="0" dirty="0"/>
              <a:t> kódrendszer – alapja az EGYSÉGES SZÁMLAKERET:</a:t>
            </a:r>
          </a:p>
          <a:p>
            <a:r>
              <a:rPr lang="hu-HU" b="1" baseline="0" dirty="0"/>
              <a:t>A vagyonrész azonosító kódjának első karakterét a törvény szabályozza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3821012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373403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/>
              <a:t>Főkönyvi karton –</a:t>
            </a:r>
          </a:p>
          <a:p>
            <a:r>
              <a:rPr lang="hu-HU" b="1" dirty="0"/>
              <a:t>Vagyonrész számjele  – decimális</a:t>
            </a:r>
            <a:r>
              <a:rPr lang="hu-HU" b="1" baseline="0" dirty="0"/>
              <a:t> kódrendszer – alapja az EGYSÉGES SZÁMLAKERET:</a:t>
            </a:r>
          </a:p>
          <a:p>
            <a:r>
              <a:rPr lang="hu-HU" b="1" baseline="0" dirty="0"/>
              <a:t>A vagyonrész azonosító kódjának első karakterét a törvény szabályozza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911151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14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1314347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158888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4263620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3293793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1691664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4263620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426362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8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2745385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3236723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23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1792070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24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428675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9851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58552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021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5973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19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460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011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7093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412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612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5086-1033-4265-9FBA-A4749890C84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100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/>
              <a:t>Főkönyvi karton –</a:t>
            </a:r>
          </a:p>
          <a:p>
            <a:r>
              <a:rPr lang="hu-HU" b="1" dirty="0"/>
              <a:t>Vagyonrész számjele  – decimális</a:t>
            </a:r>
            <a:r>
              <a:rPr lang="hu-HU" b="1" baseline="0" dirty="0"/>
              <a:t> kódrendszer – alapja az EGYSÉGES SZÁMLAKERET:</a:t>
            </a:r>
          </a:p>
          <a:p>
            <a:r>
              <a:rPr lang="hu-HU" b="1" baseline="0" dirty="0"/>
              <a:t>A vagyonrész azonosító kódjának első karakterét a törvény szabályozza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C280B-C96B-4C60-BD43-32832AB403C4}" type="slidenum">
              <a:rPr lang="hu-HU" smtClean="0"/>
              <a:t>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 Erzsébet</a:t>
            </a:r>
          </a:p>
        </p:txBody>
      </p:sp>
    </p:spTree>
    <p:extLst>
      <p:ext uri="{BB962C8B-B14F-4D97-AF65-F5344CB8AC3E}">
        <p14:creationId xmlns:p14="http://schemas.microsoft.com/office/powerpoint/2010/main" val="277727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9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9277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48099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0028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2578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D38B-1E98-4F42-ABCF-5D3C048C494E}" type="datetime1">
              <a:rPr lang="hu-HU" smtClean="0"/>
              <a:t>2023. 09. 07.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Bukucs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1D41-F1D5-4DBC-A37F-912C307ED7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8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beszamolo.im.gov.hu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83577" y="1772816"/>
            <a:ext cx="7751805" cy="2387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hu-HU" sz="3600" dirty="0"/>
            </a:br>
            <a:br>
              <a:rPr lang="hu-HU" sz="3600" dirty="0"/>
            </a:br>
            <a:r>
              <a:rPr lang="hu-HU" b="1" cap="all" dirty="0">
                <a:ea typeface="Tahoma" panose="020B0604030504040204" pitchFamily="34" charset="0"/>
              </a:rPr>
              <a:t>Számvitel alapjai</a:t>
            </a:r>
            <a:b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0096" y="3717032"/>
            <a:ext cx="8700439" cy="16557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sz="4000" b="1" cap="all" dirty="0">
                <a:solidFill>
                  <a:schemeClr val="tx1"/>
                </a:solidFill>
                <a:ea typeface="Tahoma" panose="020B0604030504040204" pitchFamily="34" charset="0"/>
              </a:rPr>
              <a:t>Mivel foglalkozik a számvitel?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>
            <a:extLst>
              <a:ext uri="{FF2B5EF4-FFF2-40B4-BE49-F238E27FC236}">
                <a16:creationId xmlns:a16="http://schemas.microsoft.com/office/drawing/2014/main" id="{2E8A3FCA-87F5-43B0-9978-624AFE62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058" y="1196752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Nyilvántartás - </a:t>
            </a:r>
            <a:r>
              <a:rPr lang="hu-H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Főkönyvi számla: 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12" name="Tartalom helye 2">
            <a:extLst>
              <a:ext uri="{FF2B5EF4-FFF2-40B4-BE49-F238E27FC236}">
                <a16:creationId xmlns:a16="http://schemas.microsoft.com/office/drawing/2014/main" id="{8C6B3452-F4B9-4774-89BF-D2B83549F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058" y="2204864"/>
            <a:ext cx="9821550" cy="223224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vagyonrészről készített nyilvántartás állomány növekedések és csökkenések értékét rögzítjük előjelek nélkül, két számoszlopban. </a:t>
            </a:r>
          </a:p>
          <a:p>
            <a:pPr marL="0" indent="0" algn="ctr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</a:t>
            </a:r>
            <a:endParaRPr lang="hu-HU" sz="2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artalom helye 2">
            <a:extLst>
              <a:ext uri="{FF2B5EF4-FFF2-40B4-BE49-F238E27FC236}">
                <a16:creationId xmlns:a16="http://schemas.microsoft.com/office/drawing/2014/main" id="{35F08A4F-236E-4CDB-8CBB-D73E1027FBBD}"/>
              </a:ext>
            </a:extLst>
          </p:cNvPr>
          <p:cNvSpPr txBox="1">
            <a:spLocks/>
          </p:cNvSpPr>
          <p:nvPr/>
        </p:nvSpPr>
        <p:spPr>
          <a:xfrm>
            <a:off x="1271464" y="3221312"/>
            <a:ext cx="777287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Vagyonrész számjele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  Főkönyvi számla száma   K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45BDC61-5520-4AC1-BFD9-AB26F75588EA}"/>
              </a:ext>
            </a:extLst>
          </p:cNvPr>
          <p:cNvCxnSpPr/>
          <p:nvPr/>
        </p:nvCxnSpPr>
        <p:spPr>
          <a:xfrm>
            <a:off x="2423592" y="4221088"/>
            <a:ext cx="54726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93016A7-5FA1-4419-A8AC-A729A8CAB3BB}"/>
              </a:ext>
            </a:extLst>
          </p:cNvPr>
          <p:cNvCxnSpPr>
            <a:cxnSpLocks/>
          </p:cNvCxnSpPr>
          <p:nvPr/>
        </p:nvCxnSpPr>
        <p:spPr>
          <a:xfrm flipV="1">
            <a:off x="5087888" y="4221088"/>
            <a:ext cx="0" cy="2295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46751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79978" y="620688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Nyilvántartás - </a:t>
            </a:r>
            <a:r>
              <a:rPr lang="hu-H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Főkönyvi számla száma 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576" y="1484784"/>
            <a:ext cx="9287270" cy="52565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Főkönyvi számla szám első számjegyének meghatározása - törvényi előírás alapján történik (Egységes számlakeret – számla osztályok kötelező előírása)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Befektetett eszközök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Készletek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Követelések, értékpapírok, pénzeszközök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Források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Költségek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…….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…….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Ráfordítások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Bevételek</a:t>
            </a: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62374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9330" y="566276"/>
            <a:ext cx="8639197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8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2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Számlatükör tartalmazza: </a:t>
            </a:r>
            <a:br>
              <a:rPr lang="hu-HU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hu-HU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minden főkönyvi számla számát és megnevezését pl:</a:t>
            </a:r>
            <a:endParaRPr lang="hu-H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5251" y="1601416"/>
            <a:ext cx="7772870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Számlaosztály részlet</a:t>
            </a:r>
          </a:p>
          <a:p>
            <a:pPr marL="457200" lvl="1" indent="0">
              <a:buNone/>
            </a:pPr>
            <a:endParaRPr lang="hu-H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05180"/>
              </p:ext>
            </p:extLst>
          </p:nvPr>
        </p:nvGraphicFramePr>
        <p:xfrm>
          <a:off x="2225250" y="2137626"/>
          <a:ext cx="8335245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3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567"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Számla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Számla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Megnevezés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67"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Osztály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Csoport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Befektetett</a:t>
                      </a:r>
                      <a:r>
                        <a:rPr lang="hu-H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eszköz</a:t>
                      </a:r>
                      <a:endParaRPr lang="hu-H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Ingatlanok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Földterületek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Épületek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0873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15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Műszaki gépek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222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Gyártó gépek berendezések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851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65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89622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>
            <a:extLst>
              <a:ext uri="{FF2B5EF4-FFF2-40B4-BE49-F238E27FC236}">
                <a16:creationId xmlns:a16="http://schemas.microsoft.com/office/drawing/2014/main" id="{2E8A3FCA-87F5-43B0-9978-624AFE62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058" y="1196752"/>
            <a:ext cx="9677534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artalom helye 2">
            <a:extLst>
              <a:ext uri="{FF2B5EF4-FFF2-40B4-BE49-F238E27FC236}">
                <a16:creationId xmlns:a16="http://schemas.microsoft.com/office/drawing/2014/main" id="{8C6B3452-F4B9-4774-89BF-D2B83549F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058" y="2204864"/>
            <a:ext cx="9821550" cy="223224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Állomány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 növekedések és csökkenések értékét 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rögzítjük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előjelek nélkül, két számoszlopban. </a:t>
            </a:r>
          </a:p>
          <a:p>
            <a:pPr marL="0" indent="0" algn="ctr">
              <a:buNone/>
            </a:pPr>
            <a:r>
              <a:rPr lang="hu-HU" sz="2200" dirty="0">
                <a:ea typeface="Tahoma" panose="020B0604030504040204" pitchFamily="34" charset="0"/>
              </a:rPr>
              <a:t>	     </a:t>
            </a:r>
            <a:endParaRPr lang="hu-HU" sz="2200" b="1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  <p:sp>
        <p:nvSpPr>
          <p:cNvPr id="13" name="Tartalom helye 2">
            <a:extLst>
              <a:ext uri="{FF2B5EF4-FFF2-40B4-BE49-F238E27FC236}">
                <a16:creationId xmlns:a16="http://schemas.microsoft.com/office/drawing/2014/main" id="{35F08A4F-236E-4CDB-8CBB-D73E1027FBBD}"/>
              </a:ext>
            </a:extLst>
          </p:cNvPr>
          <p:cNvSpPr txBox="1">
            <a:spLocks/>
          </p:cNvSpPr>
          <p:nvPr/>
        </p:nvSpPr>
        <p:spPr>
          <a:xfrm>
            <a:off x="1271464" y="3221312"/>
            <a:ext cx="777287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  Főkönyvi számla száma   K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45BDC61-5520-4AC1-BFD9-AB26F75588EA}"/>
              </a:ext>
            </a:extLst>
          </p:cNvPr>
          <p:cNvCxnSpPr/>
          <p:nvPr/>
        </p:nvCxnSpPr>
        <p:spPr>
          <a:xfrm>
            <a:off x="2423592" y="3717032"/>
            <a:ext cx="54726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93016A7-5FA1-4419-A8AC-A729A8CAB3BB}"/>
              </a:ext>
            </a:extLst>
          </p:cNvPr>
          <p:cNvCxnSpPr>
            <a:cxnSpLocks/>
          </p:cNvCxnSpPr>
          <p:nvPr/>
        </p:nvCxnSpPr>
        <p:spPr>
          <a:xfrm flipV="1">
            <a:off x="5087888" y="3717032"/>
            <a:ext cx="0" cy="2295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Képtalálat a következ&amp;odblac;re: „kérd&amp;odblac;jel”">
            <a:extLst>
              <a:ext uri="{FF2B5EF4-FFF2-40B4-BE49-F238E27FC236}">
                <a16:creationId xmlns:a16="http://schemas.microsoft.com/office/drawing/2014/main" id="{0901CBFD-DBEA-4107-A880-708B7A2F7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18" y="4055720"/>
            <a:ext cx="1893536" cy="189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Képtalálat a következ&amp;odblac;re: „kérd&amp;odblac;jel”">
            <a:extLst>
              <a:ext uri="{FF2B5EF4-FFF2-40B4-BE49-F238E27FC236}">
                <a16:creationId xmlns:a16="http://schemas.microsoft.com/office/drawing/2014/main" id="{C7DBEAFE-B60F-4D87-B513-CFDA74AFD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483" y="4023896"/>
            <a:ext cx="1656184" cy="189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55535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74496" y="260648"/>
            <a:ext cx="9322104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8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 </a:t>
            </a:r>
            <a:r>
              <a:rPr lang="hu-HU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4634" y="1196752"/>
            <a:ext cx="7772870" cy="525658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4400" b="1" dirty="0">
                <a:solidFill>
                  <a:schemeClr val="tx1"/>
                </a:solidFill>
                <a:ea typeface="Tahoma" panose="020B0604030504040204" pitchFamily="34" charset="0"/>
              </a:rPr>
              <a:t>Eszköz számlák: </a:t>
            </a:r>
          </a:p>
          <a:p>
            <a:pPr marL="0" indent="0">
              <a:buNone/>
            </a:pPr>
            <a:r>
              <a:rPr lang="hu-HU" sz="3800" dirty="0">
                <a:solidFill>
                  <a:schemeClr val="tx1"/>
                </a:solidFill>
                <a:ea typeface="Tahoma" panose="020B0604030504040204" pitchFamily="34" charset="0"/>
              </a:rPr>
              <a:t>1. </a:t>
            </a: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Befektetett eszközök </a:t>
            </a:r>
          </a:p>
          <a:p>
            <a:pPr marL="0" indent="0">
              <a:buNone/>
            </a:pP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2. Készletek</a:t>
            </a:r>
          </a:p>
          <a:p>
            <a:pPr marL="0" indent="0">
              <a:buNone/>
            </a:pP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3. Követelések, értékpapírok, pénz eszközök…</a:t>
            </a:r>
          </a:p>
          <a:p>
            <a:pPr marL="0" indent="0">
              <a:buNone/>
            </a:pP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5. Költségek</a:t>
            </a:r>
          </a:p>
          <a:p>
            <a:pPr marL="0" indent="0">
              <a:buNone/>
            </a:pP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8. Ráfordítások</a:t>
            </a:r>
          </a:p>
          <a:p>
            <a:pPr marL="0" indent="0">
              <a:buNone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4500" b="1" dirty="0">
                <a:solidFill>
                  <a:srgbClr val="00B050"/>
                </a:solidFill>
                <a:ea typeface="Tahoma" panose="020B0604030504040204" pitchFamily="34" charset="0"/>
              </a:rPr>
              <a:t>Tartozik</a:t>
            </a:r>
            <a:r>
              <a:rPr lang="hu-HU" sz="3100" b="1" dirty="0">
                <a:solidFill>
                  <a:schemeClr val="tx1"/>
                </a:solidFill>
                <a:ea typeface="Tahoma" panose="020B0604030504040204" pitchFamily="34" charset="0"/>
              </a:rPr>
              <a:t>      </a:t>
            </a:r>
            <a:r>
              <a:rPr lang="hu-HU" sz="5800" b="1" dirty="0">
                <a:solidFill>
                  <a:schemeClr val="tx1"/>
                </a:solidFill>
                <a:ea typeface="Tahoma" panose="020B0604030504040204" pitchFamily="34" charset="0"/>
              </a:rPr>
              <a:t>1. 2 . 3. 5. 8.  </a:t>
            </a:r>
            <a:r>
              <a:rPr lang="hu-HU" sz="4500" b="1" dirty="0">
                <a:solidFill>
                  <a:srgbClr val="FF0000"/>
                </a:solidFill>
                <a:ea typeface="Tahoma" panose="020B0604030504040204" pitchFamily="34" charset="0"/>
              </a:rPr>
              <a:t>Követel</a:t>
            </a:r>
            <a:endParaRPr lang="hu-HU" sz="4500" dirty="0">
              <a:solidFill>
                <a:srgbClr val="FF0000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5800" dirty="0"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5800" b="1" dirty="0">
                <a:solidFill>
                  <a:srgbClr val="FF0000"/>
                </a:solidFill>
                <a:ea typeface="Tahoma" panose="020B0604030504040204" pitchFamily="34" charset="0"/>
              </a:rPr>
              <a:t> </a:t>
            </a:r>
            <a:r>
              <a:rPr lang="hu-HU" sz="5100" b="1" dirty="0">
                <a:solidFill>
                  <a:srgbClr val="00B050"/>
                </a:solidFill>
                <a:ea typeface="Tahoma" panose="020B0604030504040204" pitchFamily="34" charset="0"/>
              </a:rPr>
              <a:t>Növekedések</a:t>
            </a:r>
            <a:r>
              <a:rPr lang="hu-HU" sz="31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Tahoma" panose="020B0604030504040204" pitchFamily="34" charset="0"/>
              </a:rPr>
              <a:t> </a:t>
            </a:r>
            <a:r>
              <a:rPr lang="hu-HU" sz="3100" b="1" dirty="0">
                <a:solidFill>
                  <a:srgbClr val="FF0000"/>
                </a:solidFill>
                <a:ea typeface="Tahoma" panose="020B0604030504040204" pitchFamily="34" charset="0"/>
              </a:rPr>
              <a:t>         </a:t>
            </a:r>
            <a:r>
              <a:rPr lang="hu-HU" sz="5100" b="1" dirty="0">
                <a:solidFill>
                  <a:srgbClr val="FF0000"/>
                </a:solidFill>
                <a:ea typeface="Tahoma" panose="020B0604030504040204" pitchFamily="34" charset="0"/>
              </a:rPr>
              <a:t>Csökkenések</a:t>
            </a:r>
          </a:p>
          <a:p>
            <a:pPr marL="0" indent="0">
              <a:buNone/>
            </a:pPr>
            <a:endParaRPr lang="hu-H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r>
              <a:rPr lang="hu-HU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r>
              <a:rPr lang="hu-HU" sz="5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+</a:t>
            </a:r>
            <a:r>
              <a:rPr lang="hu-HU" sz="5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r>
              <a:rPr lang="hu-H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r>
              <a:rPr lang="hu-HU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</a:t>
            </a:r>
            <a:r>
              <a:rPr lang="hu-HU" sz="7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-</a:t>
            </a:r>
            <a:r>
              <a:rPr lang="hu-HU" sz="7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endParaRPr lang="hu-HU" sz="72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8F1E365-D061-4D63-9A8B-C3B473C38CF6}"/>
              </a:ext>
            </a:extLst>
          </p:cNvPr>
          <p:cNvCxnSpPr/>
          <p:nvPr/>
        </p:nvCxnSpPr>
        <p:spPr>
          <a:xfrm>
            <a:off x="2423592" y="4157464"/>
            <a:ext cx="54726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3769AC9-B0F6-48F5-866A-FD50F27C0731}"/>
              </a:ext>
            </a:extLst>
          </p:cNvPr>
          <p:cNvCxnSpPr>
            <a:cxnSpLocks/>
          </p:cNvCxnSpPr>
          <p:nvPr/>
        </p:nvCxnSpPr>
        <p:spPr>
          <a:xfrm flipV="1">
            <a:off x="5087888" y="4157464"/>
            <a:ext cx="0" cy="2295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48398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4634" y="404664"/>
            <a:ext cx="9322104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8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28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4634" y="1397177"/>
            <a:ext cx="777287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Forrás számlák: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Források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Bevételek</a:t>
            </a:r>
          </a:p>
          <a:p>
            <a:pPr marL="0" indent="0">
              <a:buNone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2500" b="1" dirty="0">
                <a:solidFill>
                  <a:srgbClr val="0070C0"/>
                </a:solidFill>
                <a:ea typeface="Tahoma" panose="020B0604030504040204" pitchFamily="34" charset="0"/>
              </a:rPr>
              <a:t>    </a:t>
            </a:r>
            <a:r>
              <a:rPr lang="hu-HU" sz="2500" b="1" dirty="0">
                <a:solidFill>
                  <a:srgbClr val="00B050"/>
                </a:solidFill>
                <a:ea typeface="Tahoma" panose="020B0604030504040204" pitchFamily="34" charset="0"/>
              </a:rPr>
              <a:t>Tartozik</a:t>
            </a:r>
            <a:r>
              <a:rPr lang="hu-HU" sz="3200" b="1" dirty="0">
                <a:solidFill>
                  <a:schemeClr val="tx1"/>
                </a:solidFill>
                <a:ea typeface="Tahoma" panose="020B0604030504040204" pitchFamily="34" charset="0"/>
              </a:rPr>
              <a:t>       4. 9.     </a:t>
            </a:r>
            <a:r>
              <a:rPr lang="hu-HU" sz="2500" b="1" dirty="0">
                <a:solidFill>
                  <a:srgbClr val="FF0000"/>
                </a:solidFill>
                <a:ea typeface="Tahoma" panose="020B0604030504040204" pitchFamily="34" charset="0"/>
              </a:rPr>
              <a:t>Követel</a:t>
            </a:r>
            <a:endParaRPr lang="hu-HU" sz="2500" dirty="0">
              <a:solidFill>
                <a:srgbClr val="FF0000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5800" b="1" dirty="0">
                <a:solidFill>
                  <a:srgbClr val="FF0000"/>
                </a:solidFill>
                <a:ea typeface="Tahoma" panose="020B0604030504040204" pitchFamily="34" charset="0"/>
              </a:rPr>
              <a:t> </a:t>
            </a:r>
            <a:r>
              <a:rPr lang="hu-HU" sz="2400" b="1" dirty="0">
                <a:solidFill>
                  <a:srgbClr val="00B050"/>
                </a:solidFill>
                <a:ea typeface="Tahoma" panose="020B0604030504040204" pitchFamily="34" charset="0"/>
              </a:rPr>
              <a:t>Növekedések</a:t>
            </a:r>
            <a:r>
              <a:rPr lang="hu-HU" b="1" dirty="0">
                <a:solidFill>
                  <a:schemeClr val="accent6">
                    <a:lumMod val="60000"/>
                    <a:lumOff val="40000"/>
                  </a:schemeClr>
                </a:solidFill>
                <a:ea typeface="Tahoma" panose="020B0604030504040204" pitchFamily="34" charset="0"/>
              </a:rPr>
              <a:t> </a:t>
            </a:r>
            <a:r>
              <a:rPr lang="hu-HU" b="1" dirty="0">
                <a:solidFill>
                  <a:srgbClr val="FF0000"/>
                </a:solidFill>
                <a:ea typeface="Tahoma" panose="020B0604030504040204" pitchFamily="34" charset="0"/>
              </a:rPr>
              <a:t>         </a:t>
            </a:r>
            <a:r>
              <a:rPr lang="hu-HU" sz="2400" b="1" dirty="0">
                <a:solidFill>
                  <a:srgbClr val="FF0000"/>
                </a:solidFill>
                <a:ea typeface="Tahoma" panose="020B0604030504040204" pitchFamily="34" charset="0"/>
              </a:rPr>
              <a:t>Csökkenések</a:t>
            </a:r>
            <a:endParaRPr lang="hu-HU" sz="1000" b="1" dirty="0">
              <a:solidFill>
                <a:srgbClr val="FF0000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      </a:t>
            </a:r>
            <a:r>
              <a:rPr lang="hu-HU" sz="4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    </a:t>
            </a:r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+</a:t>
            </a:r>
            <a:r>
              <a:rPr lang="hu-H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      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            -</a:t>
            </a:r>
            <a:r>
              <a:rPr lang="hu-HU" sz="7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	</a:t>
            </a:r>
            <a:endParaRPr lang="hu-HU" sz="72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8F1E365-D061-4D63-9A8B-C3B473C38CF6}"/>
              </a:ext>
            </a:extLst>
          </p:cNvPr>
          <p:cNvCxnSpPr/>
          <p:nvPr/>
        </p:nvCxnSpPr>
        <p:spPr>
          <a:xfrm>
            <a:off x="2351584" y="3717032"/>
            <a:ext cx="54726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3769AC9-B0F6-48F5-866A-FD50F27C0731}"/>
              </a:ext>
            </a:extLst>
          </p:cNvPr>
          <p:cNvCxnSpPr>
            <a:cxnSpLocks/>
          </p:cNvCxnSpPr>
          <p:nvPr/>
        </p:nvCxnSpPr>
        <p:spPr>
          <a:xfrm flipV="1">
            <a:off x="5015880" y="3717032"/>
            <a:ext cx="0" cy="2295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841743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5480" y="1412776"/>
            <a:ext cx="9638396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 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415480" y="2564904"/>
            <a:ext cx="10297144" cy="27363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A könyvelés főkönyvi számlákon: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Minden gazdasági esemény hatását az egyik számla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tartozik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, ugyanakkor a másik számla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követel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 oldalán rögzítjük. 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PL.: A vállalkozás pénztárában lévő 5 000 Ft-ból alapanyagot vásárol 1.000 Ft készpénzért. </a:t>
            </a:r>
          </a:p>
          <a:p>
            <a:pPr marL="457200" indent="-457200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Az alapanyag felét felhasználja </a:t>
            </a:r>
          </a:p>
          <a:p>
            <a:pPr marL="0" indent="0">
              <a:buNone/>
            </a:pPr>
            <a:endParaRPr lang="hu-HU" sz="24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079260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31976" y="764704"/>
            <a:ext cx="943304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031976" y="1628800"/>
            <a:ext cx="9721080" cy="505209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Milyen változás történt??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Megváltozott a vagyon összetétele: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Nőtt az alapanyag készlet értéke és csökkent a pénztári készpénz állomány 1 000 Ft-</a:t>
            </a:r>
            <a:r>
              <a:rPr lang="hu-HU" sz="2400" dirty="0" err="1">
                <a:solidFill>
                  <a:schemeClr val="tx1"/>
                </a:solidFill>
                <a:ea typeface="Tahoma" panose="020B0604030504040204" pitchFamily="34" charset="0"/>
              </a:rPr>
              <a:t>al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dirty="0">
                <a:solidFill>
                  <a:srgbClr val="00B0F0"/>
                </a:solidFill>
                <a:ea typeface="Tahoma" panose="020B0604030504040204" pitchFamily="34" charset="0"/>
              </a:rPr>
              <a:t>Könyvelés:</a:t>
            </a:r>
            <a:r>
              <a:rPr lang="hu-HU" sz="2400" dirty="0">
                <a:solidFill>
                  <a:srgbClr val="00B0F0"/>
                </a:solidFill>
                <a:ea typeface="Tahoma" panose="020B0604030504040204" pitchFamily="34" charset="0"/>
              </a:rPr>
              <a:t> Tartozik  2. Anyagok -  Követel 3. Pénztár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Felhasználásra került az anyag, tehát költség keletkezett és csökkent az alapanyag készlet 500 Ft-al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dirty="0">
                <a:solidFill>
                  <a:srgbClr val="00B0F0"/>
                </a:solidFill>
                <a:ea typeface="Tahoma" panose="020B0604030504040204" pitchFamily="34" charset="0"/>
              </a:rPr>
              <a:t>Könyvelés: </a:t>
            </a:r>
            <a:r>
              <a:rPr lang="hu-HU" sz="2400" dirty="0">
                <a:solidFill>
                  <a:srgbClr val="00B0F0"/>
                </a:solidFill>
                <a:ea typeface="Tahoma" panose="020B0604030504040204" pitchFamily="34" charset="0"/>
              </a:rPr>
              <a:t>Tartozik 5. Költségek – Követel 2. Anyagok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4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24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97630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74496" y="260648"/>
            <a:ext cx="9466120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számlák használata: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063552" y="1484784"/>
            <a:ext cx="7772870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 könyvelés főkönyvi számlákon: </a:t>
            </a:r>
          </a:p>
          <a:p>
            <a:pPr marL="457200" indent="-457200" algn="just">
              <a:buAutoNum type="arabicPeriod"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PL.: Alapanyag vásárlás 1.000 Ft készpénzért</a:t>
            </a:r>
          </a:p>
          <a:p>
            <a:pPr marL="457200" indent="-457200" algn="just">
              <a:buAutoNum type="arabicPeriod"/>
            </a:pPr>
            <a:endParaRPr lang="hu-HU" sz="9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</a:rPr>
              <a:t>       T</a:t>
            </a:r>
            <a:r>
              <a:rPr lang="hu-HU" sz="2200" b="1" dirty="0">
                <a:solidFill>
                  <a:srgbClr val="FF0000"/>
                </a:solidFill>
                <a:ea typeface="Tahoma" panose="020B0604030504040204" pitchFamily="34" charset="0"/>
              </a:rPr>
              <a:t>  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2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11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Anyagok K	  </a:t>
            </a:r>
            <a:r>
              <a:rPr lang="hu-HU" sz="2200" b="1" dirty="0">
                <a:ea typeface="Tahoma" panose="020B0604030504040204" pitchFamily="34" charset="0"/>
              </a:rPr>
              <a:t>                    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T    3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81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pénztár  </a:t>
            </a:r>
            <a:r>
              <a:rPr lang="hu-HU" sz="2200" b="1" dirty="0">
                <a:solidFill>
                  <a:srgbClr val="00B050"/>
                </a:solidFill>
                <a:ea typeface="Tahoma" panose="020B0604030504040204" pitchFamily="34" charset="0"/>
              </a:rPr>
              <a:t>K</a:t>
            </a: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       </a:t>
            </a: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</a:rPr>
              <a:t>           1000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					</a:t>
            </a:r>
            <a:r>
              <a:rPr lang="hu-HU" sz="2200" b="1" dirty="0">
                <a:solidFill>
                  <a:srgbClr val="00B050"/>
                </a:solidFill>
                <a:ea typeface="Tahoma" panose="020B0604030504040204" pitchFamily="34" charset="0"/>
              </a:rPr>
              <a:t>1000</a:t>
            </a:r>
          </a:p>
          <a:p>
            <a:pPr marL="0" indent="0" algn="just">
              <a:buNone/>
            </a:pPr>
            <a:endParaRPr lang="hu-HU" sz="2200" b="1" dirty="0">
              <a:solidFill>
                <a:srgbClr val="FFFF00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endParaRPr lang="hu-HU" sz="2200" b="1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2. pl: Alapanyag felhasználás</a:t>
            </a:r>
          </a:p>
          <a:p>
            <a:pPr marL="0" indent="0" algn="just">
              <a:buNone/>
            </a:pPr>
            <a:endParaRPr lang="hu-HU" sz="900" b="1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</a:rPr>
              <a:t>   T</a:t>
            </a:r>
            <a:r>
              <a:rPr lang="hu-HU" sz="2200" b="1" dirty="0">
                <a:solidFill>
                  <a:srgbClr val="FF0000"/>
                </a:solidFill>
                <a:ea typeface="Tahoma" panose="020B0604030504040204" pitchFamily="34" charset="0"/>
              </a:rPr>
              <a:t>  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5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11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Anyag költség  K	          T    2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11 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Anyagok </a:t>
            </a:r>
            <a:r>
              <a:rPr lang="hu-HU" sz="2200" b="1" dirty="0">
                <a:solidFill>
                  <a:srgbClr val="00B050"/>
                </a:solidFill>
                <a:ea typeface="Tahoma" panose="020B0604030504040204" pitchFamily="34" charset="0"/>
              </a:rPr>
              <a:t>K</a:t>
            </a:r>
          </a:p>
          <a:p>
            <a:pPr marL="0" indent="0" algn="just">
              <a:buNone/>
            </a:pPr>
            <a:endParaRPr lang="hu-HU" sz="2200" b="1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rgbClr val="FFFF00"/>
                </a:solidFill>
                <a:ea typeface="Tahoma" panose="020B0604030504040204" pitchFamily="34" charset="0"/>
              </a:rPr>
              <a:t>	</a:t>
            </a:r>
            <a:r>
              <a:rPr lang="hu-HU" sz="22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</a:rPr>
              <a:t>500</a:t>
            </a:r>
            <a:r>
              <a:rPr lang="hu-HU" sz="2200" b="1" dirty="0">
                <a:solidFill>
                  <a:srgbClr val="FFFF00"/>
                </a:solidFill>
                <a:ea typeface="Tahoma" panose="020B0604030504040204" pitchFamily="34" charset="0"/>
              </a:rPr>
              <a:t>				              </a:t>
            </a:r>
            <a:r>
              <a:rPr lang="hu-HU" sz="2200" b="1" dirty="0">
                <a:solidFill>
                  <a:srgbClr val="00B050"/>
                </a:solidFill>
                <a:ea typeface="Tahoma" panose="020B0604030504040204" pitchFamily="34" charset="0"/>
              </a:rPr>
              <a:t>500</a:t>
            </a:r>
          </a:p>
          <a:p>
            <a:pPr marL="0" indent="0" algn="just">
              <a:buNone/>
            </a:pPr>
            <a:endParaRPr lang="hu-HU" sz="2400" b="1" dirty="0">
              <a:solidFill>
                <a:srgbClr val="FFFF00"/>
              </a:solidFill>
              <a:ea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	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2531604" y="2744924"/>
            <a:ext cx="26642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6209510" y="2744924"/>
            <a:ext cx="26642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>
            <a:cxnSpLocks/>
          </p:cNvCxnSpPr>
          <p:nvPr/>
        </p:nvCxnSpPr>
        <p:spPr>
          <a:xfrm>
            <a:off x="3863752" y="2744924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>
            <a:cxnSpLocks/>
          </p:cNvCxnSpPr>
          <p:nvPr/>
        </p:nvCxnSpPr>
        <p:spPr>
          <a:xfrm>
            <a:off x="7464152" y="2744924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B6A168FF-6D43-42F1-98CD-DC1204E8E454}"/>
              </a:ext>
            </a:extLst>
          </p:cNvPr>
          <p:cNvCxnSpPr>
            <a:cxnSpLocks/>
          </p:cNvCxnSpPr>
          <p:nvPr/>
        </p:nvCxnSpPr>
        <p:spPr>
          <a:xfrm>
            <a:off x="2279576" y="4941168"/>
            <a:ext cx="29275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F6622B77-26D8-4737-9CBD-2C1271F6F9C1}"/>
              </a:ext>
            </a:extLst>
          </p:cNvPr>
          <p:cNvCxnSpPr>
            <a:cxnSpLocks/>
          </p:cNvCxnSpPr>
          <p:nvPr/>
        </p:nvCxnSpPr>
        <p:spPr>
          <a:xfrm>
            <a:off x="6220726" y="4941168"/>
            <a:ext cx="27668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68A9C299-F05A-436F-9F31-729BC86154BB}"/>
              </a:ext>
            </a:extLst>
          </p:cNvPr>
          <p:cNvCxnSpPr/>
          <p:nvPr/>
        </p:nvCxnSpPr>
        <p:spPr>
          <a:xfrm>
            <a:off x="3874968" y="4941168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4C412389-1668-4DDF-8FAB-B15A00C9C399}"/>
              </a:ext>
            </a:extLst>
          </p:cNvPr>
          <p:cNvCxnSpPr/>
          <p:nvPr/>
        </p:nvCxnSpPr>
        <p:spPr>
          <a:xfrm>
            <a:off x="7547376" y="4941168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494429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9330" y="337998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Nyilvántartás -</a:t>
            </a:r>
            <a:r>
              <a:rPr lang="hu-H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napló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187696" y="1346110"/>
            <a:ext cx="7772870" cy="5256584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Az idősoros elszámolás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 eszköze: 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a gazdasági események hatását megtörténtük idősorrendjében jegyezzük fel, függetlenül attól, hogy melyik eszközben vagy forrásban következik be a változás. 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Tartalma: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26548"/>
              </p:ext>
            </p:extLst>
          </p:nvPr>
        </p:nvGraphicFramePr>
        <p:xfrm>
          <a:off x="2209330" y="3140968"/>
          <a:ext cx="8208913" cy="316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5565">
                <a:tc rowSpan="2"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Könyv. Dátum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Bizonylat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Főkönyvi számla száma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Forgalom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5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Szám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Dát</a:t>
                      </a:r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565"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Anyag vásárlás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565"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Anyag felhasználás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551">
                <a:tc>
                  <a:txBody>
                    <a:bodyPr/>
                    <a:lstStyle/>
                    <a:p>
                      <a:endParaRPr lang="hu-HU" sz="1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551">
                <a:tc>
                  <a:txBody>
                    <a:bodyPr/>
                    <a:lstStyle/>
                    <a:p>
                      <a:endParaRPr lang="hu-HU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63860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rtalom helye 2">
            <a:extLst>
              <a:ext uri="{FF2B5EF4-FFF2-40B4-BE49-F238E27FC236}">
                <a16:creationId xmlns:a16="http://schemas.microsoft.com/office/drawing/2014/main" id="{3199F81D-1AF1-406A-B340-803161BF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536" y="1628800"/>
            <a:ext cx="9289032" cy="4409836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3200" b="1" dirty="0">
                <a:solidFill>
                  <a:schemeClr val="tx1"/>
                </a:solidFill>
                <a:ea typeface="Tahoma" panose="020B0604030504040204" pitchFamily="34" charset="0"/>
              </a:rPr>
              <a:t>Mivel foglalkozik a számvitel?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Információt szolgáltat a vállalkozások </a:t>
            </a:r>
          </a:p>
          <a:p>
            <a:pPr marL="0" indent="0">
              <a:buNone/>
            </a:pPr>
            <a:r>
              <a:rPr lang="hu-HU" sz="2400" b="1" u="sng" dirty="0">
                <a:solidFill>
                  <a:schemeClr val="tx1"/>
                </a:solidFill>
                <a:ea typeface="Tahoma" panose="020B0604030504040204" pitchFamily="34" charset="0"/>
              </a:rPr>
              <a:t>VAGYONI, PÉNZÜGYI ÉS JÖVEDELMI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helyzetéről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a számviteli törvény előírásainak megfelelően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tx1"/>
                </a:solidFill>
              </a:rPr>
              <a:t>2000. évi C. törvény a számvitelről</a:t>
            </a:r>
            <a:endParaRPr lang="hu-HU" sz="24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31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9097" y="908720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Üzleti év végén:</a:t>
            </a:r>
            <a:endParaRPr lang="hu-H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209565" y="1844824"/>
            <a:ext cx="777287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Nyilvántartások lezárása</a:t>
            </a: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Főkönyvi számlák záró egyenlegének meghatározása</a:t>
            </a:r>
          </a:p>
          <a:p>
            <a:pPr>
              <a:lnSpc>
                <a:spcPct val="100000"/>
              </a:lnSpc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Napló forgalmának összesítése</a:t>
            </a:r>
          </a:p>
          <a:p>
            <a:pPr>
              <a:lnSpc>
                <a:spcPct val="100000"/>
              </a:lnSpc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Főkönyvi kivonat elkészítése</a:t>
            </a: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Főkönyvi számlák adattartalmának összesítése</a:t>
            </a: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Beszámoló összeállítása</a:t>
            </a:r>
          </a:p>
          <a:p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Főkönyvi kivonat alapján</a:t>
            </a:r>
          </a:p>
          <a:p>
            <a:pPr marL="0" indent="0">
              <a:buNone/>
            </a:pPr>
            <a:r>
              <a:rPr lang="hu-HU" sz="2200" b="1" dirty="0">
                <a:ea typeface="Tahoma" panose="020B0604030504040204" pitchFamily="34" charset="0"/>
              </a:rPr>
              <a:t>	</a:t>
            </a:r>
            <a:endParaRPr lang="hu-HU" sz="2200" b="1" dirty="0">
              <a:solidFill>
                <a:srgbClr val="FF0000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61971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9097" y="908720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Üzleti év végén:</a:t>
            </a:r>
            <a:endParaRPr lang="hu-H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209564" y="1844824"/>
            <a:ext cx="8710971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Nyilvántartások lezárása</a:t>
            </a:r>
            <a:endParaRPr lang="hu-HU" sz="24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Főkönyvi számlák záró egyenlegének meghatározása pl:</a:t>
            </a:r>
          </a:p>
          <a:p>
            <a:pPr>
              <a:lnSpc>
                <a:spcPct val="100000"/>
              </a:lnSpc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endParaRPr lang="hu-HU" sz="2200" b="1" dirty="0">
              <a:solidFill>
                <a:srgbClr val="FF0000"/>
              </a:solidFill>
              <a:ea typeface="Tahoma" panose="020B0604030504040204" pitchFamily="34" charset="0"/>
            </a:endParaRPr>
          </a:p>
        </p:txBody>
      </p:sp>
      <p:cxnSp>
        <p:nvCxnSpPr>
          <p:cNvPr id="4" name="Egyenes összekötő 4">
            <a:extLst>
              <a:ext uri="{FF2B5EF4-FFF2-40B4-BE49-F238E27FC236}">
                <a16:creationId xmlns:a16="http://schemas.microsoft.com/office/drawing/2014/main" id="{9A8AC197-C6DC-4FAB-969C-CA689C7D0737}"/>
              </a:ext>
            </a:extLst>
          </p:cNvPr>
          <p:cNvCxnSpPr/>
          <p:nvPr/>
        </p:nvCxnSpPr>
        <p:spPr>
          <a:xfrm>
            <a:off x="2279576" y="3645024"/>
            <a:ext cx="4536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6">
            <a:extLst>
              <a:ext uri="{FF2B5EF4-FFF2-40B4-BE49-F238E27FC236}">
                <a16:creationId xmlns:a16="http://schemas.microsoft.com/office/drawing/2014/main" id="{1348F00A-DB58-43D6-802D-EF5017AE7DD7}"/>
              </a:ext>
            </a:extLst>
          </p:cNvPr>
          <p:cNvCxnSpPr/>
          <p:nvPr/>
        </p:nvCxnSpPr>
        <p:spPr>
          <a:xfrm>
            <a:off x="4439816" y="3645024"/>
            <a:ext cx="0" cy="23762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8">
            <a:extLst>
              <a:ext uri="{FF2B5EF4-FFF2-40B4-BE49-F238E27FC236}">
                <a16:creationId xmlns:a16="http://schemas.microsoft.com/office/drawing/2014/main" id="{07762359-96EE-4462-A753-51A335AEED88}"/>
              </a:ext>
            </a:extLst>
          </p:cNvPr>
          <p:cNvCxnSpPr/>
          <p:nvPr/>
        </p:nvCxnSpPr>
        <p:spPr>
          <a:xfrm>
            <a:off x="2567608" y="5301208"/>
            <a:ext cx="381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EFFD5F-43A1-40DD-B4C4-A2D2D3067A29}"/>
              </a:ext>
            </a:extLst>
          </p:cNvPr>
          <p:cNvSpPr txBox="1"/>
          <p:nvPr/>
        </p:nvSpPr>
        <p:spPr>
          <a:xfrm>
            <a:off x="2279574" y="3140984"/>
            <a:ext cx="4536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T           211. Anyagok     	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6991E3-3A4D-4AD7-AE66-B11C499CD3AD}"/>
              </a:ext>
            </a:extLst>
          </p:cNvPr>
          <p:cNvSpPr txBox="1"/>
          <p:nvPr/>
        </p:nvSpPr>
        <p:spPr>
          <a:xfrm>
            <a:off x="3107668" y="3901134"/>
            <a:ext cx="2664296" cy="41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1000               500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CAE66A4-6CEE-4158-9288-920052214EB5}"/>
              </a:ext>
            </a:extLst>
          </p:cNvPr>
          <p:cNvSpPr txBox="1"/>
          <p:nvPr/>
        </p:nvSpPr>
        <p:spPr>
          <a:xfrm>
            <a:off x="3215678" y="5452135"/>
            <a:ext cx="2664296" cy="41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500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86C3264-E119-4DEC-97B9-FAA5D4E0F2EB}"/>
              </a:ext>
            </a:extLst>
          </p:cNvPr>
          <p:cNvSpPr txBox="1"/>
          <p:nvPr/>
        </p:nvSpPr>
        <p:spPr>
          <a:xfrm>
            <a:off x="1127598" y="4833156"/>
            <a:ext cx="1764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Összesen:</a:t>
            </a:r>
            <a:endParaRPr lang="hu-HU" sz="20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A2D5965-FD4D-40E4-9875-019B4FBEF17C}"/>
              </a:ext>
            </a:extLst>
          </p:cNvPr>
          <p:cNvSpPr txBox="1"/>
          <p:nvPr/>
        </p:nvSpPr>
        <p:spPr>
          <a:xfrm>
            <a:off x="6556477" y="4868348"/>
            <a:ext cx="285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Halmozott </a:t>
            </a:r>
            <a:r>
              <a:rPr lang="hu-H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forgalom</a:t>
            </a:r>
            <a:endParaRPr lang="hu-HU" sz="20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28E4BB1-0C78-48F2-B24D-25B465D0DA06}"/>
              </a:ext>
            </a:extLst>
          </p:cNvPr>
          <p:cNvSpPr txBox="1"/>
          <p:nvPr/>
        </p:nvSpPr>
        <p:spPr>
          <a:xfrm>
            <a:off x="1126933" y="5452135"/>
            <a:ext cx="246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Záró egyenleg:</a:t>
            </a:r>
            <a:endParaRPr lang="hu-HU" sz="20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Jobbra nyíl 9">
            <a:extLst>
              <a:ext uri="{FF2B5EF4-FFF2-40B4-BE49-F238E27FC236}">
                <a16:creationId xmlns:a16="http://schemas.microsoft.com/office/drawing/2014/main" id="{74875045-E790-4D65-9E0B-4C5A39073F23}"/>
              </a:ext>
            </a:extLst>
          </p:cNvPr>
          <p:cNvSpPr/>
          <p:nvPr/>
        </p:nvSpPr>
        <p:spPr>
          <a:xfrm>
            <a:off x="5992329" y="4941167"/>
            <a:ext cx="511240" cy="242316"/>
          </a:xfrm>
          <a:prstGeom prst="rightArrow">
            <a:avLst>
              <a:gd name="adj1" fmla="val 50000"/>
              <a:gd name="adj2" fmla="val 58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0A26F31-D690-4926-B378-4900BD794881}"/>
              </a:ext>
            </a:extLst>
          </p:cNvPr>
          <p:cNvSpPr txBox="1"/>
          <p:nvPr/>
        </p:nvSpPr>
        <p:spPr>
          <a:xfrm>
            <a:off x="3107668" y="4813749"/>
            <a:ext cx="2664296" cy="41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1000               500</a:t>
            </a:r>
          </a:p>
        </p:txBody>
      </p:sp>
    </p:spTree>
    <p:extLst>
      <p:ext uri="{BB962C8B-B14F-4D97-AF65-F5344CB8AC3E}">
        <p14:creationId xmlns:p14="http://schemas.microsoft.com/office/powerpoint/2010/main" val="159089017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9564" y="908720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Főkönyvi kivonat elkészítése</a:t>
            </a:r>
            <a:endParaRPr lang="hu-H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9564" y="1916832"/>
            <a:ext cx="9503059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Főkönyvi kivonat tartalmazza valamennyi főkönyvi számla:</a:t>
            </a:r>
          </a:p>
          <a:p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Számát és megnevezését</a:t>
            </a:r>
          </a:p>
          <a:p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Halmozott forgalmát tartozik és követel oldalon </a:t>
            </a:r>
          </a:p>
          <a:p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Egyenlegét </a:t>
            </a:r>
          </a:p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Ez alapján elkészíthető a </a:t>
            </a:r>
            <a:r>
              <a:rPr lang="hu-HU" sz="4400" b="1" dirty="0">
                <a:solidFill>
                  <a:srgbClr val="FF0000"/>
                </a:solidFill>
                <a:ea typeface="Tahoma" panose="020B0604030504040204" pitchFamily="34" charset="0"/>
              </a:rPr>
              <a:t>Beszámoló</a:t>
            </a: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 </a:t>
            </a:r>
            <a:r>
              <a:rPr lang="hu-HU" sz="4400" b="1" dirty="0">
                <a:solidFill>
                  <a:schemeClr val="tx1"/>
                </a:solidFill>
                <a:ea typeface="Tahoma" panose="020B0604030504040204" pitchFamily="34" charset="0"/>
              </a:rPr>
              <a:t>!</a:t>
            </a:r>
            <a:endParaRPr lang="hu-HU" sz="7200" b="1" dirty="0">
              <a:solidFill>
                <a:srgbClr val="FF0000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5933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687" y="1268760"/>
            <a:ext cx="7773338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 </a:t>
            </a: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Beszámoló</a:t>
            </a:r>
            <a:r>
              <a:rPr lang="hu-HU" sz="3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részei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687" y="2708920"/>
            <a:ext cx="972108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Amit minden beszámoló tartalmaz: </a:t>
            </a:r>
          </a:p>
          <a:p>
            <a:pPr marL="0" indent="0">
              <a:buNone/>
            </a:pPr>
            <a:endParaRPr lang="hu-HU" sz="2200" b="1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2200" b="1" u="sng" dirty="0">
                <a:solidFill>
                  <a:schemeClr val="tx1"/>
                </a:solidFill>
                <a:ea typeface="Tahoma" panose="020B0604030504040204" pitchFamily="34" charset="0"/>
              </a:rPr>
              <a:t>Mérleg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 – 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Bemutatja a vagyon nagyságát és összetételét</a:t>
            </a:r>
          </a:p>
          <a:p>
            <a:pPr marL="0" indent="0">
              <a:buNone/>
            </a:pPr>
            <a:r>
              <a:rPr lang="hu-HU" sz="2200" b="1" u="sng" dirty="0">
                <a:solidFill>
                  <a:schemeClr val="tx1"/>
                </a:solidFill>
                <a:ea typeface="Tahoma" panose="020B0604030504040204" pitchFamily="34" charset="0"/>
              </a:rPr>
              <a:t>Eredménykimutatás</a:t>
            </a:r>
            <a:r>
              <a:rPr lang="hu-HU" sz="2200" b="1" dirty="0">
                <a:solidFill>
                  <a:schemeClr val="tx1"/>
                </a:solidFill>
                <a:ea typeface="Tahoma" panose="020B0604030504040204" pitchFamily="34" charset="0"/>
              </a:rPr>
              <a:t> – </a:t>
            </a:r>
            <a:r>
              <a:rPr lang="hu-HU" sz="2200" dirty="0">
                <a:solidFill>
                  <a:schemeClr val="tx1"/>
                </a:solidFill>
                <a:ea typeface="Tahoma" panose="020B0604030504040204" pitchFamily="34" charset="0"/>
              </a:rPr>
              <a:t>A vállalkozás adott időszaki  jövedelmezőségét tartalmazza</a:t>
            </a: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45335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00615" y="2293422"/>
            <a:ext cx="9195985" cy="100811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 Beszámoló nyilvánosságra hozatala </a:t>
            </a:r>
            <a:endParaRPr lang="hu-H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lektronikus Beszámoló Portál">
            <a:extLst>
              <a:ext uri="{FF2B5EF4-FFF2-40B4-BE49-F238E27FC236}">
                <a16:creationId xmlns:a16="http://schemas.microsoft.com/office/drawing/2014/main" id="{98ABA23A-F3E3-43BE-8D53-A539780356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0256" y="3458232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905E0E3-CBCC-4A90-820C-7CEEB303316B}"/>
              </a:ext>
            </a:extLst>
          </p:cNvPr>
          <p:cNvSpPr txBox="1"/>
          <p:nvPr/>
        </p:nvSpPr>
        <p:spPr>
          <a:xfrm>
            <a:off x="2300615" y="3645024"/>
            <a:ext cx="6120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4" tooltip="Elektronikus Beszámoló Portá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Elektronikus Beszámoló Portál</a:t>
            </a:r>
          </a:p>
          <a:p>
            <a:endParaRPr lang="hu-H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hlinkClick r:id="rId4" tooltip="Elektronikus Beszámoló Portál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hu-HU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4" tooltip="Elektronikus Beszámoló Portá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e-beszamolo.im.gov.hu</a:t>
            </a:r>
          </a:p>
        </p:txBody>
      </p:sp>
    </p:spTree>
    <p:extLst>
      <p:ext uri="{BB962C8B-B14F-4D97-AF65-F5344CB8AC3E}">
        <p14:creationId xmlns:p14="http://schemas.microsoft.com/office/powerpoint/2010/main" val="1801155376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7688" y="1556792"/>
            <a:ext cx="6554867" cy="44098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dirty="0">
                <a:solidFill>
                  <a:schemeClr val="tx1"/>
                </a:solidFill>
                <a:ea typeface="Tahoma" panose="020B0604030504040204" pitchFamily="34" charset="0"/>
              </a:rPr>
              <a:t>Mivel foglalkozik a számvitel?</a:t>
            </a:r>
          </a:p>
          <a:p>
            <a:pPr marL="0" indent="0" algn="ctr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Információt szolgáltat a vállalkozások </a:t>
            </a:r>
          </a:p>
          <a:p>
            <a:pPr marL="0" indent="0" algn="ctr">
              <a:buNone/>
            </a:pPr>
            <a:r>
              <a:rPr lang="hu-HU" sz="2400" b="1" u="sng" dirty="0">
                <a:solidFill>
                  <a:schemeClr val="tx1"/>
                </a:solidFill>
                <a:ea typeface="Tahoma" panose="020B0604030504040204" pitchFamily="34" charset="0"/>
              </a:rPr>
              <a:t>VAGYONI, PÉNZÜGYI ÉS JÖVEDELMI 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helyzetéről</a:t>
            </a:r>
          </a:p>
        </p:txBody>
      </p:sp>
    </p:spTree>
    <p:extLst>
      <p:ext uri="{BB962C8B-B14F-4D97-AF65-F5344CB8AC3E}">
        <p14:creationId xmlns:p14="http://schemas.microsoft.com/office/powerpoint/2010/main" val="4021639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9855" y="1743564"/>
            <a:ext cx="6576401" cy="44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solidFill>
                  <a:schemeClr val="tx1"/>
                </a:solidFill>
                <a:ea typeface="Tahoma" panose="020B0604030504040204" pitchFamily="34" charset="0"/>
              </a:rPr>
              <a:t>Kinek van szüksége ezekre az információkra? </a:t>
            </a:r>
          </a:p>
          <a:p>
            <a:pPr marL="0" indent="0">
              <a:buNone/>
            </a:pPr>
            <a:endParaRPr lang="hu-HU" sz="28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E968166D-A956-4824-8597-7CC2251F3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55" y="3573016"/>
            <a:ext cx="4974703" cy="261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56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4521" y="1618824"/>
            <a:ext cx="10729192" cy="44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Kinek van szüksége a számviteli információkra?</a:t>
            </a: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Külső érintettek: 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Tulajdonosok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Hitelezők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Állami intézmények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Vevők, Szállítók, Versenytársak</a:t>
            </a:r>
          </a:p>
          <a:p>
            <a:pPr marL="0" indent="0">
              <a:buNone/>
            </a:pPr>
            <a:endParaRPr lang="hu-HU" sz="2800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82CE6EC3-449C-47AE-A889-AADD5D31A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276872"/>
            <a:ext cx="3958036" cy="29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26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7488" y="1700808"/>
            <a:ext cx="10153128" cy="44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Kinek van szüksége a számviteli információkra? 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Belső érintettek: 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Menedzsment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Munkavállalók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tx1"/>
                </a:solidFill>
                <a:ea typeface="Tahoma" panose="020B0604030504040204" pitchFamily="34" charset="0"/>
              </a:rPr>
              <a:t>	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145DF291-2777-4DB7-BE0F-609672DC9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2780928"/>
            <a:ext cx="5429214" cy="30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43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99656" y="2708920"/>
            <a:ext cx="6554867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chemeClr val="tx1"/>
                </a:solidFill>
                <a:ea typeface="Tahoma" panose="020B0604030504040204" pitchFamily="34" charset="0"/>
              </a:rPr>
              <a:t>Jó tanulást! 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chemeClr val="tx1"/>
                </a:solidFill>
                <a:ea typeface="Tahoma" panose="020B0604030504040204" pitchFamily="34" charset="0"/>
              </a:rPr>
              <a:t>Köszönöm a figyelmet!</a:t>
            </a:r>
          </a:p>
          <a:p>
            <a:pPr marL="0" indent="0" algn="ctr">
              <a:buNone/>
            </a:pPr>
            <a:endParaRPr lang="hu-HU" sz="4000" b="1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 algn="ctr">
              <a:buNone/>
            </a:pPr>
            <a:endParaRPr lang="hu-HU" sz="4000" b="1" dirty="0">
              <a:solidFill>
                <a:schemeClr val="tx1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9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7488" y="2060848"/>
            <a:ext cx="8287071" cy="44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>
                <a:solidFill>
                  <a:schemeClr val="tx1"/>
                </a:solidFill>
                <a:ea typeface="Tahoma" panose="020B0604030504040204" pitchFamily="34" charset="0"/>
              </a:rPr>
              <a:t>Vállalkozás vagyoni helyzete: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  <a:ea typeface="Tahoma" panose="020B0604030504040204" pitchFamily="34" charset="0"/>
              </a:rPr>
              <a:t>Mekkora a vagyon értéke?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  <a:ea typeface="Tahoma" panose="020B0604030504040204" pitchFamily="34" charset="0"/>
              </a:rPr>
              <a:t>Milyen a vagyon összetétele?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  <a:ea typeface="Tahoma" panose="020B0604030504040204" pitchFamily="34" charset="0"/>
              </a:rPr>
              <a:t>Mi a vagyon eredete?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2" y="2204864"/>
            <a:ext cx="4038599" cy="273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3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2654" y="1739466"/>
            <a:ext cx="6554867" cy="4409836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hu-HU" b="0" i="0" u="sng" dirty="0">
                <a:effectLst/>
              </a:rPr>
              <a:t>Vállalkozás vagyoni helyzete:</a:t>
            </a:r>
            <a:r>
              <a:rPr lang="en-US" b="0" i="0" dirty="0">
                <a:effectLst/>
              </a:rPr>
              <a:t>​</a:t>
            </a:r>
          </a:p>
          <a:p>
            <a:pPr marL="0" indent="0" algn="l" rtl="0" fontAlgn="base">
              <a:buNone/>
            </a:pPr>
            <a:r>
              <a:rPr lang="hu-HU" b="0" i="0" u="none" strike="noStrike" dirty="0">
                <a:effectLst/>
              </a:rPr>
              <a:t>Vagyon összetétele:</a:t>
            </a:r>
            <a:r>
              <a:rPr lang="en-US" b="0" i="0" dirty="0">
                <a:effectLst/>
              </a:rPr>
              <a:t>​</a:t>
            </a:r>
          </a:p>
          <a:p>
            <a:pPr marL="0" indent="0">
              <a:buClr>
                <a:prstClr val="white"/>
              </a:buClr>
              <a:buNone/>
            </a:pPr>
            <a:r>
              <a:rPr lang="hu-HU" dirty="0">
                <a:solidFill>
                  <a:schemeClr val="tx1"/>
                </a:solidFill>
                <a:ea typeface="Tahoma" panose="020B0604030504040204" pitchFamily="34" charset="0"/>
              </a:rPr>
              <a:t>Tartósan használt eszközök: 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  <a:ea typeface="Tahoma" panose="020B0604030504040204" pitchFamily="34" charset="0"/>
              </a:rPr>
              <a:t>(befektetett eszközök) Pl: Ingatlanok, műszaki gépek, járművek, egyéb berendezések stb.</a:t>
            </a:r>
          </a:p>
          <a:p>
            <a:pPr marL="0" indent="0">
              <a:buNone/>
            </a:pPr>
            <a:endParaRPr lang="hu-HU" sz="2000" dirty="0">
              <a:solidFill>
                <a:schemeClr val="tx1"/>
              </a:solidFill>
              <a:ea typeface="Tahoma" panose="020B0604030504040204" pitchFamily="34" charset="0"/>
            </a:endParaRPr>
          </a:p>
          <a:p>
            <a:pPr marL="0" indent="0">
              <a:buClr>
                <a:prstClr val="white"/>
              </a:buClr>
              <a:buNone/>
            </a:pPr>
            <a:r>
              <a:rPr lang="hu-HU" dirty="0">
                <a:ea typeface="Tahoma" panose="020B0604030504040204" pitchFamily="34" charset="0"/>
              </a:rPr>
              <a:t>Egy évnél rövidebb ideig használt </a:t>
            </a:r>
          </a:p>
          <a:p>
            <a:pPr marL="0" indent="0">
              <a:buClr>
                <a:prstClr val="white"/>
              </a:buClr>
              <a:buNone/>
            </a:pPr>
            <a:r>
              <a:rPr lang="hu-HU" dirty="0">
                <a:solidFill>
                  <a:schemeClr val="tx1"/>
                </a:solidFill>
                <a:ea typeface="Tahoma" panose="020B0604030504040204" pitchFamily="34" charset="0"/>
              </a:rPr>
              <a:t>Pl: </a:t>
            </a:r>
            <a:r>
              <a:rPr lang="hu-HU" sz="2000" dirty="0">
                <a:solidFill>
                  <a:schemeClr val="tx1"/>
                </a:solidFill>
                <a:ea typeface="Tahoma" panose="020B0604030504040204" pitchFamily="34" charset="0"/>
              </a:rPr>
              <a:t>készletek (anyagok, áruk, késztermékek), pénzeszközök stb.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003" y="475755"/>
            <a:ext cx="2330347" cy="154579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068482"/>
            <a:ext cx="2592288" cy="1554076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3984" y="480394"/>
            <a:ext cx="2053492" cy="1541157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00" y="3698454"/>
            <a:ext cx="2139746" cy="1203393"/>
          </a:xfrm>
          <a:prstGeom prst="rect">
            <a:avLst/>
          </a:prstGeom>
        </p:spPr>
      </p:pic>
      <p:sp>
        <p:nvSpPr>
          <p:cNvPr id="16" name="AutoShape 2" descr="árukészlet | PannonHírnök"/>
          <p:cNvSpPr>
            <a:spLocks noChangeAspect="1" noChangeArrowheads="1"/>
          </p:cNvSpPr>
          <p:nvPr/>
        </p:nvSpPr>
        <p:spPr bwMode="auto">
          <a:xfrm>
            <a:off x="1679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714820"/>
            <a:ext cx="1729026" cy="1152233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752" y="4927566"/>
            <a:ext cx="1606328" cy="1204747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41" y="5105348"/>
            <a:ext cx="1988485" cy="104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9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844824"/>
            <a:ext cx="6554867" cy="4409836"/>
          </a:xfrm>
        </p:spPr>
        <p:txBody>
          <a:bodyPr/>
          <a:lstStyle/>
          <a:p>
            <a:pPr marL="0" indent="0">
              <a:buClr>
                <a:prstClr val="white"/>
              </a:buClr>
              <a:buNone/>
            </a:pPr>
            <a:r>
              <a:rPr lang="hu-HU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Vállalkozás vagyoni helyzete:</a:t>
            </a:r>
          </a:p>
          <a:p>
            <a:pPr marL="0" indent="0">
              <a:buClr>
                <a:prstClr val="white"/>
              </a:buClr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Vagyon eredete (forrása):</a:t>
            </a:r>
          </a:p>
          <a:p>
            <a:pPr marL="0" indent="0">
              <a:buClr>
                <a:prstClr val="white"/>
              </a:buClr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Saját tőke</a:t>
            </a:r>
          </a:p>
          <a:p>
            <a:pPr marL="0" indent="0">
              <a:buClr>
                <a:prstClr val="white"/>
              </a:buClr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Idegen tőke</a:t>
            </a:r>
          </a:p>
          <a:p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760" y="758129"/>
            <a:ext cx="3470776" cy="267087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760" y="3673916"/>
            <a:ext cx="3470776" cy="23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1412776"/>
            <a:ext cx="6554867" cy="44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Vállalkozás pénzügyi helyzete: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Fizetési kötelezettségeinek időre eleget tud-e tenni?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(milyen a likviditása?)</a:t>
            </a:r>
          </a:p>
          <a:p>
            <a:pPr marL="0" indent="0">
              <a:buNone/>
            </a:pPr>
            <a:endParaRPr lang="hu-H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Vállalkozás jövedelmi helyzete: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Milyen a profittermelő képessége.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(profit = bevétel - költségek) 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Profit &gt; 0 nyereséges a vállalkozás</a:t>
            </a:r>
          </a:p>
          <a:p>
            <a:pPr marL="0" indent="0">
              <a:buNone/>
            </a:pPr>
            <a:r>
              <a:rPr lang="hu-H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Profit &lt; 0 veszteséges a vállalkozás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31" y="2693807"/>
            <a:ext cx="3975093" cy="24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8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700808"/>
            <a:ext cx="10009112" cy="4409836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chemeClr val="tx1"/>
                </a:solidFill>
                <a:ea typeface="Tahoma" panose="020B0604030504040204" pitchFamily="34" charset="0"/>
              </a:rPr>
              <a:t>Hogyan szolgáltatja az információt a számvitel?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Minden vagyoni pénzügyi és jövedelmi helyzetben beállt változást: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Hitelesen dokumentál (</a:t>
            </a:r>
            <a:r>
              <a:rPr lang="hu-HU" sz="2400" b="1" dirty="0">
                <a:solidFill>
                  <a:srgbClr val="FF0000"/>
                </a:solidFill>
                <a:ea typeface="Tahoma" panose="020B0604030504040204" pitchFamily="34" charset="0"/>
              </a:rPr>
              <a:t>bizonylat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ot állít ki)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A bizonylatokat </a:t>
            </a:r>
            <a:r>
              <a:rPr lang="hu-HU" sz="2400" b="1" dirty="0">
                <a:solidFill>
                  <a:srgbClr val="FF0000"/>
                </a:solidFill>
                <a:ea typeface="Tahoma" panose="020B0604030504040204" pitchFamily="34" charset="0"/>
              </a:rPr>
              <a:t>nyilvántartás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ba veszi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A nyilvántartásokból </a:t>
            </a:r>
            <a:r>
              <a:rPr lang="hu-HU" sz="2400" b="1" dirty="0">
                <a:solidFill>
                  <a:srgbClr val="FF0000"/>
                </a:solidFill>
                <a:ea typeface="Tahoma" panose="020B0604030504040204" pitchFamily="34" charset="0"/>
              </a:rPr>
              <a:t>beszámoló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t</a:t>
            </a:r>
            <a:r>
              <a:rPr lang="hu-HU" sz="2400" b="1" dirty="0">
                <a:solidFill>
                  <a:schemeClr val="tx1"/>
                </a:solidFill>
                <a:ea typeface="Tahoma" panose="020B0604030504040204" pitchFamily="34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a typeface="Tahoma" panose="020B0604030504040204" pitchFamily="34" charset="0"/>
              </a:rPr>
              <a:t>készít.</a:t>
            </a:r>
          </a:p>
        </p:txBody>
      </p:sp>
    </p:spTree>
    <p:extLst>
      <p:ext uri="{BB962C8B-B14F-4D97-AF65-F5344CB8AC3E}">
        <p14:creationId xmlns:p14="http://schemas.microsoft.com/office/powerpoint/2010/main" val="400532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333276"/>
            <a:ext cx="7056784" cy="131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u-HU" sz="4000" b="1" cap="all" dirty="0">
                <a:solidFill>
                  <a:srgbClr val="00B0F0"/>
                </a:solidFill>
                <a:ea typeface="Tahoma" panose="020B0604030504040204" pitchFamily="34" charset="0"/>
              </a:rPr>
              <a:t>Bizonylat</a:t>
            </a:r>
            <a:r>
              <a:rPr lang="hu-HU" sz="4000" b="1" cap="all" dirty="0">
                <a:solidFill>
                  <a:schemeClr val="tx1"/>
                </a:solidFill>
                <a:ea typeface="Tahoma" panose="020B0604030504040204" pitchFamily="34" charset="0"/>
              </a:rPr>
              <a:t>ot állít ki:</a:t>
            </a:r>
            <a:endParaRPr lang="hu-HU" sz="4000" cap="all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817" y="2144146"/>
            <a:ext cx="2826078" cy="367023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352" y="3742698"/>
            <a:ext cx="2857498" cy="1600199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232998"/>
            <a:ext cx="3168352" cy="1523857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50" y="3742698"/>
            <a:ext cx="3149626" cy="222836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6352" y="214414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1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1988840"/>
            <a:ext cx="10441160" cy="15121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hu-H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hu-HU" sz="280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bizonylatokat </a:t>
            </a:r>
            <a:r>
              <a:rPr lang="hu-HU" sz="2800" b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nyilvántartás</a:t>
            </a:r>
            <a:r>
              <a:rPr lang="hu-HU" sz="2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</a:t>
            </a:r>
            <a:r>
              <a:rPr lang="hu-HU" sz="280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veszi a kettős könyvvitel szabályai szerint, a nyilvántartásokból megállapítható kell legyen,  hogy a változás:</a:t>
            </a:r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C98D211C-8F2D-4F48-9341-E406C5399297}"/>
              </a:ext>
            </a:extLst>
          </p:cNvPr>
          <p:cNvSpPr txBox="1">
            <a:spLocks/>
          </p:cNvSpPr>
          <p:nvPr/>
        </p:nvSpPr>
        <p:spPr>
          <a:xfrm>
            <a:off x="1847528" y="3450961"/>
            <a:ext cx="6624736" cy="440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Melyik vagyonrészben (</a:t>
            </a:r>
            <a:r>
              <a:rPr lang="hu-HU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Főkönyvi számla</a:t>
            </a: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Mely időpontban (</a:t>
            </a:r>
            <a:r>
              <a:rPr lang="hu-HU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Főkönyvi napló</a:t>
            </a: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Milyen </a:t>
            </a:r>
            <a:r>
              <a:rPr lang="hu-H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értékben </a:t>
            </a:r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következett be.</a:t>
            </a:r>
          </a:p>
        </p:txBody>
      </p:sp>
    </p:spTree>
    <p:extLst>
      <p:ext uri="{BB962C8B-B14F-4D97-AF65-F5344CB8AC3E}">
        <p14:creationId xmlns:p14="http://schemas.microsoft.com/office/powerpoint/2010/main" val="2436948075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4A23EA-4083-465E-B43F-BF0F5902E5E1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05319719-DD81-4588-904B-0C9360844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D3C561-B581-4C8B-92B4-CBE858C33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19949</TotalTime>
  <Words>1074</Words>
  <Application>Microsoft Office PowerPoint</Application>
  <PresentationFormat>Širokoúhlá obrazovka</PresentationFormat>
  <Paragraphs>294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Tahoma</vt:lpstr>
      <vt:lpstr>Śablona_prezentace_NICE</vt:lpstr>
      <vt:lpstr>  Számvitel alapjai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Nyilvántartás - Főkönyvi számla: </vt:lpstr>
      <vt:lpstr>Nyilvántartás - Főkönyvi számla száma </vt:lpstr>
      <vt:lpstr>Nyilvántartás - Számlatükör tartalmazza:  minden főkönyvi számla számát és megnevezését pl:</vt:lpstr>
      <vt:lpstr>Nyilvántartás - Főkönyvi számlák használata:</vt:lpstr>
      <vt:lpstr>Nyilvántartás - Főkönyvi számlák használata:</vt:lpstr>
      <vt:lpstr>Nyilvántartás - Főkönyvi számlák használata:</vt:lpstr>
      <vt:lpstr>Nyilvántartás - Főkönyvi számlák használata:</vt:lpstr>
      <vt:lpstr>Nyilvántartás - Főkönyvi számlák használata:</vt:lpstr>
      <vt:lpstr>Nyilvántartás - Főkönyvi számlák használata:</vt:lpstr>
      <vt:lpstr>Nyilvántartás - Főkönyvi napló</vt:lpstr>
      <vt:lpstr>Üzleti év végén:</vt:lpstr>
      <vt:lpstr>Üzleti év végén:</vt:lpstr>
      <vt:lpstr>Főkönyvi kivonat elkészítése</vt:lpstr>
      <vt:lpstr>A Beszámoló részei</vt:lpstr>
      <vt:lpstr>A Beszámoló nyilvánosságra hozatala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124</cp:revision>
  <dcterms:created xsi:type="dcterms:W3CDTF">2014-02-19T13:51:38Z</dcterms:created>
  <dcterms:modified xsi:type="dcterms:W3CDTF">2023-09-07T16:21:01Z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