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4"/>
  </p:sldMasterIdLst>
  <p:sldIdLst>
    <p:sldId id="256" r:id="rId5"/>
    <p:sldId id="340" r:id="rId6"/>
    <p:sldId id="321" r:id="rId7"/>
    <p:sldId id="295" r:id="rId8"/>
    <p:sldId id="320" r:id="rId9"/>
    <p:sldId id="341" r:id="rId10"/>
    <p:sldId id="344" r:id="rId11"/>
    <p:sldId id="323" r:id="rId12"/>
    <p:sldId id="337" r:id="rId13"/>
    <p:sldId id="336" r:id="rId14"/>
    <p:sldId id="335" r:id="rId15"/>
    <p:sldId id="334" r:id="rId16"/>
    <p:sldId id="332" r:id="rId17"/>
    <p:sldId id="331" r:id="rId18"/>
    <p:sldId id="324" r:id="rId19"/>
    <p:sldId id="329" r:id="rId20"/>
    <p:sldId id="326" r:id="rId21"/>
    <p:sldId id="339" r:id="rId22"/>
    <p:sldId id="342" r:id="rId23"/>
    <p:sldId id="343" r:id="rId24"/>
    <p:sldId id="322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616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42839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05927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59328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9245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47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03512" y="533400"/>
            <a:ext cx="8856984" cy="18154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br>
              <a:rPr lang="hu-HU" sz="4000" dirty="0"/>
            </a:br>
            <a:endParaRPr lang="hu-H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3432" y="2852936"/>
            <a:ext cx="10945216" cy="19134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marL="539750" indent="-87313">
              <a:lnSpc>
                <a:spcPct val="150000"/>
              </a:lnSpc>
              <a:defRPr/>
            </a:pPr>
            <a:r>
              <a:rPr lang="hu-HU" altLang="hu-HU" sz="4800" b="1" cap="all" dirty="0">
                <a:solidFill>
                  <a:srgbClr val="00B0F0"/>
                </a:solidFill>
              </a:rPr>
              <a:t>A projektvezetés alapjai: </a:t>
            </a:r>
          </a:p>
          <a:p>
            <a:pPr marL="539750" indent="-87313">
              <a:lnSpc>
                <a:spcPct val="150000"/>
              </a:lnSpc>
              <a:defRPr/>
            </a:pPr>
            <a:r>
              <a:rPr lang="hu-HU" altLang="hu-HU" sz="4400" b="1" cap="all" dirty="0"/>
              <a:t>kezdjünk egy projektet!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43472" y="1412776"/>
            <a:ext cx="10225136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b="1" dirty="0">
                <a:solidFill>
                  <a:schemeClr val="tx1"/>
                </a:solidFill>
              </a:rPr>
              <a:t>A projektsiker 3 legfontosabb eleme: </a:t>
            </a:r>
          </a:p>
          <a:p>
            <a:pPr marL="0" indent="0" algn="just">
              <a:buNone/>
            </a:pPr>
            <a:r>
              <a:rPr lang="hu-HU" sz="2400" b="1" dirty="0">
                <a:solidFill>
                  <a:schemeClr val="tx1"/>
                </a:solidFill>
              </a:rPr>
              <a:t>	</a:t>
            </a:r>
            <a:r>
              <a:rPr lang="hu-HU" sz="2200" dirty="0">
                <a:solidFill>
                  <a:schemeClr val="tx1"/>
                </a:solidFill>
              </a:rPr>
              <a:t>1. Idő</a:t>
            </a:r>
          </a:p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</a:rPr>
              <a:t>	2. Eredmény (minőség)</a:t>
            </a:r>
          </a:p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</a:rPr>
              <a:t>	3. Költség </a:t>
            </a:r>
          </a:p>
          <a:p>
            <a:pPr marL="0" indent="0" algn="just">
              <a:buNone/>
            </a:pPr>
            <a:endParaRPr lang="hu-HU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</a:rPr>
              <a:t>Ez azt jelenti, hogy a feladatot időre, meghatározott költségeken belül és elvárt minőségben kell teljesíteni. Ez a siker alapja. </a:t>
            </a:r>
          </a:p>
        </p:txBody>
      </p:sp>
    </p:spTree>
    <p:extLst>
      <p:ext uri="{BB962C8B-B14F-4D97-AF65-F5344CB8AC3E}">
        <p14:creationId xmlns:p14="http://schemas.microsoft.com/office/powerpoint/2010/main" val="2719508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27448" y="1556792"/>
            <a:ext cx="10657184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A projektsiker nem magától jön. Azért meg kell dolgoznunk és biztosítani kell, hogy ne </a:t>
            </a:r>
            <a:r>
              <a:rPr lang="hu-HU" sz="2200" dirty="0" err="1">
                <a:solidFill>
                  <a:schemeClr val="tx1"/>
                </a:solidFill>
              </a:rPr>
              <a:t>csússzunk</a:t>
            </a:r>
            <a:r>
              <a:rPr lang="hu-HU" sz="2200" dirty="0">
                <a:solidFill>
                  <a:schemeClr val="tx1"/>
                </a:solidFill>
              </a:rPr>
              <a:t> ki se az időből, se a költségekből és elvárt minőségben hozzuk létre az új dolgot! Ennek azonban feltételei vannak: </a:t>
            </a:r>
          </a:p>
          <a:p>
            <a:pPr marL="0" indent="0">
              <a:buNone/>
            </a:pPr>
            <a:endParaRPr lang="hu-HU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Projektsikert meghatározó kritériumok: 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	1. Egyetértés, hogy hogyan dolgozunk.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	2. Olyan terv, amely segít értékelni az eredményeinket.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	3. Mindig kommunikálni kell.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	4. Mindenkinek tudnia kell, mit kell csinálnia.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	5. A vezetésnek támogatnia kell bennünket.</a:t>
            </a:r>
          </a:p>
        </p:txBody>
      </p:sp>
    </p:spTree>
    <p:extLst>
      <p:ext uri="{BB962C8B-B14F-4D97-AF65-F5344CB8AC3E}">
        <p14:creationId xmlns:p14="http://schemas.microsoft.com/office/powerpoint/2010/main" val="4087450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9456" y="1556792"/>
            <a:ext cx="10585176" cy="460851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b="1" dirty="0">
                <a:solidFill>
                  <a:srgbClr val="00B0F0"/>
                </a:solidFill>
              </a:rPr>
              <a:t>A projektet azonban sokszor túlbonyolítjuk! Az okai: </a:t>
            </a:r>
          </a:p>
          <a:p>
            <a:pPr marL="0" indent="0" algn="just">
              <a:buNone/>
            </a:pPr>
            <a:endParaRPr lang="hu-HU" sz="1300" dirty="0">
              <a:solidFill>
                <a:schemeClr val="tx1"/>
              </a:solidFill>
            </a:endParaRPr>
          </a:p>
          <a:p>
            <a:pPr algn="just"/>
            <a:r>
              <a:rPr lang="hu-HU" dirty="0">
                <a:solidFill>
                  <a:schemeClr val="tx1"/>
                </a:solidFill>
              </a:rPr>
              <a:t>Túlzott lelkesedés</a:t>
            </a:r>
          </a:p>
          <a:p>
            <a:pPr algn="just"/>
            <a:r>
              <a:rPr lang="hu-HU" dirty="0">
                <a:solidFill>
                  <a:schemeClr val="tx1"/>
                </a:solidFill>
              </a:rPr>
              <a:t>Pánik, ha valami nem úgy alakul, ahogy szeretnénk</a:t>
            </a:r>
          </a:p>
          <a:p>
            <a:pPr algn="just"/>
            <a:r>
              <a:rPr lang="hu-HU" dirty="0">
                <a:solidFill>
                  <a:schemeClr val="tx1"/>
                </a:solidFill>
              </a:rPr>
              <a:t>Túlzott elvárások, illúziók </a:t>
            </a:r>
          </a:p>
          <a:p>
            <a:pPr algn="just"/>
            <a:r>
              <a:rPr lang="hu-HU" dirty="0">
                <a:solidFill>
                  <a:schemeClr val="tx1"/>
                </a:solidFill>
              </a:rPr>
              <a:t>Nem egyenlő bánásmód a munkatársakkal </a:t>
            </a:r>
          </a:p>
          <a:p>
            <a:pPr algn="just"/>
            <a:r>
              <a:rPr lang="hu-HU" dirty="0">
                <a:solidFill>
                  <a:schemeClr val="tx1"/>
                </a:solidFill>
              </a:rPr>
              <a:t>Egyenlőtlenül jutalmazunk </a:t>
            </a:r>
          </a:p>
          <a:p>
            <a:pPr algn="just"/>
            <a:r>
              <a:rPr lang="hu-HU" dirty="0">
                <a:solidFill>
                  <a:schemeClr val="tx1"/>
                </a:solidFill>
              </a:rPr>
              <a:t>Mindenkit hibásnak tartunk, ha valami nem sikerül a projektben.</a:t>
            </a:r>
          </a:p>
          <a:p>
            <a:pPr algn="just">
              <a:buFontTx/>
              <a:buChar char="-"/>
            </a:pPr>
            <a:endParaRPr lang="hu-HU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hu-HU" dirty="0">
                <a:solidFill>
                  <a:schemeClr val="tx1"/>
                </a:solidFill>
              </a:rPr>
              <a:t>A projekt nemcsak sikerrel, de kudarccal is záródhat, vagy egyszerűen csak megvalósul, de nem tartva a költségeket vagy a határidőt. Utóbbi esetben csak megvalósult projektről beszélhetünk. </a:t>
            </a:r>
          </a:p>
        </p:txBody>
      </p:sp>
    </p:spTree>
    <p:extLst>
      <p:ext uri="{BB962C8B-B14F-4D97-AF65-F5344CB8AC3E}">
        <p14:creationId xmlns:p14="http://schemas.microsoft.com/office/powerpoint/2010/main" val="32068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628800"/>
            <a:ext cx="9577064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rgbClr val="00B0F0"/>
                </a:solidFill>
              </a:rPr>
              <a:t>kik lehetnek felelősek a projekt megvalósításáért? </a:t>
            </a:r>
          </a:p>
          <a:p>
            <a:pPr marL="0" indent="0">
              <a:buNone/>
            </a:pPr>
            <a:endParaRPr lang="hu-HU" sz="1000" b="1" dirty="0">
              <a:solidFill>
                <a:srgbClr val="00B0F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a </a:t>
            </a:r>
            <a:r>
              <a:rPr lang="hu-HU" sz="2200" dirty="0" err="1">
                <a:solidFill>
                  <a:schemeClr val="tx1"/>
                </a:solidFill>
              </a:rPr>
              <a:t>projektmendzser</a:t>
            </a:r>
            <a:endParaRPr lang="hu-HU" sz="22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projektteam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projektmenedzsment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szponzor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megrendelő </a:t>
            </a:r>
          </a:p>
        </p:txBody>
      </p:sp>
    </p:spTree>
    <p:extLst>
      <p:ext uri="{BB962C8B-B14F-4D97-AF65-F5344CB8AC3E}">
        <p14:creationId xmlns:p14="http://schemas.microsoft.com/office/powerpoint/2010/main" val="882421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496" y="1556792"/>
            <a:ext cx="10369152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rgbClr val="00B0F0"/>
                </a:solidFill>
              </a:rPr>
              <a:t>Mi a projektmenedzser feladata: </a:t>
            </a:r>
          </a:p>
          <a:p>
            <a:pPr marL="0" indent="0">
              <a:buNone/>
            </a:pPr>
            <a:endParaRPr lang="hu-HU" sz="1000" b="1" dirty="0">
              <a:solidFill>
                <a:schemeClr val="tx1"/>
              </a:solidFill>
            </a:endParaRPr>
          </a:p>
          <a:p>
            <a:r>
              <a:rPr lang="hu-HU" sz="2400" dirty="0">
                <a:solidFill>
                  <a:schemeClr val="tx1"/>
                </a:solidFill>
              </a:rPr>
              <a:t>összhangban kell tartania a csoportot a projekt folyamatában </a:t>
            </a:r>
          </a:p>
          <a:p>
            <a:r>
              <a:rPr lang="hu-HU" sz="2400" dirty="0">
                <a:solidFill>
                  <a:schemeClr val="tx1"/>
                </a:solidFill>
              </a:rPr>
              <a:t>dolgozhat a projektterven</a:t>
            </a:r>
          </a:p>
          <a:p>
            <a:r>
              <a:rPr lang="hu-HU" sz="2400" dirty="0">
                <a:solidFill>
                  <a:schemeClr val="tx1"/>
                </a:solidFill>
              </a:rPr>
              <a:t>azonosíthatja a projektben résztvevőket</a:t>
            </a:r>
          </a:p>
          <a:p>
            <a:r>
              <a:rPr lang="hu-HU" sz="2400" dirty="0">
                <a:solidFill>
                  <a:schemeClr val="tx1"/>
                </a:solidFill>
              </a:rPr>
              <a:t>nyomon követi a költségvetést</a:t>
            </a:r>
          </a:p>
          <a:p>
            <a:r>
              <a:rPr lang="hu-HU" sz="2400" dirty="0">
                <a:solidFill>
                  <a:schemeClr val="tx1"/>
                </a:solidFill>
              </a:rPr>
              <a:t>dönthet vitákban </a:t>
            </a:r>
          </a:p>
          <a:p>
            <a:r>
              <a:rPr lang="hu-HU" sz="2400" dirty="0">
                <a:solidFill>
                  <a:schemeClr val="tx1"/>
                </a:solidFill>
              </a:rPr>
              <a:t>az összes feladatot egyensúlyban tartja </a:t>
            </a:r>
          </a:p>
          <a:p>
            <a:endParaRPr lang="hu-HU" b="1" dirty="0">
              <a:solidFill>
                <a:schemeClr val="bg1"/>
              </a:solidFill>
            </a:endParaRPr>
          </a:p>
          <a:p>
            <a:endParaRPr lang="hu-HU" b="1" dirty="0">
              <a:solidFill>
                <a:schemeClr val="bg1"/>
              </a:solidFill>
            </a:endParaRPr>
          </a:p>
          <a:p>
            <a:endParaRPr lang="hu-H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805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496" y="1196752"/>
            <a:ext cx="10009112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rgbClr val="00B0F0"/>
                </a:solidFill>
              </a:rPr>
              <a:t>Jó projektmenedzser ismérvei: </a:t>
            </a:r>
          </a:p>
          <a:p>
            <a:pPr marL="0" indent="0">
              <a:buNone/>
            </a:pPr>
            <a:endParaRPr lang="hu-HU" sz="1000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vezetői képesség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csapatépítő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általános menedzsment képességek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szakmai tudás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kapcsolatteremtő képesség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kommunikációs ér tárgyaló képesség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konfliktus kezelése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problémák hatékony megoldása</a:t>
            </a:r>
          </a:p>
        </p:txBody>
      </p:sp>
    </p:spTree>
    <p:extLst>
      <p:ext uri="{BB962C8B-B14F-4D97-AF65-F5344CB8AC3E}">
        <p14:creationId xmlns:p14="http://schemas.microsoft.com/office/powerpoint/2010/main" val="2237261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496" y="1484784"/>
            <a:ext cx="8496944" cy="4176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b="1" dirty="0">
                <a:solidFill>
                  <a:schemeClr val="tx1"/>
                </a:solidFill>
              </a:rPr>
              <a:t>Projektteam: </a:t>
            </a:r>
          </a:p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</a:rPr>
              <a:t>lehet egy csoport, vagy személy, aki idejével és képességeivel és erőforrásaival hozzájárul a projekt sikeréhez.</a:t>
            </a:r>
          </a:p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</a:rPr>
              <a:t>A projektcsapatban olyan szereplők találhatók, akik képességükkel és rendelkezésre állásukkal segíteni tudják a projektcél megvalósítását! </a:t>
            </a:r>
          </a:p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</a:rPr>
              <a:t>Az ő munkájukon dől el, hogy mennyire sikerül magunkat tartani az eredeti tervekhez.</a:t>
            </a:r>
          </a:p>
          <a:p>
            <a:pPr marL="0" indent="0" algn="just">
              <a:buNone/>
            </a:pP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23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rtalom helye 2"/>
          <p:cNvSpPr txBox="1">
            <a:spLocks/>
          </p:cNvSpPr>
          <p:nvPr/>
        </p:nvSpPr>
        <p:spPr>
          <a:xfrm>
            <a:off x="1559496" y="1196752"/>
            <a:ext cx="8273836" cy="4968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hu-HU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projektre szabályokat kell alkotni! </a:t>
            </a:r>
          </a:p>
          <a:p>
            <a:pPr marL="0" indent="0" algn="just">
              <a:buNone/>
            </a:pPr>
            <a:endParaRPr lang="hu-HU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projekt alapszabálya nem más, mint azon dokumentációk összege, amelyek rögzítenek bizonyos feltételeket a sikeres projektmunka érdekében.</a:t>
            </a:r>
          </a:p>
          <a:p>
            <a:pPr marL="0" indent="0" algn="just">
              <a:buNone/>
            </a:pPr>
            <a:endParaRPr lang="hu-H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cél a túlbonyolítás, sem a túl sok szabály. </a:t>
            </a:r>
          </a:p>
          <a:p>
            <a:pPr marL="0" indent="0" algn="just">
              <a:buNone/>
            </a:pPr>
            <a:endParaRPr lang="hu-H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szabály azért kell, hogy rendezetté tegye a viszonyokat és mindenki tudja, miért és hogyan dolgozik a projektben. </a:t>
            </a:r>
          </a:p>
          <a:p>
            <a:pPr marL="0" indent="0" algn="just">
              <a:buNone/>
            </a:pPr>
            <a:endParaRPr lang="hu-H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hu-H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23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1384" y="2237009"/>
            <a:ext cx="7056784" cy="4968552"/>
          </a:xfrm>
        </p:spPr>
        <p:txBody>
          <a:bodyPr>
            <a:normAutofit/>
          </a:bodyPr>
          <a:lstStyle/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Az alapszabályok dokumentumai</a:t>
            </a: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A projektalapító okirat</a:t>
            </a: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hu-HU" sz="2200" dirty="0">
                <a:solidFill>
                  <a:schemeClr val="tx1"/>
                </a:solidFill>
              </a:rPr>
              <a:t>Munkakimutatás </a:t>
            </a:r>
          </a:p>
          <a:p>
            <a:pPr marL="457200" lvl="1" indent="0" algn="just">
              <a:lnSpc>
                <a:spcPct val="110000"/>
              </a:lnSpc>
              <a:buNone/>
            </a:pPr>
            <a:r>
              <a:rPr lang="hu-HU" sz="2200" dirty="0"/>
              <a:t>    </a:t>
            </a:r>
            <a:r>
              <a:rPr lang="hu-HU" sz="2200" dirty="0">
                <a:solidFill>
                  <a:schemeClr val="tx1"/>
                </a:solidFill>
              </a:rPr>
              <a:t>(Statements of Wok) [SOW]</a:t>
            </a:r>
          </a:p>
          <a:p>
            <a:pPr marL="914400" lvl="1" indent="-457200" algn="just">
              <a:lnSpc>
                <a:spcPct val="110000"/>
              </a:lnSpc>
              <a:buFont typeface="+mj-lt"/>
              <a:buAutoNum type="arabicPeriod" startAt="4"/>
            </a:pPr>
            <a:r>
              <a:rPr lang="hu-HU" sz="2200" dirty="0">
                <a:solidFill>
                  <a:schemeClr val="tx1"/>
                </a:solidFill>
              </a:rPr>
              <a:t>A pontos cél</a:t>
            </a: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 startAt="4"/>
            </a:pPr>
            <a:r>
              <a:rPr lang="hu-HU" sz="2200" dirty="0">
                <a:solidFill>
                  <a:schemeClr val="tx1"/>
                </a:solidFill>
              </a:rPr>
              <a:t>A projekt hatásköre </a:t>
            </a:r>
          </a:p>
          <a:p>
            <a:pPr marL="800100" lvl="1" indent="-342900" algn="just">
              <a:lnSpc>
                <a:spcPct val="110000"/>
              </a:lnSpc>
              <a:buFont typeface="+mj-lt"/>
              <a:buAutoNum type="arabicPeriod" startAt="4"/>
            </a:pPr>
            <a:r>
              <a:rPr lang="hu-HU" sz="2200" dirty="0">
                <a:solidFill>
                  <a:schemeClr val="tx1"/>
                </a:solidFill>
              </a:rPr>
              <a:t>Az elérendő eredmények </a:t>
            </a:r>
          </a:p>
          <a:p>
            <a:pPr marL="457200" lvl="1" indent="0" algn="just">
              <a:buNone/>
            </a:pPr>
            <a:endParaRPr lang="hu-HU" sz="2200" b="1" dirty="0">
              <a:solidFill>
                <a:schemeClr val="tx1"/>
              </a:solidFill>
            </a:endParaRPr>
          </a:p>
          <a:p>
            <a:pPr lvl="1" algn="just"/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0" name="Tartalom helye 2">
            <a:extLst>
              <a:ext uri="{FF2B5EF4-FFF2-40B4-BE49-F238E27FC236}">
                <a16:creationId xmlns:a16="http://schemas.microsoft.com/office/drawing/2014/main" id="{313C55D1-1715-40E1-98E1-00532F3EBA43}"/>
              </a:ext>
            </a:extLst>
          </p:cNvPr>
          <p:cNvSpPr txBox="1">
            <a:spLocks/>
          </p:cNvSpPr>
          <p:nvPr/>
        </p:nvSpPr>
        <p:spPr>
          <a:xfrm>
            <a:off x="5735960" y="1445832"/>
            <a:ext cx="651167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hu-HU" sz="22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200" b="1" dirty="0"/>
              <a:t> 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hu-HU" sz="2200" dirty="0">
                <a:solidFill>
                  <a:schemeClr val="tx1"/>
                </a:solidFill>
              </a:rPr>
              <a:t>Példa az eredmény különbözőségére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hu-HU" sz="2200" dirty="0"/>
              <a:t>Költség és ütemterv 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 startAt="7"/>
            </a:pPr>
            <a:r>
              <a:rPr lang="hu-HU" sz="2200" dirty="0"/>
              <a:t>   A projekt stakeholderei 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 startAt="7"/>
            </a:pPr>
            <a:r>
              <a:rPr lang="hu-HU" sz="2200" dirty="0"/>
              <a:t>  A szolgálati út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 startAt="7"/>
            </a:pPr>
            <a:r>
              <a:rPr lang="hu-HU" sz="2200" dirty="0"/>
              <a:t>  A változások kezelése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 startAt="7"/>
            </a:pPr>
            <a:r>
              <a:rPr lang="hu-HU" sz="2200" dirty="0"/>
              <a:t>  Tevékenységfelelős mátrix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rabicPeriod" startAt="7"/>
            </a:pPr>
            <a:r>
              <a:rPr lang="hu-HU" sz="2200" dirty="0"/>
              <a:t>  Kommunikációs terv </a:t>
            </a:r>
          </a:p>
          <a:p>
            <a:pPr lvl="1"/>
            <a:endParaRPr lang="hu-HU" sz="2200" b="1" dirty="0"/>
          </a:p>
          <a:p>
            <a:pPr lvl="1"/>
            <a:endParaRPr lang="hu-HU" sz="2200" b="1" dirty="0"/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EE4E9EA8-EE5A-4D56-A388-A93176A1B5FD}"/>
              </a:ext>
            </a:extLst>
          </p:cNvPr>
          <p:cNvSpPr txBox="1">
            <a:spLocks/>
          </p:cNvSpPr>
          <p:nvPr/>
        </p:nvSpPr>
        <p:spPr>
          <a:xfrm>
            <a:off x="1343472" y="1556792"/>
            <a:ext cx="7056784" cy="1116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hu-HU" sz="2400" b="1" dirty="0">
                <a:solidFill>
                  <a:srgbClr val="00B0F0"/>
                </a:solidFill>
              </a:rPr>
              <a:t>Mit lehet tudni az alapszabályokról?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hu-HU" sz="2400" b="1" dirty="0"/>
              <a:t> </a:t>
            </a:r>
          </a:p>
          <a:p>
            <a:pPr lvl="1" algn="just"/>
            <a:endParaRPr lang="hu-HU" sz="200" b="1" dirty="0"/>
          </a:p>
        </p:txBody>
      </p:sp>
    </p:spTree>
    <p:extLst>
      <p:ext uri="{BB962C8B-B14F-4D97-AF65-F5344CB8AC3E}">
        <p14:creationId xmlns:p14="http://schemas.microsoft.com/office/powerpoint/2010/main" val="592597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1"/>
          <p:cNvSpPr txBox="1">
            <a:spLocks/>
          </p:cNvSpPr>
          <p:nvPr/>
        </p:nvSpPr>
        <p:spPr>
          <a:xfrm>
            <a:off x="2117384" y="491061"/>
            <a:ext cx="8250500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br>
              <a:rPr lang="hu-HU" sz="2400" b="1" dirty="0">
                <a:solidFill>
                  <a:srgbClr val="00B0F0"/>
                </a:solidFill>
              </a:rPr>
            </a:br>
            <a:r>
              <a:rPr lang="hu-HU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Ellenőrző kérdések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631504" y="1988840"/>
            <a:ext cx="1044115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Mi a projekt?</a:t>
            </a:r>
          </a:p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Mitől lesz valami igazán projekt? </a:t>
            </a:r>
          </a:p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Mit tekintünk </a:t>
            </a:r>
            <a:r>
              <a:rPr lang="hu-HU" sz="2200" dirty="0" err="1">
                <a:latin typeface="Arial" panose="020B0604020202020204" pitchFamily="34" charset="0"/>
                <a:cs typeface="Arial" panose="020B0604020202020204" pitchFamily="34" charset="0"/>
              </a:rPr>
              <a:t>projektmenedzmentnek</a:t>
            </a: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Mit értünk projektsiker alatt? </a:t>
            </a:r>
          </a:p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Mondjon példát projektekre az eddigi tapasztalatai alapján! </a:t>
            </a:r>
          </a:p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Mi kell ahhoz, hogy projektsikert érjünk el? </a:t>
            </a:r>
          </a:p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Mi kell egy jó projektvezetőhöz? </a:t>
            </a:r>
          </a:p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Miért fontos, hogy legyen szabályok a projektben?</a:t>
            </a:r>
          </a:p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Kik tartoznak a projektcsapatba? </a:t>
            </a:r>
          </a:p>
          <a:p>
            <a:pPr marL="457200" indent="-457200">
              <a:buAutoNum type="arabicPeriod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 Min dolgozik egy projektmenedzser?</a:t>
            </a:r>
          </a:p>
          <a:p>
            <a:pPr marL="457200" indent="-457200">
              <a:buAutoNum type="arabicPeriod"/>
            </a:pP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99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811016" y="1509223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355224" y="836712"/>
            <a:ext cx="8250500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b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Módszertan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355224" y="2524217"/>
            <a:ext cx="94815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A modul áttekintésével a hallgatók megismerkedhetnek a projekt alapfogalmaival. Képessé válnak arra, hogy alapvető különbséget tegyenek a projektek és a hagyományos (rendszeres) tevékenységek között. A projekt értelmezéséhez segítségül hívjuk az alapfogalmakat és tisztázzuk a projektek sajátosságait, jellemzőit. </a:t>
            </a:r>
          </a:p>
          <a:p>
            <a:pPr algn="just"/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A modul áttekintésével a hallgatók láthatják, hogy milyen szervezési teendőik adódhatnak egy projekt előkészítése kapcsán.</a:t>
            </a:r>
          </a:p>
        </p:txBody>
      </p:sp>
    </p:spTree>
    <p:extLst>
      <p:ext uri="{BB962C8B-B14F-4D97-AF65-F5344CB8AC3E}">
        <p14:creationId xmlns:p14="http://schemas.microsoft.com/office/powerpoint/2010/main" val="541017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811016" y="1509223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2087057" y="2524216"/>
            <a:ext cx="81133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Kérdések és válaszok</a:t>
            </a:r>
          </a:p>
        </p:txBody>
      </p:sp>
      <p:sp>
        <p:nvSpPr>
          <p:cNvPr id="9" name="Cím 1"/>
          <p:cNvSpPr txBox="1">
            <a:spLocks/>
          </p:cNvSpPr>
          <p:nvPr/>
        </p:nvSpPr>
        <p:spPr>
          <a:xfrm>
            <a:off x="2130484" y="1916832"/>
            <a:ext cx="8250500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visszajelzések</a:t>
            </a:r>
          </a:p>
        </p:txBody>
      </p:sp>
    </p:spTree>
    <p:extLst>
      <p:ext uri="{BB962C8B-B14F-4D97-AF65-F5344CB8AC3E}">
        <p14:creationId xmlns:p14="http://schemas.microsoft.com/office/powerpoint/2010/main" val="3838410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708920"/>
            <a:ext cx="12192000" cy="37523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400" b="1" dirty="0">
                <a:solidFill>
                  <a:schemeClr val="tx1"/>
                </a:solidFill>
              </a:rPr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401664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04650" y="1793994"/>
            <a:ext cx="8071048" cy="2736303"/>
          </a:xfrm>
        </p:spPr>
        <p:txBody>
          <a:bodyPr>
            <a:normAutofit/>
          </a:bodyPr>
          <a:lstStyle/>
          <a:p>
            <a:pPr marL="171450" indent="-171450" algn="just"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algn="just"/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811016" y="1509223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2071725" y="886254"/>
            <a:ext cx="8250500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b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a projekt? 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1725950" y="2564904"/>
            <a:ext cx="811339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Alapvetően egy probléma szervezett megoldása.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Egy feladat szervezett és rendezett lebonyolítása.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Egy folyamat, aminek keretei vannak.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Egy folyamat, amelynek mindig van eredménye.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Megoldás, ami segít a mindennapokban.</a:t>
            </a:r>
          </a:p>
        </p:txBody>
      </p:sp>
    </p:spTree>
    <p:extLst>
      <p:ext uri="{BB962C8B-B14F-4D97-AF65-F5344CB8AC3E}">
        <p14:creationId xmlns:p14="http://schemas.microsoft.com/office/powerpoint/2010/main" val="211081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4742" y="1412776"/>
            <a:ext cx="8431088" cy="4751040"/>
          </a:xfrm>
        </p:spPr>
        <p:txBody>
          <a:bodyPr>
            <a:normAutofit/>
          </a:bodyPr>
          <a:lstStyle/>
          <a:p>
            <a:pPr>
              <a:defRPr/>
            </a:pPr>
            <a:br>
              <a:rPr lang="hu-HU" sz="1400" b="1" dirty="0">
                <a:solidFill>
                  <a:schemeClr val="bg1"/>
                </a:solidFill>
              </a:rPr>
            </a:br>
            <a:br>
              <a:rPr lang="hu-HU" sz="1400" b="1" dirty="0">
                <a:solidFill>
                  <a:schemeClr val="bg1"/>
                </a:solidFill>
              </a:rPr>
            </a:br>
            <a:br>
              <a:rPr lang="hu-HU" sz="1400" b="1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br>
              <a:rPr lang="hu-HU" sz="1400" dirty="0">
                <a:solidFill>
                  <a:schemeClr val="bg1"/>
                </a:solidFill>
              </a:rPr>
            </a:br>
            <a:endParaRPr lang="hu-HU" sz="1400" dirty="0">
              <a:solidFill>
                <a:schemeClr val="bg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114" y="2204864"/>
            <a:ext cx="7416824" cy="3580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ím 1"/>
          <p:cNvSpPr txBox="1">
            <a:spLocks/>
          </p:cNvSpPr>
          <p:nvPr/>
        </p:nvSpPr>
        <p:spPr>
          <a:xfrm>
            <a:off x="1734114" y="701337"/>
            <a:ext cx="9256061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JUT ESZÜNKBA A PROJEKTRŐL?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19536" y="1484784"/>
            <a:ext cx="9073008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A projektek szerepe a vállalkozásoknál: 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	1. új típusú feladatok 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	2. minden projekt egyedi </a:t>
            </a:r>
          </a:p>
          <a:p>
            <a:pPr marL="0" indent="0">
              <a:buNone/>
            </a:pPr>
            <a:endParaRPr lang="hu-HU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Minden projektet egyedileg kell kezelni! 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Minden projektnek saját anyagi-, emberi- és időszükséglete van. 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</a:rPr>
              <a:t>A projektekhez előre meghatározott feltételek és erőforrások szükségesek.</a:t>
            </a:r>
          </a:p>
        </p:txBody>
      </p:sp>
    </p:spTree>
    <p:extLst>
      <p:ext uri="{BB962C8B-B14F-4D97-AF65-F5344CB8AC3E}">
        <p14:creationId xmlns:p14="http://schemas.microsoft.com/office/powerpoint/2010/main" val="291708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811016" y="1509223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2014137" y="240986"/>
            <a:ext cx="9194431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10000"/>
              </a:lnSpc>
              <a:defRPr/>
            </a:pPr>
            <a:b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Magyarázat az előző diához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004029" y="1988840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A projektek azért tekinthetők sajátosnak, mert sohasem végezhetők el ugyanúgy. Minden projekt teljesen egyedi, egyik sem hasonlít a másikhoz. </a:t>
            </a:r>
          </a:p>
          <a:p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Ugyanakkor vannak olyan tevékenységek, amelyek ismétlődnek, nem egyediek, hanem szokássá válnak valahol. Ilyen például a könyvelés egy cégnél, mert az mindig ugyanazt csinálja és ugyanazt az eredményt adja. Egy projekt azonban nem ilyen. </a:t>
            </a:r>
          </a:p>
        </p:txBody>
      </p:sp>
    </p:spTree>
    <p:extLst>
      <p:ext uri="{BB962C8B-B14F-4D97-AF65-F5344CB8AC3E}">
        <p14:creationId xmlns:p14="http://schemas.microsoft.com/office/powerpoint/2010/main" val="344123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04650" y="1793994"/>
            <a:ext cx="8071048" cy="2736303"/>
          </a:xfrm>
        </p:spPr>
        <p:txBody>
          <a:bodyPr>
            <a:normAutofit/>
          </a:bodyPr>
          <a:lstStyle/>
          <a:p>
            <a:pPr marL="171450" indent="-171450" algn="just">
              <a:buFontTx/>
              <a:buChar char="-"/>
            </a:pPr>
            <a:endParaRPr lang="hu-HU" b="1" dirty="0">
              <a:solidFill>
                <a:schemeClr val="dk1"/>
              </a:solidFill>
            </a:endParaRPr>
          </a:p>
          <a:p>
            <a:pPr algn="just"/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811016" y="1509223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2104650" y="886254"/>
            <a:ext cx="8250500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b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4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 a projekt? 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2104650" y="2640343"/>
            <a:ext cx="9463958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Egyedi, egyszeri, megismételhetetlen folyamat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Pontos céllal és elvárt eredménnyel rendelkezik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Meghatározott anyagi és emberi erőforrás szükséglete van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Költségvetéssel rendelkezik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200" dirty="0">
                <a:latin typeface="Arial" panose="020B0604020202020204" pitchFamily="34" charset="0"/>
                <a:cs typeface="Arial" panose="020B0604020202020204" pitchFamily="34" charset="0"/>
              </a:rPr>
              <a:t>Határidővel rendelkezik </a:t>
            </a:r>
          </a:p>
          <a:p>
            <a:endParaRPr lang="hu-H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572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496" y="1628800"/>
            <a:ext cx="8784976" cy="3312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800" b="1" dirty="0">
                <a:solidFill>
                  <a:schemeClr val="tx1"/>
                </a:solidFill>
              </a:rPr>
              <a:t>Mi a projektmenedzsment? </a:t>
            </a:r>
          </a:p>
          <a:p>
            <a:pPr marL="0" indent="0" algn="just">
              <a:buNone/>
            </a:pPr>
            <a:endParaRPr lang="hu-HU" sz="1000" b="1" dirty="0">
              <a:solidFill>
                <a:schemeClr val="tx1"/>
              </a:solidFill>
            </a:endParaRPr>
          </a:p>
          <a:p>
            <a:pPr lvl="1" algn="just"/>
            <a:r>
              <a:rPr lang="hu-HU" sz="2200" dirty="0">
                <a:solidFill>
                  <a:schemeClr val="tx1"/>
                </a:solidFill>
              </a:rPr>
              <a:t>erőforrások szervezésével </a:t>
            </a:r>
          </a:p>
          <a:p>
            <a:pPr lvl="1" algn="just"/>
            <a:r>
              <a:rPr lang="hu-HU" sz="2200" dirty="0">
                <a:solidFill>
                  <a:schemeClr val="tx1"/>
                </a:solidFill>
              </a:rPr>
              <a:t>irányításával foglalkozó szakterület </a:t>
            </a:r>
          </a:p>
          <a:p>
            <a:pPr lvl="1"/>
            <a:r>
              <a:rPr lang="hu-HU" sz="2200" dirty="0">
                <a:solidFill>
                  <a:schemeClr val="tx1"/>
                </a:solidFill>
              </a:rPr>
              <a:t>célja az erőforrások felhasználásával egy adott idő-és költségkereten belül a projektcélok sikeres teljesítése </a:t>
            </a:r>
          </a:p>
          <a:p>
            <a:pPr lvl="1" algn="just"/>
            <a:r>
              <a:rPr lang="hu-HU" sz="2200" dirty="0">
                <a:solidFill>
                  <a:schemeClr val="tx1"/>
                </a:solidFill>
              </a:rPr>
              <a:t>egyedi termék/szolgáltatás létrehozása </a:t>
            </a:r>
          </a:p>
        </p:txBody>
      </p:sp>
    </p:spTree>
    <p:extLst>
      <p:ext uri="{BB962C8B-B14F-4D97-AF65-F5344CB8AC3E}">
        <p14:creationId xmlns:p14="http://schemas.microsoft.com/office/powerpoint/2010/main" val="885727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99456" y="1844824"/>
            <a:ext cx="10161718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b="1" dirty="0">
                <a:solidFill>
                  <a:schemeClr val="tx1"/>
                </a:solidFill>
              </a:rPr>
              <a:t>Célja: </a:t>
            </a:r>
          </a:p>
          <a:p>
            <a:pPr algn="just"/>
            <a:r>
              <a:rPr lang="hu-HU" sz="2200" dirty="0">
                <a:solidFill>
                  <a:schemeClr val="tx1"/>
                </a:solidFill>
              </a:rPr>
              <a:t>a projektsiker elérése </a:t>
            </a:r>
          </a:p>
          <a:p>
            <a:pPr algn="just"/>
            <a:r>
              <a:rPr lang="hu-HU" sz="2200" dirty="0">
                <a:solidFill>
                  <a:schemeClr val="tx1"/>
                </a:solidFill>
              </a:rPr>
              <a:t>projekteredmény előállítása</a:t>
            </a:r>
          </a:p>
          <a:p>
            <a:pPr algn="just"/>
            <a:r>
              <a:rPr lang="hu-HU" sz="2200" dirty="0">
                <a:solidFill>
                  <a:schemeClr val="tx1"/>
                </a:solidFill>
              </a:rPr>
              <a:t>javuljon a hatékonyságunk</a:t>
            </a:r>
          </a:p>
          <a:p>
            <a:pPr algn="just"/>
            <a:endParaRPr lang="hu-HU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</a:rPr>
              <a:t>Azért van projektmenedzsmentünk, hogy projektsikert érhessünk el! </a:t>
            </a:r>
          </a:p>
        </p:txBody>
      </p:sp>
    </p:spTree>
    <p:extLst>
      <p:ext uri="{BB962C8B-B14F-4D97-AF65-F5344CB8AC3E}">
        <p14:creationId xmlns:p14="http://schemas.microsoft.com/office/powerpoint/2010/main" val="39473215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59F63D-5A6B-4310-921B-C0036730E5B8}">
  <ds:schemaRefs>
    <ds:schemaRef ds:uri="http://schemas.microsoft.com/office/2006/metadata/properties"/>
    <ds:schemaRef ds:uri="http://schemas.microsoft.com/office/infopath/2007/PartnerControls"/>
    <ds:schemaRef ds:uri="19c10944-04f6-4a56-b45b-bf26d6f81d58"/>
    <ds:schemaRef ds:uri="62a0cf90-df98-468d-8e62-9dacbd9cd031"/>
  </ds:schemaRefs>
</ds:datastoreItem>
</file>

<file path=customXml/itemProps2.xml><?xml version="1.0" encoding="utf-8"?>
<ds:datastoreItem xmlns:ds="http://schemas.openxmlformats.org/officeDocument/2006/customXml" ds:itemID="{6F794A8C-CBA1-48C4-B0A3-2F1233AF4E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15AA01-A2A5-4FE9-9927-0698050E45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19267</TotalTime>
  <Words>849</Words>
  <Application>Microsoft Office PowerPoint</Application>
  <PresentationFormat>Širokoúhlá obrazovka</PresentationFormat>
  <Paragraphs>149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 Light</vt:lpstr>
      <vt:lpstr>Wingdings 3</vt:lpstr>
      <vt:lpstr>Śablona_prezentace_NICE</vt:lpstr>
      <vt:lpstr> </vt:lpstr>
      <vt:lpstr>Prezentace aplikace PowerPoint</vt:lpstr>
      <vt:lpstr>Prezentace aplikace PowerPoint</vt:lpstr>
      <vt:lpstr>                   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125</cp:revision>
  <dcterms:created xsi:type="dcterms:W3CDTF">2014-02-19T13:51:38Z</dcterms:created>
  <dcterms:modified xsi:type="dcterms:W3CDTF">2023-09-07T15:01:37Z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