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342" r:id="rId6"/>
    <p:sldId id="346" r:id="rId7"/>
    <p:sldId id="295" r:id="rId8"/>
    <p:sldId id="337" r:id="rId9"/>
    <p:sldId id="336" r:id="rId10"/>
    <p:sldId id="331" r:id="rId11"/>
    <p:sldId id="341" r:id="rId12"/>
    <p:sldId id="328" r:id="rId13"/>
    <p:sldId id="327" r:id="rId14"/>
    <p:sldId id="326" r:id="rId15"/>
    <p:sldId id="321" r:id="rId16"/>
    <p:sldId id="338" r:id="rId17"/>
    <p:sldId id="324" r:id="rId18"/>
    <p:sldId id="339" r:id="rId19"/>
    <p:sldId id="320" r:id="rId20"/>
    <p:sldId id="323" r:id="rId21"/>
    <p:sldId id="343" r:id="rId22"/>
    <p:sldId id="344" r:id="rId23"/>
    <p:sldId id="34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22" autoAdjust="0"/>
    <p:restoredTop sz="94660"/>
  </p:normalViewPr>
  <p:slideViewPr>
    <p:cSldViewPr>
      <p:cViewPr varScale="1">
        <p:scale>
          <a:sx n="68" d="100"/>
          <a:sy n="68" d="100"/>
        </p:scale>
        <p:origin x="65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9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6563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16610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7269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67160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8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533400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424" y="3212976"/>
            <a:ext cx="11449272" cy="172819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542925" indent="-271463">
              <a:lnSpc>
                <a:spcPct val="100000"/>
              </a:lnSpc>
              <a:defRPr/>
            </a:pPr>
            <a:r>
              <a:rPr lang="hu-HU" altLang="hu-HU" sz="5400" b="1" cap="all" dirty="0">
                <a:solidFill>
                  <a:srgbClr val="00B0F0"/>
                </a:solidFill>
              </a:rPr>
              <a:t>Motiváció és ösztönzés:</a:t>
            </a:r>
          </a:p>
          <a:p>
            <a:pPr marL="542925" indent="-271463">
              <a:lnSpc>
                <a:spcPct val="100000"/>
              </a:lnSpc>
              <a:defRPr/>
            </a:pPr>
            <a:r>
              <a:rPr lang="hu-HU" altLang="hu-HU" sz="4000" b="1" cap="all" dirty="0"/>
              <a:t>Az emberek hatékony</a:t>
            </a:r>
          </a:p>
          <a:p>
            <a:pPr marL="542925" indent="-271463">
              <a:lnSpc>
                <a:spcPct val="100000"/>
              </a:lnSpc>
              <a:defRPr/>
            </a:pPr>
            <a:r>
              <a:rPr lang="hu-HU" altLang="hu-HU" sz="4000" b="1" cap="all" dirty="0"/>
              <a:t>munkavégzése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59496" y="980728"/>
            <a:ext cx="8431088" cy="691128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hu-HU" sz="2700" b="0" cap="none" dirty="0">
                <a:solidFill>
                  <a:schemeClr val="tx1"/>
                </a:solidFill>
              </a:rPr>
              <a:t>1. </a:t>
            </a:r>
            <a:r>
              <a:rPr lang="hu-HU" sz="2700" cap="none" dirty="0">
                <a:solidFill>
                  <a:schemeClr val="tx1"/>
                </a:solidFill>
              </a:rPr>
              <a:t>LE A MULTITASKINGGAL!</a:t>
            </a:r>
            <a:br>
              <a:rPr lang="hu-HU" sz="2700" cap="none" dirty="0">
                <a:solidFill>
                  <a:schemeClr val="tx1"/>
                </a:solidFill>
              </a:rPr>
            </a:br>
            <a:br>
              <a:rPr lang="hu-HU" sz="2700" b="0" cap="none" dirty="0">
                <a:solidFill>
                  <a:schemeClr val="tx1"/>
                </a:solidFill>
              </a:rPr>
            </a:br>
            <a:r>
              <a:rPr lang="hu-HU" sz="2700" b="0" cap="none" dirty="0">
                <a:solidFill>
                  <a:schemeClr val="tx1"/>
                </a:solidFill>
              </a:rPr>
              <a:t>egyszerre csak egy munkafázisra fókuszáljunk</a:t>
            </a:r>
            <a:br>
              <a:rPr lang="hu-HU" sz="2700" b="0" cap="none" dirty="0">
                <a:solidFill>
                  <a:schemeClr val="tx1"/>
                </a:solidFill>
              </a:rPr>
            </a:br>
            <a:br>
              <a:rPr lang="hu-HU" sz="2700" b="0" cap="none" dirty="0">
                <a:solidFill>
                  <a:schemeClr val="tx1"/>
                </a:solidFill>
              </a:rPr>
            </a:br>
            <a:r>
              <a:rPr lang="hu-HU" sz="2700" b="0" cap="none" dirty="0">
                <a:solidFill>
                  <a:schemeClr val="tx1"/>
                </a:solidFill>
              </a:rPr>
              <a:t>kevés olyan személy van aki egyszerre több feladatot tud jól végezni</a:t>
            </a:r>
            <a:br>
              <a:rPr lang="hu-HU" sz="2700" b="0" cap="none" dirty="0">
                <a:solidFill>
                  <a:schemeClr val="tx1"/>
                </a:solidFill>
              </a:rPr>
            </a:br>
            <a:br>
              <a:rPr lang="hu-HU" sz="2700" b="0" cap="none" dirty="0">
                <a:solidFill>
                  <a:schemeClr val="tx1"/>
                </a:solidFill>
              </a:rPr>
            </a:br>
            <a:r>
              <a:rPr lang="hu-HU" sz="2700" b="0" cap="none" dirty="0">
                <a:solidFill>
                  <a:schemeClr val="tx1"/>
                </a:solidFill>
              </a:rPr>
              <a:t>első ránézésre jó megoldás lehet, de nagyon sok időt tudunk vele pazarolni </a:t>
            </a:r>
            <a:br>
              <a:rPr lang="hu-HU" sz="2700" b="0" cap="none" dirty="0">
                <a:solidFill>
                  <a:schemeClr val="tx1"/>
                </a:solidFill>
              </a:rPr>
            </a:br>
            <a:br>
              <a:rPr lang="hu-HU" sz="2700" b="0" cap="none" dirty="0">
                <a:solidFill>
                  <a:schemeClr val="tx1"/>
                </a:solidFill>
              </a:rPr>
            </a:br>
            <a:r>
              <a:rPr lang="hu-HU" sz="2700" b="0" cap="none" dirty="0">
                <a:solidFill>
                  <a:schemeClr val="tx1"/>
                </a:solidFill>
              </a:rPr>
              <a:t>számtalan hibalehetőség </a:t>
            </a: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endParaRPr lang="hu-HU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17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75520" y="1484784"/>
            <a:ext cx="8820472" cy="475104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hu-HU" sz="2400" b="1" cap="none" dirty="0">
                <a:solidFill>
                  <a:schemeClr val="tx1"/>
                </a:solidFill>
              </a:rPr>
              <a:t>2. DELEGÁLJUNK!</a:t>
            </a:r>
            <a:br>
              <a:rPr lang="hu-HU" sz="2000" b="1" u="sng" cap="none" dirty="0">
                <a:solidFill>
                  <a:schemeClr val="tx1"/>
                </a:solidFill>
              </a:rPr>
            </a:br>
            <a:br>
              <a:rPr lang="hu-HU" sz="2000" b="1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ne vállaljuk el az összes plusz feladatot azért, hogy lenyűgözzük a főnökünket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a rengeteg feladat és túlóra  munkahelyi stresszt okoz és előbb utóbb kiégünk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kevesebb feladatot vállaljunk, de az végezzük el maximálisan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osszuk szét a részfeladatokat azoknak amiket mások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hatékonyabban végeznek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ez nem lustaság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az erőforrások hatékony kiaknázása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endParaRPr lang="hu-HU" sz="2200" b="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6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441140"/>
            <a:ext cx="8071048" cy="3744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3. MEGFELELŐ KOMMUNIKÁCIÓ</a:t>
            </a:r>
          </a:p>
          <a:p>
            <a:pPr marL="0" indent="0">
              <a:buNone/>
            </a:pPr>
            <a:endParaRPr lang="hu-HU" sz="1400" b="1" u="sng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gyors és rövid e-mailek nem vezetnek minket jó irányba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félre értések elkerülése érdekében pontos megfogalmazás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hibalehetőségek csökkentése az egyes feladatoknál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telefonbeszélgetésnél is pontos utasítások adása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441140"/>
            <a:ext cx="8071048" cy="37444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dirty="0">
                <a:solidFill>
                  <a:schemeClr val="tx1"/>
                </a:solidFill>
              </a:rPr>
              <a:t>4. MINDENNEK LEGYEN MEG A MAGA HELYE!</a:t>
            </a:r>
          </a:p>
          <a:p>
            <a:pPr marL="0" indent="0" algn="just">
              <a:buNone/>
            </a:pPr>
            <a:endParaRPr lang="hu-HU" sz="1400" b="1" u="sng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ne sajnáljunk időt a rendszerezésre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használjunk címkéket, mappákat</a:t>
            </a:r>
            <a:r>
              <a:rPr lang="hu-HU" b="1" u="sng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934968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55912" y="1441140"/>
            <a:ext cx="821506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5. NE PAZAROLJUNK IDŐT!</a:t>
            </a:r>
          </a:p>
          <a:p>
            <a:pPr algn="just"/>
            <a:endParaRPr lang="hu-HU" b="1" u="sng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a jó időbeosztás nagyon fontos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igyekezzünk tartani magunkat az ütemtervhez.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telefonáláskor például törekedjünk arra, hogy nem csevegjünk, hanem lényeges információt adjuk és kapjuk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naplózzuk a tevékenységeinket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sok időt igénylő tevékenységeink időablakának csökkentése</a:t>
            </a:r>
          </a:p>
          <a:p>
            <a:pPr algn="just"/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752767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55912" y="1441140"/>
            <a:ext cx="8071048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6. A PIHENÉS ÉLETBEVÁGÓ!</a:t>
            </a:r>
          </a:p>
          <a:p>
            <a:pPr marL="0" indent="0">
              <a:buNone/>
            </a:pPr>
            <a:endParaRPr lang="hu-HU" b="1" u="sng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fontos a rendszeres pihenés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ezáltal elkerülhetjük a stresszt és a kiégést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munka után foglalkozzunk olyan dolgokkal amik kikapcsolnak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rendszeres sportolás és meditáció segít, elengedni a napi feszültséget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harmónia</a:t>
            </a:r>
          </a:p>
          <a:p>
            <a:pPr marL="0" indent="0" algn="just">
              <a:buNone/>
            </a:pPr>
            <a:endParaRPr lang="hu-HU" b="1" u="sng" dirty="0">
              <a:solidFill>
                <a:schemeClr val="bg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710217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14299" y="1556792"/>
            <a:ext cx="8359081" cy="4176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>
                <a:solidFill>
                  <a:schemeClr val="tx1"/>
                </a:solidFill>
              </a:rPr>
              <a:t>7. </a:t>
            </a:r>
            <a:r>
              <a:rPr lang="hu-HU" sz="2400" b="1" dirty="0">
                <a:solidFill>
                  <a:schemeClr val="tx1"/>
                </a:solidFill>
              </a:rPr>
              <a:t>VILÁGOS TERVEKET KELL MEGHATÁROZNI!</a:t>
            </a:r>
          </a:p>
          <a:p>
            <a:pPr marL="0" indent="0" algn="just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feladatok kis lépésekre való bontása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időráfordítás a pontos tervekre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kutatás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türelmetlenségünk félretétele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figyelembe kell vennünk a kihívást és a felelősséget is </a:t>
            </a:r>
          </a:p>
        </p:txBody>
      </p:sp>
    </p:spTree>
    <p:extLst>
      <p:ext uri="{BB962C8B-B14F-4D97-AF65-F5344CB8AC3E}">
        <p14:creationId xmlns:p14="http://schemas.microsoft.com/office/powerpoint/2010/main" val="291708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484784"/>
            <a:ext cx="864096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8. ELŐRE KITALÁLT STRATÉGIA ALAPJÁN FELÉPÍTETT ÜTEMTERV SZERINT KELL DOLGOZNI!</a:t>
            </a:r>
          </a:p>
          <a:p>
            <a:pPr marL="0" indent="0" algn="just">
              <a:buNone/>
            </a:pPr>
            <a:endParaRPr lang="hu-HU" b="1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hatékony munkaeszközök biztosítása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napirendnél ne az új teendőkre fókuszáljunk, hanem azokra amiket mindig ugyanakkor kell elvégezni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a fix </a:t>
            </a:r>
            <a:r>
              <a:rPr lang="hu-HU" sz="2200" dirty="0" err="1">
                <a:solidFill>
                  <a:schemeClr val="tx1"/>
                </a:solidFill>
              </a:rPr>
              <a:t>teendőinkhez</a:t>
            </a:r>
            <a:r>
              <a:rPr lang="hu-HU" sz="2200" dirty="0">
                <a:solidFill>
                  <a:schemeClr val="tx1"/>
                </a:solidFill>
              </a:rPr>
              <a:t> igazítani az összes többi feladatunkat</a:t>
            </a:r>
          </a:p>
          <a:p>
            <a:pPr algn="just"/>
            <a:endParaRPr lang="hu-HU" b="1" dirty="0">
              <a:solidFill>
                <a:schemeClr val="bg1"/>
              </a:solidFill>
            </a:endParaRPr>
          </a:p>
          <a:p>
            <a:pPr algn="just"/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794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117384" y="491061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4000" b="1" dirty="0"/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Ellenőrző kérdések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117384" y="2132856"/>
            <a:ext cx="811339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hu-HU" sz="2200" dirty="0"/>
              <a:t>Mi a motiváció?</a:t>
            </a:r>
          </a:p>
          <a:p>
            <a:pPr marL="457200" indent="-457200">
              <a:buAutoNum type="arabicPeriod"/>
            </a:pPr>
            <a:r>
              <a:rPr lang="hu-HU" sz="2200" dirty="0"/>
              <a:t>Mi a különbség az ösztönzés és a motiváció között?</a:t>
            </a:r>
          </a:p>
          <a:p>
            <a:pPr marL="457200" indent="-457200">
              <a:buAutoNum type="arabicPeriod"/>
            </a:pPr>
            <a:r>
              <a:rPr lang="hu-HU" sz="2200" dirty="0"/>
              <a:t>Miért kell motiválni az embereket?</a:t>
            </a:r>
          </a:p>
          <a:p>
            <a:pPr marL="457200" indent="-457200">
              <a:buAutoNum type="arabicPeriod"/>
            </a:pPr>
            <a:r>
              <a:rPr lang="hu-HU" sz="2200" dirty="0"/>
              <a:t>Mit jelent a kiégés? </a:t>
            </a:r>
          </a:p>
          <a:p>
            <a:pPr marL="457200" indent="-457200">
              <a:buAutoNum type="arabicPeriod"/>
            </a:pPr>
            <a:r>
              <a:rPr lang="hu-HU" sz="2200" dirty="0"/>
              <a:t>Mit tehetünk a kiégés ellen? </a:t>
            </a:r>
          </a:p>
          <a:p>
            <a:pPr marL="457200" indent="-457200">
              <a:buAutoNum type="arabicPeriod"/>
            </a:pPr>
            <a:r>
              <a:rPr lang="hu-HU" sz="2200" dirty="0"/>
              <a:t>Mit takar a delegálás és miért jó ez? </a:t>
            </a:r>
          </a:p>
          <a:p>
            <a:pPr marL="457200" indent="-457200">
              <a:buAutoNum type="arabicPeriod"/>
            </a:pPr>
            <a:r>
              <a:rPr lang="hu-HU" sz="2200" dirty="0"/>
              <a:t>Miért jó, ha tervek szerint dolgozunk? </a:t>
            </a:r>
          </a:p>
          <a:p>
            <a:pPr marL="457200" indent="-457200">
              <a:buAutoNum type="arabicPeriod"/>
            </a:pPr>
            <a:r>
              <a:rPr lang="hu-HU" sz="2200" dirty="0"/>
              <a:t>Miért fontos a megfelelő kommunikáció? </a:t>
            </a:r>
          </a:p>
          <a:p>
            <a:pPr marL="457200" indent="-457200">
              <a:buAutoNum type="arabicPeriod"/>
            </a:pPr>
            <a:r>
              <a:rPr lang="hu-HU" sz="2200" dirty="0"/>
              <a:t>Miért nem jó, ha </a:t>
            </a:r>
            <a:r>
              <a:rPr lang="hu-HU" sz="2200" dirty="0" err="1"/>
              <a:t>multitaskingban</a:t>
            </a:r>
            <a:r>
              <a:rPr lang="hu-HU" sz="2200" dirty="0"/>
              <a:t> dolgozik mindenki?</a:t>
            </a:r>
          </a:p>
          <a:p>
            <a:pPr marL="457200" indent="-457200">
              <a:buAutoNum type="arabicPeriod"/>
            </a:pPr>
            <a:r>
              <a:rPr lang="hu-HU" sz="2200" dirty="0"/>
              <a:t> Milyen motivációs eszközöket tudna felsorolni? </a:t>
            </a:r>
          </a:p>
          <a:p>
            <a:pPr marL="457200" indent="-457200">
              <a:buAutoNum type="arabicPeriod"/>
            </a:pP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234274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087057" y="2524216"/>
            <a:ext cx="81133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Kérdések és válaszok</a:t>
            </a:r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2130484" y="1717818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visszajelzések</a:t>
            </a:r>
          </a:p>
        </p:txBody>
      </p:sp>
    </p:spTree>
    <p:extLst>
      <p:ext uri="{BB962C8B-B14F-4D97-AF65-F5344CB8AC3E}">
        <p14:creationId xmlns:p14="http://schemas.microsoft.com/office/powerpoint/2010/main" val="102862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1127448" y="2708920"/>
            <a:ext cx="102971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/>
              <a:t>A modul áttekintésével a hallgatók választ kaphatnak arra a kérdésre, hogy hogyan lehet motiválni, ösztönözni a munkatársakat. A prezentáció alapvetően különbséget kíván tenni a motiváció és az ösztönzés között. Kiemeli, hogy csak a motivált emberek lesznek képesek magasabb teljesítményre, ezért minden vezető érdeke az, hogy a munkatársait a legjobb teljesítményre sarkallja. </a:t>
            </a:r>
          </a:p>
          <a:p>
            <a:endParaRPr lang="hu-HU" sz="2200" dirty="0"/>
          </a:p>
          <a:p>
            <a:r>
              <a:rPr lang="hu-HU" sz="2200" dirty="0"/>
              <a:t>Ehhez célzott eszközökre van szükség </a:t>
            </a:r>
          </a:p>
          <a:p>
            <a:r>
              <a:rPr lang="hu-HU" sz="2200" dirty="0"/>
              <a:t>és menedzsment megoldásokra, módszerekre. </a:t>
            </a:r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1127448" y="893440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Módszertan</a:t>
            </a:r>
          </a:p>
        </p:txBody>
      </p:sp>
    </p:spTree>
    <p:extLst>
      <p:ext uri="{BB962C8B-B14F-4D97-AF65-F5344CB8AC3E}">
        <p14:creationId xmlns:p14="http://schemas.microsoft.com/office/powerpoint/2010/main" val="151472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18566" y="2996952"/>
            <a:ext cx="6554867" cy="3752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>
                <a:solidFill>
                  <a:schemeClr val="tx1"/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40005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1524000" y="2636912"/>
            <a:ext cx="88569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motiváció fogalma pszichológiai meghatározás szerint az egyén olyan belső tudati állapota, amely arra készteti, hogy meghatározott módon viselkedjék.</a:t>
            </a:r>
          </a:p>
          <a:p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motiváció alanya az egyén. A motiváló, aki hatni tud másokra és ösztönzéssel segíti, támogatja az egyént céljai elérésében. A motiváció belső késztetés, a motiválás pedig külső ösztönzés.</a:t>
            </a:r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1631504" y="821432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motiváció</a:t>
            </a:r>
          </a:p>
        </p:txBody>
      </p:sp>
    </p:spTree>
    <p:extLst>
      <p:ext uri="{BB962C8B-B14F-4D97-AF65-F5344CB8AC3E}">
        <p14:creationId xmlns:p14="http://schemas.microsoft.com/office/powerpoint/2010/main" val="217730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63452" y="1988840"/>
            <a:ext cx="9865096" cy="1440160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hu-HU" sz="3600" b="1" dirty="0"/>
            </a:br>
            <a:r>
              <a:rPr lang="hu-HU" sz="3600" b="1" cap="none" dirty="0"/>
              <a:t>A fő kérdés:</a:t>
            </a:r>
            <a:br>
              <a:rPr lang="hu-HU" sz="3600" b="1" cap="none" dirty="0"/>
            </a:br>
            <a:r>
              <a:rPr lang="hu-HU" sz="3600" b="1" cap="none" dirty="0"/>
              <a:t>mivel tudjuk motiválni </a:t>
            </a:r>
            <a:br>
              <a:rPr lang="hu-HU" sz="3600" b="1" cap="none" dirty="0"/>
            </a:br>
            <a:r>
              <a:rPr lang="hu-HU" sz="3600" b="1" cap="none" dirty="0"/>
              <a:t>a munkavállalóinkat?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63552" y="696920"/>
            <a:ext cx="8431088" cy="4751040"/>
          </a:xfrm>
        </p:spPr>
        <p:txBody>
          <a:bodyPr>
            <a:normAutofit/>
          </a:bodyPr>
          <a:lstStyle/>
          <a:p>
            <a:pPr>
              <a:defRPr/>
            </a:pPr>
            <a:endParaRPr lang="hu-HU" sz="1400" dirty="0">
              <a:solidFill>
                <a:schemeClr val="bg1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064" y="1291633"/>
            <a:ext cx="3028950" cy="15144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804" y="696920"/>
            <a:ext cx="3352800" cy="13620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7178">
            <a:off x="2626156" y="2830319"/>
            <a:ext cx="2543175" cy="18002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406" y="3736236"/>
            <a:ext cx="3903711" cy="227976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6167">
            <a:off x="6814011" y="2377114"/>
            <a:ext cx="3295650" cy="13906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5036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19536" y="1268760"/>
            <a:ext cx="8431088" cy="47510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b="0" i="1" cap="none" dirty="0"/>
              <a:t>„Az egyik emberem rendre túlórázik, mert a saját munkája mellett a többieknek is segít, így lassabban halad a feladataival.” </a:t>
            </a:r>
            <a:br>
              <a:rPr lang="hu-HU" b="0" i="1" cap="none" dirty="0"/>
            </a:br>
            <a:br>
              <a:rPr lang="hu-HU" b="0" i="1" cap="none" dirty="0"/>
            </a:br>
            <a:r>
              <a:rPr lang="hu-HU" b="0" i="1" cap="none" dirty="0"/>
              <a:t>Hatékony, ahogy dolgozik?</a:t>
            </a:r>
            <a:endParaRPr lang="hu-HU" sz="1400" b="0" cap="none" dirty="0"/>
          </a:p>
        </p:txBody>
      </p:sp>
    </p:spTree>
    <p:extLst>
      <p:ext uri="{BB962C8B-B14F-4D97-AF65-F5344CB8AC3E}">
        <p14:creationId xmlns:p14="http://schemas.microsoft.com/office/powerpoint/2010/main" val="201956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2888">
            <a:off x="2132379" y="1786843"/>
            <a:ext cx="3471012" cy="23098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2455">
            <a:off x="6398964" y="1826791"/>
            <a:ext cx="3400925" cy="22631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Cím 1"/>
          <p:cNvSpPr txBox="1">
            <a:spLocks/>
          </p:cNvSpPr>
          <p:nvPr/>
        </p:nvSpPr>
        <p:spPr>
          <a:xfrm>
            <a:off x="1847528" y="4428067"/>
            <a:ext cx="5188664" cy="14401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cap="none" dirty="0">
                <a:latin typeface="Arial" panose="020B0604020202020204" pitchFamily="34" charset="0"/>
                <a:cs typeface="Arial" panose="020B0604020202020204" pitchFamily="34" charset="0"/>
              </a:rPr>
              <a:t>Küzdeni kell az emberek kiégése ellen! (</a:t>
            </a:r>
            <a:r>
              <a:rPr lang="hu-HU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Burn</a:t>
            </a:r>
            <a:r>
              <a:rPr lang="hu-HU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out)</a:t>
            </a:r>
          </a:p>
        </p:txBody>
      </p:sp>
    </p:spTree>
    <p:extLst>
      <p:ext uri="{BB962C8B-B14F-4D97-AF65-F5344CB8AC3E}">
        <p14:creationId xmlns:p14="http://schemas.microsoft.com/office/powerpoint/2010/main" val="144612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2708920"/>
            <a:ext cx="6043528" cy="338437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2279576" y="1124744"/>
            <a:ext cx="5622032" cy="1440160"/>
          </a:xfrm>
        </p:spPr>
        <p:txBody>
          <a:bodyPr>
            <a:noAutofit/>
          </a:bodyPr>
          <a:lstStyle/>
          <a:p>
            <a:pPr algn="l">
              <a:defRPr/>
            </a:pPr>
            <a:br>
              <a:rPr lang="hu-HU" sz="2400" b="0" dirty="0">
                <a:solidFill>
                  <a:schemeClr val="tx1"/>
                </a:solidFill>
              </a:rPr>
            </a:br>
            <a:r>
              <a:rPr lang="hu-HU" sz="2400" b="0" cap="none" dirty="0" err="1">
                <a:solidFill>
                  <a:schemeClr val="tx1"/>
                </a:solidFill>
              </a:rPr>
              <a:t>Önkép</a:t>
            </a:r>
            <a:r>
              <a:rPr lang="hu-HU" sz="2400" b="0" cap="none" dirty="0">
                <a:solidFill>
                  <a:schemeClr val="tx1"/>
                </a:solidFill>
              </a:rPr>
              <a:t>! Legyünk tisztában, mi visz előre bennünket! Mi hajt előre?</a:t>
            </a:r>
          </a:p>
        </p:txBody>
      </p:sp>
    </p:spTree>
    <p:extLst>
      <p:ext uri="{BB962C8B-B14F-4D97-AF65-F5344CB8AC3E}">
        <p14:creationId xmlns:p14="http://schemas.microsoft.com/office/powerpoint/2010/main" val="3119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63552" y="836712"/>
            <a:ext cx="8431088" cy="475104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hu-HU" sz="3200" b="0" cap="none" dirty="0">
                <a:solidFill>
                  <a:schemeClr val="tx1"/>
                </a:solidFill>
              </a:rPr>
              <a:t>8 dolog ami segíti a hatékony munkavégzést:</a:t>
            </a:r>
            <a:br>
              <a:rPr lang="hu-HU" sz="3200" b="0" dirty="0">
                <a:solidFill>
                  <a:schemeClr val="tx1"/>
                </a:solidFill>
              </a:rPr>
            </a:br>
            <a:br>
              <a:rPr lang="hu-HU" sz="2000" b="0" dirty="0">
                <a:solidFill>
                  <a:schemeClr val="tx1"/>
                </a:solidFill>
              </a:rPr>
            </a:br>
            <a:r>
              <a:rPr lang="hu-HU" sz="2000" b="0" cap="none" dirty="0">
                <a:solidFill>
                  <a:schemeClr val="tx1"/>
                </a:solidFill>
              </a:rPr>
              <a:t>1. </a:t>
            </a:r>
            <a:r>
              <a:rPr lang="hu-HU" sz="2200" b="0" cap="none" dirty="0">
                <a:solidFill>
                  <a:schemeClr val="tx1"/>
                </a:solidFill>
              </a:rPr>
              <a:t>Le a „</a:t>
            </a:r>
            <a:r>
              <a:rPr lang="hu-HU" sz="2200" b="0" cap="none" dirty="0" err="1">
                <a:solidFill>
                  <a:schemeClr val="tx1"/>
                </a:solidFill>
              </a:rPr>
              <a:t>multitaskinggal</a:t>
            </a:r>
            <a:r>
              <a:rPr lang="hu-HU" sz="2200" b="0" cap="none" dirty="0">
                <a:solidFill>
                  <a:schemeClr val="tx1"/>
                </a:solidFill>
              </a:rPr>
              <a:t>” (több feladatot egyszerre ne végezzünk!)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2. Delegáljunk, adjunk át feladatot másnak is.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3. Kommunikáljunk!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4. Mindennek legyen meg a maga helye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5. Ne pazaroljunk időt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6. A pihenés életbevágó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7. Világos tervek kellenek </a:t>
            </a:r>
            <a:br>
              <a:rPr lang="hu-HU" sz="2200" b="0" cap="none" dirty="0">
                <a:solidFill>
                  <a:schemeClr val="tx1"/>
                </a:solidFill>
              </a:rPr>
            </a:br>
            <a:r>
              <a:rPr lang="hu-HU" sz="2200" b="0" cap="none" dirty="0">
                <a:solidFill>
                  <a:schemeClr val="tx1"/>
                </a:solidFill>
              </a:rPr>
              <a:t>8. Előre kitalált stratégia alapján felépített ütemterv</a:t>
            </a:r>
            <a:endParaRPr lang="hu-HU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09502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20E618-8494-4BB0-BC97-43D99C83D598}">
  <ds:schemaRefs>
    <ds:schemaRef ds:uri="http://schemas.microsoft.com/office/2006/metadata/properties"/>
    <ds:schemaRef ds:uri="http://schemas.microsoft.com/office/infopath/2007/PartnerControls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E9AA73DA-9364-44DE-A534-F07413C9CB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83ED04-DAA1-4169-9A85-5F34AA8A45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19258</TotalTime>
  <Words>691</Words>
  <Application>Microsoft Office PowerPoint</Application>
  <PresentationFormat>Širokoúhlá obrazovka</PresentationFormat>
  <Paragraphs>85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Śablona_prezentace_NICE</vt:lpstr>
      <vt:lpstr> </vt:lpstr>
      <vt:lpstr>Prezentace aplikace PowerPoint</vt:lpstr>
      <vt:lpstr>Prezentace aplikace PowerPoint</vt:lpstr>
      <vt:lpstr> A fő kérdés: mivel tudjuk motiválni  a munkavállalóinkat? </vt:lpstr>
      <vt:lpstr>Prezentace aplikace PowerPoint</vt:lpstr>
      <vt:lpstr>„Az egyik emberem rendre túlórázik, mert a saját munkája mellett a többieknek is segít, így lassabban halad a feladataival.”   Hatékony, ahogy dolgozik?</vt:lpstr>
      <vt:lpstr>Prezentace aplikace PowerPoint</vt:lpstr>
      <vt:lpstr> Önkép! Legyünk tisztában, mi visz előre bennünket! Mi hajt előre?</vt:lpstr>
      <vt:lpstr>8 dolog ami segíti a hatékony munkavégzést:  1. Le a „multitaskinggal” (több feladatot egyszerre ne végezzünk!) 2. Delegáljunk, adjunk át feladatot másnak is.  3. Kommunikáljunk!  4. Mindennek legyen meg a maga helye 5. Ne pazaroljunk időt 6. A pihenés életbevágó 7. Világos tervek kellenek  8. Előre kitalált stratégia alapján felépített ütemterv</vt:lpstr>
      <vt:lpstr>1. LE A MULTITASKINGGAL!  egyszerre csak egy munkafázisra fókuszáljunk  kevés olyan személy van aki egyszerre több feladatot tud jól végezni  első ránézésre jó megoldás lehet, de nagyon sok időt tudunk vele pazarolni   számtalan hibalehetőség            </vt:lpstr>
      <vt:lpstr>2. DELEGÁLJUNK!  ne vállaljuk el az összes plusz feladatot azért, hogy lenyűgözzük a főnökünket   a rengeteg feladat és túlóra  munkahelyi stresszt okoz és előbb utóbb kiégünk   kevesebb feladatot vállaljunk, de az végezzük el maximálisan   osszuk szét a részfeladatokat azoknak amiket mások  hatékonyabban végeznek   ez nem lustaság   az erőforrások hatékony kiaknázása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127</cp:revision>
  <dcterms:created xsi:type="dcterms:W3CDTF">2014-02-19T13:51:38Z</dcterms:created>
  <dcterms:modified xsi:type="dcterms:W3CDTF">2023-09-06T15:47:56Z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