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9" r:id="rId4"/>
  </p:sldMasterIdLst>
  <p:sldIdLst>
    <p:sldId id="256" r:id="rId5"/>
    <p:sldId id="343" r:id="rId6"/>
    <p:sldId id="348" r:id="rId7"/>
    <p:sldId id="336" r:id="rId8"/>
    <p:sldId id="338" r:id="rId9"/>
    <p:sldId id="295" r:id="rId10"/>
    <p:sldId id="337" r:id="rId11"/>
    <p:sldId id="347" r:id="rId12"/>
    <p:sldId id="341" r:id="rId13"/>
    <p:sldId id="335" r:id="rId14"/>
    <p:sldId id="334" r:id="rId15"/>
    <p:sldId id="333" r:id="rId16"/>
    <p:sldId id="332" r:id="rId17"/>
    <p:sldId id="331" r:id="rId18"/>
    <p:sldId id="330" r:id="rId19"/>
    <p:sldId id="329" r:id="rId20"/>
    <p:sldId id="328" r:id="rId21"/>
    <p:sldId id="321" r:id="rId22"/>
    <p:sldId id="327" r:id="rId23"/>
    <p:sldId id="323" r:id="rId24"/>
    <p:sldId id="320" r:id="rId25"/>
    <p:sldId id="342" r:id="rId26"/>
    <p:sldId id="344" r:id="rId27"/>
    <p:sldId id="345" r:id="rId28"/>
    <p:sldId id="346" r:id="rId2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89" autoAdjust="0"/>
    <p:restoredTop sz="94660"/>
  </p:normalViewPr>
  <p:slideViewPr>
    <p:cSldViewPr>
      <p:cViewPr varScale="1">
        <p:scale>
          <a:sx n="68" d="100"/>
          <a:sy n="68" d="100"/>
        </p:scale>
        <p:origin x="700" y="3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D04FEA15-B052-4EF2-83CD-264C14861B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7990" y="3948576"/>
            <a:ext cx="3754010" cy="2957219"/>
          </a:xfrm>
          <a:prstGeom prst="rect">
            <a:avLst/>
          </a:prstGeom>
        </p:spPr>
      </p:pic>
      <p:pic>
        <p:nvPicPr>
          <p:cNvPr id="16" name="Obrázek 15">
            <a:extLst>
              <a:ext uri="{FF2B5EF4-FFF2-40B4-BE49-F238E27FC236}">
                <a16:creationId xmlns:a16="http://schemas.microsoft.com/office/drawing/2014/main" id="{37AB73D9-C2E7-4E6F-98F9-2170CD31877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4085924" cy="385269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B67B4897-D9B0-4CFD-8137-994B45F5B4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3578" y="2273955"/>
            <a:ext cx="7751805" cy="2387600"/>
          </a:xfrm>
        </p:spPr>
        <p:txBody>
          <a:bodyPr anchor="b"/>
          <a:lstStyle>
            <a:lvl1pPr algn="l">
              <a:defRPr sz="600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F7B8A41-B52E-4C71-8155-58470B56EC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83577" y="4780863"/>
            <a:ext cx="7751806" cy="1655762"/>
          </a:xfrm>
        </p:spPr>
        <p:txBody>
          <a:bodyPr/>
          <a:lstStyle>
            <a:lvl1pPr marL="0" indent="0" algn="l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CF29AF1F-BEEC-4FDA-B82B-5BC9F5BE4C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064" y="222646"/>
            <a:ext cx="6285051" cy="1008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668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0D7F4B-178F-4068-847F-A3DD517FE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3415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358C1A-5337-4345-ADC3-AC78C3B5D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4980"/>
            <a:ext cx="10515600" cy="379198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63817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BE2E82-3A08-4406-970D-0BF0B3057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DFD0A80-C25E-48AB-ABAA-6FA451D46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3924452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3E939B-BCE0-45D2-B16D-41C78D416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70605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A8293E-F3D4-4048-8D1B-5997F2E292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75555"/>
            <a:ext cx="5181600" cy="380140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79915F5-46E8-47F6-BF11-5BC0A9F334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75555"/>
            <a:ext cx="5181600" cy="380140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159962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B72F62-CCBA-4507-BF5D-6E31F320E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5298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3443604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Obrázek 18">
            <a:extLst>
              <a:ext uri="{FF2B5EF4-FFF2-40B4-BE49-F238E27FC236}">
                <a16:creationId xmlns:a16="http://schemas.microsoft.com/office/drawing/2014/main" id="{B3592D6B-834C-43B3-839E-3773636F72B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0058" y="5414889"/>
            <a:ext cx="1831942" cy="1443111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19B6C3F4-DEDF-4CE1-AC03-67790760053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895BD18-3E86-4085-92D7-CBE4C890E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447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6EF8590-89EE-4F8A-B7C7-156DDD2DD6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00520"/>
            <a:ext cx="10515600" cy="4376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pic>
        <p:nvPicPr>
          <p:cNvPr id="20" name="Obrázek 19">
            <a:extLst>
              <a:ext uri="{FF2B5EF4-FFF2-40B4-BE49-F238E27FC236}">
                <a16:creationId xmlns:a16="http://schemas.microsoft.com/office/drawing/2014/main" id="{A60F351C-0FBE-44A9-B1C3-843F7E43D30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5076" y="6367451"/>
            <a:ext cx="2837469" cy="455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605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  <p:sldLayoutId id="2147483853" r:id="rId4"/>
    <p:sldLayoutId id="2147483854" r:id="rId5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249CDC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703512" y="533400"/>
            <a:ext cx="8856984" cy="181548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defRPr/>
            </a:pPr>
            <a:br>
              <a:rPr lang="hu-HU" sz="4000" dirty="0"/>
            </a:br>
            <a:endParaRPr lang="hu-HU" sz="4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19536" y="2595854"/>
            <a:ext cx="9356476" cy="426375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/>
          </a:bodyPr>
          <a:lstStyle/>
          <a:p>
            <a:pPr>
              <a:lnSpc>
                <a:spcPct val="100000"/>
              </a:lnSpc>
              <a:defRPr/>
            </a:pPr>
            <a:r>
              <a:rPr lang="hu-HU" altLang="hu-HU" sz="4800" b="1" cap="all" dirty="0">
                <a:solidFill>
                  <a:srgbClr val="00B0F0"/>
                </a:solidFill>
              </a:rPr>
              <a:t>Szervezeti formák </a:t>
            </a:r>
          </a:p>
          <a:p>
            <a:pPr>
              <a:lnSpc>
                <a:spcPct val="100000"/>
              </a:lnSpc>
              <a:defRPr/>
            </a:pPr>
            <a:r>
              <a:rPr lang="hu-HU" altLang="hu-HU" sz="4800" b="1" cap="all" dirty="0">
                <a:solidFill>
                  <a:srgbClr val="00B0F0"/>
                </a:solidFill>
              </a:rPr>
              <a:t>és sikeresség:</a:t>
            </a:r>
          </a:p>
          <a:p>
            <a:pPr>
              <a:lnSpc>
                <a:spcPct val="100000"/>
              </a:lnSpc>
              <a:defRPr/>
            </a:pPr>
            <a:r>
              <a:rPr lang="hu-HU" altLang="hu-HU" sz="4800" b="1" cap="all" dirty="0"/>
              <a:t>Építsünk sikeres vállalkozásokat! 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057400" y="1268760"/>
            <a:ext cx="8431088" cy="4248472"/>
          </a:xfrm>
        </p:spPr>
        <p:txBody>
          <a:bodyPr>
            <a:normAutofit/>
          </a:bodyPr>
          <a:lstStyle/>
          <a:p>
            <a:pPr algn="ctr">
              <a:defRPr/>
            </a:pP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endParaRPr lang="hu-HU" sz="1400" dirty="0">
              <a:solidFill>
                <a:schemeClr val="bg1"/>
              </a:solidFill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1703512" y="718417"/>
            <a:ext cx="9430087" cy="55061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</a:pPr>
            <a:r>
              <a:rPr lang="hu-HU" sz="2600" dirty="0"/>
              <a:t>1. Tudás hiányában a vállalkozás sikere kudarcra van ítélve.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</a:pPr>
            <a:r>
              <a:rPr lang="hu-HU" sz="2600" dirty="0"/>
              <a:t>2. Könnyű hiba: szaktudásunkhoz nem passzoló ötletet szeretnénk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</a:pPr>
            <a:r>
              <a:rPr lang="hu-HU" sz="2600" dirty="0"/>
              <a:t>    megvalósítani.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</a:pPr>
            <a:r>
              <a:rPr lang="hu-HU" sz="2600" dirty="0"/>
              <a:t>3. Kezdőként kerüljük az egyedi és új ötleteket, mert azzal nehéz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</a:pPr>
            <a:r>
              <a:rPr lang="hu-HU" sz="2600" dirty="0"/>
              <a:t>    piacot szerezni.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</a:pPr>
            <a:r>
              <a:rPr lang="hu-HU" sz="2600" dirty="0"/>
              <a:t>4. Válasszunk olyan terméket aminek már van piaca , de próbáljuk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</a:pPr>
            <a:r>
              <a:rPr lang="hu-HU" sz="2600" dirty="0"/>
              <a:t>    meg nem a hagyományos oldalról megközelíteni az adott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</a:pPr>
            <a:r>
              <a:rPr lang="hu-HU" sz="2600" dirty="0"/>
              <a:t>    terméket, szolgáltatást, így előnyre tehetünk szert a már piacon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</a:pPr>
            <a:r>
              <a:rPr lang="hu-HU" sz="2600" dirty="0"/>
              <a:t>    levőknél. 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</a:pPr>
            <a:r>
              <a:rPr lang="hu-HU" sz="2600" dirty="0"/>
              <a:t>5. Fontos, hogy megtaláljuk a piaci rést!</a:t>
            </a:r>
          </a:p>
        </p:txBody>
      </p:sp>
    </p:spTree>
    <p:extLst>
      <p:ext uri="{BB962C8B-B14F-4D97-AF65-F5344CB8AC3E}">
        <p14:creationId xmlns:p14="http://schemas.microsoft.com/office/powerpoint/2010/main" val="36934655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057400" y="1268760"/>
            <a:ext cx="8431088" cy="4751040"/>
          </a:xfrm>
        </p:spPr>
        <p:txBody>
          <a:bodyPr>
            <a:normAutofit/>
          </a:bodyPr>
          <a:lstStyle/>
          <a:p>
            <a:pPr>
              <a:defRPr/>
            </a:pP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endParaRPr lang="hu-HU" sz="1400" dirty="0">
              <a:solidFill>
                <a:schemeClr val="bg1"/>
              </a:solidFill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1847528" y="1484784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KONKRÉT LÉPÉSEK AZ ÖTLETTEL KAPCSOLATBAN </a:t>
            </a:r>
            <a:endParaRPr lang="hu-HU" sz="32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artalom helye 2"/>
          <p:cNvSpPr txBox="1">
            <a:spLocks/>
          </p:cNvSpPr>
          <p:nvPr/>
        </p:nvSpPr>
        <p:spPr>
          <a:xfrm>
            <a:off x="1847528" y="2924944"/>
            <a:ext cx="7831925" cy="266429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hu-HU" sz="2400" dirty="0">
                <a:solidFill>
                  <a:schemeClr val="tx1"/>
                </a:solidFill>
              </a:rPr>
              <a:t>Hasznos alkalmazások megismerése (Google </a:t>
            </a:r>
            <a:r>
              <a:rPr lang="hu-HU" sz="2400" dirty="0" err="1">
                <a:solidFill>
                  <a:schemeClr val="tx1"/>
                </a:solidFill>
              </a:rPr>
              <a:t>Trends</a:t>
            </a:r>
            <a:r>
              <a:rPr lang="hu-HU" sz="2400" dirty="0">
                <a:solidFill>
                  <a:schemeClr val="tx1"/>
                </a:solidFill>
              </a:rPr>
              <a:t>).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dirty="0">
                <a:solidFill>
                  <a:schemeClr val="tx1"/>
                </a:solidFill>
              </a:rPr>
              <a:t>Témák/szolgáltatások népszerűségének felmérése.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dirty="0">
                <a:solidFill>
                  <a:schemeClr val="tx1"/>
                </a:solidFill>
              </a:rPr>
              <a:t>Az adott speciális téma területén tudásunk plusz bővítése.</a:t>
            </a:r>
          </a:p>
        </p:txBody>
      </p:sp>
    </p:spTree>
    <p:extLst>
      <p:ext uri="{BB962C8B-B14F-4D97-AF65-F5344CB8AC3E}">
        <p14:creationId xmlns:p14="http://schemas.microsoft.com/office/powerpoint/2010/main" val="20425124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endParaRPr lang="hu-HU" sz="1400" dirty="0">
              <a:solidFill>
                <a:schemeClr val="bg1"/>
              </a:solidFill>
            </a:endParaRP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847528" y="2517790"/>
            <a:ext cx="9289032" cy="263047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hu-HU" dirty="0">
                <a:solidFill>
                  <a:schemeClr val="tx1"/>
                </a:solidFill>
              </a:rPr>
              <a:t>Piac felmérés készítése.</a:t>
            </a:r>
          </a:p>
          <a:p>
            <a:pPr marL="457200" indent="-457200">
              <a:buFont typeface="+mj-lt"/>
              <a:buAutoNum type="arabicPeriod"/>
            </a:pPr>
            <a:r>
              <a:rPr lang="hu-HU" dirty="0">
                <a:solidFill>
                  <a:schemeClr val="tx1"/>
                </a:solidFill>
              </a:rPr>
              <a:t>Versenytársak vizsgálata.</a:t>
            </a:r>
          </a:p>
          <a:p>
            <a:pPr marL="457200" indent="-457200">
              <a:buFont typeface="+mj-lt"/>
              <a:buAutoNum type="arabicPeriod"/>
            </a:pPr>
            <a:r>
              <a:rPr lang="hu-HU" dirty="0">
                <a:solidFill>
                  <a:schemeClr val="tx1"/>
                </a:solidFill>
              </a:rPr>
              <a:t>Fontos felmérnünk a konkurencia előnyét az adott területen. </a:t>
            </a:r>
          </a:p>
          <a:p>
            <a:pPr marL="457200" indent="-457200">
              <a:buFont typeface="+mj-lt"/>
              <a:buAutoNum type="arabicPeriod"/>
            </a:pPr>
            <a:r>
              <a:rPr lang="hu-HU" dirty="0">
                <a:solidFill>
                  <a:schemeClr val="tx1"/>
                </a:solidFill>
              </a:rPr>
              <a:t>SWOT analízis készítése az ellenfélről.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1847528" y="1639615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KONKRÉT</a:t>
            </a:r>
            <a:r>
              <a:rPr lang="hu-HU" sz="3200" b="1" dirty="0">
                <a:solidFill>
                  <a:srgbClr val="00B0F0"/>
                </a:solidFill>
              </a:rPr>
              <a:t> LÉPÉSEK AZ ÖTLETTEL KAPCSOLATBAN </a:t>
            </a:r>
            <a:endParaRPr lang="hu-HU" sz="3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5721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endParaRPr lang="hu-HU" sz="1400" dirty="0">
              <a:solidFill>
                <a:schemeClr val="bg1"/>
              </a:solidFill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>
          <a:xfrm>
            <a:off x="1634464" y="2442705"/>
            <a:ext cx="9719335" cy="352839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hu-HU" sz="2400" dirty="0">
                <a:solidFill>
                  <a:schemeClr val="tx1"/>
                </a:solidFill>
              </a:rPr>
              <a:t>Nem elegendő a szakmai dolgokhoz érteni.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dirty="0">
                <a:solidFill>
                  <a:schemeClr val="tx1"/>
                </a:solidFill>
              </a:rPr>
              <a:t>Az online marketing és az adózási területen is jártasnak kell lenni.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dirty="0">
                <a:solidFill>
                  <a:schemeClr val="tx1"/>
                </a:solidFill>
              </a:rPr>
              <a:t>Partnerek keresésére is szükség van (alkalmazottak, szerződéses partnerek).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dirty="0">
                <a:solidFill>
                  <a:schemeClr val="tx1"/>
                </a:solidFill>
              </a:rPr>
              <a:t>Vállalkozás ismeretek is szükségesek.</a:t>
            </a:r>
          </a:p>
          <a:p>
            <a:pPr marL="0" indent="0">
              <a:buNone/>
            </a:pPr>
            <a:endParaRPr lang="hu-HU" sz="2400" dirty="0">
              <a:solidFill>
                <a:schemeClr val="bg1"/>
              </a:solidFill>
            </a:endParaRPr>
          </a:p>
          <a:p>
            <a:endParaRPr lang="hu-HU" sz="2400" dirty="0"/>
          </a:p>
        </p:txBody>
      </p:sp>
      <p:sp>
        <p:nvSpPr>
          <p:cNvPr id="9" name="Téglalap 8"/>
          <p:cNvSpPr/>
          <p:nvPr/>
        </p:nvSpPr>
        <p:spPr>
          <a:xfrm>
            <a:off x="1631504" y="1504732"/>
            <a:ext cx="99005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MIHEZ KELL ÉRTENIE EGY VÁLLALKOZÓNAK?</a:t>
            </a:r>
            <a:endParaRPr lang="hu-HU" sz="32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6109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endParaRPr lang="hu-HU" sz="1400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819998" y="2531331"/>
            <a:ext cx="8552004" cy="3767670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hu-HU" sz="2400" dirty="0">
                <a:solidFill>
                  <a:schemeClr val="tx1"/>
                </a:solidFill>
              </a:rPr>
              <a:t>Célszerű saját vállalkozás indítás előtt egy másik szintén vállalkozó mellett pár gyakorlati évet eltölteni.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hu-HU" sz="2400" dirty="0">
                <a:solidFill>
                  <a:schemeClr val="tx1"/>
                </a:solidFill>
              </a:rPr>
              <a:t>Folyamatos önképzés, napra készek legyünk minden területen ami szükséges egy vállalkozáshoz. 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hu-HU" sz="2400" dirty="0">
                <a:solidFill>
                  <a:schemeClr val="tx1"/>
                </a:solidFill>
              </a:rPr>
              <a:t>Online megjelenés már a vállalkozás indulásakor.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hu-HU" sz="2400" dirty="0">
                <a:solidFill>
                  <a:schemeClr val="tx1"/>
                </a:solidFill>
              </a:rPr>
              <a:t>Problémamegoldás.</a:t>
            </a:r>
          </a:p>
          <a:p>
            <a:pPr>
              <a:lnSpc>
                <a:spcPct val="100000"/>
              </a:lnSpc>
            </a:pPr>
            <a:endParaRPr lang="hu-HU" sz="2400" dirty="0">
              <a:solidFill>
                <a:schemeClr val="bg1"/>
              </a:solidFill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1775520" y="1223808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KONKRÉT LÉPÉSEK AZ ÖTLETTEL KAPCSOLATBAN </a:t>
            </a:r>
            <a:endParaRPr lang="hu-HU" sz="32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1996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27086" y="1988840"/>
            <a:ext cx="9116957" cy="445519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hu-HU" sz="2400" dirty="0">
                <a:solidFill>
                  <a:schemeClr val="tx1"/>
                </a:solidFill>
              </a:rPr>
              <a:t>Pl.: a vállalkozásunk fejlődése során szükségünk lehet egy profi honlap készítőre, 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dirty="0">
                <a:solidFill>
                  <a:schemeClr val="tx1"/>
                </a:solidFill>
              </a:rPr>
              <a:t>marketingesre,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dirty="0">
                <a:solidFill>
                  <a:schemeClr val="tx1"/>
                </a:solidFill>
              </a:rPr>
              <a:t>pénzügyi szakemberre,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dirty="0">
                <a:solidFill>
                  <a:schemeClr val="tx1"/>
                </a:solidFill>
              </a:rPr>
              <a:t>alkalmazottak felvétele (ha volt már, akkor létszám bővítés)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dirty="0">
                <a:solidFill>
                  <a:schemeClr val="bg1"/>
                </a:solidFill>
              </a:rPr>
              <a:t>de más fontos szakértelemre is szükség lehet!</a:t>
            </a:r>
            <a:br>
              <a:rPr lang="hu-HU" sz="2400" dirty="0">
                <a:solidFill>
                  <a:schemeClr val="bg1"/>
                </a:solidFill>
              </a:rPr>
            </a:br>
            <a:endParaRPr lang="hu-HU" sz="2400" dirty="0">
              <a:solidFill>
                <a:schemeClr val="bg1"/>
              </a:solidFill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1700043" y="1124744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MEGFELELŐ SZAKEMBER MEGTALÁLÁSA</a:t>
            </a:r>
            <a:endParaRPr lang="hu-HU" sz="32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7253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artalom helye 8"/>
          <p:cNvSpPr>
            <a:spLocks noGrp="1"/>
          </p:cNvSpPr>
          <p:nvPr>
            <p:ph idx="1"/>
          </p:nvPr>
        </p:nvSpPr>
        <p:spPr>
          <a:xfrm>
            <a:off x="1847528" y="2060848"/>
            <a:ext cx="9577064" cy="376767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hu-HU" sz="2400" dirty="0">
                <a:solidFill>
                  <a:schemeClr val="tx1"/>
                </a:solidFill>
              </a:rPr>
              <a:t>Felmérés már a legelején, hogy milyen teendők vannak amit a vállalkozó végez és melyek azok amelyeket kiszervez. 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dirty="0">
                <a:solidFill>
                  <a:schemeClr val="tx1"/>
                </a:solidFill>
              </a:rPr>
              <a:t>Ezzel segítjük a többi vállalkozót is azzal, hogy kiszervezzük a munkát. 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dirty="0">
                <a:solidFill>
                  <a:schemeClr val="tx1"/>
                </a:solidFill>
              </a:rPr>
              <a:t>Ezenfelül nekünk több időnk marad a cégünk, vállalkozásunk vezetésére és új ötletek és lehetőségek kitalálására. </a:t>
            </a:r>
          </a:p>
          <a:p>
            <a:endParaRPr lang="hu-HU" sz="2400" dirty="0">
              <a:solidFill>
                <a:schemeClr val="bg1"/>
              </a:solidFill>
            </a:endParaRPr>
          </a:p>
          <a:p>
            <a:endParaRPr lang="hu-HU" sz="2400" dirty="0">
              <a:solidFill>
                <a:schemeClr val="bg1"/>
              </a:solidFill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1847528" y="1340768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MEGFELELŐ SZAKEMBER MEGTALÁLÁSA</a:t>
            </a:r>
            <a:endParaRPr lang="hu-HU" sz="32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4637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631504" y="1997551"/>
            <a:ext cx="9865096" cy="424847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hu-HU" sz="2400" dirty="0">
                <a:solidFill>
                  <a:schemeClr val="tx1"/>
                </a:solidFill>
              </a:rPr>
              <a:t>Sikeres vállalkozás felépítéshez hosszú időre van szükség.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dirty="0">
                <a:solidFill>
                  <a:schemeClr val="tx1"/>
                </a:solidFill>
              </a:rPr>
              <a:t>A siker években mérhető.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dirty="0">
                <a:solidFill>
                  <a:schemeClr val="tx1"/>
                </a:solidFill>
              </a:rPr>
              <a:t>Fontos a hosszútávú gondolkodás, a siker csak akkor lesz átütő. 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dirty="0">
                <a:solidFill>
                  <a:schemeClr val="tx1"/>
                </a:solidFill>
              </a:rPr>
              <a:t>AZ első időben ne várjunk nagy eredményeket, azok csak a hosszú távon fognak mutatkozni egy vállalkozás életében.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dirty="0">
                <a:solidFill>
                  <a:schemeClr val="tx1"/>
                </a:solidFill>
              </a:rPr>
              <a:t>Mindenhez idő kell (online webshop népszerűvé válásához, profit termeléshez).</a:t>
            </a:r>
          </a:p>
        </p:txBody>
      </p:sp>
      <p:sp>
        <p:nvSpPr>
          <p:cNvPr id="9" name="Téglalap 8"/>
          <p:cNvSpPr/>
          <p:nvPr/>
        </p:nvSpPr>
        <p:spPr>
          <a:xfrm>
            <a:off x="1631504" y="1412776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GONDOLKOZZUNK HOSSZÚ TÁVON!</a:t>
            </a:r>
            <a:endParaRPr lang="hu-HU" sz="32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5266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14376" y="1521378"/>
            <a:ext cx="8071048" cy="3744415"/>
          </a:xfrm>
        </p:spPr>
        <p:txBody>
          <a:bodyPr>
            <a:normAutofit/>
          </a:bodyPr>
          <a:lstStyle/>
          <a:p>
            <a:pPr marL="171450" indent="-171450" algn="just">
              <a:buFontTx/>
              <a:buChar char="-"/>
            </a:pPr>
            <a:endParaRPr lang="hu-HU" b="1" dirty="0">
              <a:solidFill>
                <a:schemeClr val="dk1"/>
              </a:solidFill>
            </a:endParaRPr>
          </a:p>
          <a:p>
            <a:pPr algn="just"/>
            <a:endParaRPr lang="hu-HU" b="1" dirty="0">
              <a:solidFill>
                <a:schemeClr val="bg1"/>
              </a:solidFill>
            </a:endParaRPr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1694675" y="2429117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r>
              <a:rPr lang="hu-HU" sz="4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MIVEL érdemes foglalkozni? </a:t>
            </a:r>
          </a:p>
          <a:p>
            <a:pPr algn="ctr">
              <a:defRPr/>
            </a:pPr>
            <a:endParaRPr lang="hu-HU" sz="40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21108180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847528" y="2310773"/>
            <a:ext cx="7619127" cy="3853913"/>
          </a:xfrm>
        </p:spPr>
        <p:txBody>
          <a:bodyPr>
            <a:normAutofit/>
          </a:bodyPr>
          <a:lstStyle/>
          <a:p>
            <a:pPr lvl="2"/>
            <a:endParaRPr lang="hu-HU" sz="2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>
                <a:solidFill>
                  <a:schemeClr val="tx1"/>
                </a:solidFill>
              </a:rPr>
              <a:t>Virtuális asszisztens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>
                <a:solidFill>
                  <a:schemeClr val="tx1"/>
                </a:solidFill>
              </a:rPr>
              <a:t>Dropshipping webáruház üzemeltetés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>
                <a:solidFill>
                  <a:schemeClr val="tx1"/>
                </a:solidFill>
              </a:rPr>
              <a:t>Webshop fulfillment szolgáltatás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15" name="Téglalap 14"/>
          <p:cNvSpPr/>
          <p:nvPr/>
        </p:nvSpPr>
        <p:spPr>
          <a:xfrm>
            <a:off x="1919536" y="1597344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VÁLLALKOZZ</a:t>
            </a:r>
            <a:r>
              <a:rPr lang="hu-H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ONLINE</a:t>
            </a:r>
            <a:r>
              <a:rPr lang="hu-HU" sz="3200" b="1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hu-H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63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811016" y="1509223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4" name="Szövegdoboz 3"/>
          <p:cNvSpPr txBox="1"/>
          <p:nvPr/>
        </p:nvSpPr>
        <p:spPr>
          <a:xfrm>
            <a:off x="1946497" y="2060848"/>
            <a:ext cx="93153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2400" b="1" dirty="0">
                <a:latin typeface="Arial" panose="020B0604020202020204" pitchFamily="34" charset="0"/>
                <a:cs typeface="Arial" panose="020B0604020202020204" pitchFamily="34" charset="0"/>
              </a:rPr>
              <a:t>A modul áttekintésével a hallgatók választ kaphatnak arra a kérdésre, hogy hogyan segíthetjük a sikeres vállalkozások építését. Ehhez tárgyalni szükséges a szervezet formákat, vagyis azt, hogy egy szervezetet milyen formában alakíthatunk ki.  </a:t>
            </a:r>
          </a:p>
          <a:p>
            <a:pPr algn="just"/>
            <a:endParaRPr lang="hu-H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u-HU" sz="2400" b="1" dirty="0">
                <a:latin typeface="Arial" panose="020B0604020202020204" pitchFamily="34" charset="0"/>
                <a:cs typeface="Arial" panose="020B0604020202020204" pitchFamily="34" charset="0"/>
              </a:rPr>
              <a:t>Emellett azt is érezni szükséges, hogy a vállalkozások nem pusztán az alapításról szólnak, hanem a működtetésről és annak felvirágoztatásáról is, amelyhez további menedzsment kompetenciák szükségesek. </a:t>
            </a:r>
          </a:p>
          <a:p>
            <a:endParaRPr lang="hu-H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ím 1"/>
          <p:cNvSpPr txBox="1">
            <a:spLocks/>
          </p:cNvSpPr>
          <p:nvPr/>
        </p:nvSpPr>
        <p:spPr>
          <a:xfrm>
            <a:off x="1946497" y="632814"/>
            <a:ext cx="8250500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hu-HU" sz="4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Módszertan</a:t>
            </a:r>
          </a:p>
        </p:txBody>
      </p:sp>
    </p:spTree>
    <p:extLst>
      <p:ext uri="{BB962C8B-B14F-4D97-AF65-F5344CB8AC3E}">
        <p14:creationId xmlns:p14="http://schemas.microsoft.com/office/powerpoint/2010/main" val="22228132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008492" y="2492896"/>
            <a:ext cx="7168133" cy="344976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800" dirty="0">
                <a:solidFill>
                  <a:schemeClr val="tx1"/>
                </a:solidFill>
              </a:rPr>
              <a:t>SEO szakértő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800" dirty="0">
                <a:solidFill>
                  <a:schemeClr val="tx1"/>
                </a:solidFill>
              </a:rPr>
              <a:t>(E) - könyvírás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800" dirty="0">
                <a:solidFill>
                  <a:schemeClr val="tx1"/>
                </a:solidFill>
              </a:rPr>
              <a:t>Online kurzusok készítése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0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000" dirty="0">
              <a:solidFill>
                <a:schemeClr val="bg1"/>
              </a:solidFill>
            </a:endParaRPr>
          </a:p>
          <a:p>
            <a:endParaRPr lang="hu-HU" sz="2000" dirty="0">
              <a:solidFill>
                <a:schemeClr val="bg1"/>
              </a:solidFill>
            </a:endParaRPr>
          </a:p>
          <a:p>
            <a:endParaRPr lang="hu-HU" sz="2000" dirty="0">
              <a:solidFill>
                <a:schemeClr val="bg1"/>
              </a:solidFill>
            </a:endParaRPr>
          </a:p>
          <a:p>
            <a:endParaRPr lang="hu-HU" sz="2000" dirty="0">
              <a:solidFill>
                <a:schemeClr val="bg1"/>
              </a:solidFill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2008492" y="1634815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VÁLLALKOZZ OTTHONRÓL!</a:t>
            </a:r>
            <a:endParaRPr lang="hu-HU" sz="32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3017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24000" y="2420888"/>
            <a:ext cx="8335981" cy="3589911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chemeClr val="tx1"/>
                </a:solidFill>
              </a:rPr>
              <a:t>Vitaminok/táplálékkiegészítők forgalmazása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chemeClr val="tx1"/>
                </a:solidFill>
              </a:rPr>
              <a:t>Mindenmentes bolt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chemeClr val="tx1"/>
                </a:solidFill>
              </a:rPr>
              <a:t>Közösségi oldal menedzser</a:t>
            </a:r>
          </a:p>
          <a:p>
            <a:pPr marL="0" indent="0" algn="just">
              <a:buNone/>
            </a:pPr>
            <a:endParaRPr lang="hu-HU" sz="2400" dirty="0">
              <a:solidFill>
                <a:schemeClr val="bg1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hu-HU" sz="2400" dirty="0">
              <a:solidFill>
                <a:schemeClr val="bg1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hu-HU" sz="2400" dirty="0">
              <a:solidFill>
                <a:schemeClr val="bg1"/>
              </a:solidFill>
            </a:endParaRPr>
          </a:p>
          <a:p>
            <a:pPr algn="just"/>
            <a:endParaRPr lang="hu-HU" sz="2400" dirty="0">
              <a:solidFill>
                <a:schemeClr val="bg1"/>
              </a:solidFill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1524000" y="1484784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4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LEHETSZ EGYÉNI VÁLLALKOZÓ!</a:t>
            </a:r>
            <a:endParaRPr lang="hu-HU" sz="40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0822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type="body" idx="1"/>
          </p:nvPr>
        </p:nvSpPr>
        <p:spPr>
          <a:xfrm>
            <a:off x="1631504" y="2664207"/>
            <a:ext cx="6984776" cy="2736304"/>
          </a:xfrm>
        </p:spPr>
        <p:txBody>
          <a:bodyPr>
            <a:norm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hu-HU" dirty="0">
              <a:solidFill>
                <a:schemeClr val="bg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dirty="0">
                <a:solidFill>
                  <a:schemeClr val="tx1"/>
                </a:solidFill>
              </a:rPr>
              <a:t>Nyelvi beszélgetőpartner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dirty="0">
                <a:solidFill>
                  <a:schemeClr val="tx1"/>
                </a:solidFill>
              </a:rPr>
              <a:t>Google </a:t>
            </a:r>
            <a:r>
              <a:rPr lang="hu-HU" dirty="0" err="1">
                <a:solidFill>
                  <a:schemeClr val="tx1"/>
                </a:solidFill>
              </a:rPr>
              <a:t>Ads</a:t>
            </a:r>
            <a:r>
              <a:rPr lang="hu-HU" dirty="0">
                <a:solidFill>
                  <a:schemeClr val="tx1"/>
                </a:solidFill>
              </a:rPr>
              <a:t> fiók kezelő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dirty="0" err="1">
                <a:solidFill>
                  <a:schemeClr val="tx1"/>
                </a:solidFill>
              </a:rPr>
              <a:t>Affiliate</a:t>
            </a:r>
            <a:r>
              <a:rPr lang="hu-HU" dirty="0">
                <a:solidFill>
                  <a:schemeClr val="tx1"/>
                </a:solidFill>
              </a:rPr>
              <a:t> marketing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hu-HU" dirty="0">
              <a:solidFill>
                <a:schemeClr val="bg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hu-HU" dirty="0">
              <a:solidFill>
                <a:schemeClr val="bg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1524000" y="1340768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4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ÚJ VÁLLALKOZÁS KÜLFÖLDI ÖTLETEKBŐL!</a:t>
            </a:r>
            <a:endParaRPr lang="hu-HU" sz="40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1606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811016" y="1509223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2117384" y="491061"/>
            <a:ext cx="8250500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br>
              <a:rPr lang="hu-HU" sz="4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4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Ellenőrző kérdések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1703512" y="2080707"/>
            <a:ext cx="979308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Mit tekintünk vállalkozásnak?</a:t>
            </a:r>
          </a:p>
          <a:p>
            <a:pPr marL="457200" indent="-457200">
              <a:buAutoNum type="arabicPeriod"/>
            </a:pP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Miért fontosak a vállalkozások egy gazdaságnak? </a:t>
            </a:r>
          </a:p>
          <a:p>
            <a:pPr marL="457200" indent="-457200">
              <a:buAutoNum type="arabicPeriod"/>
            </a:pP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Mi kell egy vállalkozáshoz? </a:t>
            </a:r>
          </a:p>
          <a:p>
            <a:pPr marL="457200" indent="-457200">
              <a:buAutoNum type="arabicPeriod"/>
            </a:pP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Mi kell ahhoz, hogy sikeres vállalkozásunk legyen? </a:t>
            </a:r>
          </a:p>
          <a:p>
            <a:pPr marL="457200" indent="-457200">
              <a:buAutoNum type="arabicPeriod"/>
            </a:pP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Miért fontos a megfelelő tudás megszerzése? </a:t>
            </a:r>
          </a:p>
          <a:p>
            <a:pPr marL="457200" indent="-457200">
              <a:buAutoNum type="arabicPeriod"/>
            </a:pP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Mihez kell értenie egy vállalkozónak? </a:t>
            </a:r>
          </a:p>
          <a:p>
            <a:pPr marL="457200" indent="-457200">
              <a:buAutoNum type="arabicPeriod"/>
            </a:pP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Honnan szerezhetünk ötleteket egy vállalkozás indításához?</a:t>
            </a:r>
          </a:p>
          <a:p>
            <a:pPr marL="457200" indent="-457200">
              <a:buAutoNum type="arabicPeriod"/>
            </a:pP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Miért fontos a hosszú távban gondolkodás? </a:t>
            </a:r>
          </a:p>
          <a:p>
            <a:pPr marL="457200" indent="-457200">
              <a:buAutoNum type="arabicPeriod"/>
            </a:pP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Miért fontos a megfelelő szakemberek megtalálása?</a:t>
            </a:r>
          </a:p>
          <a:p>
            <a:pPr marL="457200" indent="-457200">
              <a:buAutoNum type="arabicPeriod"/>
            </a:pP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 Miért fontos egy jó ötlet a vállalkozáshoz? </a:t>
            </a:r>
          </a:p>
          <a:p>
            <a:pPr marL="457200" indent="-457200">
              <a:buAutoNum type="arabicPeriod"/>
            </a:pPr>
            <a:endParaRPr lang="hu-H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1092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811016" y="1509223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2467419"/>
            <a:ext cx="12192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hu-H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hu-H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hu-H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hu-HU" sz="2800" b="1" dirty="0">
                <a:latin typeface="Arial" panose="020B0604020202020204" pitchFamily="34" charset="0"/>
                <a:cs typeface="Arial" panose="020B0604020202020204" pitchFamily="34" charset="0"/>
              </a:rPr>
              <a:t>Kérdések és válaszok</a:t>
            </a:r>
          </a:p>
        </p:txBody>
      </p:sp>
      <p:sp>
        <p:nvSpPr>
          <p:cNvPr id="9" name="Cím 1"/>
          <p:cNvSpPr txBox="1">
            <a:spLocks/>
          </p:cNvSpPr>
          <p:nvPr/>
        </p:nvSpPr>
        <p:spPr>
          <a:xfrm>
            <a:off x="2018506" y="1772816"/>
            <a:ext cx="8250500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 b="1" dirty="0"/>
            </a:br>
            <a:r>
              <a:rPr lang="hu-HU" sz="4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visszajelzések</a:t>
            </a:r>
          </a:p>
        </p:txBody>
      </p:sp>
    </p:spTree>
    <p:extLst>
      <p:ext uri="{BB962C8B-B14F-4D97-AF65-F5344CB8AC3E}">
        <p14:creationId xmlns:p14="http://schemas.microsoft.com/office/powerpoint/2010/main" val="18609233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2780928"/>
            <a:ext cx="12192000" cy="37523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4000" b="1" dirty="0">
                <a:solidFill>
                  <a:schemeClr val="tx1"/>
                </a:solidFill>
              </a:rPr>
              <a:t>Köszönöm a figyelmet!</a:t>
            </a:r>
          </a:p>
        </p:txBody>
      </p:sp>
    </p:spTree>
    <p:extLst>
      <p:ext uri="{BB962C8B-B14F-4D97-AF65-F5344CB8AC3E}">
        <p14:creationId xmlns:p14="http://schemas.microsoft.com/office/powerpoint/2010/main" val="2714245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br>
              <a:rPr lang="hu-HU" sz="1400" cap="none" dirty="0">
                <a:solidFill>
                  <a:schemeClr val="bg1"/>
                </a:solidFill>
              </a:rPr>
            </a:br>
            <a:br>
              <a:rPr lang="hu-HU" sz="1400" cap="none" dirty="0">
                <a:solidFill>
                  <a:schemeClr val="bg1"/>
                </a:solidFill>
              </a:rPr>
            </a:br>
            <a:br>
              <a:rPr lang="hu-HU" sz="1400" cap="none" dirty="0">
                <a:solidFill>
                  <a:schemeClr val="bg1"/>
                </a:solidFill>
              </a:rPr>
            </a:br>
            <a:br>
              <a:rPr lang="hu-HU" sz="1400" cap="none" dirty="0">
                <a:solidFill>
                  <a:schemeClr val="bg1"/>
                </a:solidFill>
              </a:rPr>
            </a:br>
            <a:br>
              <a:rPr lang="hu-HU" sz="1400" cap="none" dirty="0">
                <a:solidFill>
                  <a:schemeClr val="bg1"/>
                </a:solidFill>
              </a:rPr>
            </a:br>
            <a:br>
              <a:rPr lang="hu-HU" sz="1400" cap="none" dirty="0">
                <a:solidFill>
                  <a:schemeClr val="bg1"/>
                </a:solidFill>
              </a:rPr>
            </a:br>
            <a:br>
              <a:rPr lang="hu-HU" sz="1400" cap="none" dirty="0">
                <a:solidFill>
                  <a:schemeClr val="bg1"/>
                </a:solidFill>
              </a:rPr>
            </a:br>
            <a:br>
              <a:rPr lang="hu-HU" sz="1400" cap="none" dirty="0">
                <a:solidFill>
                  <a:schemeClr val="bg1"/>
                </a:solidFill>
              </a:rPr>
            </a:br>
            <a:br>
              <a:rPr lang="hu-HU" sz="1400" cap="none" dirty="0">
                <a:solidFill>
                  <a:schemeClr val="bg1"/>
                </a:solidFill>
              </a:rPr>
            </a:br>
            <a:br>
              <a:rPr lang="hu-HU" sz="1400" cap="none" dirty="0">
                <a:solidFill>
                  <a:schemeClr val="bg1"/>
                </a:solidFill>
              </a:rPr>
            </a:br>
            <a:br>
              <a:rPr lang="hu-HU" sz="1400" cap="none" dirty="0">
                <a:solidFill>
                  <a:schemeClr val="bg1"/>
                </a:solidFill>
              </a:rPr>
            </a:br>
            <a:br>
              <a:rPr lang="hu-HU" sz="1400" cap="none" dirty="0">
                <a:solidFill>
                  <a:schemeClr val="bg1"/>
                </a:solidFill>
              </a:rPr>
            </a:br>
            <a:br>
              <a:rPr lang="hu-HU" sz="1400" cap="none" dirty="0">
                <a:solidFill>
                  <a:schemeClr val="bg1"/>
                </a:solidFill>
              </a:rPr>
            </a:br>
            <a:br>
              <a:rPr lang="hu-HU" sz="1400" cap="none" dirty="0">
                <a:solidFill>
                  <a:schemeClr val="bg1"/>
                </a:solidFill>
              </a:rPr>
            </a:br>
            <a:br>
              <a:rPr lang="hu-HU" sz="1400" cap="none" dirty="0">
                <a:solidFill>
                  <a:schemeClr val="bg1"/>
                </a:solidFill>
              </a:rPr>
            </a:br>
            <a:br>
              <a:rPr lang="hu-HU" sz="1400" cap="none" dirty="0">
                <a:solidFill>
                  <a:schemeClr val="bg1"/>
                </a:solidFill>
              </a:rPr>
            </a:br>
            <a:br>
              <a:rPr lang="hu-HU" sz="1400" cap="none" dirty="0">
                <a:solidFill>
                  <a:schemeClr val="bg1"/>
                </a:solidFill>
              </a:rPr>
            </a:br>
            <a:br>
              <a:rPr lang="hu-HU" sz="1400" cap="none" dirty="0">
                <a:solidFill>
                  <a:schemeClr val="bg1"/>
                </a:solidFill>
              </a:rPr>
            </a:br>
            <a:br>
              <a:rPr lang="hu-HU" sz="1400" cap="none" dirty="0">
                <a:solidFill>
                  <a:schemeClr val="bg1"/>
                </a:solidFill>
              </a:rPr>
            </a:br>
            <a:br>
              <a:rPr lang="hu-HU" sz="1400" cap="none" dirty="0">
                <a:solidFill>
                  <a:schemeClr val="bg1"/>
                </a:solidFill>
              </a:rPr>
            </a:br>
            <a:endParaRPr lang="hu-HU" sz="1400" cap="none" dirty="0">
              <a:solidFill>
                <a:schemeClr val="bg1"/>
              </a:solidFill>
            </a:endParaRP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931122" y="908721"/>
            <a:ext cx="7888213" cy="576064"/>
          </a:xfrm>
        </p:spPr>
        <p:txBody>
          <a:bodyPr>
            <a:noAutofit/>
          </a:bodyPr>
          <a:lstStyle/>
          <a:p>
            <a:r>
              <a:rPr lang="hu-HU" sz="4000" b="1" dirty="0">
                <a:solidFill>
                  <a:srgbClr val="00B0F0"/>
                </a:solidFill>
              </a:rPr>
              <a:t>Mi a vállalkozás?</a:t>
            </a:r>
          </a:p>
        </p:txBody>
      </p:sp>
      <p:sp>
        <p:nvSpPr>
          <p:cNvPr id="14" name="Szöveg helye 2"/>
          <p:cNvSpPr txBox="1">
            <a:spLocks/>
          </p:cNvSpPr>
          <p:nvPr/>
        </p:nvSpPr>
        <p:spPr>
          <a:xfrm>
            <a:off x="1931122" y="1738832"/>
            <a:ext cx="8359079" cy="38037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Wingdings 3" panose="05040102010807070707" pitchFamily="18" charset="2"/>
              <a:buAutoNum type="arabicPeriod"/>
            </a:pPr>
            <a:r>
              <a:rPr lang="hu-H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emberek együtt dolgoznak egy cél érdekében</a:t>
            </a:r>
          </a:p>
          <a:p>
            <a:pPr marL="457200" indent="-457200">
              <a:buFont typeface="Wingdings 3" panose="05040102010807070707" pitchFamily="18" charset="2"/>
              <a:buAutoNum type="arabicPeriod"/>
            </a:pPr>
            <a:r>
              <a:rPr lang="hu-H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emberek koalíciója</a:t>
            </a:r>
          </a:p>
          <a:p>
            <a:pPr marL="457200" indent="-457200">
              <a:buFont typeface="Wingdings 3" panose="05040102010807070707" pitchFamily="18" charset="2"/>
              <a:buAutoNum type="arabicPeriod"/>
            </a:pPr>
            <a:r>
              <a:rPr lang="hu-H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igényeket elégít ki</a:t>
            </a:r>
          </a:p>
          <a:p>
            <a:pPr marL="457200" indent="-457200">
              <a:buFont typeface="Wingdings 3" panose="05040102010807070707" pitchFamily="18" charset="2"/>
              <a:buAutoNum type="arabicPeriod"/>
            </a:pPr>
            <a:r>
              <a:rPr lang="hu-H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problémákat old meg </a:t>
            </a:r>
          </a:p>
          <a:p>
            <a:pPr marL="457200" indent="-457200">
              <a:buFont typeface="Wingdings 3" panose="05040102010807070707" pitchFamily="18" charset="2"/>
              <a:buAutoNum type="arabicPeriod"/>
            </a:pPr>
            <a:r>
              <a:rPr lang="hu-H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hozzájárul a környezet és a gazdaság alakulásához</a:t>
            </a:r>
          </a:p>
          <a:p>
            <a:pPr marL="457200" indent="-457200">
              <a:buFont typeface="Wingdings 3" panose="05040102010807070707" pitchFamily="18" charset="2"/>
              <a:buAutoNum type="arabicPeriod"/>
            </a:pPr>
            <a:endParaRPr lang="hu-HU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vállalkozás még nagyon sok minden funkciót betölt.</a:t>
            </a:r>
          </a:p>
          <a:p>
            <a:pPr marL="457200" indent="-457200">
              <a:buFont typeface="Wingdings 3" panose="05040102010807070707" pitchFamily="18" charset="2"/>
              <a:buAutoNum type="arabicPeriod"/>
            </a:pPr>
            <a:endParaRPr lang="hu-H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1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487488" y="1541843"/>
            <a:ext cx="9649072" cy="377431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hu-HU" sz="2800" dirty="0">
                <a:solidFill>
                  <a:schemeClr val="tx1"/>
                </a:solidFill>
              </a:rPr>
              <a:t>Mit hallunk mindenkitől, elsősorban, hogy mire van szükségünk ahhoz, hogy a vállalkozásunk sikeres legyen? </a:t>
            </a:r>
          </a:p>
          <a:p>
            <a:pPr>
              <a:lnSpc>
                <a:spcPct val="100000"/>
              </a:lnSpc>
            </a:pPr>
            <a:endParaRPr lang="hu-HU" sz="28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r>
              <a:rPr lang="hu-HU" sz="2800" dirty="0">
                <a:solidFill>
                  <a:schemeClr val="tx1"/>
                </a:solidFill>
              </a:rPr>
              <a:t>PÉNZ, PÉNZ, PÉNZ?</a:t>
            </a:r>
          </a:p>
          <a:p>
            <a:pPr>
              <a:lnSpc>
                <a:spcPct val="100000"/>
              </a:lnSpc>
            </a:pPr>
            <a:endParaRPr lang="hu-HU" sz="28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r>
              <a:rPr lang="hu-HU" sz="2800" dirty="0">
                <a:solidFill>
                  <a:schemeClr val="tx1"/>
                </a:solidFill>
              </a:rPr>
              <a:t>Valóban kell, de nem elég csak a pénz!</a:t>
            </a:r>
          </a:p>
          <a:p>
            <a:pPr>
              <a:lnSpc>
                <a:spcPct val="100000"/>
              </a:lnSpc>
            </a:pPr>
            <a:endParaRPr lang="hu-H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489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739516" y="1484784"/>
            <a:ext cx="8712968" cy="4248472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hu-HU" sz="2800" dirty="0">
                <a:solidFill>
                  <a:schemeClr val="tx1"/>
                </a:solidFill>
              </a:rPr>
              <a:t>Váljunk kiváló vezetővé!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800" dirty="0">
                <a:solidFill>
                  <a:schemeClr val="tx1"/>
                </a:solidFill>
              </a:rPr>
              <a:t>Élvezzük a munkát!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800" dirty="0">
                <a:solidFill>
                  <a:schemeClr val="tx1"/>
                </a:solidFill>
              </a:rPr>
              <a:t>Találjuk meg a jó lehetőségeket!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sz="2800" dirty="0">
              <a:solidFill>
                <a:schemeClr val="tx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hu-HU" sz="2800" dirty="0">
              <a:solidFill>
                <a:schemeClr val="tx1"/>
              </a:solidFill>
            </a:endParaRPr>
          </a:p>
          <a:p>
            <a:pPr marL="0" lvl="1"/>
            <a:r>
              <a:rPr lang="hu-HU" sz="2800" u="sng" dirty="0">
                <a:solidFill>
                  <a:schemeClr val="tx1"/>
                </a:solidFill>
              </a:rPr>
              <a:t>Ezekkel a tanácsokkal semmire nem megyünk!</a:t>
            </a:r>
          </a:p>
          <a:p>
            <a:pPr marL="0" lvl="1"/>
            <a:r>
              <a:rPr lang="hu-HU" sz="2800" dirty="0">
                <a:solidFill>
                  <a:schemeClr val="tx1"/>
                </a:solidFill>
              </a:rPr>
              <a:t>Általánosak</a:t>
            </a:r>
          </a:p>
        </p:txBody>
      </p:sp>
    </p:spTree>
    <p:extLst>
      <p:ext uri="{BB962C8B-B14F-4D97-AF65-F5344CB8AC3E}">
        <p14:creationId xmlns:p14="http://schemas.microsoft.com/office/powerpoint/2010/main" val="4188782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endParaRPr lang="hu-HU" sz="1400" dirty="0">
              <a:solidFill>
                <a:schemeClr val="bg1"/>
              </a:solidFill>
            </a:endParaRP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145543" y="1844824"/>
            <a:ext cx="7888213" cy="1971427"/>
          </a:xfrm>
        </p:spPr>
        <p:txBody>
          <a:bodyPr>
            <a:normAutofit/>
          </a:bodyPr>
          <a:lstStyle/>
          <a:p>
            <a:pPr algn="ctr"/>
            <a:r>
              <a:rPr lang="hu-HU" sz="4000" b="1" dirty="0">
                <a:solidFill>
                  <a:schemeClr val="tx1"/>
                </a:solidFill>
              </a:rPr>
              <a:t>Mi kell ahhoz, hogy sikeres vállalkozásunk legyen?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endParaRPr lang="hu-HU" sz="1400" dirty="0">
              <a:solidFill>
                <a:schemeClr val="bg1"/>
              </a:solidFill>
            </a:endParaRP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991544" y="1812404"/>
            <a:ext cx="8359079" cy="2750071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hu-HU" sz="2800" dirty="0">
                <a:solidFill>
                  <a:schemeClr val="tx1"/>
                </a:solidFill>
              </a:rPr>
              <a:t>tudás megszerzése</a:t>
            </a:r>
          </a:p>
          <a:p>
            <a:pPr marL="457200" indent="-457200">
              <a:buAutoNum type="arabicPeriod"/>
            </a:pPr>
            <a:r>
              <a:rPr lang="hu-HU" sz="2800" dirty="0">
                <a:solidFill>
                  <a:schemeClr val="tx1"/>
                </a:solidFill>
              </a:rPr>
              <a:t>konkrét lépések az ötlettel kapcsolatban </a:t>
            </a:r>
          </a:p>
          <a:p>
            <a:pPr marL="457200" indent="-457200">
              <a:buAutoNum type="arabicPeriod"/>
            </a:pPr>
            <a:r>
              <a:rPr lang="hu-HU" sz="2800" dirty="0">
                <a:solidFill>
                  <a:schemeClr val="tx1"/>
                </a:solidFill>
              </a:rPr>
              <a:t>mihez kell értenie a vállalkozónak?</a:t>
            </a:r>
          </a:p>
          <a:p>
            <a:pPr marL="457200" indent="-457200">
              <a:buAutoNum type="arabicPeriod"/>
            </a:pPr>
            <a:r>
              <a:rPr lang="hu-HU" sz="2800" dirty="0">
                <a:solidFill>
                  <a:schemeClr val="tx1"/>
                </a:solidFill>
              </a:rPr>
              <a:t>megfelelő szakemberek megtalálása</a:t>
            </a:r>
          </a:p>
          <a:p>
            <a:pPr marL="457200" indent="-457200">
              <a:buAutoNum type="arabicPeriod"/>
            </a:pPr>
            <a:r>
              <a:rPr lang="hu-HU" sz="2800" dirty="0">
                <a:solidFill>
                  <a:schemeClr val="tx1"/>
                </a:solidFill>
              </a:rPr>
              <a:t>gondolkozzunk hosszútávon</a:t>
            </a:r>
          </a:p>
          <a:p>
            <a:pPr marL="457200" indent="-457200">
              <a:buAutoNum type="arabicPeriod"/>
            </a:pPr>
            <a:endParaRPr lang="hu-H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609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endParaRPr lang="hu-HU" sz="1400" dirty="0">
              <a:solidFill>
                <a:schemeClr val="bg1"/>
              </a:solidFill>
            </a:endParaRP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024212" y="1484785"/>
            <a:ext cx="8359079" cy="4406255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endParaRPr lang="hu-HU" sz="2400" dirty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r>
              <a:rPr lang="hu-HU" sz="2400" dirty="0">
                <a:solidFill>
                  <a:schemeClr val="tx1"/>
                </a:solidFill>
              </a:rPr>
              <a:t>a felismerés az igényekre </a:t>
            </a:r>
          </a:p>
          <a:p>
            <a:pPr marL="457200" indent="-457200">
              <a:buAutoNum type="arabicPeriod"/>
            </a:pPr>
            <a:r>
              <a:rPr lang="hu-HU" sz="2400" dirty="0">
                <a:solidFill>
                  <a:schemeClr val="tx1"/>
                </a:solidFill>
              </a:rPr>
              <a:t>új és jó ötletek </a:t>
            </a:r>
          </a:p>
          <a:p>
            <a:pPr marL="457200" indent="-457200">
              <a:buAutoNum type="arabicPeriod"/>
            </a:pPr>
            <a:r>
              <a:rPr lang="hu-HU" sz="2400" dirty="0">
                <a:solidFill>
                  <a:schemeClr val="tx1"/>
                </a:solidFill>
              </a:rPr>
              <a:t>megfelelő marketing </a:t>
            </a:r>
          </a:p>
          <a:p>
            <a:pPr marL="457200" indent="-457200">
              <a:buAutoNum type="arabicPeriod"/>
            </a:pPr>
            <a:r>
              <a:rPr lang="hu-HU" sz="2400" dirty="0">
                <a:solidFill>
                  <a:schemeClr val="tx1"/>
                </a:solidFill>
              </a:rPr>
              <a:t>megfelelő stratégia </a:t>
            </a:r>
          </a:p>
          <a:p>
            <a:pPr marL="457200" indent="-457200">
              <a:buAutoNum type="arabicPeriod"/>
            </a:pPr>
            <a:r>
              <a:rPr lang="hu-HU" sz="2400" dirty="0">
                <a:solidFill>
                  <a:schemeClr val="tx1"/>
                </a:solidFill>
              </a:rPr>
              <a:t>pénz </a:t>
            </a:r>
          </a:p>
          <a:p>
            <a:pPr marL="457200" indent="-457200">
              <a:buAutoNum type="arabicPeriod"/>
            </a:pPr>
            <a:r>
              <a:rPr lang="hu-HU" sz="2400" dirty="0">
                <a:solidFill>
                  <a:schemeClr val="tx1"/>
                </a:solidFill>
              </a:rPr>
              <a:t>emberek </a:t>
            </a:r>
          </a:p>
          <a:p>
            <a:pPr marL="457200" indent="-457200">
              <a:buAutoNum type="arabicPeriod"/>
            </a:pPr>
            <a:r>
              <a:rPr lang="hu-HU" sz="2400" dirty="0">
                <a:solidFill>
                  <a:schemeClr val="tx1"/>
                </a:solidFill>
              </a:rPr>
              <a:t>piac, ahol jelen lehetünk</a:t>
            </a:r>
          </a:p>
          <a:p>
            <a:pPr marL="457200" indent="-457200">
              <a:buAutoNum type="arabicPeriod"/>
            </a:pPr>
            <a:r>
              <a:rPr lang="hu-HU" sz="2400" dirty="0">
                <a:solidFill>
                  <a:schemeClr val="tx1"/>
                </a:solidFill>
              </a:rPr>
              <a:t>megfelelő vezetői (vállalkozói) döntések</a:t>
            </a:r>
          </a:p>
          <a:p>
            <a:pPr marL="457200" indent="-457200">
              <a:buAutoNum type="arabicPeriod"/>
            </a:pPr>
            <a:endParaRPr lang="hu-HU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4524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835836" y="980728"/>
            <a:ext cx="9144000" cy="1080120"/>
          </a:xfrm>
        </p:spPr>
        <p:txBody>
          <a:bodyPr/>
          <a:lstStyle/>
          <a:p>
            <a:pPr algn="l"/>
            <a:r>
              <a:rPr lang="hu-HU" b="1" dirty="0"/>
              <a:t>Tudás megszerzése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835836" y="1988840"/>
            <a:ext cx="9516748" cy="376767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r>
              <a:rPr lang="hu-HU" dirty="0">
                <a:solidFill>
                  <a:schemeClr val="tx1"/>
                </a:solidFill>
              </a:rPr>
              <a:t>Gondoljuk át mi vezethet minket egy jó ötlethez. 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r>
              <a:rPr lang="hu-HU" dirty="0">
                <a:solidFill>
                  <a:schemeClr val="tx1"/>
                </a:solidFill>
              </a:rPr>
              <a:t>Tájékozottság, információval rendelkezés a  tudás.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r>
              <a:rPr lang="hu-HU" dirty="0">
                <a:solidFill>
                  <a:schemeClr val="tx1"/>
                </a:solidFill>
              </a:rPr>
              <a:t>Nem elegendő egy Google keresés.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r>
              <a:rPr lang="hu-HU" dirty="0">
                <a:solidFill>
                  <a:schemeClr val="tx1"/>
                </a:solidFill>
              </a:rPr>
              <a:t>Nekünk kell megfigyelnünk a működő vállalkozásokat 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r>
              <a:rPr lang="hu-HU" dirty="0">
                <a:solidFill>
                  <a:schemeClr val="tx1"/>
                </a:solidFill>
              </a:rPr>
              <a:t>Információgyűjtés iparágakról.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r>
              <a:rPr lang="hu-HU" dirty="0">
                <a:solidFill>
                  <a:schemeClr val="tx1"/>
                </a:solidFill>
              </a:rPr>
              <a:t>Minél nagyobb tudás azokon a területeken, amelyek érdekelnek minket.</a:t>
            </a:r>
          </a:p>
          <a:p>
            <a:pPr>
              <a:lnSpc>
                <a:spcPct val="110000"/>
              </a:lnSpc>
            </a:pPr>
            <a:endParaRPr lang="hu-HU" dirty="0">
              <a:solidFill>
                <a:schemeClr val="bg1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endParaRPr lang="hu-H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925159"/>
      </p:ext>
    </p:extLst>
  </p:cSld>
  <p:clrMapOvr>
    <a:masterClrMapping/>
  </p:clrMapOvr>
</p:sld>
</file>

<file path=ppt/theme/theme1.xml><?xml version="1.0" encoding="utf-8"?>
<a:theme xmlns:a="http://schemas.openxmlformats.org/drawingml/2006/main" name="Śablona_prezentace_N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2" id="{0D558C50-51D4-4EF6-88BF-468640285203}" vid="{DC8905DB-F15E-4664-83D4-7E3B5AAF96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9c10944-04f6-4a56-b45b-bf26d6f81d58">
      <Terms xmlns="http://schemas.microsoft.com/office/infopath/2007/PartnerControls"/>
    </lcf76f155ced4ddcb4097134ff3c332f>
    <TaxCatchAll xmlns="62a0cf90-df98-468d-8e62-9dacbd9cd03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3680334D2C3CA24F9B60010E7D460BC3" ma:contentTypeVersion="14" ma:contentTypeDescription="Új dokumentum létrehozása." ma:contentTypeScope="" ma:versionID="159f34747255fe382f57fc01e5c7e086">
  <xsd:schema xmlns:xsd="http://www.w3.org/2001/XMLSchema" xmlns:xs="http://www.w3.org/2001/XMLSchema" xmlns:p="http://schemas.microsoft.com/office/2006/metadata/properties" xmlns:ns2="19c10944-04f6-4a56-b45b-bf26d6f81d58" xmlns:ns3="62a0cf90-df98-468d-8e62-9dacbd9cd031" targetNamespace="http://schemas.microsoft.com/office/2006/metadata/properties" ma:root="true" ma:fieldsID="72ead364c968a75155ff33fcabe7d437" ns2:_="" ns3:_="">
    <xsd:import namespace="19c10944-04f6-4a56-b45b-bf26d6f81d58"/>
    <xsd:import namespace="62a0cf90-df98-468d-8e62-9dacbd9cd03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c10944-04f6-4a56-b45b-bf26d6f81d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Képcímkék" ma:readOnly="false" ma:fieldId="{5cf76f15-5ced-4ddc-b409-7134ff3c332f}" ma:taxonomyMulti="true" ma:sspId="42107113-769a-4d15-b935-6d8bd9557b3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a0cf90-df98-468d-8e62-9dacbd9cd031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3dbb0656-7c38-45e2-9d93-076a736f137d}" ma:internalName="TaxCatchAll" ma:showField="CatchAllData" ma:web="62a0cf90-df98-468d-8e62-9dacbd9cd03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Résztvevők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Megosztva részletekkel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64FB84A-223E-40B0-B317-50469603AC72}">
  <ds:schemaRefs>
    <ds:schemaRef ds:uri="http://schemas.microsoft.com/office/2006/metadata/properties"/>
    <ds:schemaRef ds:uri="http://schemas.microsoft.com/office/infopath/2007/PartnerControls"/>
    <ds:schemaRef ds:uri="19c10944-04f6-4a56-b45b-bf26d6f81d58"/>
    <ds:schemaRef ds:uri="62a0cf90-df98-468d-8e62-9dacbd9cd031"/>
  </ds:schemaRefs>
</ds:datastoreItem>
</file>

<file path=customXml/itemProps2.xml><?xml version="1.0" encoding="utf-8"?>
<ds:datastoreItem xmlns:ds="http://schemas.openxmlformats.org/officeDocument/2006/customXml" ds:itemID="{A5370CE0-E62F-4388-B0EA-3A6508E6763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A6F5B81-E5FF-4943-9AAA-687B5268DC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c10944-04f6-4a56-b45b-bf26d6f81d58"/>
    <ds:schemaRef ds:uri="62a0cf90-df98-468d-8e62-9dacbd9cd0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Śablona_prezentace_NICE</Template>
  <TotalTime>20664</TotalTime>
  <Words>960</Words>
  <Application>Microsoft Office PowerPoint</Application>
  <PresentationFormat>Širokoúhlá obrazovka</PresentationFormat>
  <Paragraphs>152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Wingdings 3</vt:lpstr>
      <vt:lpstr>Śablona_prezentace_NICE</vt:lpstr>
      <vt:lpstr> </vt:lpstr>
      <vt:lpstr>Prezentace aplikace PowerPoint</vt:lpstr>
      <vt:lpstr>                    </vt:lpstr>
      <vt:lpstr>Prezentace aplikace PowerPoint</vt:lpstr>
      <vt:lpstr>Prezentace aplikace PowerPoint</vt:lpstr>
      <vt:lpstr>                    </vt:lpstr>
      <vt:lpstr>                    </vt:lpstr>
      <vt:lpstr>                    </vt:lpstr>
      <vt:lpstr>Tudás megszerzése</vt:lpstr>
      <vt:lpstr>                    </vt:lpstr>
      <vt:lpstr>                    </vt:lpstr>
      <vt:lpstr>                    </vt:lpstr>
      <vt:lpstr>                    </vt:lpstr>
      <vt:lpstr>                  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BOPMH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Magyarország Alaptörvénye (2011. április 25.) Isten, áldd meg a magyart!</dc:title>
  <dc:creator>Dr. Kohlhoffer-Mizser Csilla</dc:creator>
  <cp:lastModifiedBy>Kulihova Kublova Tereza</cp:lastModifiedBy>
  <cp:revision>138</cp:revision>
  <dcterms:created xsi:type="dcterms:W3CDTF">2014-02-19T13:51:38Z</dcterms:created>
  <dcterms:modified xsi:type="dcterms:W3CDTF">2023-09-06T15:31:00Z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0x0101003680334D2C3CA24F9B60010E7D460BC3</vt:lpwstr>
  </property>
</Properties>
</file>