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4"/>
  </p:sldMasterIdLst>
  <p:sldIdLst>
    <p:sldId id="256" r:id="rId5"/>
    <p:sldId id="295" r:id="rId6"/>
    <p:sldId id="321" r:id="rId7"/>
    <p:sldId id="320" r:id="rId8"/>
    <p:sldId id="324" r:id="rId9"/>
    <p:sldId id="325" r:id="rId10"/>
    <p:sldId id="326" r:id="rId11"/>
    <p:sldId id="331" r:id="rId12"/>
    <p:sldId id="332" r:id="rId13"/>
    <p:sldId id="333" r:id="rId14"/>
    <p:sldId id="334" r:id="rId15"/>
    <p:sldId id="327" r:id="rId16"/>
    <p:sldId id="328" r:id="rId17"/>
    <p:sldId id="329" r:id="rId18"/>
    <p:sldId id="330" r:id="rId19"/>
    <p:sldId id="336" r:id="rId20"/>
    <p:sldId id="335" r:id="rId21"/>
    <p:sldId id="338" r:id="rId22"/>
    <p:sldId id="337" r:id="rId23"/>
    <p:sldId id="339" r:id="rId24"/>
    <p:sldId id="340" r:id="rId25"/>
    <p:sldId id="341" r:id="rId26"/>
    <p:sldId id="342" r:id="rId27"/>
    <p:sldId id="345" r:id="rId28"/>
    <p:sldId id="346" r:id="rId29"/>
    <p:sldId id="343" r:id="rId30"/>
    <p:sldId id="347" r:id="rId31"/>
    <p:sldId id="348" r:id="rId32"/>
    <p:sldId id="349" r:id="rId33"/>
    <p:sldId id="344" r:id="rId34"/>
    <p:sldId id="350" r:id="rId35"/>
    <p:sldId id="351" r:id="rId36"/>
    <p:sldId id="355" r:id="rId37"/>
    <p:sldId id="356" r:id="rId38"/>
    <p:sldId id="357" r:id="rId39"/>
    <p:sldId id="358" r:id="rId40"/>
    <p:sldId id="359" r:id="rId41"/>
    <p:sldId id="360" r:id="rId42"/>
    <p:sldId id="361" r:id="rId43"/>
    <p:sldId id="362" r:id="rId44"/>
    <p:sldId id="363" r:id="rId45"/>
    <p:sldId id="322" r:id="rId4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62" d="100"/>
          <a:sy n="62" d="100"/>
        </p:scale>
        <p:origin x="40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D04FEA15-B052-4EF2-83CD-264C14861B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990" y="3948576"/>
            <a:ext cx="3754010" cy="295721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37AB73D9-C2E7-4E6F-98F9-2170CD3187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4085924" cy="38526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67B4897-D9B0-4CFD-8137-994B45F5B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3578" y="2273955"/>
            <a:ext cx="7751805" cy="2387600"/>
          </a:xfrm>
        </p:spPr>
        <p:txBody>
          <a:bodyPr anchor="b"/>
          <a:lstStyle>
            <a:lvl1pPr algn="l">
              <a:defRPr sz="600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7B8A41-B52E-4C71-8155-58470B56E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3577" y="4780863"/>
            <a:ext cx="7751806" cy="1655762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CF29AF1F-BEEC-4FDA-B82B-5BC9F5BE4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64" y="222646"/>
            <a:ext cx="6285051" cy="100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44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0D7F4B-178F-4068-847F-A3DD517FE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41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358C1A-5337-4345-ADC3-AC78C3B5D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4980"/>
            <a:ext cx="10515600" cy="379198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33567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BE2E82-3A08-4406-970D-0BF0B3057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FD0A80-C25E-48AB-ABAA-6FA451D46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364938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3E939B-BCE0-45D2-B16D-41C78D416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060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A8293E-F3D4-4048-8D1B-5997F2E29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79915F5-46E8-47F6-BF11-5BC0A9F33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17274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B72F62-CCBA-4507-BF5D-6E31F320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5298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655005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B3592D6B-834C-43B3-839E-3773636F72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58" y="5414889"/>
            <a:ext cx="1831942" cy="144311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9B6C3F4-DEDF-4CE1-AC03-6779076005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895BD18-3E86-4085-92D7-CBE4C890E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4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EF8590-89EE-4F8A-B7C7-156DDD2DD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00520"/>
            <a:ext cx="10515600" cy="4376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A60F351C-0FBE-44A9-B1C3-843F7E43D30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76" y="6367451"/>
            <a:ext cx="2837469" cy="4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1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49CD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03512" y="533400"/>
            <a:ext cx="8856984" cy="181548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br>
              <a:rPr lang="hu-HU" sz="4000" dirty="0"/>
            </a:br>
            <a:endParaRPr lang="hu-HU" sz="4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79576" y="3140968"/>
            <a:ext cx="9007152" cy="191346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hu-HU" altLang="hu-HU" sz="6000" b="1" cap="all" dirty="0">
                <a:solidFill>
                  <a:srgbClr val="00B0F0"/>
                </a:solidFill>
              </a:rPr>
              <a:t>Piackutatás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sz="6000" b="1" cap="all" dirty="0">
                <a:solidFill>
                  <a:srgbClr val="00B0F0"/>
                </a:solidFill>
              </a:rPr>
              <a:t>alapjai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39516" y="908720"/>
            <a:ext cx="10189132" cy="5589004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hu-HU" sz="3500" b="1" dirty="0"/>
              <a:t>A primer piackutatás jellemzői</a:t>
            </a:r>
          </a:p>
          <a:p>
            <a:pPr>
              <a:lnSpc>
                <a:spcPct val="110000"/>
              </a:lnSpc>
            </a:pPr>
            <a:r>
              <a:rPr lang="hu-HU" i="1" dirty="0"/>
              <a:t>A primer kutatás során saját</a:t>
            </a:r>
            <a:r>
              <a:rPr lang="hu-HU" dirty="0"/>
              <a:t> célból, saját kutatási módszertan megválasztásával gyűjtünk információkat első kézből. </a:t>
            </a:r>
          </a:p>
          <a:p>
            <a:pPr>
              <a:lnSpc>
                <a:spcPct val="110000"/>
              </a:lnSpc>
            </a:pPr>
            <a:r>
              <a:rPr lang="hu-HU" dirty="0"/>
              <a:t>Más néven</a:t>
            </a:r>
            <a:r>
              <a:rPr lang="hu-HU" i="1" dirty="0"/>
              <a:t> </a:t>
            </a:r>
            <a:r>
              <a:rPr lang="hu-HU" b="1" i="1" dirty="0" err="1"/>
              <a:t>field</a:t>
            </a:r>
            <a:r>
              <a:rPr lang="hu-HU" b="1" i="1" dirty="0"/>
              <a:t> </a:t>
            </a:r>
            <a:r>
              <a:rPr lang="hu-HU" b="1" i="1" dirty="0" err="1"/>
              <a:t>research-nek</a:t>
            </a:r>
            <a:r>
              <a:rPr lang="hu-HU" b="1" i="1" dirty="0"/>
              <a:t>, </a:t>
            </a:r>
            <a:r>
              <a:rPr lang="hu-HU" dirty="0"/>
              <a:t>azaz terepmunkának is szokták hívni a primer kutatás folyamatát.</a:t>
            </a:r>
          </a:p>
          <a:p>
            <a:pPr>
              <a:lnSpc>
                <a:spcPct val="110000"/>
              </a:lnSpc>
            </a:pPr>
            <a:r>
              <a:rPr lang="hu-HU" i="1" dirty="0"/>
              <a:t>Primer kutatás </a:t>
            </a:r>
            <a:r>
              <a:rPr lang="hu-HU" b="1" i="1" dirty="0"/>
              <a:t>előnyei:</a:t>
            </a:r>
            <a:endParaRPr lang="hu-HU" b="1" dirty="0"/>
          </a:p>
          <a:p>
            <a:pPr marL="0" indent="0">
              <a:lnSpc>
                <a:spcPct val="110000"/>
              </a:lnSpc>
              <a:buNone/>
            </a:pPr>
            <a:r>
              <a:rPr lang="hu-HU" dirty="0"/>
              <a:t>	- az adatok naprakészek,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u-HU" dirty="0"/>
              <a:t>	- az adatok megbízhatóak,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u-HU" dirty="0"/>
              <a:t>	- az adatok forrása ellenőrizhető.</a:t>
            </a:r>
          </a:p>
          <a:p>
            <a:pPr>
              <a:lnSpc>
                <a:spcPct val="110000"/>
              </a:lnSpc>
            </a:pPr>
            <a:r>
              <a:rPr lang="hu-HU" i="1" dirty="0"/>
              <a:t>Primer kutatás </a:t>
            </a:r>
            <a:r>
              <a:rPr lang="hu-HU" b="1" i="1" dirty="0"/>
              <a:t>hátrányai:</a:t>
            </a:r>
            <a:endParaRPr lang="hu-HU" b="1" dirty="0"/>
          </a:p>
          <a:p>
            <a:pPr marL="0" indent="0">
              <a:lnSpc>
                <a:spcPct val="110000"/>
              </a:lnSpc>
              <a:buNone/>
            </a:pPr>
            <a:r>
              <a:rPr lang="hu-HU" dirty="0"/>
              <a:t>	- költségesebb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u-HU" dirty="0"/>
              <a:t>	- időigényesebb, mint a szekunder kutatás </a:t>
            </a:r>
          </a:p>
          <a:p>
            <a:pPr lvl="0">
              <a:lnSpc>
                <a:spcPct val="110000"/>
              </a:lnSpc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18000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59496" y="980728"/>
            <a:ext cx="10081120" cy="558900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u-HU" sz="3200" b="1" dirty="0"/>
              <a:t>A primer piackutatás módszerei</a:t>
            </a:r>
          </a:p>
          <a:p>
            <a:pPr marL="0" indent="0">
              <a:lnSpc>
                <a:spcPct val="100000"/>
              </a:lnSpc>
              <a:buNone/>
            </a:pPr>
            <a:endParaRPr lang="hu-HU" sz="1000" b="1" dirty="0"/>
          </a:p>
          <a:p>
            <a:pPr>
              <a:lnSpc>
                <a:spcPct val="100000"/>
              </a:lnSpc>
            </a:pPr>
            <a:r>
              <a:rPr lang="hu-HU" dirty="0"/>
              <a:t>A legfontosabb primer vizsgálati módszerek közé tartozik:</a:t>
            </a:r>
          </a:p>
          <a:p>
            <a:pPr lvl="0">
              <a:lnSpc>
                <a:spcPct val="100000"/>
              </a:lnSpc>
            </a:pPr>
            <a:r>
              <a:rPr lang="hu-HU" dirty="0"/>
              <a:t>megkérdezés,</a:t>
            </a:r>
          </a:p>
          <a:p>
            <a:pPr lvl="0">
              <a:lnSpc>
                <a:spcPct val="100000"/>
              </a:lnSpc>
            </a:pPr>
            <a:r>
              <a:rPr lang="hu-HU" dirty="0"/>
              <a:t>megfigyelés,</a:t>
            </a:r>
          </a:p>
          <a:p>
            <a:pPr lvl="0">
              <a:lnSpc>
                <a:spcPct val="100000"/>
              </a:lnSpc>
            </a:pPr>
            <a:r>
              <a:rPr lang="hu-HU" dirty="0"/>
              <a:t>kísérlet.</a:t>
            </a:r>
          </a:p>
          <a:p>
            <a:pPr marL="0" indent="0">
              <a:lnSpc>
                <a:spcPct val="100000"/>
              </a:lnSpc>
              <a:buNone/>
            </a:pPr>
            <a:endParaRPr lang="hu-HU" sz="1000" dirty="0"/>
          </a:p>
          <a:p>
            <a:pPr marL="0" indent="0">
              <a:lnSpc>
                <a:spcPct val="100000"/>
              </a:lnSpc>
              <a:buNone/>
            </a:pPr>
            <a:r>
              <a:rPr lang="hu-HU" dirty="0"/>
              <a:t>Ezekről lesz még szó röviden az elméleti rész harmadik blokkjában </a:t>
            </a:r>
            <a:r>
              <a:rPr lang="en-AE" dirty="0">
                <a:sym typeface="Wingdings" panose="05000000000000000000" pitchFamily="2" charset="2"/>
              </a:rPr>
              <a:t>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03213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87488" y="1268996"/>
            <a:ext cx="10009112" cy="36721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u-HU" sz="3200" b="1" dirty="0"/>
              <a:t>A kvalitatív és kvantitatív piackutatás</a:t>
            </a:r>
          </a:p>
          <a:p>
            <a:pPr marL="0" indent="0">
              <a:lnSpc>
                <a:spcPct val="100000"/>
              </a:lnSpc>
              <a:buNone/>
            </a:pPr>
            <a:endParaRPr lang="hu-HU" sz="1000" dirty="0"/>
          </a:p>
          <a:p>
            <a:pPr>
              <a:lnSpc>
                <a:spcPct val="100000"/>
              </a:lnSpc>
            </a:pPr>
            <a:r>
              <a:rPr lang="hu-HU" dirty="0"/>
              <a:t>Csoportosíthatjuk a piackutatást </a:t>
            </a:r>
            <a:r>
              <a:rPr lang="hu-HU" b="1" dirty="0"/>
              <a:t>a szerzett adatok milyensége szerint.</a:t>
            </a:r>
          </a:p>
          <a:p>
            <a:pPr>
              <a:lnSpc>
                <a:spcPct val="100000"/>
              </a:lnSpc>
            </a:pPr>
            <a:r>
              <a:rPr lang="hu-HU" dirty="0"/>
              <a:t>Ez alapján megkülönböztetünk:</a:t>
            </a:r>
          </a:p>
          <a:p>
            <a:pPr lvl="1">
              <a:lnSpc>
                <a:spcPct val="100000"/>
              </a:lnSpc>
            </a:pPr>
            <a:r>
              <a:rPr lang="hu-HU" i="1" dirty="0"/>
              <a:t>kvalitatív (minőségi, nem számszerűsíthető) és</a:t>
            </a:r>
          </a:p>
          <a:p>
            <a:pPr lvl="1">
              <a:lnSpc>
                <a:spcPct val="100000"/>
              </a:lnSpc>
            </a:pPr>
            <a:r>
              <a:rPr lang="hu-HU" i="1" dirty="0"/>
              <a:t>kvantitatív (mennyiségi, számszerűsíthető)</a:t>
            </a:r>
            <a:r>
              <a:rPr lang="hu-HU" dirty="0"/>
              <a:t> eljárásokat.</a:t>
            </a:r>
          </a:p>
          <a:p>
            <a:pPr marL="0" indent="0">
              <a:lnSpc>
                <a:spcPct val="100000"/>
              </a:lnSpc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24811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39516" y="980728"/>
            <a:ext cx="9613068" cy="558900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hu-HU" sz="5100" b="1" dirty="0"/>
              <a:t>A kvalitatív piackutatás jellemzői</a:t>
            </a:r>
          </a:p>
          <a:p>
            <a:pPr lvl="0">
              <a:lnSpc>
                <a:spcPct val="120000"/>
              </a:lnSpc>
            </a:pPr>
            <a:r>
              <a:rPr lang="hu-HU" dirty="0"/>
              <a:t>Specifikumokat keres, a számok mögött meghúzódó rejtett, nem mérhető sajátosságokra fókuszál  </a:t>
            </a:r>
          </a:p>
          <a:p>
            <a:pPr lvl="0">
              <a:lnSpc>
                <a:spcPct val="120000"/>
              </a:lnSpc>
            </a:pPr>
            <a:r>
              <a:rPr lang="hu-HU" dirty="0"/>
              <a:t>A </a:t>
            </a:r>
            <a:r>
              <a:rPr lang="hu-HU" b="1" i="1" dirty="0"/>
              <a:t>„miért?”, „hogyan?” </a:t>
            </a:r>
            <a:r>
              <a:rPr lang="hu-HU" dirty="0"/>
              <a:t>kérdésekre keresi a választ</a:t>
            </a:r>
          </a:p>
          <a:p>
            <a:pPr lvl="0">
              <a:lnSpc>
                <a:spcPct val="120000"/>
              </a:lnSpc>
            </a:pPr>
            <a:r>
              <a:rPr lang="hu-HU" dirty="0"/>
              <a:t>A vásárlói, illetve fogyasztói magatartás aspektusainak árnyalt elemzésére kiválóan alkalmas (vélemények, attitűdök, emocionális töltetű kérdések, motivációk mélyebb elemzése) </a:t>
            </a:r>
          </a:p>
          <a:p>
            <a:pPr lvl="0">
              <a:lnSpc>
                <a:spcPct val="120000"/>
              </a:lnSpc>
            </a:pPr>
            <a:r>
              <a:rPr lang="hu-HU" dirty="0"/>
              <a:t>Kvalitatív technika segítségével lehet </a:t>
            </a:r>
            <a:r>
              <a:rPr lang="hu-HU" b="1" dirty="0"/>
              <a:t>magyarázatot találni </a:t>
            </a:r>
            <a:r>
              <a:rPr lang="hu-HU" dirty="0"/>
              <a:t>pl. a fogyasztók adott szituációban mutatott viselkedésére </a:t>
            </a:r>
          </a:p>
          <a:p>
            <a:pPr>
              <a:lnSpc>
                <a:spcPct val="120000"/>
              </a:lnSpc>
            </a:pPr>
            <a:r>
              <a:rPr lang="hu-HU" dirty="0"/>
              <a:t>A kvalitatív módszerek általában </a:t>
            </a:r>
            <a:r>
              <a:rPr lang="hu-HU" b="1" dirty="0"/>
              <a:t>mélyebb, árnyaltabb ismeretek </a:t>
            </a:r>
            <a:r>
              <a:rPr lang="hu-HU" dirty="0"/>
              <a:t>megszerzésére irányulnak és viszonylag kis elemszámú mintán történik az adatfelvétel, a kapott eredmények </a:t>
            </a:r>
            <a:r>
              <a:rPr lang="hu-HU" b="1" dirty="0"/>
              <a:t>nem </a:t>
            </a:r>
            <a:r>
              <a:rPr lang="hu-HU" b="1" dirty="0" err="1"/>
              <a:t>számszerűsíthetőek</a:t>
            </a:r>
            <a:r>
              <a:rPr lang="hu-HU" b="1" dirty="0"/>
              <a:t> és nem </a:t>
            </a:r>
            <a:r>
              <a:rPr lang="hu-HU" b="1" dirty="0" err="1"/>
              <a:t>mérhetőek</a:t>
            </a:r>
            <a:r>
              <a:rPr lang="hu-HU" b="1" dirty="0"/>
              <a:t>.</a:t>
            </a:r>
          </a:p>
          <a:p>
            <a:pPr>
              <a:lnSpc>
                <a:spcPct val="120000"/>
              </a:lnSpc>
            </a:pPr>
            <a:r>
              <a:rPr lang="hu-HU" dirty="0"/>
              <a:t>Kvalitatív vizsgálatok abban az esetben alkalmazhatók sikeresen, amikor a különböző </a:t>
            </a:r>
            <a:r>
              <a:rPr lang="hu-HU" b="1" dirty="0"/>
              <a:t>viselkedésformák, </a:t>
            </a:r>
            <a:r>
              <a:rPr lang="hu-HU" b="1" dirty="0" err="1"/>
              <a:t>magatartásbeli</a:t>
            </a:r>
            <a:r>
              <a:rPr lang="hu-HU" b="1" dirty="0"/>
              <a:t> sajátosságok mozgatórugóit szeretnénk feltárni.</a:t>
            </a:r>
          </a:p>
          <a:p>
            <a:pPr marL="0" indent="0">
              <a:lnSpc>
                <a:spcPct val="120000"/>
              </a:lnSpc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02111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39516" y="980728"/>
            <a:ext cx="9973108" cy="558900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u-HU" sz="3200" b="1" dirty="0"/>
              <a:t>A kvantitatív piackutatás jellemzői</a:t>
            </a:r>
          </a:p>
          <a:p>
            <a:pPr lvl="0">
              <a:lnSpc>
                <a:spcPct val="100000"/>
              </a:lnSpc>
            </a:pPr>
            <a:r>
              <a:rPr lang="hu-HU" sz="2400" b="1" dirty="0"/>
              <a:t>Számolásra és mért adatokra fókuszál</a:t>
            </a:r>
            <a:r>
              <a:rPr lang="hu-HU" sz="2400" dirty="0"/>
              <a:t> és mennyiségben méri a szituációkat és jelenségeket </a:t>
            </a:r>
          </a:p>
          <a:p>
            <a:pPr lvl="0">
              <a:lnSpc>
                <a:spcPct val="100000"/>
              </a:lnSpc>
            </a:pPr>
            <a:r>
              <a:rPr lang="hu-HU" sz="2400" dirty="0"/>
              <a:t>Rendszerességeket és szabályszerűségeket keres</a:t>
            </a:r>
          </a:p>
          <a:p>
            <a:pPr>
              <a:lnSpc>
                <a:spcPct val="100000"/>
              </a:lnSpc>
            </a:pPr>
            <a:r>
              <a:rPr lang="hu-HU" sz="2400" dirty="0"/>
              <a:t>A kvantitatív módszerek azon alapulnak, hogy az emberi hozzáállás, magatartás is </a:t>
            </a:r>
            <a:r>
              <a:rPr lang="hu-HU" sz="2400" b="1" dirty="0"/>
              <a:t>mérhető</a:t>
            </a:r>
            <a:r>
              <a:rPr lang="hu-HU" sz="2400" dirty="0"/>
              <a:t>, tehát számszerűsíthető, valamint, hogy az így nyert adatok statisztikai módszerekkel </a:t>
            </a:r>
            <a:r>
              <a:rPr lang="hu-HU" sz="2400" b="1" dirty="0" err="1"/>
              <a:t>elemezhető</a:t>
            </a:r>
            <a:r>
              <a:rPr lang="hu-HU" sz="2400" dirty="0" err="1"/>
              <a:t>ek</a:t>
            </a:r>
            <a:r>
              <a:rPr lang="hu-HU" sz="2400" dirty="0"/>
              <a:t>, a kvantitatív eljárást megfelelő elemszámú mintán kell végezni, az eredmények megbízhatósága és pontossága meghatározható, kutatási segédeszköze a standardizált kérdőív.</a:t>
            </a:r>
          </a:p>
          <a:p>
            <a:pPr lvl="0">
              <a:lnSpc>
                <a:spcPct val="100000"/>
              </a:lnSpc>
            </a:pPr>
            <a:endParaRPr lang="hu-HU" b="1" dirty="0"/>
          </a:p>
          <a:p>
            <a:pPr marL="0" indent="0">
              <a:lnSpc>
                <a:spcPct val="100000"/>
              </a:lnSpc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2754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63552" y="476672"/>
            <a:ext cx="8712968" cy="2645042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100000"/>
              </a:lnSpc>
              <a:buNone/>
            </a:pPr>
            <a:r>
              <a:rPr lang="hu-HU" b="1" dirty="0">
                <a:solidFill>
                  <a:srgbClr val="00B0F0"/>
                </a:solidFill>
              </a:rPr>
              <a:t>Mennyiségi (kvantitatív) és minőségi (kvalitatív) eljárások összehasonlítása </a:t>
            </a:r>
            <a:endParaRPr lang="hu-HU" dirty="0">
              <a:solidFill>
                <a:srgbClr val="00B0F0"/>
              </a:solidFill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225254"/>
              </p:ext>
            </p:extLst>
          </p:nvPr>
        </p:nvGraphicFramePr>
        <p:xfrm>
          <a:off x="2063552" y="1484784"/>
          <a:ext cx="8496944" cy="48241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1776">
                  <a:extLst>
                    <a:ext uri="{9D8B030D-6E8A-4147-A177-3AD203B41FA5}">
                      <a16:colId xmlns:a16="http://schemas.microsoft.com/office/drawing/2014/main" val="2562867633"/>
                    </a:ext>
                  </a:extLst>
                </a:gridCol>
                <a:gridCol w="3158338">
                  <a:extLst>
                    <a:ext uri="{9D8B030D-6E8A-4147-A177-3AD203B41FA5}">
                      <a16:colId xmlns:a16="http://schemas.microsoft.com/office/drawing/2014/main" val="2470413069"/>
                    </a:ext>
                  </a:extLst>
                </a:gridCol>
                <a:gridCol w="3076830">
                  <a:extLst>
                    <a:ext uri="{9D8B030D-6E8A-4147-A177-3AD203B41FA5}">
                      <a16:colId xmlns:a16="http://schemas.microsoft.com/office/drawing/2014/main" val="2528943597"/>
                    </a:ext>
                  </a:extLst>
                </a:gridCol>
              </a:tblGrid>
              <a:tr h="2880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Szempont rendszerek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2120" marR="321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Minőségi vizsgálat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2120" marR="321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Mennyiségi vizsgálat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2120" marR="32120" marT="0" marB="0" anchor="b"/>
                </a:tc>
                <a:extLst>
                  <a:ext uri="{0D108BD9-81ED-4DB2-BD59-A6C34878D82A}">
                    <a16:rowId xmlns:a16="http://schemas.microsoft.com/office/drawing/2014/main" val="2110845577"/>
                  </a:ext>
                </a:extLst>
              </a:tr>
              <a:tr h="1042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Cél 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2120" marR="32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Megérteni a probléma okait és a motivációkat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Mit, miért hogyan?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2120" marR="32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Meghatározni a mintából nyert adatokat és általánosítani az</a:t>
                      </a:r>
                      <a:br>
                        <a:rPr lang="hu-HU" sz="1400" dirty="0">
                          <a:effectLst/>
                        </a:rPr>
                      </a:br>
                      <a:r>
                        <a:rPr lang="hu-HU" sz="1400" dirty="0">
                          <a:effectLst/>
                        </a:rPr>
                        <a:t>eredményeket</a:t>
                      </a:r>
                      <a:br>
                        <a:rPr lang="hu-HU" sz="1400" dirty="0">
                          <a:effectLst/>
                        </a:rPr>
                      </a:br>
                      <a:r>
                        <a:rPr lang="hu-HU" sz="1400" dirty="0">
                          <a:effectLst/>
                        </a:rPr>
                        <a:t>Mennyi?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2120" marR="32120" marT="0" marB="0"/>
                </a:tc>
                <a:extLst>
                  <a:ext uri="{0D108BD9-81ED-4DB2-BD59-A6C34878D82A}">
                    <a16:rowId xmlns:a16="http://schemas.microsoft.com/office/drawing/2014/main" val="3908231206"/>
                  </a:ext>
                </a:extLst>
              </a:tr>
              <a:tr h="690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Minta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2120" marR="32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kis minta, nem feltétlenül</a:t>
                      </a:r>
                      <a:br>
                        <a:rPr lang="hu-HU" sz="1400" dirty="0">
                          <a:effectLst/>
                        </a:rPr>
                      </a:br>
                      <a:r>
                        <a:rPr lang="hu-HU" sz="1400" dirty="0">
                          <a:effectLst/>
                        </a:rPr>
                        <a:t>reprezentatív</a:t>
                      </a:r>
                      <a:br>
                        <a:rPr lang="hu-HU" sz="1400" dirty="0">
                          <a:effectLst/>
                        </a:rPr>
                      </a:br>
                      <a:r>
                        <a:rPr lang="hu-HU" sz="1400" dirty="0">
                          <a:effectLst/>
                        </a:rPr>
                        <a:t>(</a:t>
                      </a:r>
                      <a:r>
                        <a:rPr lang="hu-HU" sz="1400" dirty="0" err="1">
                          <a:effectLst/>
                        </a:rPr>
                        <a:t>max</a:t>
                      </a:r>
                      <a:r>
                        <a:rPr lang="hu-HU" sz="1400" dirty="0">
                          <a:effectLst/>
                        </a:rPr>
                        <a:t>. 100 fő)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2120" marR="32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reprezentatív nagy minta</a:t>
                      </a:r>
                      <a:br>
                        <a:rPr lang="hu-HU" sz="1400" dirty="0">
                          <a:effectLst/>
                        </a:rPr>
                      </a:br>
                      <a:r>
                        <a:rPr lang="hu-HU" sz="1400" dirty="0">
                          <a:effectLst/>
                        </a:rPr>
                        <a:t>(min. 50 fő)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2120" marR="32120" marT="0" marB="0"/>
                </a:tc>
                <a:extLst>
                  <a:ext uri="{0D108BD9-81ED-4DB2-BD59-A6C34878D82A}">
                    <a16:rowId xmlns:a16="http://schemas.microsoft.com/office/drawing/2014/main" val="3637849641"/>
                  </a:ext>
                </a:extLst>
              </a:tr>
              <a:tr h="366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Adatgyűjtés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2120" marR="32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nem strukturált</a:t>
                      </a:r>
                      <a:br>
                        <a:rPr lang="hu-HU" sz="1400" dirty="0">
                          <a:effectLst/>
                        </a:rPr>
                      </a:br>
                      <a:r>
                        <a:rPr lang="hu-HU" sz="1400" dirty="0">
                          <a:effectLst/>
                        </a:rPr>
                        <a:t>(személyhez igazodó)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2120" marR="32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strukturált</a:t>
                      </a:r>
                      <a:br>
                        <a:rPr lang="hu-HU" sz="1400" dirty="0">
                          <a:effectLst/>
                        </a:rPr>
                      </a:br>
                      <a:r>
                        <a:rPr lang="hu-HU" sz="1400" dirty="0">
                          <a:effectLst/>
                        </a:rPr>
                        <a:t>(standard)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2120" marR="32120" marT="0" marB="0"/>
                </a:tc>
                <a:extLst>
                  <a:ext uri="{0D108BD9-81ED-4DB2-BD59-A6C34878D82A}">
                    <a16:rowId xmlns:a16="http://schemas.microsoft.com/office/drawing/2014/main" val="1648447581"/>
                  </a:ext>
                </a:extLst>
              </a:tr>
              <a:tr h="183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Adatelemzés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2120" marR="32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nem statisztikai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2120" marR="32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statisztikai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2120" marR="32120" marT="0" marB="0"/>
                </a:tc>
                <a:extLst>
                  <a:ext uri="{0D108BD9-81ED-4DB2-BD59-A6C34878D82A}">
                    <a16:rowId xmlns:a16="http://schemas.microsoft.com/office/drawing/2014/main" val="593909427"/>
                  </a:ext>
                </a:extLst>
              </a:tr>
              <a:tr h="550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Eredmények típusa 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2120" marR="32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állítás, értelmezés, leírás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2120" marR="32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adatok, mutatók, tendenciák,</a:t>
                      </a:r>
                      <a:br>
                        <a:rPr lang="hu-HU" sz="1400" dirty="0">
                          <a:effectLst/>
                        </a:rPr>
                      </a:br>
                      <a:r>
                        <a:rPr lang="hu-HU" sz="1400" dirty="0">
                          <a:effectLst/>
                        </a:rPr>
                        <a:t>összefüggések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2120" marR="32120" marT="0" marB="0"/>
                </a:tc>
                <a:extLst>
                  <a:ext uri="{0D108BD9-81ED-4DB2-BD59-A6C34878D82A}">
                    <a16:rowId xmlns:a16="http://schemas.microsoft.com/office/drawing/2014/main" val="2516074729"/>
                  </a:ext>
                </a:extLst>
              </a:tr>
              <a:tr h="366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Eredmény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2120" marR="32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kiinduló probléma megértése 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2120" marR="32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döntési javaslatok 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2120" marR="32120" marT="0" marB="0"/>
                </a:tc>
                <a:extLst>
                  <a:ext uri="{0D108BD9-81ED-4DB2-BD59-A6C34878D82A}">
                    <a16:rowId xmlns:a16="http://schemas.microsoft.com/office/drawing/2014/main" val="1609761788"/>
                  </a:ext>
                </a:extLst>
              </a:tr>
              <a:tr h="550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Felhasználás 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2120" marR="32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feltárás, megértés, megismerés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2120" marR="32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feltárt jelenségek verifikálása,</a:t>
                      </a:r>
                      <a:br>
                        <a:rPr lang="hu-HU" sz="1400" dirty="0">
                          <a:effectLst/>
                        </a:rPr>
                      </a:br>
                      <a:r>
                        <a:rPr lang="hu-HU" sz="1400" dirty="0">
                          <a:effectLst/>
                        </a:rPr>
                        <a:t>bizonyítás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2120" marR="32120" marT="0" marB="0"/>
                </a:tc>
                <a:extLst>
                  <a:ext uri="{0D108BD9-81ED-4DB2-BD59-A6C34878D82A}">
                    <a16:rowId xmlns:a16="http://schemas.microsoft.com/office/drawing/2014/main" val="2518847646"/>
                  </a:ext>
                </a:extLst>
              </a:tr>
              <a:tr h="6593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Tudományos háttér 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2120" marR="32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pszichológia,</a:t>
                      </a:r>
                      <a:br>
                        <a:rPr lang="hu-HU" sz="1400">
                          <a:effectLst/>
                        </a:rPr>
                      </a:br>
                      <a:r>
                        <a:rPr lang="hu-HU" sz="1400">
                          <a:effectLst/>
                        </a:rPr>
                        <a:t>szociálpszichológia,</a:t>
                      </a:r>
                      <a:br>
                        <a:rPr lang="hu-HU" sz="1400">
                          <a:effectLst/>
                        </a:rPr>
                      </a:br>
                      <a:r>
                        <a:rPr lang="hu-HU" sz="1400">
                          <a:effectLst/>
                        </a:rPr>
                        <a:t>antropológia, nyelvészet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2120" marR="32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matematika, statisztika, demográfia,</a:t>
                      </a:r>
                      <a:br>
                        <a:rPr lang="hu-HU" sz="1400" dirty="0">
                          <a:effectLst/>
                        </a:rPr>
                      </a:br>
                      <a:r>
                        <a:rPr lang="hu-HU" sz="1400" dirty="0">
                          <a:effectLst/>
                        </a:rPr>
                        <a:t>szociológia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2120" marR="32120" marT="0" marB="0"/>
                </a:tc>
                <a:extLst>
                  <a:ext uri="{0D108BD9-81ED-4DB2-BD59-A6C34878D82A}">
                    <a16:rowId xmlns:a16="http://schemas.microsoft.com/office/drawing/2014/main" val="2465065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2560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43472" y="1124744"/>
            <a:ext cx="10153128" cy="5589004"/>
          </a:xfrm>
        </p:spPr>
        <p:txBody>
          <a:bodyPr>
            <a:normAutofit/>
          </a:bodyPr>
          <a:lstStyle/>
          <a:p>
            <a:pPr marL="171450" indent="-171450" algn="just">
              <a:lnSpc>
                <a:spcPct val="100000"/>
              </a:lnSpc>
              <a:buFontTx/>
              <a:buChar char="-"/>
            </a:pPr>
            <a:r>
              <a:rPr lang="hu-HU" sz="3200" b="1" dirty="0">
                <a:solidFill>
                  <a:schemeClr val="dk1"/>
                </a:solidFill>
              </a:rPr>
              <a:t>Elméleti kitekintés III.: Primer kutatás módszerei  </a:t>
            </a:r>
          </a:p>
          <a:p>
            <a:pPr>
              <a:lnSpc>
                <a:spcPct val="100000"/>
              </a:lnSpc>
            </a:pPr>
            <a:r>
              <a:rPr lang="hu-HU" i="1" dirty="0"/>
              <a:t>Ebből a fejezetrészből megismerheti:</a:t>
            </a:r>
            <a:endParaRPr lang="hu-HU" dirty="0"/>
          </a:p>
          <a:p>
            <a:pPr>
              <a:lnSpc>
                <a:spcPct val="100000"/>
              </a:lnSpc>
            </a:pPr>
            <a:r>
              <a:rPr lang="hu-HU" i="1" dirty="0"/>
              <a:t>- a megkérdezés fogalmát, típusait, eszköztárát,</a:t>
            </a:r>
          </a:p>
          <a:p>
            <a:pPr>
              <a:lnSpc>
                <a:spcPct val="100000"/>
              </a:lnSpc>
            </a:pPr>
            <a:r>
              <a:rPr lang="hu-HU" i="1" dirty="0"/>
              <a:t>- a kísérlet fogalmát,</a:t>
            </a:r>
          </a:p>
          <a:p>
            <a:pPr>
              <a:lnSpc>
                <a:spcPct val="100000"/>
              </a:lnSpc>
            </a:pPr>
            <a:r>
              <a:rPr lang="hu-HU" i="1" dirty="0"/>
              <a:t>- a megfigyeléses eljárás lényegét, </a:t>
            </a:r>
            <a:endParaRPr lang="hu-HU" dirty="0"/>
          </a:p>
          <a:p>
            <a:pPr>
              <a:lnSpc>
                <a:spcPct val="100000"/>
              </a:lnSpc>
            </a:pPr>
            <a:endParaRPr lang="hu-HU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hu-HU" b="1" i="1" dirty="0"/>
          </a:p>
          <a:p>
            <a:pPr marL="0" indent="0">
              <a:lnSpc>
                <a:spcPct val="100000"/>
              </a:lnSpc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95533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87488" y="1274390"/>
            <a:ext cx="10297144" cy="558900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u-HU" sz="3200" b="1" dirty="0"/>
              <a:t>A megkérdezés </a:t>
            </a:r>
          </a:p>
          <a:p>
            <a:pPr lvl="0">
              <a:lnSpc>
                <a:spcPct val="100000"/>
              </a:lnSpc>
            </a:pPr>
            <a:r>
              <a:rPr lang="hu-HU" dirty="0"/>
              <a:t>A megkérdezés, mint primer adatfelvétel is szolgáltathat </a:t>
            </a:r>
            <a:r>
              <a:rPr lang="hu-HU" b="1" dirty="0"/>
              <a:t>kvalitatív és kvantitatív adatokat.</a:t>
            </a:r>
          </a:p>
          <a:p>
            <a:pPr lvl="0">
              <a:lnSpc>
                <a:spcPct val="100000"/>
              </a:lnSpc>
            </a:pPr>
            <a:r>
              <a:rPr lang="hu-HU" dirty="0"/>
              <a:t>Ennek alapján megkülönböztetünk:</a:t>
            </a:r>
          </a:p>
          <a:p>
            <a:pPr lvl="1">
              <a:lnSpc>
                <a:spcPct val="100000"/>
              </a:lnSpc>
            </a:pPr>
            <a:r>
              <a:rPr lang="hu-HU" b="1" dirty="0"/>
              <a:t>Kvalitatív megkérdezést </a:t>
            </a:r>
            <a:r>
              <a:rPr lang="hu-HU" dirty="0"/>
              <a:t>és </a:t>
            </a:r>
          </a:p>
          <a:p>
            <a:pPr lvl="1">
              <a:lnSpc>
                <a:spcPct val="100000"/>
              </a:lnSpc>
            </a:pPr>
            <a:r>
              <a:rPr lang="hu-HU" b="1" dirty="0"/>
              <a:t>Kvantitatív megkérdezést.</a:t>
            </a:r>
          </a:p>
          <a:p>
            <a:pPr lvl="0">
              <a:lnSpc>
                <a:spcPct val="100000"/>
              </a:lnSpc>
            </a:pPr>
            <a:endParaRPr lang="hu-HU" dirty="0"/>
          </a:p>
          <a:p>
            <a:pPr lvl="0">
              <a:lnSpc>
                <a:spcPct val="100000"/>
              </a:lnSpc>
            </a:pPr>
            <a:endParaRPr lang="hu-HU" b="1" dirty="0"/>
          </a:p>
          <a:p>
            <a:pPr marL="0" indent="0">
              <a:lnSpc>
                <a:spcPct val="100000"/>
              </a:lnSpc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96807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59496" y="980728"/>
            <a:ext cx="9865096" cy="558900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hu-HU" sz="5100" b="1" dirty="0"/>
              <a:t>A kvalitatív megkérdezés </a:t>
            </a:r>
          </a:p>
          <a:p>
            <a:pPr>
              <a:lnSpc>
                <a:spcPct val="120000"/>
              </a:lnSpc>
            </a:pPr>
            <a:r>
              <a:rPr lang="hu-HU" b="1" dirty="0"/>
              <a:t>Az egyéni mélyinterjú </a:t>
            </a:r>
            <a:r>
              <a:rPr lang="hu-HU" dirty="0"/>
              <a:t>négyszemközti, bensőséges hangulatú beszélgetés, mely megteremti a lehetőséget arra, hogy az interjúalany megnyíljon, s a legmélyebb motivációit is feltárja.</a:t>
            </a:r>
          </a:p>
          <a:p>
            <a:pPr>
              <a:lnSpc>
                <a:spcPct val="120000"/>
              </a:lnSpc>
            </a:pPr>
            <a:r>
              <a:rPr lang="hu-HU" b="1" dirty="0"/>
              <a:t>Páros interjú </a:t>
            </a:r>
            <a:r>
              <a:rPr lang="hu-HU" dirty="0"/>
              <a:t>a két válaszadóval egyidejűleg készített interjú. Speciális esetekben alkalmazzák, amikor a két interjúalany valamilyen módon közösen kapcsolódik a termékhez, pl. házaspár vagy szülő gyermekével. </a:t>
            </a:r>
          </a:p>
          <a:p>
            <a:pPr>
              <a:lnSpc>
                <a:spcPct val="120000"/>
              </a:lnSpc>
            </a:pPr>
            <a:r>
              <a:rPr lang="hu-HU" b="1" dirty="0"/>
              <a:t>Háromszög interjú</a:t>
            </a:r>
            <a:r>
              <a:rPr lang="hu-HU" dirty="0"/>
              <a:t>, ahol három fél vesz részt, akiket a termékhez való viszonyuk alapján, ellentétes szempontok szerint választanak ki. </a:t>
            </a:r>
            <a:r>
              <a:rPr lang="hu-HU" dirty="0" err="1"/>
              <a:t>Pl</a:t>
            </a:r>
            <a:r>
              <a:rPr lang="hu-HU" dirty="0"/>
              <a:t>:  elkötelezett fogyasztó – esetenkénti fogyasztó – nem fogyasztó vagy ellenző; vagy X márka fogyasztója – Y márka fogyasztója – márka(név) nélküli termék fogyasztója.</a:t>
            </a:r>
          </a:p>
          <a:p>
            <a:pPr>
              <a:lnSpc>
                <a:spcPct val="120000"/>
              </a:lnSpc>
            </a:pPr>
            <a:r>
              <a:rPr lang="hu-HU" b="1" dirty="0"/>
              <a:t>A fókuszcsoport </a:t>
            </a:r>
            <a:r>
              <a:rPr lang="hu-HU" dirty="0"/>
              <a:t>lényegében egy olyan </a:t>
            </a:r>
            <a:r>
              <a:rPr lang="hu-HU" b="1" dirty="0"/>
              <a:t>kiscsoportos találkozás</a:t>
            </a:r>
            <a:r>
              <a:rPr lang="hu-HU" dirty="0"/>
              <a:t>, amelyet egy képzett csoportvezető, </a:t>
            </a:r>
            <a:r>
              <a:rPr lang="hu-HU" i="1" dirty="0"/>
              <a:t>ún. moderátor</a:t>
            </a:r>
            <a:r>
              <a:rPr lang="hu-HU" dirty="0"/>
              <a:t> irányít. A részt vevők száma 8–12 fő. A fókuszcsoport lehetőséget ad a csoporttagok közötti kölcsönös eszmecserére, véleményváltásra. Nevét arról kapta, hogy a csoportos irányított beszélgetés fókuszában, gyújtópontjában a vizsgált téma áll és ettől a középponttól nem térnek el.</a:t>
            </a:r>
          </a:p>
          <a:p>
            <a:pPr>
              <a:lnSpc>
                <a:spcPct val="120000"/>
              </a:lnSpc>
            </a:pPr>
            <a:endParaRPr lang="hu-HU" b="1" dirty="0"/>
          </a:p>
          <a:p>
            <a:pPr lvl="0">
              <a:lnSpc>
                <a:spcPct val="120000"/>
              </a:lnSpc>
            </a:pPr>
            <a:endParaRPr lang="hu-HU" dirty="0"/>
          </a:p>
          <a:p>
            <a:pPr lvl="0">
              <a:lnSpc>
                <a:spcPct val="120000"/>
              </a:lnSpc>
            </a:pPr>
            <a:endParaRPr lang="hu-HU" b="1" dirty="0"/>
          </a:p>
          <a:p>
            <a:pPr marL="0" indent="0">
              <a:lnSpc>
                <a:spcPct val="120000"/>
              </a:lnSpc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89076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59496" y="908720"/>
            <a:ext cx="10225136" cy="558900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hu-HU" sz="3200" b="1" dirty="0"/>
              <a:t>A kvalitatív megkérdezés segédeszköze az interjúvázlat (</a:t>
            </a:r>
            <a:r>
              <a:rPr lang="hu-HU" sz="3200" b="1" dirty="0" err="1"/>
              <a:t>guide</a:t>
            </a:r>
            <a:r>
              <a:rPr lang="hu-HU" sz="3200" b="1" dirty="0"/>
              <a:t>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u-HU" sz="2200" dirty="0"/>
              <a:t>Kvalitatív megkérdezéses módszerek segédeszközét interjúvázlatnak, vezérfonalnak nevezzük. Idegen szóval: </a:t>
            </a:r>
            <a:r>
              <a:rPr lang="hu-HU" sz="2200" dirty="0" err="1"/>
              <a:t>guide-nak</a:t>
            </a:r>
            <a:r>
              <a:rPr lang="hu-HU" sz="2200" dirty="0"/>
              <a:t>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u-HU" sz="2200" dirty="0"/>
              <a:t>Jellemzője, hogy többnyire nyitott kérdéseket tartalmaz, azaz engedi, hogy az alany maga fejtse ki véleményét.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u-HU" sz="2200" dirty="0"/>
              <a:t>Ahhoz, hogy egy jó vezérfonalat elkészítsünk, az első és legfontosabb: legyünk tisztában a kutatás céljával!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u-HU" sz="2200" dirty="0"/>
              <a:t>Azt javaslom, hogy amíg egy mondatban nem tudja megfogalmazni a kutatásának legfőbb célját, ne gondolkozzon primer kutatásban. Ahhoz, hogy a primer eljárások bármelyike is eredményes legyen, pontosan kell tudnia azt, hogy mire keresi a választ.  </a:t>
            </a:r>
          </a:p>
          <a:p>
            <a:pPr>
              <a:lnSpc>
                <a:spcPct val="110000"/>
              </a:lnSpc>
            </a:pPr>
            <a:endParaRPr lang="hu-HU" dirty="0"/>
          </a:p>
          <a:p>
            <a:pPr lvl="0">
              <a:lnSpc>
                <a:spcPct val="110000"/>
              </a:lnSpc>
            </a:pPr>
            <a:endParaRPr lang="hu-HU" b="1" dirty="0"/>
          </a:p>
          <a:p>
            <a:pPr marL="0" indent="0">
              <a:lnSpc>
                <a:spcPct val="110000"/>
              </a:lnSpc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34365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57400" y="1268760"/>
            <a:ext cx="8431088" cy="475104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u-HU" sz="3100" b="1" dirty="0">
                <a:solidFill>
                  <a:schemeClr val="bg1"/>
                </a:solidFill>
              </a:rPr>
              <a:t>Az óra vázlata:</a:t>
            </a:r>
            <a:br>
              <a:rPr lang="hu-HU" sz="1400" b="1" dirty="0">
                <a:solidFill>
                  <a:schemeClr val="bg1"/>
                </a:solidFill>
              </a:rPr>
            </a:br>
            <a:br>
              <a:rPr lang="hu-HU" sz="1400" b="1" dirty="0">
                <a:solidFill>
                  <a:schemeClr val="bg1"/>
                </a:solidFill>
              </a:rPr>
            </a:br>
            <a:br>
              <a:rPr lang="hu-HU" sz="1400" b="1" dirty="0">
                <a:solidFill>
                  <a:schemeClr val="bg1"/>
                </a:solidFill>
              </a:rPr>
            </a:br>
            <a:br>
              <a:rPr lang="hu-HU" sz="1400" dirty="0">
                <a:solidFill>
                  <a:schemeClr val="bg1"/>
                </a:solidFill>
              </a:rPr>
            </a:br>
            <a:br>
              <a:rPr lang="hu-HU" sz="1400" dirty="0">
                <a:solidFill>
                  <a:schemeClr val="bg1"/>
                </a:solidFill>
              </a:rPr>
            </a:br>
            <a:br>
              <a:rPr lang="hu-HU" sz="1400" dirty="0">
                <a:solidFill>
                  <a:schemeClr val="bg1"/>
                </a:solidFill>
              </a:rPr>
            </a:br>
            <a:br>
              <a:rPr lang="hu-HU" sz="1400" dirty="0">
                <a:solidFill>
                  <a:schemeClr val="bg1"/>
                </a:solidFill>
              </a:rPr>
            </a:br>
            <a:br>
              <a:rPr lang="hu-HU" sz="1400" dirty="0">
                <a:solidFill>
                  <a:schemeClr val="bg1"/>
                </a:solidFill>
              </a:rPr>
            </a:br>
            <a:br>
              <a:rPr lang="hu-HU" sz="1400" dirty="0">
                <a:solidFill>
                  <a:schemeClr val="bg1"/>
                </a:solidFill>
              </a:rPr>
            </a:br>
            <a:br>
              <a:rPr lang="hu-HU" sz="1400" dirty="0">
                <a:solidFill>
                  <a:schemeClr val="bg1"/>
                </a:solidFill>
              </a:rPr>
            </a:br>
            <a:br>
              <a:rPr lang="hu-HU" sz="1400" dirty="0">
                <a:solidFill>
                  <a:schemeClr val="bg1"/>
                </a:solidFill>
              </a:rPr>
            </a:br>
            <a:br>
              <a:rPr lang="hu-HU" sz="1400" dirty="0">
                <a:solidFill>
                  <a:schemeClr val="bg1"/>
                </a:solidFill>
              </a:rPr>
            </a:br>
            <a:br>
              <a:rPr lang="hu-HU" sz="1400" dirty="0">
                <a:solidFill>
                  <a:schemeClr val="bg1"/>
                </a:solidFill>
              </a:rPr>
            </a:br>
            <a:br>
              <a:rPr lang="hu-HU" sz="1400" dirty="0">
                <a:solidFill>
                  <a:schemeClr val="bg1"/>
                </a:solidFill>
              </a:rPr>
            </a:br>
            <a:br>
              <a:rPr lang="hu-HU" sz="1400" dirty="0">
                <a:solidFill>
                  <a:schemeClr val="bg1"/>
                </a:solidFill>
              </a:rPr>
            </a:br>
            <a:br>
              <a:rPr lang="hu-HU" sz="1400" dirty="0">
                <a:solidFill>
                  <a:schemeClr val="bg1"/>
                </a:solidFill>
              </a:rPr>
            </a:br>
            <a:br>
              <a:rPr lang="hu-HU" sz="1400" dirty="0">
                <a:solidFill>
                  <a:schemeClr val="bg1"/>
                </a:solidFill>
              </a:rPr>
            </a:br>
            <a:br>
              <a:rPr lang="hu-HU" sz="1400" dirty="0">
                <a:solidFill>
                  <a:schemeClr val="bg1"/>
                </a:solidFill>
              </a:rPr>
            </a:br>
            <a:br>
              <a:rPr lang="hu-HU" sz="1400" dirty="0">
                <a:solidFill>
                  <a:schemeClr val="bg1"/>
                </a:solidFill>
              </a:rPr>
            </a:br>
            <a:br>
              <a:rPr lang="hu-HU" sz="1400" dirty="0">
                <a:solidFill>
                  <a:schemeClr val="bg1"/>
                </a:solidFill>
              </a:rPr>
            </a:br>
            <a:br>
              <a:rPr lang="hu-HU" sz="1400" dirty="0">
                <a:solidFill>
                  <a:schemeClr val="bg1"/>
                </a:solidFill>
              </a:rPr>
            </a:br>
            <a:br>
              <a:rPr lang="hu-HU" sz="1400" dirty="0">
                <a:solidFill>
                  <a:schemeClr val="bg1"/>
                </a:solidFill>
              </a:rPr>
            </a:br>
            <a:br>
              <a:rPr lang="hu-HU" sz="1400" dirty="0">
                <a:solidFill>
                  <a:schemeClr val="bg1"/>
                </a:solidFill>
              </a:rPr>
            </a:br>
            <a:endParaRPr lang="hu-HU" sz="1400" dirty="0">
              <a:solidFill>
                <a:schemeClr val="bg1"/>
              </a:solidFill>
            </a:endParaRPr>
          </a:p>
        </p:txBody>
      </p:sp>
      <p:graphicFrame>
        <p:nvGraphicFramePr>
          <p:cNvPr id="10" name="Tábláza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934959"/>
              </p:ext>
            </p:extLst>
          </p:nvPr>
        </p:nvGraphicFramePr>
        <p:xfrm>
          <a:off x="1487488" y="1556792"/>
          <a:ext cx="9793088" cy="4149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7896">
                  <a:extLst>
                    <a:ext uri="{9D8B030D-6E8A-4147-A177-3AD203B41FA5}">
                      <a16:colId xmlns:a16="http://schemas.microsoft.com/office/drawing/2014/main" val="862156523"/>
                    </a:ext>
                  </a:extLst>
                </a:gridCol>
                <a:gridCol w="7235192">
                  <a:extLst>
                    <a:ext uri="{9D8B030D-6E8A-4147-A177-3AD203B41FA5}">
                      <a16:colId xmlns:a16="http://schemas.microsoft.com/office/drawing/2014/main" val="3188085263"/>
                    </a:ext>
                  </a:extLst>
                </a:gridCol>
              </a:tblGrid>
              <a:tr h="612085">
                <a:tc>
                  <a:txBody>
                    <a:bodyPr/>
                    <a:lstStyle/>
                    <a:p>
                      <a:pPr algn="just"/>
                      <a:r>
                        <a:rPr lang="hu-HU" sz="2000" b="1" dirty="0">
                          <a:solidFill>
                            <a:schemeClr val="tx1"/>
                          </a:solidFill>
                        </a:rPr>
                        <a:t>1. Az</a:t>
                      </a:r>
                      <a:r>
                        <a:rPr lang="hu-HU" sz="2000" b="1" baseline="0" dirty="0">
                          <a:solidFill>
                            <a:schemeClr val="tx1"/>
                          </a:solidFill>
                        </a:rPr>
                        <a:t> óra célja</a:t>
                      </a:r>
                      <a:endParaRPr lang="hu-H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>
                          <a:solidFill>
                            <a:schemeClr val="tx1"/>
                          </a:solidFill>
                        </a:rPr>
                        <a:t>Átfogó képet adni a piackutatás fogalmáról és gyakorlatáról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960411"/>
                  </a:ext>
                </a:extLst>
              </a:tr>
              <a:tr h="345961">
                <a:tc>
                  <a:txBody>
                    <a:bodyPr/>
                    <a:lstStyle/>
                    <a:p>
                      <a:pPr algn="just"/>
                      <a:r>
                        <a:rPr lang="hu-HU" sz="2000" b="1" dirty="0">
                          <a:solidFill>
                            <a:schemeClr val="tx1"/>
                          </a:solidFill>
                        </a:rPr>
                        <a:t>Időkeret</a:t>
                      </a:r>
                      <a:r>
                        <a:rPr lang="hu-HU" sz="2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hu-H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b="1" dirty="0">
                          <a:solidFill>
                            <a:schemeClr val="tx1"/>
                          </a:solidFill>
                        </a:rPr>
                        <a:t>4 x 45 min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946328"/>
                  </a:ext>
                </a:extLst>
              </a:tr>
              <a:tr h="612085">
                <a:tc>
                  <a:txBody>
                    <a:bodyPr/>
                    <a:lstStyle/>
                    <a:p>
                      <a:pPr algn="just"/>
                      <a:r>
                        <a:rPr lang="hu-HU" sz="2000" b="1" dirty="0">
                          <a:solidFill>
                            <a:schemeClr val="tx1"/>
                          </a:solidFill>
                        </a:rPr>
                        <a:t>2. Célcsoport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>
                          <a:solidFill>
                            <a:schemeClr val="tx1"/>
                          </a:solidFill>
                        </a:rPr>
                        <a:t>Középiskola</a:t>
                      </a:r>
                      <a:r>
                        <a:rPr lang="hu-HU" sz="2000" baseline="0" dirty="0">
                          <a:solidFill>
                            <a:schemeClr val="tx1"/>
                          </a:solidFill>
                        </a:rPr>
                        <a:t> bármely osztálya, javasolt közgazdasági képzések esetén </a:t>
                      </a:r>
                      <a:endParaRPr lang="hu-H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378158"/>
                  </a:ext>
                </a:extLst>
              </a:tr>
              <a:tr h="345961">
                <a:tc>
                  <a:txBody>
                    <a:bodyPr/>
                    <a:lstStyle/>
                    <a:p>
                      <a:pPr algn="just"/>
                      <a:r>
                        <a:rPr lang="hu-HU" sz="2000" b="1" dirty="0">
                          <a:solidFill>
                            <a:schemeClr val="tx1"/>
                          </a:solidFill>
                        </a:rPr>
                        <a:t>3. Igényelt eszközök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tananyag nem igényel online támogatást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59711"/>
                  </a:ext>
                </a:extLst>
              </a:tr>
              <a:tr h="612085">
                <a:tc>
                  <a:txBody>
                    <a:bodyPr/>
                    <a:lstStyle/>
                    <a:p>
                      <a:pPr algn="just"/>
                      <a:r>
                        <a:rPr lang="hu-HU" sz="2000" b="1" dirty="0">
                          <a:solidFill>
                            <a:schemeClr val="tx1"/>
                          </a:solidFill>
                        </a:rPr>
                        <a:t>4. Megjegyzés</a:t>
                      </a:r>
                      <a:r>
                        <a:rPr lang="hu-HU" sz="2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hu-H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tantárgy kiegészíthető csoportos/egyéni házi feladattal (erre példa lesz a tananyag végén)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063257"/>
                  </a:ext>
                </a:extLst>
              </a:tr>
              <a:tr h="1432264">
                <a:tc>
                  <a:txBody>
                    <a:bodyPr/>
                    <a:lstStyle/>
                    <a:p>
                      <a:pPr algn="just"/>
                      <a:r>
                        <a:rPr lang="hu-H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 Az óra felépítése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 defTabSz="457200" rtl="0" eaLnBrk="1" latinLnBrk="0" hangingPunct="1">
                        <a:buFontTx/>
                        <a:buChar char="-"/>
                      </a:pPr>
                      <a:r>
                        <a:rPr lang="hu-H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Az óra első</a:t>
                      </a:r>
                      <a:r>
                        <a:rPr lang="hu-HU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része elméleti kitekintés</a:t>
                      </a:r>
                    </a:p>
                    <a:p>
                      <a:pPr marL="171450" indent="-171450" algn="l" defTabSz="457200" rtl="0" eaLnBrk="1" latinLnBrk="0" hangingPunct="1">
                        <a:buFontTx/>
                        <a:buChar char="-"/>
                      </a:pPr>
                      <a:r>
                        <a:rPr lang="hu-HU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Az óra második része egy gyakorlati példa </a:t>
                      </a:r>
                      <a:r>
                        <a:rPr lang="hu-HU" sz="2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bemutatása </a:t>
                      </a:r>
                    </a:p>
                    <a:p>
                      <a:pPr marL="171450" indent="-171450" algn="l" defTabSz="457200" rtl="0" eaLnBrk="1" latinLnBrk="0" hangingPunct="1">
                        <a:buFontTx/>
                        <a:buChar char="-"/>
                      </a:pPr>
                      <a:r>
                        <a:rPr lang="hu-HU" sz="2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Az óra lezárása, ellenőrző kérdések </a:t>
                      </a:r>
                      <a:endParaRPr lang="hu-H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138320"/>
                  </a:ext>
                </a:extLst>
              </a:tr>
            </a:tbl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AF8B40B7-3620-4BBB-AE31-41406C9F3519}"/>
              </a:ext>
            </a:extLst>
          </p:cNvPr>
          <p:cNvSpPr txBox="1"/>
          <p:nvPr/>
        </p:nvSpPr>
        <p:spPr>
          <a:xfrm>
            <a:off x="2207568" y="838200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i="0" cap="all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Az óra vázlata</a:t>
            </a:r>
            <a:endParaRPr lang="cs-CZ" sz="3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31504" y="980728"/>
            <a:ext cx="10081120" cy="558900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u-HU" sz="3200" b="1" dirty="0"/>
              <a:t>A kvantitatív megkérdezés és segédeszköze a </a:t>
            </a:r>
            <a:r>
              <a:rPr lang="hu-HU" sz="3200" b="1" dirty="0" err="1"/>
              <a:t>sztenderdizált</a:t>
            </a:r>
            <a:r>
              <a:rPr lang="hu-HU" sz="3200" b="1" dirty="0"/>
              <a:t> kérdőív </a:t>
            </a:r>
          </a:p>
          <a:p>
            <a:pPr>
              <a:lnSpc>
                <a:spcPct val="100000"/>
              </a:lnSpc>
            </a:pPr>
            <a:r>
              <a:rPr lang="hu-HU" sz="2200" dirty="0"/>
              <a:t>A kvantitatív, számszerűsíthető, mennyiségi kutatások közé tartozik a </a:t>
            </a:r>
            <a:r>
              <a:rPr lang="hu-HU" sz="2200" dirty="0" err="1"/>
              <a:t>sztenderdizált</a:t>
            </a:r>
            <a:r>
              <a:rPr lang="hu-HU" sz="2200" dirty="0"/>
              <a:t>/ standard kérdőíves megkérdezés.</a:t>
            </a:r>
          </a:p>
          <a:p>
            <a:pPr fontAlgn="base">
              <a:lnSpc>
                <a:spcPct val="100000"/>
              </a:lnSpc>
            </a:pPr>
            <a:r>
              <a:rPr lang="hu-HU" sz="2200" dirty="0"/>
              <a:t>A kvantitatív megkérdezés esetén az a cél, hogy statisztikai, matematikai módszerekkel értékelhető eredményeket kapjunk. </a:t>
            </a:r>
          </a:p>
          <a:p>
            <a:pPr fontAlgn="base">
              <a:lnSpc>
                <a:spcPct val="100000"/>
              </a:lnSpc>
            </a:pPr>
            <a:r>
              <a:rPr lang="hu-HU" sz="2200" dirty="0"/>
              <a:t>Az ezt biztosító kutatási </a:t>
            </a:r>
            <a:r>
              <a:rPr lang="hu-HU" sz="2200" b="1" dirty="0"/>
              <a:t>segédeszköz a standard kérdőív</a:t>
            </a:r>
            <a:r>
              <a:rPr lang="hu-HU" sz="2200" dirty="0"/>
              <a:t>, mely attól standard, hogy </a:t>
            </a:r>
            <a:r>
              <a:rPr lang="hu-HU" sz="2200" b="1" dirty="0"/>
              <a:t>minden megkérdezett ugyanazokat a kérdéseket és válaszalternatívákat látja,</a:t>
            </a:r>
            <a:r>
              <a:rPr lang="hu-HU" sz="2200" dirty="0"/>
              <a:t> ezáltal lesznek az eredmények </a:t>
            </a:r>
            <a:r>
              <a:rPr lang="hu-HU" sz="2200" dirty="0" err="1"/>
              <a:t>számszerűsíthetőek</a:t>
            </a:r>
            <a:r>
              <a:rPr lang="hu-HU" sz="220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hu-HU" b="1" dirty="0"/>
          </a:p>
          <a:p>
            <a:pPr marL="0" indent="0">
              <a:lnSpc>
                <a:spcPct val="100000"/>
              </a:lnSpc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75477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31504" y="980728"/>
            <a:ext cx="10225136" cy="558900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u-HU" sz="3200" b="1" dirty="0"/>
              <a:t>A megfigyeléses eljárás</a:t>
            </a:r>
          </a:p>
          <a:p>
            <a:pPr marL="0" indent="0">
              <a:lnSpc>
                <a:spcPct val="100000"/>
              </a:lnSpc>
              <a:buNone/>
            </a:pPr>
            <a:endParaRPr lang="hu-HU" sz="1000" b="1" dirty="0"/>
          </a:p>
          <a:p>
            <a:pPr fontAlgn="base">
              <a:lnSpc>
                <a:spcPct val="100000"/>
              </a:lnSpc>
            </a:pPr>
            <a:r>
              <a:rPr lang="hu-HU" sz="2400" dirty="0"/>
              <a:t>A megfigyelés a cselekvés, beszéd, teljesítmény, viselkedés stb. közvetlen észlelésen alapuló adatgyűjtési módja.</a:t>
            </a:r>
          </a:p>
          <a:p>
            <a:pPr fontAlgn="base">
              <a:lnSpc>
                <a:spcPct val="100000"/>
              </a:lnSpc>
            </a:pPr>
            <a:r>
              <a:rPr lang="hu-HU" sz="2400" dirty="0"/>
              <a:t>A megfigyeléses módszerek legnagyobb előnye az, hogy a valóságos, nem pedig a szándékolt vagy preferált magatartás mérését teszik lehetővé. </a:t>
            </a:r>
          </a:p>
          <a:p>
            <a:pPr fontAlgn="base">
              <a:lnSpc>
                <a:spcPct val="100000"/>
              </a:lnSpc>
            </a:pPr>
            <a:r>
              <a:rPr lang="hu-HU" sz="2400" dirty="0"/>
              <a:t>Ilyen például a próbavásárlás, amikor a kutató inkognitóban (nem felfedve magát) vásárol, hogy az eladó képességét, munkáját tesztelje. </a:t>
            </a:r>
          </a:p>
        </p:txBody>
      </p:sp>
    </p:spTree>
    <p:extLst>
      <p:ext uri="{BB962C8B-B14F-4D97-AF65-F5344CB8AC3E}">
        <p14:creationId xmlns:p14="http://schemas.microsoft.com/office/powerpoint/2010/main" val="1233121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31504" y="980728"/>
            <a:ext cx="9937104" cy="558900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hu-HU" sz="3500" b="1" dirty="0"/>
              <a:t>A kísérlet </a:t>
            </a:r>
          </a:p>
          <a:p>
            <a:pPr marL="0" indent="0">
              <a:lnSpc>
                <a:spcPct val="110000"/>
              </a:lnSpc>
              <a:buNone/>
            </a:pPr>
            <a:endParaRPr lang="hu-HU" sz="1300" b="1" dirty="0"/>
          </a:p>
          <a:p>
            <a:pPr fontAlgn="base">
              <a:lnSpc>
                <a:spcPct val="110000"/>
              </a:lnSpc>
            </a:pPr>
            <a:r>
              <a:rPr lang="hu-HU" sz="2600" dirty="0"/>
              <a:t>A kísérlet olyan primer eljárás, mely során szeretnénk valaminek az okát tudományosan megalapozott módon feltárni. Pl.: miét vásárolják az emberek szívesebben a piros színbe csomagolt kávét, mint a feketébe csomagoltat.</a:t>
            </a:r>
          </a:p>
          <a:p>
            <a:pPr fontAlgn="base">
              <a:lnSpc>
                <a:spcPct val="110000"/>
              </a:lnSpc>
            </a:pPr>
            <a:r>
              <a:rPr lang="hu-HU" sz="2600" dirty="0"/>
              <a:t>A kísérletek közé tartozik pl.: az ízteszt (élelmiszereknél alkalmazzák, egyes termékek ízének kóstoltatása és véleményezése), vagy épp a vakteszt, mely nevét onnan kapta, hogy nem látja a kísérletbe bevont tesztelő a tesztelt termék márkanevét (pl. nem tudja, hogy a Coca Cola vagy a Pepsi van e a pohárban és úgy kell véleményt mondjon az italról).</a:t>
            </a:r>
          </a:p>
          <a:p>
            <a:pPr fontAlgn="base">
              <a:lnSpc>
                <a:spcPct val="110000"/>
              </a:lnSpc>
            </a:pPr>
            <a:r>
              <a:rPr lang="hu-HU" sz="2600" dirty="0"/>
              <a:t>A gyakorlatban jellemző, hogy a primer eljárásokat vegyítik, együtt, egymást kiegészítve használják. </a:t>
            </a:r>
          </a:p>
          <a:p>
            <a:pPr fontAlgn="base">
              <a:lnSpc>
                <a:spcPct val="110000"/>
              </a:lnSpc>
            </a:pPr>
            <a:endParaRPr lang="hu-HU" dirty="0"/>
          </a:p>
          <a:p>
            <a:pPr fontAlgn="base">
              <a:lnSpc>
                <a:spcPct val="110000"/>
              </a:lnSpc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21045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03512" y="1412776"/>
            <a:ext cx="10225136" cy="558900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u-HU" sz="3200" b="1" dirty="0"/>
              <a:t>Gyakorlati példák  </a:t>
            </a:r>
          </a:p>
          <a:p>
            <a:pPr marL="0" indent="0">
              <a:lnSpc>
                <a:spcPct val="100000"/>
              </a:lnSpc>
              <a:buNone/>
            </a:pPr>
            <a:endParaRPr lang="hu-HU" sz="1000" b="1" dirty="0"/>
          </a:p>
          <a:p>
            <a:pPr fontAlgn="base">
              <a:lnSpc>
                <a:spcPct val="100000"/>
              </a:lnSpc>
            </a:pPr>
            <a:r>
              <a:rPr lang="hu-HU" sz="2200" dirty="0"/>
              <a:t>Első körben egy interjúvázlatra (guide) mutatunk be egy példát. (ez a kvalitatív megkérdezés segédeszköze.)</a:t>
            </a:r>
          </a:p>
          <a:p>
            <a:pPr fontAlgn="base">
              <a:lnSpc>
                <a:spcPct val="100000"/>
              </a:lnSpc>
            </a:pPr>
            <a:endParaRPr lang="hu-HU" dirty="0"/>
          </a:p>
          <a:p>
            <a:pPr fontAlgn="base">
              <a:lnSpc>
                <a:spcPct val="100000"/>
              </a:lnSpc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88939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08" y="216012"/>
            <a:ext cx="5040559" cy="642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5967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0" y="548680"/>
            <a:ext cx="5507118" cy="327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758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31504" y="1264116"/>
            <a:ext cx="9937104" cy="558900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u-HU" sz="3200" b="1" dirty="0"/>
              <a:t>Gyakorlati példák  </a:t>
            </a:r>
          </a:p>
          <a:p>
            <a:pPr marL="0" indent="0">
              <a:lnSpc>
                <a:spcPct val="100000"/>
              </a:lnSpc>
              <a:buNone/>
            </a:pPr>
            <a:endParaRPr lang="hu-HU" sz="1000" b="1" dirty="0"/>
          </a:p>
          <a:p>
            <a:pPr fontAlgn="base">
              <a:lnSpc>
                <a:spcPct val="100000"/>
              </a:lnSpc>
            </a:pPr>
            <a:r>
              <a:rPr lang="hu-HU" sz="2200" dirty="0"/>
              <a:t>Ezt követően egy </a:t>
            </a:r>
            <a:r>
              <a:rPr lang="hu-HU" sz="2200" dirty="0" err="1"/>
              <a:t>sztenderdizált</a:t>
            </a:r>
            <a:r>
              <a:rPr lang="hu-HU" sz="2200" dirty="0"/>
              <a:t> kérdőívre láthatnak egy példát (ez a kvantitatív megkérdezés segédeszköze.)</a:t>
            </a:r>
          </a:p>
          <a:p>
            <a:pPr fontAlgn="base">
              <a:lnSpc>
                <a:spcPct val="100000"/>
              </a:lnSpc>
            </a:pPr>
            <a:endParaRPr lang="hu-HU" dirty="0"/>
          </a:p>
          <a:p>
            <a:pPr fontAlgn="base">
              <a:lnSpc>
                <a:spcPct val="100000"/>
              </a:lnSpc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966074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72368"/>
            <a:ext cx="9188376" cy="666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46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116632"/>
            <a:ext cx="9659813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11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199220"/>
            <a:ext cx="9537041" cy="645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49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57400" y="1412777"/>
            <a:ext cx="8071048" cy="3744415"/>
          </a:xfrm>
        </p:spPr>
        <p:txBody>
          <a:bodyPr>
            <a:normAutofit/>
          </a:bodyPr>
          <a:lstStyle/>
          <a:p>
            <a:pPr marL="171450" indent="-171450" algn="just">
              <a:buFontTx/>
              <a:buChar char="-"/>
            </a:pPr>
            <a:endParaRPr lang="hu-HU" b="1" dirty="0">
              <a:solidFill>
                <a:schemeClr val="dk1"/>
              </a:solidFill>
            </a:endParaRPr>
          </a:p>
          <a:p>
            <a:pPr marL="0" indent="0" algn="just">
              <a:buNone/>
            </a:pPr>
            <a:r>
              <a:rPr lang="hu-HU" sz="3200" b="1" dirty="0">
                <a:solidFill>
                  <a:schemeClr val="dk1"/>
                </a:solidFill>
              </a:rPr>
              <a:t>Elméleti kitekintés I.: Alapfogalmak  </a:t>
            </a:r>
          </a:p>
          <a:p>
            <a:r>
              <a:rPr lang="hu-HU" i="1" dirty="0"/>
              <a:t>Ebből a fejezetrészből megismerheti:</a:t>
            </a:r>
            <a:endParaRPr lang="hu-HU" dirty="0"/>
          </a:p>
          <a:p>
            <a:r>
              <a:rPr lang="hu-HU" i="1" dirty="0"/>
              <a:t>- az adat és információ közötti különbséget, </a:t>
            </a:r>
            <a:endParaRPr lang="hu-HU" dirty="0"/>
          </a:p>
          <a:p>
            <a:r>
              <a:rPr lang="hu-HU" i="1" dirty="0"/>
              <a:t>- az információval szembeni elvárásokat</a:t>
            </a:r>
            <a:endParaRPr lang="hu-HU" dirty="0">
              <a:solidFill>
                <a:schemeClr val="bg1"/>
              </a:solidFill>
            </a:endParaRPr>
          </a:p>
          <a:p>
            <a:r>
              <a:rPr lang="hu-HU" i="1" dirty="0"/>
              <a:t>- a piackutatás és marketingkutatás fogalmát</a:t>
            </a:r>
            <a:r>
              <a:rPr lang="hu-HU" b="1" i="1" dirty="0"/>
              <a:t> </a:t>
            </a: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1703512" y="5334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1855912" y="6858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21108180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39516" y="1124744"/>
            <a:ext cx="9973108" cy="558900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u-HU" sz="3200" b="1" dirty="0"/>
              <a:t>Gyakorlati példák  </a:t>
            </a:r>
          </a:p>
          <a:p>
            <a:pPr marL="0" indent="0">
              <a:lnSpc>
                <a:spcPct val="100000"/>
              </a:lnSpc>
              <a:buNone/>
            </a:pPr>
            <a:endParaRPr lang="hu-HU" b="1" dirty="0"/>
          </a:p>
          <a:p>
            <a:pPr fontAlgn="base">
              <a:lnSpc>
                <a:spcPct val="100000"/>
              </a:lnSpc>
            </a:pPr>
            <a:r>
              <a:rPr lang="hu-HU" sz="2200" dirty="0"/>
              <a:t>Most pedig következzék egy megvalósult kvalitatív és kvantitatív kutatás bemutatása: a kutatás célja, eredményei és konklúziói. </a:t>
            </a:r>
          </a:p>
          <a:p>
            <a:pPr fontAlgn="base">
              <a:lnSpc>
                <a:spcPct val="100000"/>
              </a:lnSpc>
            </a:pPr>
            <a:endParaRPr lang="hu-HU" dirty="0"/>
          </a:p>
          <a:p>
            <a:pPr fontAlgn="base">
              <a:lnSpc>
                <a:spcPct val="100000"/>
              </a:lnSpc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495007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ím 1"/>
          <p:cNvSpPr>
            <a:spLocks noGrp="1"/>
          </p:cNvSpPr>
          <p:nvPr>
            <p:ph type="ctrTitle"/>
          </p:nvPr>
        </p:nvSpPr>
        <p:spPr>
          <a:xfrm>
            <a:off x="2783632" y="1221795"/>
            <a:ext cx="8718326" cy="212883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300" b="1" dirty="0">
                <a:solidFill>
                  <a:srgbClr val="00B0F0"/>
                </a:solidFill>
              </a:rPr>
              <a:t>Egészséges életmód, egészséges munkahely a Z generáció szemével</a:t>
            </a:r>
            <a:br>
              <a:rPr lang="hu-HU" sz="3300" dirty="0"/>
            </a:br>
            <a:endParaRPr lang="en-GB" sz="2400" dirty="0"/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2059783" y="5325048"/>
            <a:ext cx="18473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 sz="1350">
              <a:latin typeface="Calibri" pitchFamily="34" charset="0"/>
            </a:endParaRPr>
          </a:p>
        </p:txBody>
      </p:sp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2783632" y="3221251"/>
            <a:ext cx="3727847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dirty="0">
                <a:latin typeface="Calibri" pitchFamily="34" charset="0"/>
              </a:rPr>
              <a:t>Garai- Fodor Mónika</a:t>
            </a:r>
            <a:endParaRPr lang="hu-HU" sz="2000" dirty="0">
              <a:solidFill>
                <a:srgbClr val="FF9900"/>
              </a:solidFill>
              <a:latin typeface="Calibri" pitchFamily="34" charset="0"/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2808050" y="3565129"/>
            <a:ext cx="373022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b="1" dirty="0"/>
              <a:t>„Kulturális gazdaság”</a:t>
            </a:r>
          </a:p>
          <a:p>
            <a:pPr>
              <a:spcBef>
                <a:spcPct val="50000"/>
              </a:spcBef>
            </a:pPr>
            <a:r>
              <a:rPr lang="hu-HU" sz="2000" b="1" dirty="0" err="1">
                <a:latin typeface="Calibri" pitchFamily="34" charset="0"/>
              </a:rPr>
              <a:t>Kautz</a:t>
            </a:r>
            <a:r>
              <a:rPr lang="hu-HU" sz="2000" b="1" dirty="0">
                <a:latin typeface="Calibri" pitchFamily="34" charset="0"/>
              </a:rPr>
              <a:t> Konferencia </a:t>
            </a:r>
          </a:p>
          <a:p>
            <a:pPr>
              <a:spcBef>
                <a:spcPct val="50000"/>
              </a:spcBef>
            </a:pPr>
            <a:r>
              <a:rPr lang="hu-HU" sz="2000" b="1" dirty="0">
                <a:latin typeface="Calibri" pitchFamily="34" charset="0"/>
              </a:rPr>
              <a:t>Győr</a:t>
            </a:r>
          </a:p>
          <a:p>
            <a:pPr>
              <a:spcBef>
                <a:spcPct val="50000"/>
              </a:spcBef>
            </a:pPr>
            <a:r>
              <a:rPr lang="hu-HU" sz="2000" b="1" dirty="0">
                <a:latin typeface="Calibri" pitchFamily="34" charset="0"/>
              </a:rPr>
              <a:t>2018.06.05.</a:t>
            </a:r>
          </a:p>
          <a:p>
            <a:pPr>
              <a:spcBef>
                <a:spcPct val="50000"/>
              </a:spcBef>
            </a:pPr>
            <a:r>
              <a:rPr lang="hu-HU" sz="2000" dirty="0"/>
              <a:t> </a:t>
            </a:r>
            <a:r>
              <a:rPr lang="hu-HU" sz="2000" dirty="0">
                <a:solidFill>
                  <a:srgbClr val="FF9900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952" y="3156997"/>
            <a:ext cx="429055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807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59496" y="4915693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hu-HU" sz="3200" b="1" dirty="0"/>
              <a:t>A kutatás aktualitása-</a:t>
            </a:r>
            <a:br>
              <a:rPr lang="hu-HU" sz="3200" b="1" dirty="0">
                <a:solidFill>
                  <a:srgbClr val="0070C0"/>
                </a:solidFill>
              </a:rPr>
            </a:br>
            <a:r>
              <a:rPr lang="hu-HU" sz="3200" dirty="0">
                <a:solidFill>
                  <a:srgbClr val="0070C0"/>
                </a:solidFill>
              </a:rPr>
              <a:t>Generációs különbségek, </a:t>
            </a:r>
            <a:r>
              <a:rPr lang="hu-HU" sz="3200" dirty="0">
                <a:solidFill>
                  <a:srgbClr val="FFC000"/>
                </a:solidFill>
              </a:rPr>
              <a:t>egészségkultúra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23356" y="980728"/>
            <a:ext cx="10297144" cy="326350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hu-HU" sz="1800" dirty="0">
                <a:ea typeface="Calibri" panose="020F0502020204030204" pitchFamily="34" charset="0"/>
              </a:rPr>
              <a:t>A </a:t>
            </a:r>
            <a:r>
              <a:rPr lang="hu-HU" sz="18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generációs különbségek </a:t>
            </a:r>
            <a:r>
              <a:rPr lang="hu-HU" sz="1800" dirty="0">
                <a:ea typeface="Calibri" panose="020F0502020204030204" pitchFamily="34" charset="0"/>
              </a:rPr>
              <a:t>nyomon követhetők a </a:t>
            </a:r>
            <a:r>
              <a:rPr lang="hu-HU" sz="18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fogyasztói és vásárlói magatartás számos területén.</a:t>
            </a:r>
          </a:p>
          <a:p>
            <a:pPr algn="just">
              <a:lnSpc>
                <a:spcPct val="100000"/>
              </a:lnSpc>
            </a:pPr>
            <a:r>
              <a:rPr lang="hu-HU" sz="1800" dirty="0"/>
              <a:t>,,</a:t>
            </a:r>
            <a:r>
              <a:rPr lang="hu-HU" sz="1800" b="1" dirty="0">
                <a:solidFill>
                  <a:schemeClr val="accent1">
                    <a:lumMod val="75000"/>
                  </a:schemeClr>
                </a:solidFill>
              </a:rPr>
              <a:t>Az egészség </a:t>
            </a:r>
            <a:r>
              <a:rPr lang="hu-HU" sz="1800" dirty="0"/>
              <a:t>a szervezet és a környezet kölcsönhatásainak eredményeképpen alakul ki, fenntartása tudatos tevékenységet igényel’’(</a:t>
            </a:r>
            <a:r>
              <a:rPr lang="hu-HU" sz="1800" dirty="0" err="1"/>
              <a:t>Ewles&amp;Simnett</a:t>
            </a:r>
            <a:r>
              <a:rPr lang="hu-HU" sz="1800" dirty="0"/>
              <a:t>,1989)</a:t>
            </a:r>
          </a:p>
          <a:p>
            <a:pPr algn="just">
              <a:lnSpc>
                <a:spcPct val="100000"/>
              </a:lnSpc>
            </a:pPr>
            <a:r>
              <a:rPr lang="hu-HU" sz="1800" dirty="0"/>
              <a:t>,,Az </a:t>
            </a:r>
            <a:r>
              <a:rPr lang="hu-HU" sz="1800" b="1" dirty="0">
                <a:solidFill>
                  <a:schemeClr val="accent1">
                    <a:lumMod val="75000"/>
                  </a:schemeClr>
                </a:solidFill>
              </a:rPr>
              <a:t>egészség optimális állapota </a:t>
            </a:r>
            <a:r>
              <a:rPr lang="hu-HU" sz="1800" dirty="0"/>
              <a:t>egyenlő azon feltételek összességével, amelyek megléte esetén az egyén kibontakoztathatja a számára adott lehetőségek összességét” (Barabás,2006). </a:t>
            </a:r>
            <a:endParaRPr lang="hu-HU" sz="1800" dirty="0">
              <a:ea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hu-HU" sz="1800" dirty="0">
                <a:ea typeface="Calibri" panose="020F0502020204030204" pitchFamily="34" charset="0"/>
              </a:rPr>
              <a:t>,,Az </a:t>
            </a:r>
            <a:r>
              <a:rPr lang="hu-HU" sz="18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egészségre befolyással lévő személyes döntések </a:t>
            </a:r>
            <a:r>
              <a:rPr lang="hu-HU" sz="1800" dirty="0">
                <a:ea typeface="Calibri" panose="020F0502020204030204" pitchFamily="34" charset="0"/>
              </a:rPr>
              <a:t>halmaza, amelyre az egyénnek több-kevesebb befolyása van” (</a:t>
            </a:r>
            <a:r>
              <a:rPr lang="hu-HU" sz="1800" dirty="0" err="1">
                <a:ea typeface="Calibri" panose="020F0502020204030204" pitchFamily="34" charset="0"/>
              </a:rPr>
              <a:t>Lalond</a:t>
            </a:r>
            <a:r>
              <a:rPr lang="hu-HU" sz="1800" dirty="0">
                <a:ea typeface="Calibri" panose="020F0502020204030204" pitchFamily="34" charset="0"/>
              </a:rPr>
              <a:t>,1974). </a:t>
            </a:r>
          </a:p>
          <a:p>
            <a:pPr algn="just">
              <a:lnSpc>
                <a:spcPct val="100000"/>
              </a:lnSpc>
            </a:pPr>
            <a:r>
              <a:rPr lang="hu-HU" sz="18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Az </a:t>
            </a:r>
            <a:r>
              <a:rPr lang="hu-HU" sz="18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egészségkultúra</a:t>
            </a:r>
            <a:r>
              <a:rPr lang="hu-HU" sz="1800" b="1" dirty="0">
                <a:ea typeface="Calibri" panose="020F0502020204030204" pitchFamily="34" charset="0"/>
              </a:rPr>
              <a:t>,</a:t>
            </a:r>
            <a:r>
              <a:rPr lang="hu-HU" sz="1800" dirty="0">
                <a:ea typeface="Calibri" panose="020F0502020204030204" pitchFamily="34" charset="0"/>
              </a:rPr>
              <a:t> mint az általános vállalati kultúra része az egészség megőrzésével és a betegségek elkerülésével kapcsolatos ismereteket, szokásokat foglalja magába. Ezek révén </a:t>
            </a:r>
            <a:r>
              <a:rPr lang="hu-HU" sz="18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hozzásegíti az egyént, hogy szabályozza, optimalizálja egészségi állapotát, kielégítse egészséggel kapcsolatos szükségleteit</a:t>
            </a:r>
            <a:r>
              <a:rPr lang="hu-HU" sz="18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. </a:t>
            </a:r>
            <a:endParaRPr lang="hu-H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>
          <a:xfrm>
            <a:off x="11049000" y="5578475"/>
            <a:ext cx="1143000" cy="669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D3572F1-AD24-43E1-9252-95C7956FC9EB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7912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48852" y="860446"/>
            <a:ext cx="6554867" cy="1524000"/>
          </a:xfrm>
        </p:spPr>
        <p:txBody>
          <a:bodyPr/>
          <a:lstStyle/>
          <a:p>
            <a:pPr algn="l"/>
            <a:r>
              <a:rPr lang="hu-HU" b="1" dirty="0"/>
              <a:t>Módszertani háttér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>
          <a:xfrm>
            <a:off x="11334750" y="6170613"/>
            <a:ext cx="857250" cy="669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D3572F1-AD24-43E1-9252-95C7956FC9EB}" type="slidenum">
              <a:rPr lang="en-GB" smtClean="0"/>
              <a:pPr>
                <a:defRPr/>
              </a:pPr>
              <a:t>33</a:t>
            </a:fld>
            <a:endParaRPr lang="en-GB" dirty="0"/>
          </a:p>
        </p:txBody>
      </p:sp>
      <p:pic>
        <p:nvPicPr>
          <p:cNvPr id="26" name="Picture 6" descr="Képtalálat a következőre: „karrier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3800" y="3017532"/>
            <a:ext cx="3423260" cy="2743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AutoShape 23"/>
          <p:cNvSpPr>
            <a:spLocks noChangeArrowheads="1"/>
          </p:cNvSpPr>
          <p:nvPr/>
        </p:nvSpPr>
        <p:spPr bwMode="auto">
          <a:xfrm>
            <a:off x="3378588" y="2192747"/>
            <a:ext cx="900113" cy="3429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 sz="1350"/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4338857" y="2153769"/>
            <a:ext cx="2035969" cy="5357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b="1" dirty="0"/>
              <a:t>829 fős kvóta szerinti</a:t>
            </a:r>
          </a:p>
          <a:p>
            <a:pPr algn="ctr"/>
            <a:r>
              <a:rPr lang="hu-HU" b="1" dirty="0"/>
              <a:t> mintavétel </a:t>
            </a: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812538" y="2110512"/>
            <a:ext cx="2496741" cy="6750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b="1" dirty="0"/>
              <a:t>Kvantitatív kutatás</a:t>
            </a:r>
          </a:p>
        </p:txBody>
      </p:sp>
      <p:sp>
        <p:nvSpPr>
          <p:cNvPr id="3" name="Téglalap 2"/>
          <p:cNvSpPr/>
          <p:nvPr/>
        </p:nvSpPr>
        <p:spPr>
          <a:xfrm>
            <a:off x="7320136" y="2192747"/>
            <a:ext cx="3643748" cy="39703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hu-HU" b="1" dirty="0"/>
              <a:t>Kutatás kérdései:</a:t>
            </a:r>
          </a:p>
          <a:p>
            <a:pPr algn="just"/>
            <a:endParaRPr lang="hu-HU" b="1" dirty="0"/>
          </a:p>
          <a:p>
            <a:pPr marL="257175" indent="-257175" algn="just">
              <a:buFont typeface="Symbol" panose="05050102010706020507" pitchFamily="18" charset="2"/>
              <a:buChar char=""/>
            </a:pP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szabadidő eltöltési s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zokások </a:t>
            </a:r>
          </a:p>
          <a:p>
            <a:pPr algn="just"/>
            <a:endParaRPr lang="hu-HU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57175" indent="-257175" algn="just">
              <a:buFont typeface="Symbol" panose="05050102010706020507" pitchFamily="18" charset="2"/>
              <a:buChar char=""/>
            </a:pPr>
            <a:r>
              <a:rPr lang="hu-HU" dirty="0">
                <a:solidFill>
                  <a:srgbClr val="4545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egészséges életmód megítélése</a:t>
            </a:r>
          </a:p>
          <a:p>
            <a:pPr algn="just"/>
            <a:endParaRPr lang="hu-HU" dirty="0">
              <a:solidFill>
                <a:srgbClr val="454545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57175" indent="-257175" algn="just">
              <a:buFont typeface="Symbol" panose="05050102010706020507" pitchFamily="18" charset="2"/>
              <a:buChar char=""/>
            </a:pPr>
            <a:r>
              <a:rPr lang="hu-HU" dirty="0">
                <a:solidFill>
                  <a:srgbClr val="4545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egészséges munkahely megítélése</a:t>
            </a:r>
          </a:p>
          <a:p>
            <a:pPr algn="just"/>
            <a:endParaRPr lang="hu-HU" dirty="0">
              <a:solidFill>
                <a:srgbClr val="454545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57175" indent="-257175" algn="just">
              <a:buFont typeface="Symbol" panose="05050102010706020507" pitchFamily="18" charset="2"/>
              <a:buChar char=""/>
            </a:pPr>
            <a:r>
              <a:rPr lang="hu-HU" dirty="0">
                <a:solidFill>
                  <a:srgbClr val="4545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egészség megőrzés fontossága munkahely választás során </a:t>
            </a:r>
          </a:p>
          <a:p>
            <a:pPr marL="257175" indent="-257175" algn="just">
              <a:buFont typeface="Symbol" panose="05050102010706020507" pitchFamily="18" charset="2"/>
              <a:buChar char=""/>
            </a:pP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9" name="Szögletes összekötő 48"/>
          <p:cNvCxnSpPr/>
          <p:nvPr/>
        </p:nvCxnSpPr>
        <p:spPr>
          <a:xfrm>
            <a:off x="6374824" y="2364199"/>
            <a:ext cx="885156" cy="653333"/>
          </a:xfrm>
          <a:prstGeom prst="bentConnector3">
            <a:avLst/>
          </a:prstGeom>
          <a:ln w="571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Szövegdoboz 49"/>
          <p:cNvSpPr txBox="1"/>
          <p:nvPr/>
        </p:nvSpPr>
        <p:spPr>
          <a:xfrm>
            <a:off x="6489450" y="3262776"/>
            <a:ext cx="10625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4509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>
          <a:xfrm>
            <a:off x="11049000" y="5578475"/>
            <a:ext cx="1143000" cy="669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D3572F1-AD24-43E1-9252-95C7956FC9EB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  <p:pic>
        <p:nvPicPr>
          <p:cNvPr id="2050" name="Kép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697" y="2348880"/>
            <a:ext cx="5119352" cy="261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ím 1"/>
          <p:cNvSpPr txBox="1">
            <a:spLocks/>
          </p:cNvSpPr>
          <p:nvPr/>
        </p:nvSpPr>
        <p:spPr bwMode="auto">
          <a:xfrm>
            <a:off x="1639910" y="1118048"/>
            <a:ext cx="7886700" cy="99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>
              <a:spcAft>
                <a:spcPts val="0"/>
              </a:spcAft>
            </a:pPr>
            <a:r>
              <a:rPr lang="hu-HU" sz="3300" b="1" dirty="0">
                <a:latin typeface="Arial" panose="020B0604020202020204" pitchFamily="34" charset="0"/>
                <a:cs typeface="Arial" panose="020B0604020202020204" pitchFamily="34" charset="0"/>
              </a:rPr>
              <a:t>Eredmények</a:t>
            </a:r>
            <a:r>
              <a:rPr lang="hu-HU" sz="33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hu-HU" sz="33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spontás</a:t>
            </a:r>
            <a:r>
              <a:rPr lang="hu-HU" sz="33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asszociáció a </a:t>
            </a:r>
            <a:r>
              <a:rPr lang="hu-HU" sz="33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fitness-ről</a:t>
            </a:r>
            <a:r>
              <a:rPr lang="hu-HU" sz="33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és a magyar </a:t>
            </a:r>
            <a:r>
              <a:rPr lang="hu-HU" sz="33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fitnessről</a:t>
            </a:r>
            <a:r>
              <a:rPr lang="hu-HU" sz="33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165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Kép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527" y="3106392"/>
            <a:ext cx="4494089" cy="289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6070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35560" y="346031"/>
            <a:ext cx="9001000" cy="1552908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hu-HU" sz="3600" b="1" dirty="0"/>
              <a:t>Eredmények</a:t>
            </a:r>
            <a:br>
              <a:rPr lang="hu-HU" sz="3600" b="1" dirty="0"/>
            </a:br>
            <a:r>
              <a:rPr lang="hu-HU" sz="3600" dirty="0">
                <a:solidFill>
                  <a:schemeClr val="accent1">
                    <a:lumMod val="75000"/>
                  </a:schemeClr>
                </a:solidFill>
              </a:rPr>
              <a:t>Sportolási és prevenciós tevékenységek megítélése </a:t>
            </a:r>
            <a:br>
              <a:rPr lang="hu-HU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sz="1500" dirty="0">
                <a:solidFill>
                  <a:schemeClr val="accent1">
                    <a:lumMod val="75000"/>
                  </a:schemeClr>
                </a:solidFill>
              </a:rPr>
              <a:t>(átlag, ahol, 1=egyáltalán nem jellemző rám, 4= teljes mértékben jellemző rám)</a:t>
            </a:r>
            <a:br>
              <a:rPr lang="hu-HU" sz="1500" dirty="0">
                <a:solidFill>
                  <a:schemeClr val="accent1">
                    <a:lumMod val="75000"/>
                  </a:schemeClr>
                </a:solidFill>
              </a:rPr>
            </a:br>
            <a:endParaRPr lang="hu-HU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123021" y="6396553"/>
            <a:ext cx="195758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900" dirty="0">
                <a:solidFill>
                  <a:srgbClr val="4545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Forrás: saját kutatás, 2018. N=829</a:t>
            </a:r>
            <a:endParaRPr lang="hu-HU" sz="9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010839"/>
              </p:ext>
            </p:extLst>
          </p:nvPr>
        </p:nvGraphicFramePr>
        <p:xfrm>
          <a:off x="2135560" y="1898939"/>
          <a:ext cx="8871520" cy="4451121"/>
        </p:xfrm>
        <a:graphic>
          <a:graphicData uri="http://schemas.openxmlformats.org/drawingml/2006/table">
            <a:tbl>
              <a:tblPr firstRow="1" firstCol="1" bandRow="1"/>
              <a:tblGrid>
                <a:gridCol w="5770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3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6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0182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1" i="0" u="none" strike="noStrike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Állítások</a:t>
                      </a:r>
                    </a:p>
                  </a:txBody>
                  <a:tcPr marL="6019" marR="6019" marT="6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átlag</a:t>
                      </a:r>
                    </a:p>
                  </a:txBody>
                  <a:tcPr marL="6019" marR="6019" marT="6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generációs átlag </a:t>
                      </a:r>
                    </a:p>
                  </a:txBody>
                  <a:tcPr marL="6019" marR="6019" marT="6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802">
                <a:tc>
                  <a:txBody>
                    <a:bodyPr/>
                    <a:lstStyle/>
                    <a:p>
                      <a:pPr algn="just" rtl="0" fontAlgn="ctr"/>
                      <a:r>
                        <a:rPr lang="hu-HU" sz="1400" b="0" i="0" u="none" strike="noStrike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Rendszeresen (hetente minimum 3-szor) sportolok</a:t>
                      </a:r>
                    </a:p>
                  </a:txBody>
                  <a:tcPr marL="6019" marR="6019" marT="6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2,45</a:t>
                      </a:r>
                    </a:p>
                  </a:txBody>
                  <a:tcPr marL="6019" marR="6019" marT="6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2,58</a:t>
                      </a:r>
                    </a:p>
                  </a:txBody>
                  <a:tcPr marL="6019" marR="6019" marT="6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802">
                <a:tc>
                  <a:txBody>
                    <a:bodyPr/>
                    <a:lstStyle/>
                    <a:p>
                      <a:pPr algn="just" rtl="0" fontAlgn="ctr"/>
                      <a:r>
                        <a:rPr lang="nn-NO" sz="1400" b="0" i="0" u="none" strike="noStrike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Odafigyelek arra, hogy mit és mennyit eszek</a:t>
                      </a:r>
                    </a:p>
                  </a:txBody>
                  <a:tcPr marL="6019" marR="6019" marT="6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2,64</a:t>
                      </a:r>
                    </a:p>
                  </a:txBody>
                  <a:tcPr marL="6019" marR="6019" marT="6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2,63</a:t>
                      </a:r>
                    </a:p>
                  </a:txBody>
                  <a:tcPr marL="6019" marR="6019" marT="6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299">
                <a:tc>
                  <a:txBody>
                    <a:bodyPr/>
                    <a:lstStyle/>
                    <a:p>
                      <a:pPr algn="just" rtl="0" fontAlgn="ctr"/>
                      <a:r>
                        <a:rPr lang="hu-HU" sz="1400" b="0" i="0" u="none" strike="noStrike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Számolom a bevitt kalóriákat</a:t>
                      </a:r>
                    </a:p>
                  </a:txBody>
                  <a:tcPr marL="6019" marR="6019" marT="6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1,59</a:t>
                      </a:r>
                    </a:p>
                  </a:txBody>
                  <a:tcPr marL="6019" marR="6019" marT="6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1,55</a:t>
                      </a:r>
                    </a:p>
                  </a:txBody>
                  <a:tcPr marL="6019" marR="6019" marT="6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802">
                <a:tc>
                  <a:txBody>
                    <a:bodyPr/>
                    <a:lstStyle/>
                    <a:p>
                      <a:pPr algn="just" rtl="0" fontAlgn="ctr"/>
                      <a:r>
                        <a:rPr lang="hu-HU" sz="1400" b="0" i="0" u="none" strike="noStrike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Odafigyelek arra, hogy eleget pihenjek, aludjak </a:t>
                      </a:r>
                    </a:p>
                  </a:txBody>
                  <a:tcPr marL="6019" marR="6019" marT="6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2,67</a:t>
                      </a:r>
                    </a:p>
                  </a:txBody>
                  <a:tcPr marL="6019" marR="6019" marT="6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2,61</a:t>
                      </a:r>
                    </a:p>
                  </a:txBody>
                  <a:tcPr marL="6019" marR="6019" marT="6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635">
                <a:tc>
                  <a:txBody>
                    <a:bodyPr/>
                    <a:lstStyle/>
                    <a:p>
                      <a:pPr algn="just" rtl="0" fontAlgn="ctr"/>
                      <a:r>
                        <a:rPr lang="hu-HU" sz="1400" b="0" i="0" u="none" strike="noStrike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Rendszeres járok orvosi szűrésekre </a:t>
                      </a:r>
                    </a:p>
                  </a:txBody>
                  <a:tcPr marL="6019" marR="6019" marT="6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2,23</a:t>
                      </a:r>
                    </a:p>
                  </a:txBody>
                  <a:tcPr marL="6019" marR="6019" marT="6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2,03</a:t>
                      </a:r>
                    </a:p>
                  </a:txBody>
                  <a:tcPr marL="6019" marR="6019" marT="6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802">
                <a:tc>
                  <a:txBody>
                    <a:bodyPr/>
                    <a:lstStyle/>
                    <a:p>
                      <a:pPr algn="just" rtl="0" fontAlgn="ctr"/>
                      <a:r>
                        <a:rPr lang="hu-HU" sz="1400" b="0" i="0" u="none" strike="noStrike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 mozgásszervi panaszaim vannak, azonnal szakorvoshoz fordulok</a:t>
                      </a:r>
                    </a:p>
                  </a:txBody>
                  <a:tcPr marL="6019" marR="6019" marT="6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2,22</a:t>
                      </a:r>
                    </a:p>
                  </a:txBody>
                  <a:tcPr marL="6019" marR="6019" marT="6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2,12</a:t>
                      </a:r>
                    </a:p>
                  </a:txBody>
                  <a:tcPr marL="6019" marR="6019" marT="6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802">
                <a:tc>
                  <a:txBody>
                    <a:bodyPr/>
                    <a:lstStyle/>
                    <a:p>
                      <a:pPr algn="just" rtl="0" fontAlgn="ctr"/>
                      <a:r>
                        <a:rPr lang="hu-HU" sz="1400" b="0" i="0" u="none" strike="noStrike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Hiszek a természetgyógyászat pozitív hatásaiban </a:t>
                      </a:r>
                    </a:p>
                  </a:txBody>
                  <a:tcPr marL="6019" marR="6019" marT="6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2,21</a:t>
                      </a:r>
                    </a:p>
                  </a:txBody>
                  <a:tcPr marL="6019" marR="6019" marT="6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2,11</a:t>
                      </a:r>
                    </a:p>
                  </a:txBody>
                  <a:tcPr marL="6019" marR="6019" marT="6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9802">
                <a:tc>
                  <a:txBody>
                    <a:bodyPr/>
                    <a:lstStyle/>
                    <a:p>
                      <a:pPr algn="just" rtl="0" fontAlgn="ctr"/>
                      <a:r>
                        <a:rPr lang="hu-HU" sz="1400" b="0" i="0" u="none" strike="noStrike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 mozgásszervi panaszaim vannak, először az edzőmtől kérek tanácsot </a:t>
                      </a:r>
                    </a:p>
                  </a:txBody>
                  <a:tcPr marL="6019" marR="6019" marT="6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1,58</a:t>
                      </a:r>
                    </a:p>
                  </a:txBody>
                  <a:tcPr marL="6019" marR="6019" marT="6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1,64</a:t>
                      </a:r>
                    </a:p>
                  </a:txBody>
                  <a:tcPr marL="6019" marR="6019" marT="6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3635">
                <a:tc>
                  <a:txBody>
                    <a:bodyPr/>
                    <a:lstStyle/>
                    <a:p>
                      <a:pPr algn="just" rtl="0" fontAlgn="ctr"/>
                      <a:r>
                        <a:rPr lang="hu-HU" sz="1400" b="0" i="0" u="none" strike="noStrike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Rendszeresen járok gyógytornászhoz</a:t>
                      </a:r>
                    </a:p>
                  </a:txBody>
                  <a:tcPr marL="6019" marR="6019" marT="6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1,32</a:t>
                      </a:r>
                    </a:p>
                  </a:txBody>
                  <a:tcPr marL="6019" marR="6019" marT="6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1,25</a:t>
                      </a:r>
                    </a:p>
                  </a:txBody>
                  <a:tcPr marL="6019" marR="6019" marT="6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9802">
                <a:tc>
                  <a:txBody>
                    <a:bodyPr/>
                    <a:lstStyle/>
                    <a:p>
                      <a:pPr algn="just" rtl="0" fontAlgn="ctr"/>
                      <a:r>
                        <a:rPr lang="hu-HU" sz="1400" b="0" i="0" u="none" strike="noStrike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Mozgásszervi panaszaim esetén először gyógytornász véleményét kérem ki</a:t>
                      </a:r>
                    </a:p>
                  </a:txBody>
                  <a:tcPr marL="6019" marR="6019" marT="6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1,41</a:t>
                      </a:r>
                    </a:p>
                  </a:txBody>
                  <a:tcPr marL="6019" marR="6019" marT="6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1,29</a:t>
                      </a:r>
                    </a:p>
                  </a:txBody>
                  <a:tcPr marL="6019" marR="6019" marT="6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9802">
                <a:tc>
                  <a:txBody>
                    <a:bodyPr/>
                    <a:lstStyle/>
                    <a:p>
                      <a:pPr algn="just" rtl="0" fontAlgn="ctr"/>
                      <a:r>
                        <a:rPr lang="hu-HU" sz="1400" b="0" i="0" u="none" strike="noStrike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Rendszeresen igénybe veszem sportpszichológus tanácsait</a:t>
                      </a:r>
                    </a:p>
                  </a:txBody>
                  <a:tcPr marL="6019" marR="6019" marT="6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1,18</a:t>
                      </a:r>
                    </a:p>
                  </a:txBody>
                  <a:tcPr marL="6019" marR="6019" marT="6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1,19</a:t>
                      </a:r>
                    </a:p>
                  </a:txBody>
                  <a:tcPr marL="6019" marR="6019" marT="6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2689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>
          <a:xfrm>
            <a:off x="11049000" y="5578475"/>
            <a:ext cx="1143000" cy="669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Téglalap 6"/>
          <p:cNvSpPr/>
          <p:nvPr/>
        </p:nvSpPr>
        <p:spPr>
          <a:xfrm>
            <a:off x="623392" y="6381328"/>
            <a:ext cx="195758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900" dirty="0">
                <a:solidFill>
                  <a:srgbClr val="4545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Forrás: saját kutatás, 2018. N=829</a:t>
            </a:r>
            <a:endParaRPr lang="hu-HU" sz="9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 bwMode="auto">
          <a:xfrm>
            <a:off x="1889379" y="758931"/>
            <a:ext cx="9731121" cy="99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>
              <a:spcAft>
                <a:spcPts val="0"/>
              </a:spcAft>
            </a:pPr>
            <a:r>
              <a:rPr lang="hu-HU" sz="3200" b="1" dirty="0">
                <a:latin typeface="Arial" panose="020B0604020202020204" pitchFamily="34" charset="0"/>
                <a:cs typeface="Arial" panose="020B0604020202020204" pitchFamily="34" charset="0"/>
              </a:rPr>
              <a:t>Eredmények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hu-H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Időmérleg - Szabadidő eltöltési szokások </a:t>
            </a:r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193641"/>
              </p:ext>
            </p:extLst>
          </p:nvPr>
        </p:nvGraphicFramePr>
        <p:xfrm>
          <a:off x="695400" y="1753103"/>
          <a:ext cx="9001000" cy="4531069"/>
        </p:xfrm>
        <a:graphic>
          <a:graphicData uri="http://schemas.openxmlformats.org/drawingml/2006/table">
            <a:tbl>
              <a:tblPr firstRow="1" firstCol="1" bandRow="1"/>
              <a:tblGrid>
                <a:gridCol w="5760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1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1" i="0" u="none" strike="noStrike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Aktivitások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i="0" u="none" strike="noStrike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említések (%) (relatív gyakoriság)</a:t>
                      </a:r>
                    </a:p>
                    <a:p>
                      <a:pPr algn="ctr" rtl="0" fontAlgn="ctr"/>
                      <a:endParaRPr lang="hu-HU" sz="1400" b="1" i="0" u="none" strike="noStrike" dirty="0">
                        <a:solidFill>
                          <a:srgbClr val="45454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i="0" u="none" strike="noStrike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generációs említések (%) (relatív gyakoriság)</a:t>
                      </a:r>
                    </a:p>
                    <a:p>
                      <a:pPr algn="ctr" rtl="0" fontAlgn="ctr"/>
                      <a:endParaRPr lang="hu-HU" sz="1400" b="1" i="0" u="none" strike="noStrike" dirty="0">
                        <a:solidFill>
                          <a:srgbClr val="45454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424">
                <a:tc>
                  <a:txBody>
                    <a:bodyPr/>
                    <a:lstStyle/>
                    <a:p>
                      <a:pPr algn="just" rtl="0" fontAlgn="ctr"/>
                      <a:r>
                        <a:rPr lang="hu-HU" sz="1400" b="0" i="0" u="none" strike="noStrike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Tanulás, önképzés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842">
                <a:tc>
                  <a:txBody>
                    <a:bodyPr/>
                    <a:lstStyle/>
                    <a:p>
                      <a:pPr algn="just" rtl="0" fontAlgn="ctr"/>
                      <a:r>
                        <a:rPr lang="hu-HU" sz="1400" b="0" i="0" u="none" strike="noStrike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Szórakozás, együttlét barátokkal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21%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27%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424">
                <a:tc>
                  <a:txBody>
                    <a:bodyPr/>
                    <a:lstStyle/>
                    <a:p>
                      <a:pPr algn="just" rtl="0" fontAlgn="ctr"/>
                      <a:r>
                        <a:rPr lang="hu-HU" sz="1400" b="0" i="0" u="none" strike="noStrike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Passzív kikapcsolódás, pihenés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21%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24%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424">
                <a:tc>
                  <a:txBody>
                    <a:bodyPr/>
                    <a:lstStyle/>
                    <a:p>
                      <a:pPr algn="just" rtl="0" fontAlgn="ctr"/>
                      <a:r>
                        <a:rPr lang="hu-HU" sz="1400" b="0" i="0" u="none" strike="noStrike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Háztartási munka 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19%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424">
                <a:tc>
                  <a:txBody>
                    <a:bodyPr/>
                    <a:lstStyle/>
                    <a:p>
                      <a:pPr algn="just" rtl="0" fontAlgn="ctr"/>
                      <a:r>
                        <a:rPr lang="hu-HU" sz="1400" b="0" i="0" u="none" strike="noStrike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Sportolás 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18%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21%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424">
                <a:tc>
                  <a:txBody>
                    <a:bodyPr/>
                    <a:lstStyle/>
                    <a:p>
                      <a:pPr algn="just" rtl="0" fontAlgn="ctr"/>
                      <a:r>
                        <a:rPr lang="hu-HU" sz="1400" b="0" i="0" u="none" strike="noStrike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Együttlét a családdal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21%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0791">
                <a:tc>
                  <a:txBody>
                    <a:bodyPr/>
                    <a:lstStyle/>
                    <a:p>
                      <a:pPr algn="just" rtl="0" fontAlgn="ctr"/>
                      <a:r>
                        <a:rPr lang="hu-HU" sz="1400" b="0" i="0" u="none" strike="noStrike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Aktív kikapcsolódás, kirándulás, természetjárás 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0791">
                <a:tc>
                  <a:txBody>
                    <a:bodyPr/>
                    <a:lstStyle/>
                    <a:p>
                      <a:pPr algn="just" rtl="0" fontAlgn="ctr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Kulturális programok, színház, opera, kiállítás, koncert 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5314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53217" y="620688"/>
            <a:ext cx="8653798" cy="1111763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hu-HU" b="1" dirty="0"/>
              <a:t>Eredmények </a:t>
            </a:r>
            <a:br>
              <a:rPr lang="hu-HU" b="1" dirty="0"/>
            </a:br>
            <a:r>
              <a:rPr lang="hu-HU" sz="2250" dirty="0">
                <a:solidFill>
                  <a:schemeClr val="accent1">
                    <a:lumMod val="75000"/>
                  </a:schemeClr>
                </a:solidFill>
              </a:rPr>
              <a:t>Jelenlegi vagy jövőben munkahely megválasztásának szempontrendszere </a:t>
            </a:r>
            <a:br>
              <a:rPr lang="hu-HU" sz="225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sz="1500" dirty="0">
                <a:solidFill>
                  <a:schemeClr val="accent1">
                    <a:lumMod val="75000"/>
                  </a:schemeClr>
                </a:solidFill>
              </a:rPr>
              <a:t>(1= egyáLtalán nem mérvadó, 4=teljes mértékben mérvadó) </a:t>
            </a:r>
            <a:br>
              <a:rPr lang="hu-HU" sz="2250" dirty="0">
                <a:solidFill>
                  <a:schemeClr val="accent1">
                    <a:lumMod val="75000"/>
                  </a:schemeClr>
                </a:solidFill>
              </a:rPr>
            </a:br>
            <a:endParaRPr lang="hu-HU" sz="22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695400" y="6112029"/>
            <a:ext cx="195758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900" dirty="0">
                <a:solidFill>
                  <a:srgbClr val="4545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Forrás: saját kutatás, 2018. N=829</a:t>
            </a:r>
            <a:endParaRPr lang="hu-HU" sz="9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746895"/>
              </p:ext>
            </p:extLst>
          </p:nvPr>
        </p:nvGraphicFramePr>
        <p:xfrm>
          <a:off x="767408" y="1916832"/>
          <a:ext cx="10425607" cy="4126232"/>
        </p:xfrm>
        <a:graphic>
          <a:graphicData uri="http://schemas.openxmlformats.org/drawingml/2006/table">
            <a:tbl>
              <a:tblPr/>
              <a:tblGrid>
                <a:gridCol w="8136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290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Állítások 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átlag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generációs átlag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munkahelyem közelében legyen sportolási lehetőség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2,07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2,15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904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munkahely </a:t>
                      </a:r>
                      <a:r>
                        <a:rPr lang="hu-HU" sz="1400" b="1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cafeteria</a:t>
                      </a:r>
                      <a:r>
                        <a:rPr lang="hu-HU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keretében támogassa a sportolási lehetőségeket (pl.: </a:t>
                      </a:r>
                      <a:r>
                        <a:rPr lang="hu-HU" sz="1400" b="1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szépkártya</a:t>
                      </a:r>
                      <a:r>
                        <a:rPr lang="hu-HU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hu-HU" sz="1400" b="1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  <a:r>
                        <a:rPr lang="hu-HU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400" b="1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hu-HU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400" b="1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</a:t>
                      </a:r>
                      <a:r>
                        <a:rPr lang="hu-HU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400" b="1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move</a:t>
                      </a:r>
                      <a:r>
                        <a:rPr lang="hu-HU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kártya)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2,44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2,53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904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munkahelyi büfében/étkezdében legyen lehetőség friss gyümölcsök, nyers zöldségek vásárlására/ fogyasztására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2,76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2,85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904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munkahely szervezzen a munkatársak számára ingyenes egészségügyi szűrő programokat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2,85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2,86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Legyen lehetőség ingyenes irodai masszázsra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2,53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2,58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munkahely biztosítsa a napi vízfogyasztásomhoz szükséges ásványvizet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3,03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3,17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Legyenek  egészségvédő- sport-programok on  (pl.: közös futás, futball meccsek)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2,43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2,55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904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munkahely szervezzen olyan egészségvédő, sport programokat, amelyekre családtagjaimmal is elmehetek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2,38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munkahelyen az irodai bútorok, eszközök (szék, monitor) ergonómikusak legyenek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3,09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2,99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2904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Ülő munka esetében olyan széket biztosítson a munkahely, melyen óvja a gerincemet, nem rontja a tartásomat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3,37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3,34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monitoromon legyen képernyővédő a látásom megóvása érdekében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3,18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3,18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40699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20213" y="548680"/>
            <a:ext cx="8918621" cy="1754341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hu-HU" sz="3600" b="1" dirty="0"/>
              <a:t>Eredmények</a:t>
            </a:r>
            <a:br>
              <a:rPr lang="hu-HU" sz="3600" b="1" dirty="0"/>
            </a:br>
            <a:r>
              <a:rPr lang="hu-HU" sz="3600" dirty="0">
                <a:solidFill>
                  <a:schemeClr val="accent1">
                    <a:lumMod val="75000"/>
                  </a:schemeClr>
                </a:solidFill>
              </a:rPr>
              <a:t>Munkahely vs szabadidő megítélése? </a:t>
            </a:r>
            <a:br>
              <a:rPr lang="hu-HU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sz="1500" dirty="0">
                <a:solidFill>
                  <a:schemeClr val="accent1">
                    <a:lumMod val="75000"/>
                  </a:schemeClr>
                </a:solidFill>
              </a:rPr>
              <a:t>(1=egyáLtalán nem mérvadó, 4=teljes mértékben mérvadó) </a:t>
            </a:r>
            <a:endParaRPr lang="hu-HU" sz="1500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602956"/>
              </p:ext>
            </p:extLst>
          </p:nvPr>
        </p:nvGraphicFramePr>
        <p:xfrm>
          <a:off x="841420" y="2492896"/>
          <a:ext cx="10207580" cy="3138791"/>
        </p:xfrm>
        <a:graphic>
          <a:graphicData uri="http://schemas.openxmlformats.org/drawingml/2006/table">
            <a:tbl>
              <a:tblPr/>
              <a:tblGrid>
                <a:gridCol w="8062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8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1807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Állítások 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átlag 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generációs átlag 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624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 megfizetik, inkább túlórázok, még akkor is, ha így nem jut időm a sportolásra, mozgásra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2,55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2,57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624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Szakmai fejlődésem érdekében hajlandó vagyok kevesebb időt tölteni a családommal, barátaimmal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2,28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2,36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624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 vállalok túlmunkát, még ha fizetnek is érte, ha emiatt, nem jut kellő idő magamra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2,07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2,07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624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Fontosabb a karrierem építése, mint az, hogy munka mellett legyen időm rendszeresen sportolni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2,22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2,35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624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 lehetőségem nyílik többet keresni, akkor hajlandóak vagyok a szabadidőmről is lemondani a magasabb bérért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2,36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624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Szakmai fejlődésem érdekében hajlandó vagyok lemondani a rendszeres sportról, testmozgásról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2,18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églalap 5"/>
          <p:cNvSpPr/>
          <p:nvPr/>
        </p:nvSpPr>
        <p:spPr>
          <a:xfrm>
            <a:off x="819229" y="5706146"/>
            <a:ext cx="195758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900" dirty="0">
                <a:solidFill>
                  <a:srgbClr val="4545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Forrás: saját kutatás, 2018. N=829</a:t>
            </a:r>
            <a:endParaRPr lang="hu-HU" sz="9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7055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03512" y="937370"/>
            <a:ext cx="7886700" cy="994172"/>
          </a:xfrm>
        </p:spPr>
        <p:txBody>
          <a:bodyPr/>
          <a:lstStyle/>
          <a:p>
            <a:pPr algn="l"/>
            <a:r>
              <a:rPr lang="hu-HU" b="1" dirty="0"/>
              <a:t>Konklúziók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91852" y="1949309"/>
            <a:ext cx="10376756" cy="3971321"/>
          </a:xfrm>
        </p:spPr>
        <p:txBody>
          <a:bodyPr>
            <a:noAutofit/>
          </a:bodyPr>
          <a:lstStyle/>
          <a:p>
            <a:pPr marL="257175" indent="-257175" algn="just">
              <a:lnSpc>
                <a:spcPct val="11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71450" algn="l"/>
              </a:tabLst>
            </a:pPr>
            <a:r>
              <a:rPr lang="hu-HU" sz="2000" dirty="0">
                <a:ea typeface="Times New Roman" panose="02020603050405020304" pitchFamily="18" charset="0"/>
              </a:rPr>
              <a:t>A kutatás eredményei szerint </a:t>
            </a:r>
            <a:r>
              <a:rPr lang="hu-HU" sz="2000" b="1" dirty="0">
                <a:solidFill>
                  <a:srgbClr val="0070C0"/>
                </a:solidFill>
                <a:ea typeface="Times New Roman" panose="02020603050405020304" pitchFamily="18" charset="0"/>
              </a:rPr>
              <a:t>a sport és a </a:t>
            </a:r>
            <a:r>
              <a:rPr lang="hu-HU" sz="20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fitness</a:t>
            </a:r>
            <a:r>
              <a:rPr lang="hu-HU" sz="2000" b="1" dirty="0">
                <a:solidFill>
                  <a:srgbClr val="0070C0"/>
                </a:solidFill>
                <a:ea typeface="Times New Roman" panose="02020603050405020304" pitchFamily="18" charset="0"/>
              </a:rPr>
              <a:t> iránt az emberek többségének nincs negatív attitűdje.</a:t>
            </a:r>
          </a:p>
          <a:p>
            <a:pPr marL="257175" indent="-257175" algn="just">
              <a:lnSpc>
                <a:spcPct val="11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71450" algn="l"/>
              </a:tabLst>
            </a:pPr>
            <a:r>
              <a:rPr lang="hu-HU" sz="2000" dirty="0">
                <a:ea typeface="Times New Roman" panose="02020603050405020304" pitchFamily="18" charset="0"/>
              </a:rPr>
              <a:t>A legtöbben ismert személyeket társítanak a hazai </a:t>
            </a:r>
            <a:r>
              <a:rPr lang="hu-HU" sz="2000" dirty="0" err="1">
                <a:ea typeface="Times New Roman" panose="02020603050405020304" pitchFamily="18" charset="0"/>
              </a:rPr>
              <a:t>fitness</a:t>
            </a:r>
            <a:r>
              <a:rPr lang="hu-HU" sz="2000" dirty="0">
                <a:ea typeface="Times New Roman" panose="02020603050405020304" pitchFamily="18" charset="0"/>
              </a:rPr>
              <a:t> világához, mely egy erős személyi kultuszt, magas fokú személyi márkaismertséget igazol.</a:t>
            </a:r>
          </a:p>
          <a:p>
            <a:pPr marL="257175" indent="-257175" algn="just">
              <a:lnSpc>
                <a:spcPct val="11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71450" algn="l"/>
              </a:tabLst>
            </a:pPr>
            <a:r>
              <a:rPr lang="hu-HU" sz="2000" dirty="0">
                <a:ea typeface="Times New Roman" panose="02020603050405020304" pitchFamily="18" charset="0"/>
              </a:rPr>
              <a:t>A mintában szereplő </a:t>
            </a:r>
            <a:r>
              <a:rPr lang="hu-HU" sz="2000" b="1" dirty="0">
                <a:solidFill>
                  <a:srgbClr val="0070C0"/>
                </a:solidFill>
                <a:ea typeface="Times New Roman" panose="02020603050405020304" pitchFamily="18" charset="0"/>
              </a:rPr>
              <a:t>Z generáció tagjai jobban odafigyelnek egészségük megőrzésére </a:t>
            </a:r>
            <a:r>
              <a:rPr lang="hu-HU" sz="2000" dirty="0">
                <a:ea typeface="Times New Roman" panose="02020603050405020304" pitchFamily="18" charset="0"/>
              </a:rPr>
              <a:t>és a preventív magatartásra és többet is sportolnak, mint a minta-átlag </a:t>
            </a:r>
          </a:p>
          <a:p>
            <a:pPr marL="257175" indent="-257175" algn="just">
              <a:lnSpc>
                <a:spcPct val="11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71450" algn="l"/>
              </a:tabLst>
            </a:pPr>
            <a:r>
              <a:rPr lang="hu-HU" sz="2000" dirty="0">
                <a:ea typeface="Times New Roman" panose="02020603050405020304" pitchFamily="18" charset="0"/>
              </a:rPr>
              <a:t>A mintában szereplő </a:t>
            </a:r>
            <a:r>
              <a:rPr lang="hu-HU" sz="2000" b="1" dirty="0">
                <a:solidFill>
                  <a:srgbClr val="0070C0"/>
                </a:solidFill>
                <a:ea typeface="Times New Roman" panose="02020603050405020304" pitchFamily="18" charset="0"/>
              </a:rPr>
              <a:t>Z generáció tagjai számára fontosabbak a munkahely választásnál az egészségmegőrző szempontok</a:t>
            </a:r>
          </a:p>
          <a:p>
            <a:pPr marL="257175" indent="-257175" algn="just">
              <a:lnSpc>
                <a:spcPct val="11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71450" algn="l"/>
              </a:tabLst>
            </a:pPr>
            <a:r>
              <a:rPr lang="hu-HU" sz="2000" dirty="0">
                <a:ea typeface="Times New Roman" panose="02020603050405020304" pitchFamily="18" charset="0"/>
              </a:rPr>
              <a:t>A mintában szereplő </a:t>
            </a:r>
            <a:r>
              <a:rPr lang="hu-HU" sz="2000" b="1" dirty="0">
                <a:solidFill>
                  <a:srgbClr val="0070C0"/>
                </a:solidFill>
                <a:ea typeface="Times New Roman" panose="02020603050405020304" pitchFamily="18" charset="0"/>
              </a:rPr>
              <a:t>Z generáció tagjai inkább hajlandóak a szabadidő és a sportolási lehetőség feláldozására a karrier érdekében </a:t>
            </a:r>
          </a:p>
          <a:p>
            <a:pPr marL="257175" indent="-257175" algn="just">
              <a:lnSpc>
                <a:spcPct val="11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71450" algn="l"/>
              </a:tabLst>
            </a:pPr>
            <a:endParaRPr lang="hu-HU" sz="2000" dirty="0">
              <a:ea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599945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87488" y="980728"/>
            <a:ext cx="10153128" cy="558900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hu-HU" dirty="0"/>
              <a:t>Tekintettel arra, hogy a </a:t>
            </a:r>
            <a:r>
              <a:rPr lang="hu-HU" b="1" dirty="0"/>
              <a:t>piac állandóan változik </a:t>
            </a:r>
            <a:r>
              <a:rPr lang="hu-HU" dirty="0"/>
              <a:t>és a változás üteme egyre dinamikusabb, </a:t>
            </a:r>
            <a:r>
              <a:rPr lang="hu-HU" b="1" dirty="0"/>
              <a:t>az információ szerepe felértékelődött</a:t>
            </a:r>
            <a:r>
              <a:rPr lang="hu-HU" dirty="0"/>
              <a:t>: aki először értesül például egy jó lehetőségről, abszolút helyzeti előnyben van.</a:t>
            </a:r>
          </a:p>
          <a:p>
            <a:pPr>
              <a:lnSpc>
                <a:spcPct val="120000"/>
              </a:lnSpc>
            </a:pPr>
            <a:r>
              <a:rPr lang="hu-HU" dirty="0"/>
              <a:t>Gondoljunk csak bele, azt hogy ki volt az első ember az űrben, mindenki tudja: </a:t>
            </a:r>
            <a:r>
              <a:rPr lang="hu-HU" b="1" dirty="0"/>
              <a:t>Jurij </a:t>
            </a:r>
            <a:r>
              <a:rPr lang="hu-HU" b="1" dirty="0" err="1"/>
              <a:t>Alekszejevics</a:t>
            </a:r>
            <a:r>
              <a:rPr lang="hu-HU" b="1" dirty="0"/>
              <a:t> Gagarin</a:t>
            </a:r>
            <a:r>
              <a:rPr lang="hu-HU" dirty="0"/>
              <a:t>, de hogy ki volt a második, az már a feledés homályába merült.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dirty="0"/>
              <a:t>Azonban az is igaz, hogy </a:t>
            </a:r>
            <a:r>
              <a:rPr lang="hu-HU" b="1" dirty="0"/>
              <a:t>nem minden információ lényeges és hasznos. </a:t>
            </a:r>
            <a:r>
              <a:rPr lang="hu-HU" dirty="0"/>
              <a:t>Az információk sűrűjében nehéz eligazodni, és nincs is szükség mindre a vállalat versenyképességének fenntartásához, esetleg fejlesztéséhez.</a:t>
            </a:r>
          </a:p>
          <a:p>
            <a:pPr>
              <a:lnSpc>
                <a:spcPct val="120000"/>
              </a:lnSpc>
            </a:pPr>
            <a:r>
              <a:rPr lang="hu-HU" i="1" dirty="0"/>
              <a:t>Különbséget is kell tennünk adat és információ között, valamint azzal is tisztában kell lennünk, milyen követelményeknek kell, megfeleljen egy információ ahhoz, hogy a marketing döntéseink során figyelembe vegyük!</a:t>
            </a:r>
            <a:endParaRPr lang="hu-HU" dirty="0"/>
          </a:p>
          <a:p>
            <a:pPr>
              <a:lnSpc>
                <a:spcPct val="120000"/>
              </a:lnSpc>
            </a:pPr>
            <a:endParaRPr lang="hu-HU" dirty="0"/>
          </a:p>
          <a:p>
            <a:pPr marL="0" indent="0">
              <a:lnSpc>
                <a:spcPct val="120000"/>
              </a:lnSpc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170822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/>
          </p:nvPr>
        </p:nvSpPr>
        <p:spPr>
          <a:xfrm>
            <a:off x="2279576" y="1268760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>
                <a:solidFill>
                  <a:srgbClr val="00B0F0"/>
                </a:solidFill>
              </a:rPr>
              <a:t>Köszönöm a megtisztelő figyelmet !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235913" y="2664035"/>
            <a:ext cx="3727847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100" dirty="0">
                <a:latin typeface="Calibri" pitchFamily="34" charset="0"/>
              </a:rPr>
              <a:t>Garai- Fodor Mónika</a:t>
            </a:r>
            <a:endParaRPr lang="hu-HU" sz="2100" dirty="0">
              <a:solidFill>
                <a:srgbClr val="FF9900"/>
              </a:solidFill>
              <a:latin typeface="Calibri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230886" y="3057483"/>
            <a:ext cx="3730228" cy="21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 dirty="0"/>
              <a:t>„Kulturális gazdaság”</a:t>
            </a:r>
          </a:p>
          <a:p>
            <a:pPr algn="ctr">
              <a:spcBef>
                <a:spcPct val="50000"/>
              </a:spcBef>
            </a:pPr>
            <a:r>
              <a:rPr lang="hu-HU" b="1" dirty="0" err="1">
                <a:latin typeface="Calibri" pitchFamily="34" charset="0"/>
              </a:rPr>
              <a:t>Kautz</a:t>
            </a:r>
            <a:r>
              <a:rPr lang="hu-HU" b="1" dirty="0">
                <a:latin typeface="Calibri" pitchFamily="34" charset="0"/>
              </a:rPr>
              <a:t> Konferencia </a:t>
            </a:r>
          </a:p>
          <a:p>
            <a:pPr algn="ctr">
              <a:spcBef>
                <a:spcPct val="50000"/>
              </a:spcBef>
            </a:pPr>
            <a:r>
              <a:rPr lang="hu-HU" b="1" dirty="0">
                <a:latin typeface="Calibri" pitchFamily="34" charset="0"/>
              </a:rPr>
              <a:t>Győr</a:t>
            </a:r>
          </a:p>
          <a:p>
            <a:pPr algn="ctr">
              <a:spcBef>
                <a:spcPct val="50000"/>
              </a:spcBef>
            </a:pPr>
            <a:r>
              <a:rPr lang="hu-HU" b="1" dirty="0">
                <a:latin typeface="Calibri" pitchFamily="34" charset="0"/>
              </a:rPr>
              <a:t> 2018.06.05.</a:t>
            </a:r>
          </a:p>
          <a:p>
            <a:pPr algn="ctr">
              <a:spcBef>
                <a:spcPct val="50000"/>
              </a:spcBef>
            </a:pPr>
            <a:r>
              <a:rPr lang="hu-HU" sz="1350" dirty="0"/>
              <a:t> </a:t>
            </a:r>
            <a:r>
              <a:rPr lang="hu-HU" sz="2100" dirty="0">
                <a:solidFill>
                  <a:srgbClr val="FF9900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700" y="4980130"/>
            <a:ext cx="3257301" cy="102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592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63553" y="1556792"/>
            <a:ext cx="9217023" cy="376767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hu-HU" sz="4100" b="1" dirty="0"/>
              <a:t>Ellenőrző kérdések </a:t>
            </a:r>
          </a:p>
          <a:p>
            <a:pPr>
              <a:lnSpc>
                <a:spcPct val="120000"/>
              </a:lnSpc>
            </a:pPr>
            <a:r>
              <a:rPr lang="hu-HU" sz="3100" dirty="0"/>
              <a:t>Hasonlítsa össze a primer és a szekunder kutatás előnyeit, hátrányait!</a:t>
            </a:r>
          </a:p>
          <a:p>
            <a:pPr>
              <a:lnSpc>
                <a:spcPct val="120000"/>
              </a:lnSpc>
            </a:pPr>
            <a:r>
              <a:rPr lang="hu-HU" sz="3100" dirty="0"/>
              <a:t>Ismertesse a kvalitatív kutatási módszertani sajátosságait (jellemzői, kutatási segédanyaga)</a:t>
            </a:r>
          </a:p>
          <a:p>
            <a:pPr>
              <a:lnSpc>
                <a:spcPct val="120000"/>
              </a:lnSpc>
            </a:pPr>
            <a:r>
              <a:rPr lang="hu-HU" sz="3100" dirty="0"/>
              <a:t>Ismertesse a kvantitatív kutatási módszertani sajátosságait (jellemzői, kutatási segédanyaga)</a:t>
            </a:r>
          </a:p>
          <a:p>
            <a:pPr>
              <a:lnSpc>
                <a:spcPct val="120000"/>
              </a:lnSpc>
            </a:pPr>
            <a:r>
              <a:rPr lang="hu-HU" sz="3100" dirty="0"/>
              <a:t>Határozza meg a kísérlet fogalmát!</a:t>
            </a:r>
          </a:p>
          <a:p>
            <a:pPr>
              <a:lnSpc>
                <a:spcPct val="120000"/>
              </a:lnSpc>
            </a:pPr>
            <a:r>
              <a:rPr lang="hu-HU" sz="3100" dirty="0"/>
              <a:t>Foglalja össze a megfigyeléses vizsgálat legfőbb jellemzőit!</a:t>
            </a:r>
          </a:p>
          <a:p>
            <a:pPr>
              <a:lnSpc>
                <a:spcPct val="120000"/>
              </a:lnSpc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0634419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3140968"/>
            <a:ext cx="12191999" cy="1736166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hu-HU" sz="4000" b="1" dirty="0">
                <a:solidFill>
                  <a:srgbClr val="00B0F0"/>
                </a:solidFill>
              </a:rPr>
              <a:t>Köszönöm a megtisztelő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648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59496" y="908720"/>
            <a:ext cx="10225136" cy="55890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u-HU" sz="2400" b="1" dirty="0"/>
              <a:t>Adat:</a:t>
            </a:r>
            <a:r>
              <a:rPr lang="hu-HU" sz="2400" dirty="0"/>
              <a:t> a nyers, feldolgozott, begyűjtött érték.</a:t>
            </a:r>
          </a:p>
          <a:p>
            <a:pPr>
              <a:lnSpc>
                <a:spcPct val="100000"/>
              </a:lnSpc>
            </a:pPr>
            <a:r>
              <a:rPr lang="hu-HU" sz="2400" b="1" dirty="0"/>
              <a:t>Információ:</a:t>
            </a:r>
            <a:r>
              <a:rPr lang="hu-HU" sz="2400" dirty="0"/>
              <a:t> a feldolgozott, értelmezett adatok összessége.</a:t>
            </a:r>
          </a:p>
          <a:p>
            <a:pPr fontAlgn="base">
              <a:lnSpc>
                <a:spcPct val="100000"/>
              </a:lnSpc>
            </a:pPr>
            <a:r>
              <a:rPr lang="hu-HU" sz="2400" b="1" dirty="0"/>
              <a:t>A marketinginformáció</a:t>
            </a:r>
            <a:r>
              <a:rPr lang="hu-HU" sz="2400" dirty="0"/>
              <a:t> vonatkozhat a marketingkörnyezetre, a vevői/fogyasztói célcsoportra és a vállalat által ellenőrizhető (4 P) eszközök rendszerére.</a:t>
            </a:r>
          </a:p>
          <a:p>
            <a:pPr fontAlgn="base">
              <a:lnSpc>
                <a:spcPct val="100000"/>
              </a:lnSpc>
            </a:pPr>
            <a:r>
              <a:rPr lang="hu-HU" sz="2400" b="1" dirty="0"/>
              <a:t>Az információkkal szemen támasztott követelmények:</a:t>
            </a:r>
          </a:p>
          <a:p>
            <a:pPr lvl="1" fontAlgn="base">
              <a:lnSpc>
                <a:spcPct val="100000"/>
              </a:lnSpc>
            </a:pPr>
            <a:r>
              <a:rPr lang="hu-HU" sz="2200" b="1" dirty="0"/>
              <a:t>Relevancia: az adat a vizsgálat tárgyár vonatkozzon. </a:t>
            </a:r>
          </a:p>
          <a:p>
            <a:pPr lvl="1" fontAlgn="base">
              <a:lnSpc>
                <a:spcPct val="100000"/>
              </a:lnSpc>
            </a:pPr>
            <a:r>
              <a:rPr lang="hu-HU" sz="2200" b="1" dirty="0"/>
              <a:t>Megbízhatóság: legyen megbízható, ellenőrizhető forrásból származó az adat.</a:t>
            </a:r>
          </a:p>
          <a:p>
            <a:pPr lvl="1" fontAlgn="base">
              <a:lnSpc>
                <a:spcPct val="100000"/>
              </a:lnSpc>
            </a:pPr>
            <a:r>
              <a:rPr lang="hu-HU" sz="2200" b="1" dirty="0"/>
              <a:t>Időszerűség: legyen aktuális az adatunk.</a:t>
            </a:r>
          </a:p>
          <a:p>
            <a:pPr lvl="1" fontAlgn="base">
              <a:lnSpc>
                <a:spcPct val="100000"/>
              </a:lnSpc>
            </a:pPr>
            <a:r>
              <a:rPr lang="hu-HU" sz="2200" b="1" dirty="0"/>
              <a:t>Mérhetőség: legyen mérhető, számszerűsíthető az adat  </a:t>
            </a:r>
          </a:p>
          <a:p>
            <a:pPr lvl="1" fontAlgn="base">
              <a:lnSpc>
                <a:spcPct val="100000"/>
              </a:lnSpc>
            </a:pPr>
            <a:r>
              <a:rPr lang="hu-HU" sz="2200" b="1" dirty="0"/>
              <a:t>Gazdaságosság: ne kerüljön többe az adat annál, mint amennyit számunkra ér.</a:t>
            </a:r>
            <a:endParaRPr lang="hu-HU" sz="2200" dirty="0"/>
          </a:p>
          <a:p>
            <a:pPr>
              <a:lnSpc>
                <a:spcPct val="100000"/>
              </a:lnSpc>
            </a:pPr>
            <a:endParaRPr lang="hu-HU" dirty="0"/>
          </a:p>
          <a:p>
            <a:pPr marL="0" indent="0">
              <a:lnSpc>
                <a:spcPct val="100000"/>
              </a:lnSpc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65703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59496" y="1052736"/>
            <a:ext cx="10369152" cy="55890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b="1" dirty="0"/>
              <a:t>A marketing és piackutatás közötti különbség</a:t>
            </a:r>
          </a:p>
          <a:p>
            <a:pPr marL="0" indent="0">
              <a:buNone/>
            </a:pPr>
            <a:endParaRPr lang="hu-HU" sz="2000" b="1" dirty="0"/>
          </a:p>
          <a:p>
            <a:pPr>
              <a:lnSpc>
                <a:spcPct val="100000"/>
              </a:lnSpc>
            </a:pPr>
            <a:r>
              <a:rPr lang="hu-HU" sz="2400" b="1" dirty="0"/>
              <a:t>A Piackutatás: </a:t>
            </a:r>
            <a:r>
              <a:rPr lang="hu-HU" sz="2400" dirty="0"/>
              <a:t>az adatokat passzív módon gyűjtő elemző tevékenység, tudományos jellegű kutatás, elméleti kérdésekkel foglalkozik. (</a:t>
            </a:r>
            <a:r>
              <a:rPr lang="hu-HU" sz="2400" dirty="0" err="1"/>
              <a:t>Malhotra</a:t>
            </a:r>
            <a:r>
              <a:rPr lang="hu-HU" sz="2400" dirty="0"/>
              <a:t>, 2001).</a:t>
            </a:r>
          </a:p>
          <a:p>
            <a:pPr marL="0" indent="0">
              <a:lnSpc>
                <a:spcPct val="100000"/>
              </a:lnSpc>
              <a:buNone/>
            </a:pPr>
            <a:endParaRPr lang="hu-HU" sz="1400" dirty="0"/>
          </a:p>
          <a:p>
            <a:pPr>
              <a:lnSpc>
                <a:spcPct val="100000"/>
              </a:lnSpc>
            </a:pPr>
            <a:r>
              <a:rPr lang="hu-HU" sz="2400" b="1" dirty="0"/>
              <a:t>A Marketingkutatás: </a:t>
            </a:r>
            <a:r>
              <a:rPr lang="hu-HU" sz="2400" dirty="0"/>
              <a:t>objektív formális eljárás, a marketing döntéshozatalt a gyakorlatban is alkalmazható információkkal látja el. (Bauer, Berács, 1992) 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59698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15480" y="1124744"/>
            <a:ext cx="10225136" cy="5589004"/>
          </a:xfrm>
        </p:spPr>
        <p:txBody>
          <a:bodyPr>
            <a:normAutofit/>
          </a:bodyPr>
          <a:lstStyle/>
          <a:p>
            <a:pPr marL="171450" indent="-171450">
              <a:lnSpc>
                <a:spcPct val="100000"/>
              </a:lnSpc>
              <a:buFontTx/>
              <a:buChar char="-"/>
            </a:pPr>
            <a:r>
              <a:rPr lang="hu-HU" sz="3200" b="1" dirty="0">
                <a:solidFill>
                  <a:schemeClr val="dk1"/>
                </a:solidFill>
              </a:rPr>
              <a:t>Elméleti kitekintés II.: Piackutatás típusai </a:t>
            </a:r>
          </a:p>
          <a:p>
            <a:pPr>
              <a:lnSpc>
                <a:spcPct val="100000"/>
              </a:lnSpc>
            </a:pPr>
            <a:r>
              <a:rPr lang="hu-HU" i="1" dirty="0"/>
              <a:t>Ebből a fejezetrészből megismerheti:</a:t>
            </a:r>
            <a:endParaRPr lang="hu-HU" dirty="0"/>
          </a:p>
          <a:p>
            <a:pPr>
              <a:lnSpc>
                <a:spcPct val="100000"/>
              </a:lnSpc>
            </a:pPr>
            <a:r>
              <a:rPr lang="hu-HU" i="1" dirty="0"/>
              <a:t>- a primer kutatás fogalmát,</a:t>
            </a:r>
          </a:p>
          <a:p>
            <a:pPr>
              <a:lnSpc>
                <a:spcPct val="100000"/>
              </a:lnSpc>
            </a:pPr>
            <a:r>
              <a:rPr lang="hu-HU" i="1" dirty="0"/>
              <a:t>- a szekunder kutatás fogalmát,</a:t>
            </a:r>
          </a:p>
          <a:p>
            <a:pPr>
              <a:lnSpc>
                <a:spcPct val="100000"/>
              </a:lnSpc>
            </a:pPr>
            <a:r>
              <a:rPr lang="hu-HU" i="1" dirty="0"/>
              <a:t>- a kvalitatív kutatás fogalmát, </a:t>
            </a:r>
            <a:endParaRPr lang="hu-HU" dirty="0"/>
          </a:p>
          <a:p>
            <a:pPr>
              <a:lnSpc>
                <a:spcPct val="100000"/>
              </a:lnSpc>
            </a:pPr>
            <a:r>
              <a:rPr lang="hu-HU" i="1" dirty="0"/>
              <a:t>- a kvantitatív kutatás fogalmát.</a:t>
            </a:r>
            <a:endParaRPr lang="hu-HU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hu-HU" b="1" i="1" dirty="0"/>
          </a:p>
          <a:p>
            <a:pPr marL="0" indent="0">
              <a:lnSpc>
                <a:spcPct val="100000"/>
              </a:lnSpc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240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87488" y="1263583"/>
            <a:ext cx="10225136" cy="558900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u-HU" dirty="0"/>
              <a:t>A szekunder és primer piackutatás</a:t>
            </a:r>
          </a:p>
          <a:p>
            <a:pPr>
              <a:lnSpc>
                <a:spcPct val="100000"/>
              </a:lnSpc>
            </a:pPr>
            <a:r>
              <a:rPr lang="hu-HU" dirty="0"/>
              <a:t>Csoportosíthatjuk a piackutatást </a:t>
            </a:r>
            <a:r>
              <a:rPr lang="hu-HU" b="1" dirty="0"/>
              <a:t>a szerzett adatok forrása szerint.</a:t>
            </a:r>
          </a:p>
          <a:p>
            <a:pPr>
              <a:lnSpc>
                <a:spcPct val="100000"/>
              </a:lnSpc>
            </a:pPr>
            <a:r>
              <a:rPr lang="hu-HU" dirty="0"/>
              <a:t>Ez alapján megkülönböztetünk:</a:t>
            </a:r>
          </a:p>
          <a:p>
            <a:pPr lvl="1">
              <a:lnSpc>
                <a:spcPct val="100000"/>
              </a:lnSpc>
            </a:pPr>
            <a:r>
              <a:rPr lang="hu-HU" i="1" dirty="0"/>
              <a:t>szekunder (másodlagos) és</a:t>
            </a:r>
          </a:p>
          <a:p>
            <a:pPr lvl="1">
              <a:lnSpc>
                <a:spcPct val="100000"/>
              </a:lnSpc>
            </a:pPr>
            <a:r>
              <a:rPr lang="hu-HU" i="1" dirty="0"/>
              <a:t>primer (elsődleges) </a:t>
            </a:r>
            <a:r>
              <a:rPr lang="hu-HU" dirty="0"/>
              <a:t>eljárásokat.</a:t>
            </a:r>
          </a:p>
          <a:p>
            <a:pPr>
              <a:lnSpc>
                <a:spcPct val="100000"/>
              </a:lnSpc>
            </a:pPr>
            <a:endParaRPr lang="hu-HU" dirty="0"/>
          </a:p>
          <a:p>
            <a:pPr>
              <a:lnSpc>
                <a:spcPct val="100000"/>
              </a:lnSpc>
            </a:pPr>
            <a:endParaRPr lang="hu-HU" dirty="0"/>
          </a:p>
          <a:p>
            <a:pPr marL="0" indent="0">
              <a:lnSpc>
                <a:spcPct val="100000"/>
              </a:lnSpc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2019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87488" y="1052736"/>
            <a:ext cx="10369152" cy="558900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hu-HU" sz="3800" b="1" dirty="0"/>
              <a:t>A szekunder piackutatás jellemzői</a:t>
            </a:r>
          </a:p>
          <a:p>
            <a:pPr lvl="0">
              <a:lnSpc>
                <a:spcPct val="110000"/>
              </a:lnSpc>
            </a:pPr>
            <a:r>
              <a:rPr lang="hu-HU" b="1" dirty="0"/>
              <a:t>Szekunder források</a:t>
            </a:r>
            <a:r>
              <a:rPr lang="hu-HU" dirty="0"/>
              <a:t> a </a:t>
            </a:r>
            <a:r>
              <a:rPr lang="hu-HU" b="1" dirty="0"/>
              <a:t>már rendelkezésre álló</a:t>
            </a:r>
            <a:r>
              <a:rPr lang="hu-HU" dirty="0"/>
              <a:t>, mások által összegyűjtött és publikált adatok felkutatására, elemzése.</a:t>
            </a:r>
          </a:p>
          <a:p>
            <a:pPr>
              <a:lnSpc>
                <a:spcPct val="110000"/>
              </a:lnSpc>
            </a:pPr>
            <a:r>
              <a:rPr lang="hu-HU" dirty="0"/>
              <a:t>A másodlagos információk feldolgozását, elemzését más szóval „íróasztal” kutatásnak (</a:t>
            </a:r>
            <a:r>
              <a:rPr lang="hu-HU" b="1" dirty="0" err="1"/>
              <a:t>desk</a:t>
            </a:r>
            <a:r>
              <a:rPr lang="hu-HU" b="1" dirty="0"/>
              <a:t> </a:t>
            </a:r>
            <a:r>
              <a:rPr lang="hu-HU" b="1" dirty="0" err="1"/>
              <a:t>research</a:t>
            </a:r>
            <a:r>
              <a:rPr lang="hu-HU" dirty="0"/>
              <a:t>) nevezzük. </a:t>
            </a:r>
          </a:p>
          <a:p>
            <a:pPr>
              <a:lnSpc>
                <a:spcPct val="110000"/>
              </a:lnSpc>
            </a:pPr>
            <a:r>
              <a:rPr lang="hu-HU" i="1" dirty="0"/>
              <a:t>Szekunder információk </a:t>
            </a:r>
            <a:r>
              <a:rPr lang="hu-HU" b="1" i="1" dirty="0"/>
              <a:t>előnyei:</a:t>
            </a:r>
            <a:endParaRPr lang="hu-HU" b="1" dirty="0"/>
          </a:p>
          <a:p>
            <a:pPr marL="457200" lvl="1" indent="0">
              <a:lnSpc>
                <a:spcPct val="110000"/>
              </a:lnSpc>
              <a:buNone/>
            </a:pPr>
            <a:r>
              <a:rPr lang="hu-HU" dirty="0"/>
              <a:t>- az adatfelvétel gyors, olcsó, egyszerű,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u-HU" dirty="0"/>
              <a:t>	- statisztikai módszerek alkalmazására is megfelelő adatok</a:t>
            </a:r>
          </a:p>
          <a:p>
            <a:pPr>
              <a:lnSpc>
                <a:spcPct val="110000"/>
              </a:lnSpc>
            </a:pPr>
            <a:r>
              <a:rPr lang="hu-HU" dirty="0"/>
              <a:t> </a:t>
            </a:r>
            <a:r>
              <a:rPr lang="hu-HU" i="1" dirty="0"/>
              <a:t>Szekunder információk </a:t>
            </a:r>
            <a:r>
              <a:rPr lang="hu-HU" b="1" i="1" dirty="0"/>
              <a:t>hátrányai:</a:t>
            </a:r>
            <a:endParaRPr lang="hu-HU" b="1" dirty="0"/>
          </a:p>
          <a:p>
            <a:pPr marL="0" indent="0">
              <a:lnSpc>
                <a:spcPct val="110000"/>
              </a:lnSpc>
              <a:buNone/>
            </a:pPr>
            <a:r>
              <a:rPr lang="hu-HU" dirty="0"/>
              <a:t>	- nem mindig relevánsak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u-HU" dirty="0"/>
              <a:t>	- előfordulhat, hogy nem időszerűek,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u-HU" dirty="0"/>
              <a:t>	- lehet, hogy nem kelően megbízható forrásból erednek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u-HU" dirty="0"/>
              <a:t>	- előfordul, hogy nem ad választ a kutatási kérdésünkre</a:t>
            </a:r>
          </a:p>
          <a:p>
            <a:pPr lvl="0">
              <a:lnSpc>
                <a:spcPct val="110000"/>
              </a:lnSpc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91270207"/>
      </p:ext>
    </p:extLst>
  </p:cSld>
  <p:clrMapOvr>
    <a:masterClrMapping/>
  </p:clrMapOvr>
</p:sld>
</file>

<file path=ppt/theme/theme1.xml><?xml version="1.0" encoding="utf-8"?>
<a:theme xmlns:a="http://schemas.openxmlformats.org/drawingml/2006/main" name="Śablona_prezentace_N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2" id="{0D558C50-51D4-4EF6-88BF-468640285203}" vid="{DC8905DB-F15E-4664-83D4-7E3B5AAF96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9c10944-04f6-4a56-b45b-bf26d6f81d58">
      <Terms xmlns="http://schemas.microsoft.com/office/infopath/2007/PartnerControls"/>
    </lcf76f155ced4ddcb4097134ff3c332f>
    <TaxCatchAll xmlns="62a0cf90-df98-468d-8e62-9dacbd9cd03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3680334D2C3CA24F9B60010E7D460BC3" ma:contentTypeVersion="14" ma:contentTypeDescription="Új dokumentum létrehozása." ma:contentTypeScope="" ma:versionID="159f34747255fe382f57fc01e5c7e086">
  <xsd:schema xmlns:xsd="http://www.w3.org/2001/XMLSchema" xmlns:xs="http://www.w3.org/2001/XMLSchema" xmlns:p="http://schemas.microsoft.com/office/2006/metadata/properties" xmlns:ns2="19c10944-04f6-4a56-b45b-bf26d6f81d58" xmlns:ns3="62a0cf90-df98-468d-8e62-9dacbd9cd031" targetNamespace="http://schemas.microsoft.com/office/2006/metadata/properties" ma:root="true" ma:fieldsID="72ead364c968a75155ff33fcabe7d437" ns2:_="" ns3:_="">
    <xsd:import namespace="19c10944-04f6-4a56-b45b-bf26d6f81d58"/>
    <xsd:import namespace="62a0cf90-df98-468d-8e62-9dacbd9cd0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c10944-04f6-4a56-b45b-bf26d6f81d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Képcímkék" ma:readOnly="false" ma:fieldId="{5cf76f15-5ced-4ddc-b409-7134ff3c332f}" ma:taxonomyMulti="true" ma:sspId="42107113-769a-4d15-b935-6d8bd9557b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a0cf90-df98-468d-8e62-9dacbd9cd031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3dbb0656-7c38-45e2-9d93-076a736f137d}" ma:internalName="TaxCatchAll" ma:showField="CatchAllData" ma:web="62a0cf90-df98-468d-8e62-9dacbd9cd0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A00800-DD54-4F92-9C36-26586BD552C4}">
  <ds:schemaRefs>
    <ds:schemaRef ds:uri="http://schemas.microsoft.com/office/2006/metadata/properties"/>
    <ds:schemaRef ds:uri="http://schemas.microsoft.com/office/infopath/2007/PartnerControls"/>
    <ds:schemaRef ds:uri="19c10944-04f6-4a56-b45b-bf26d6f81d58"/>
    <ds:schemaRef ds:uri="62a0cf90-df98-468d-8e62-9dacbd9cd031"/>
  </ds:schemaRefs>
</ds:datastoreItem>
</file>

<file path=customXml/itemProps2.xml><?xml version="1.0" encoding="utf-8"?>
<ds:datastoreItem xmlns:ds="http://schemas.openxmlformats.org/officeDocument/2006/customXml" ds:itemID="{58B13B64-2E99-4AB3-AE14-9CD3BAFA7A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511C9D-9559-447C-8D8A-F406C89B24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c10944-04f6-4a56-b45b-bf26d6f81d58"/>
    <ds:schemaRef ds:uri="62a0cf90-df98-468d-8e62-9dacbd9cd0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Śablona_prezentace_NICE</Template>
  <TotalTime>19540</TotalTime>
  <Words>2626</Words>
  <Application>Microsoft Office PowerPoint</Application>
  <PresentationFormat>Širokoúhlá obrazovka</PresentationFormat>
  <Paragraphs>360</Paragraphs>
  <Slides>42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Symbol</vt:lpstr>
      <vt:lpstr>Times New Roman</vt:lpstr>
      <vt:lpstr>Śablona_prezentace_NICE</vt:lpstr>
      <vt:lpstr> </vt:lpstr>
      <vt:lpstr>Az óra vázlata:                    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Egészséges életmód, egészséges munkahely a Z generáció szemével </vt:lpstr>
      <vt:lpstr>A kutatás aktualitása- Generációs különbségek, egészségkultúra</vt:lpstr>
      <vt:lpstr>Módszertani háttér </vt:lpstr>
      <vt:lpstr>Prezentace aplikace PowerPoint</vt:lpstr>
      <vt:lpstr>Eredmények Sportolási és prevenciós tevékenységek megítélése  (átlag, ahol, 1=egyáltalán nem jellemző rám, 4= teljes mértékben jellemző rám) </vt:lpstr>
      <vt:lpstr>Prezentace aplikace PowerPoint</vt:lpstr>
      <vt:lpstr>Eredmények  Jelenlegi vagy jövőben munkahely megválasztásának szempontrendszere  (1= egyáLtalán nem mérvadó, 4=teljes mértékben mérvadó)  </vt:lpstr>
      <vt:lpstr>Eredmények Munkahely vs szabadidő megítélése?  (1=egyáLtalán nem mérvadó, 4=teljes mértékben mérvadó) </vt:lpstr>
      <vt:lpstr>Konklúziók</vt:lpstr>
      <vt:lpstr>Köszönöm a megtisztelő figyelmet !</vt:lpstr>
      <vt:lpstr>Prezentace aplikace PowerPoint</vt:lpstr>
      <vt:lpstr>Prezentace aplikace PowerPoint</vt:lpstr>
    </vt:vector>
  </TitlesOfParts>
  <Company>BOPMH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Magyarország Alaptörvénye (2011. április 25.) Isten, áldd meg a magyart!</dc:title>
  <dc:creator>Dr. Kohlhoffer-Mizser Csilla</dc:creator>
  <cp:lastModifiedBy>Kulihova Kublova Tereza</cp:lastModifiedBy>
  <cp:revision>112</cp:revision>
  <dcterms:created xsi:type="dcterms:W3CDTF">2014-02-19T13:51:38Z</dcterms:created>
  <dcterms:modified xsi:type="dcterms:W3CDTF">2023-09-06T15:07:59Z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0x0101003680334D2C3CA24F9B60010E7D460BC3</vt:lpwstr>
  </property>
</Properties>
</file>