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sldIdLst>
    <p:sldId id="256" r:id="rId5"/>
    <p:sldId id="295" r:id="rId6"/>
    <p:sldId id="321" r:id="rId7"/>
    <p:sldId id="322" r:id="rId8"/>
    <p:sldId id="323" r:id="rId9"/>
    <p:sldId id="324" r:id="rId10"/>
    <p:sldId id="325" r:id="rId11"/>
    <p:sldId id="326" r:id="rId12"/>
    <p:sldId id="338" r:id="rId13"/>
    <p:sldId id="327" r:id="rId14"/>
    <p:sldId id="328" r:id="rId15"/>
    <p:sldId id="329" r:id="rId16"/>
    <p:sldId id="339" r:id="rId17"/>
    <p:sldId id="331" r:id="rId18"/>
    <p:sldId id="336" r:id="rId19"/>
    <p:sldId id="337" r:id="rId20"/>
    <p:sldId id="340" r:id="rId21"/>
    <p:sldId id="335" r:id="rId22"/>
    <p:sldId id="341" r:id="rId23"/>
    <p:sldId id="342" r:id="rId24"/>
    <p:sldId id="343" r:id="rId25"/>
    <p:sldId id="344" r:id="rId26"/>
    <p:sldId id="346" r:id="rId27"/>
    <p:sldId id="347" r:id="rId28"/>
    <p:sldId id="345" r:id="rId29"/>
    <p:sldId id="333" r:id="rId30"/>
    <p:sldId id="348" r:id="rId31"/>
    <p:sldId id="349" r:id="rId32"/>
    <p:sldId id="352" r:id="rId33"/>
    <p:sldId id="353" r:id="rId34"/>
    <p:sldId id="354" r:id="rId35"/>
    <p:sldId id="355" r:id="rId36"/>
    <p:sldId id="33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2" d="100"/>
          <a:sy n="62" d="100"/>
        </p:scale>
        <p:origin x="4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1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3959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32723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8403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3233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533400"/>
            <a:ext cx="107696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4114800"/>
            <a:ext cx="8511403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D10A-D79C-4963-9018-7A2847D9FA26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2261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1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3724" y="2996952"/>
            <a:ext cx="11064552" cy="237626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br>
              <a:rPr lang="hu-HU" sz="6000" b="1" dirty="0">
                <a:solidFill>
                  <a:schemeClr val="bg1"/>
                </a:solidFill>
              </a:rPr>
            </a:br>
            <a:r>
              <a:rPr lang="hu-HU" sz="6000" b="1" cap="all" dirty="0">
                <a:solidFill>
                  <a:srgbClr val="00B0F0"/>
                </a:solidFill>
              </a:rPr>
              <a:t>Marketingkommunikáció</a:t>
            </a:r>
            <a:endParaRPr lang="hu-HU" altLang="hu-HU" sz="6000" b="1" cap="all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76862" y="764704"/>
            <a:ext cx="9979778" cy="532859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Az integrált marketingkommunikáció fogalma</a:t>
            </a:r>
          </a:p>
          <a:p>
            <a:pPr>
              <a:lnSpc>
                <a:spcPct val="100000"/>
              </a:lnSpc>
            </a:pPr>
            <a:r>
              <a:rPr lang="hu-HU" sz="1800" dirty="0"/>
              <a:t>Az integrált marketingkommunikáció (IMK), vagy, ahogy napjainkban mondják az úgynevezett 360 fokos marketingkommunikáció nem más, mint a fogyasztó számára fontos kommunikációs csatornák lehető legteljesebb körének egységes bevetése (Sas, 20015), valamennyi üzenet és stratégia összehangolása annak érdekében, hogy az adott szervezet a leghatékonyabban befolyásolhassa márkanevet (Duncan, 1993).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b="1" dirty="0"/>
              <a:t>Az IMK tervezésének lépései </a:t>
            </a:r>
          </a:p>
          <a:p>
            <a:pPr lvl="0"/>
            <a:r>
              <a:rPr lang="hu-HU" sz="1800" dirty="0"/>
              <a:t>célközönség meghatározása</a:t>
            </a:r>
          </a:p>
          <a:p>
            <a:pPr lvl="0"/>
            <a:r>
              <a:rPr lang="hu-HU" sz="1800" dirty="0"/>
              <a:t>kommunikációs célok meghatározása</a:t>
            </a:r>
          </a:p>
          <a:p>
            <a:pPr lvl="0"/>
            <a:r>
              <a:rPr lang="hu-HU" sz="1800" dirty="0"/>
              <a:t>üzenet megtervezése</a:t>
            </a:r>
          </a:p>
          <a:p>
            <a:pPr lvl="0"/>
            <a:r>
              <a:rPr lang="hu-HU" sz="1800" dirty="0"/>
              <a:t>kommunikációs csatornák kiválasztása</a:t>
            </a:r>
          </a:p>
          <a:p>
            <a:pPr lvl="0"/>
            <a:r>
              <a:rPr lang="hu-HU" sz="1800" dirty="0"/>
              <a:t>promóciós költségvetés meghatározása</a:t>
            </a:r>
          </a:p>
          <a:p>
            <a:pPr lvl="0"/>
            <a:r>
              <a:rPr lang="hu-HU" sz="1800" dirty="0"/>
              <a:t>promóciós mix összetételének meghatározása</a:t>
            </a:r>
          </a:p>
          <a:p>
            <a:pPr lvl="0"/>
            <a:r>
              <a:rPr lang="hu-HU" sz="1800" dirty="0"/>
              <a:t>promóciós mix eredményeinek mérése</a:t>
            </a:r>
          </a:p>
          <a:p>
            <a:pPr lvl="0"/>
            <a:r>
              <a:rPr lang="hu-HU" sz="1800" dirty="0"/>
              <a:t>irányítás, koordinálás</a:t>
            </a: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endParaRPr lang="hu-HU" sz="1800" dirty="0"/>
          </a:p>
          <a:p>
            <a:endParaRPr lang="hu-HU" sz="1800" dirty="0"/>
          </a:p>
          <a:p>
            <a:pPr lvl="0"/>
            <a:endParaRPr lang="hu-HU" sz="1800" dirty="0"/>
          </a:p>
          <a:p>
            <a:endParaRPr lang="hu-HU" sz="1800" dirty="0"/>
          </a:p>
          <a:p>
            <a:pPr marL="0" indent="0">
              <a:buNone/>
            </a:pPr>
            <a:endParaRPr lang="hu-HU" sz="1800" dirty="0">
              <a:solidFill>
                <a:schemeClr val="tx1"/>
              </a:solidFill>
            </a:endParaRPr>
          </a:p>
          <a:p>
            <a:pPr lvl="1"/>
            <a:endParaRPr lang="hu-HU" sz="1800" b="1" dirty="0"/>
          </a:p>
          <a:p>
            <a:endParaRPr lang="hu-HU" sz="1800" b="1" dirty="0"/>
          </a:p>
          <a:p>
            <a:pPr marL="0" indent="0">
              <a:buNone/>
            </a:pPr>
            <a:endParaRPr lang="hu-HU" sz="1800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68889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3552" y="695218"/>
            <a:ext cx="9652148" cy="53285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Célközönség meghatározása</a:t>
            </a:r>
          </a:p>
          <a:p>
            <a:r>
              <a:rPr lang="hu-HU" sz="2400" dirty="0"/>
              <a:t>a </a:t>
            </a:r>
            <a:r>
              <a:rPr lang="hu-HU" sz="2400" b="1" dirty="0"/>
              <a:t>kommunikációs célcsoport</a:t>
            </a:r>
            <a:r>
              <a:rPr lang="hu-HU" sz="2400" dirty="0"/>
              <a:t> tágabb, szélesebb körű a </a:t>
            </a:r>
            <a:r>
              <a:rPr lang="hu-HU" sz="2400" b="1" dirty="0"/>
              <a:t>marketing célcsoportnál</a:t>
            </a:r>
            <a:r>
              <a:rPr lang="hu-HU" sz="2400" dirty="0"/>
              <a:t>, mivel nem csak a vásárlókat, hanem a piacot befolyásolni képes szakmai kapcsolatok, barátok, véleményformálók körét is magában foglalja.</a:t>
            </a:r>
          </a:p>
          <a:p>
            <a:r>
              <a:rPr lang="hu-HU" sz="2400" dirty="0"/>
              <a:t>A célcsoport magot az általános célcsoporton belül különítik el a kommunikációs tevékenységek hatékonyabbá tétele érdekében. Ebbe a magba a legfontosabb felhasználók, a legnagyobb fogyasztói potenciállal rendelkező csoportok és a véleményvezetők kerülnek.</a:t>
            </a:r>
          </a:p>
          <a:p>
            <a:r>
              <a:rPr lang="hu-HU" sz="2400" dirty="0"/>
              <a:t>A piac és benne a potenciális vásárlóink folyamatosan változik. A sikeres marketingkommunikációs aktivitás alapfeltétele ezen változások ismerete és lekövetése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pPr lvl="0"/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/>
            <a:endParaRPr lang="hu-HU" sz="1600" b="1" dirty="0"/>
          </a:p>
          <a:p>
            <a:endParaRPr lang="hu-HU" sz="1800" b="1" dirty="0"/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964601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9868" y="980728"/>
            <a:ext cx="10396772" cy="5460724"/>
          </a:xfrm>
        </p:spPr>
        <p:txBody>
          <a:bodyPr anchor="t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5800" b="1" dirty="0">
                <a:solidFill>
                  <a:srgbClr val="00B0F0"/>
                </a:solidFill>
              </a:rPr>
              <a:t>Legfontosabb fogyasztói trendek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4200" dirty="0"/>
              <a:t>A trendek olyan folyamatok, amelyek a jelenben </a:t>
            </a:r>
            <a:r>
              <a:rPr lang="hu-HU" sz="4200" dirty="0" err="1"/>
              <a:t>érzékelhetőek</a:t>
            </a:r>
            <a:r>
              <a:rPr lang="hu-HU" sz="4200" dirty="0"/>
              <a:t>, ugyanakkor feltételezhető, hogy a jövőben tovább folytatódnak majd, és hatásuk erősödik. A trend tehát egy megfigyelt és dokumentált fejlődési irány</a:t>
            </a:r>
            <a:r>
              <a:rPr lang="hu-HU" sz="3600" dirty="0"/>
              <a:t> </a:t>
            </a:r>
          </a:p>
          <a:p>
            <a:pPr>
              <a:lnSpc>
                <a:spcPct val="120000"/>
              </a:lnSpc>
            </a:pPr>
            <a:r>
              <a:rPr lang="hu-HU" sz="3600" b="1" dirty="0"/>
              <a:t>Globalizáció és annak ellentrendje, a lokalizáció - </a:t>
            </a:r>
            <a:r>
              <a:rPr lang="hu-HU" sz="3600" dirty="0"/>
              <a:t>Globalizáció alatt a nyugati civilizáció kezdeményezésére kialakuló világszintű egységesedési folyamatokat értjük. </a:t>
            </a:r>
            <a:r>
              <a:rPr lang="hu-HU" sz="3600" b="1" dirty="0"/>
              <a:t>A lokalizáció</a:t>
            </a:r>
            <a:r>
              <a:rPr lang="hu-HU" sz="3600" b="1" i="1" dirty="0"/>
              <a:t>,</a:t>
            </a:r>
            <a:r>
              <a:rPr lang="hu-HU" sz="3600" dirty="0"/>
              <a:t> a hazai értékek (nyelv, kultúra, gazdaság, szimbólumok stb.) támogatására, megőrzésére irányuló törekvéseket, továbbá a gazdasági életben a termékek, eljárások stb. helyi adottságokhoz történő igazítását jelenti.</a:t>
            </a:r>
          </a:p>
          <a:p>
            <a:pPr>
              <a:lnSpc>
                <a:spcPct val="120000"/>
              </a:lnSpc>
            </a:pPr>
            <a:r>
              <a:rPr lang="hu-HU" sz="3600" b="1" dirty="0"/>
              <a:t>Urbanizáció, azaz a városi életmód terjedése - </a:t>
            </a:r>
            <a:r>
              <a:rPr lang="hu-HU" sz="3600" dirty="0"/>
              <a:t>mely a felgyorsult életritmust, a fejlődő infrastruktúrát, fokozódó mobilitást is magával hozta. A reklámokban is számos esetben jelenik meg a tipikus metropolita személyiség</a:t>
            </a:r>
          </a:p>
          <a:p>
            <a:pPr>
              <a:lnSpc>
                <a:spcPct val="120000"/>
              </a:lnSpc>
            </a:pPr>
            <a:r>
              <a:rPr lang="hu-HU" sz="3600" b="1" dirty="0"/>
              <a:t>A háztartások létszámának csökkenése, a szingli életforma elterjedése, a hagyományos családmodell háttérbe szorulása</a:t>
            </a:r>
            <a:r>
              <a:rPr lang="hu-HU" sz="3600" dirty="0"/>
              <a:t>,</a:t>
            </a:r>
          </a:p>
          <a:p>
            <a:pPr>
              <a:lnSpc>
                <a:spcPct val="120000"/>
              </a:lnSpc>
            </a:pPr>
            <a:r>
              <a:rPr lang="hu-HU" sz="3600" b="1" dirty="0"/>
              <a:t>Fogyasztói társadalom, mely alapjaiban adott dinamikát a reklámpiacnak is. </a:t>
            </a:r>
            <a:r>
              <a:rPr lang="hu-HU" sz="3600" i="1" dirty="0"/>
              <a:t>A tömegtermelés</a:t>
            </a:r>
            <a:r>
              <a:rPr lang="hu-HU" sz="3600" dirty="0"/>
              <a:t> és a megnövekedett bérek lehetővé tettek olyan többletfogyasztást, amely a létfenntartáshoz elengedhetetlenül szükséges mértéket messze felülmúlja.</a:t>
            </a:r>
            <a:endParaRPr lang="hu-HU" sz="3600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endParaRPr lang="hu-HU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 lvl="0">
              <a:lnSpc>
                <a:spcPct val="120000"/>
              </a:lnSpc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endParaRPr lang="hu-HU" sz="1600" b="1" dirty="0"/>
          </a:p>
          <a:p>
            <a:pPr>
              <a:lnSpc>
                <a:spcPct val="120000"/>
              </a:lnSpc>
            </a:pPr>
            <a:endParaRPr lang="hu-HU" sz="1800" b="1" dirty="0"/>
          </a:p>
          <a:p>
            <a:pPr marL="0" indent="0">
              <a:lnSpc>
                <a:spcPct val="12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443469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3240" y="1340768"/>
            <a:ext cx="9511208" cy="3744415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Integrált marketingkommunikáció tervezése – az üzenet, az ígéret és a promóciós költségvetés  </a:t>
            </a:r>
          </a:p>
          <a:p>
            <a:pPr marL="0" indent="0">
              <a:buNone/>
            </a:pPr>
            <a:r>
              <a:rPr lang="hu-HU" b="1" i="1" dirty="0"/>
              <a:t>Ebben a fejezetben megismerheted:</a:t>
            </a:r>
            <a:endParaRPr lang="hu-HU" dirty="0"/>
          </a:p>
          <a:p>
            <a:pPr lvl="1"/>
            <a:r>
              <a:rPr lang="hu-HU" sz="1900" dirty="0"/>
              <a:t>Az üzenet tartalmának meghatározását és típusait</a:t>
            </a:r>
          </a:p>
          <a:p>
            <a:pPr lvl="1"/>
            <a:r>
              <a:rPr lang="hu-HU" sz="1900" dirty="0"/>
              <a:t>a kommunikációs csatornák típusait </a:t>
            </a:r>
          </a:p>
          <a:p>
            <a:pPr lvl="1"/>
            <a:r>
              <a:rPr lang="hu-HU" sz="1900" dirty="0"/>
              <a:t>A promóciós költségvetés meghatározásának módjait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17451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0476" y="869373"/>
            <a:ext cx="9508132" cy="532859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hu-HU" sz="3500" b="1" dirty="0">
                <a:solidFill>
                  <a:srgbClr val="00B0F0"/>
                </a:solidFill>
              </a:rPr>
              <a:t>Az üzenet</a:t>
            </a:r>
          </a:p>
          <a:p>
            <a:pPr marL="0" indent="0">
              <a:buNone/>
            </a:pPr>
            <a:r>
              <a:rPr lang="hu-HU" sz="2600" dirty="0"/>
              <a:t>Az </a:t>
            </a:r>
            <a:r>
              <a:rPr lang="hu-HU" sz="2600" b="1" dirty="0"/>
              <a:t>üzenet tartalmának meghatározása</a:t>
            </a:r>
            <a:r>
              <a:rPr lang="hu-HU" sz="2600" dirty="0"/>
              <a:t> során elsőként a </a:t>
            </a:r>
            <a:r>
              <a:rPr lang="hu-HU" sz="2600" b="1" dirty="0"/>
              <a:t>vonzó tényezők (</a:t>
            </a:r>
            <a:r>
              <a:rPr lang="hu-HU" sz="2600" b="1" dirty="0" err="1"/>
              <a:t>appeal</a:t>
            </a:r>
            <a:r>
              <a:rPr lang="hu-HU" sz="2600" b="1" dirty="0"/>
              <a:t>)</a:t>
            </a:r>
            <a:r>
              <a:rPr lang="hu-HU" sz="2600" dirty="0"/>
              <a:t> megfogalmazására kell sort keríteni. Ezen vonzó tényező, egyedi ajánlat </a:t>
            </a:r>
            <a:r>
              <a:rPr lang="hu-HU" sz="2600" b="1" dirty="0"/>
              <a:t>(</a:t>
            </a:r>
            <a:r>
              <a:rPr lang="hu-HU" sz="2600" b="1" dirty="0" err="1"/>
              <a:t>unique</a:t>
            </a:r>
            <a:r>
              <a:rPr lang="hu-HU" sz="2600" b="1" dirty="0"/>
              <a:t> </a:t>
            </a:r>
            <a:r>
              <a:rPr lang="hu-HU" sz="2600" b="1" dirty="0" err="1"/>
              <a:t>selling</a:t>
            </a:r>
            <a:r>
              <a:rPr lang="hu-HU" sz="2600" b="1" dirty="0"/>
              <a:t> </a:t>
            </a:r>
            <a:r>
              <a:rPr lang="hu-HU" sz="2600" b="1" dirty="0" err="1"/>
              <a:t>proposition</a:t>
            </a:r>
            <a:r>
              <a:rPr lang="hu-HU" sz="2600" b="1" dirty="0"/>
              <a:t>: USP) </a:t>
            </a:r>
            <a:r>
              <a:rPr lang="hu-HU" sz="2600" dirty="0"/>
              <a:t>racionális, emocionális és morális pozicionálást követhet.</a:t>
            </a:r>
          </a:p>
          <a:p>
            <a:r>
              <a:rPr lang="hu-HU" sz="2600" dirty="0"/>
              <a:t>A </a:t>
            </a:r>
            <a:r>
              <a:rPr lang="hu-HU" sz="2600" b="1" dirty="0"/>
              <a:t>racionális üzenetek</a:t>
            </a:r>
            <a:r>
              <a:rPr lang="hu-HU" sz="2600" dirty="0"/>
              <a:t> az észérvre, fizikai előnyökre helyezik a hangsúlyt. Pl.: egy csepp ebből a mosogatószerből 1000 tányér elmosására alkalmas, stb.</a:t>
            </a:r>
          </a:p>
          <a:p>
            <a:r>
              <a:rPr lang="hu-HU" sz="2600" dirty="0"/>
              <a:t>Az </a:t>
            </a:r>
            <a:r>
              <a:rPr lang="hu-HU" sz="2600" b="1" dirty="0"/>
              <a:t>emocionális üzenetek</a:t>
            </a:r>
            <a:r>
              <a:rPr lang="hu-HU" sz="2600" dirty="0"/>
              <a:t>, pozitív vagy negatív formában a befogadó érzelmére kívánnak hatást gyakorolni.</a:t>
            </a:r>
          </a:p>
          <a:p>
            <a:pPr lvl="1"/>
            <a:r>
              <a:rPr lang="hu-HU" dirty="0"/>
              <a:t>A </a:t>
            </a:r>
            <a:r>
              <a:rPr lang="hu-HU" b="1" dirty="0"/>
              <a:t>pozitív emocionális üzenet</a:t>
            </a:r>
            <a:r>
              <a:rPr lang="hu-HU" dirty="0"/>
              <a:t> pl. humor, szeretet, büszkeség vonzó tényezőkre támaszkodva indítanak el pozitív töltetű asszociációkat. </a:t>
            </a:r>
          </a:p>
          <a:p>
            <a:pPr lvl="1"/>
            <a:r>
              <a:rPr lang="hu-HU" dirty="0"/>
              <a:t>A </a:t>
            </a:r>
            <a:r>
              <a:rPr lang="hu-HU" b="1" dirty="0"/>
              <a:t>negatív emocionális üzenetek</a:t>
            </a:r>
            <a:r>
              <a:rPr lang="hu-HU" dirty="0"/>
              <a:t> viszont a félelem, bűntudat, szégyenérzet keltése révén olyan dologra akar rávenni, amelyek elengedhetetlenül szükségesek</a:t>
            </a:r>
          </a:p>
          <a:p>
            <a:pPr lvl="1"/>
            <a:endParaRPr lang="hu-HU" dirty="0"/>
          </a:p>
          <a:p>
            <a:endParaRPr lang="hu-HU" dirty="0"/>
          </a:p>
          <a:p>
            <a:endParaRPr lang="hu-H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endParaRPr lang="hu-HU" b="1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pPr lvl="0"/>
            <a:endParaRPr lang="hu-HU" dirty="0"/>
          </a:p>
          <a:p>
            <a:pPr algn="just"/>
            <a:endParaRPr lang="hu-HU" dirty="0"/>
          </a:p>
          <a:p>
            <a:pPr marL="0" indent="0" algn="just"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 algn="just"/>
            <a:endParaRPr lang="hu-HU" sz="1600" b="1" dirty="0"/>
          </a:p>
          <a:p>
            <a:pPr algn="just"/>
            <a:endParaRPr lang="hu-HU" sz="1800" b="1" dirty="0"/>
          </a:p>
          <a:p>
            <a:pPr marL="0" indent="0" algn="just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968580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56136" y="843608"/>
            <a:ext cx="9784480" cy="5681736"/>
          </a:xfrm>
        </p:spPr>
        <p:txBody>
          <a:bodyPr anchor="t">
            <a:normAutofit fontScale="62500" lnSpcReduction="20000"/>
          </a:bodyPr>
          <a:lstStyle/>
          <a:p>
            <a:pPr marL="0" indent="0">
              <a:buNone/>
            </a:pPr>
            <a:r>
              <a:rPr lang="hu-HU" sz="4100" b="1" dirty="0">
                <a:solidFill>
                  <a:srgbClr val="00B0F0"/>
                </a:solidFill>
              </a:rPr>
              <a:t>Kommunikációs csatornák kiválasztása</a:t>
            </a:r>
          </a:p>
          <a:p>
            <a:pPr>
              <a:lnSpc>
                <a:spcPct val="120000"/>
              </a:lnSpc>
            </a:pPr>
            <a:r>
              <a:rPr lang="hu-HU" sz="3200" dirty="0"/>
              <a:t>Az üzenet, ígéret megválasztásán túl az is meghatározó tényezője </a:t>
            </a:r>
            <a:r>
              <a:rPr lang="hu-HU" sz="3200" dirty="0" err="1"/>
              <a:t>kommunikációnk</a:t>
            </a:r>
            <a:r>
              <a:rPr lang="hu-HU" sz="3200" dirty="0"/>
              <a:t> sikerének, hogy mindezt hol, milyen eszközön keresztül juttatjuk el </a:t>
            </a:r>
            <a:r>
              <a:rPr lang="hu-HU" sz="3200" dirty="0" err="1"/>
              <a:t>célközönségünkhöz</a:t>
            </a:r>
            <a:r>
              <a:rPr lang="hu-HU" sz="3200" dirty="0"/>
              <a:t>.</a:t>
            </a:r>
          </a:p>
          <a:p>
            <a:pPr>
              <a:lnSpc>
                <a:spcPct val="120000"/>
              </a:lnSpc>
            </a:pPr>
            <a:r>
              <a:rPr lang="hu-HU" sz="3200" dirty="0"/>
              <a:t>A kommunikációs csatornák kiválasztása kapcsán két fő csatorna típust különböztethetünk meg egymástól: </a:t>
            </a:r>
            <a:r>
              <a:rPr lang="hu-HU" sz="3200" b="1" dirty="0"/>
              <a:t>személyesés nem személyes csatornák körét.</a:t>
            </a:r>
            <a:endParaRPr lang="hu-HU" sz="3200" dirty="0"/>
          </a:p>
          <a:p>
            <a:pPr>
              <a:lnSpc>
                <a:spcPct val="120000"/>
              </a:lnSpc>
            </a:pPr>
            <a:r>
              <a:rPr lang="hu-HU" sz="3200" dirty="0"/>
              <a:t>A </a:t>
            </a:r>
            <a:r>
              <a:rPr lang="hu-HU" sz="3200" b="1" dirty="0"/>
              <a:t>személyes csatornába</a:t>
            </a:r>
            <a:r>
              <a:rPr lang="hu-HU" sz="3200" dirty="0"/>
              <a:t> tartoznak a </a:t>
            </a:r>
            <a:r>
              <a:rPr lang="hu-HU" sz="3200" b="1" dirty="0"/>
              <a:t>képviselői, a szakértői és a társadalmi</a:t>
            </a:r>
            <a:r>
              <a:rPr lang="hu-HU" sz="3200" dirty="0"/>
              <a:t> csatornák.</a:t>
            </a:r>
          </a:p>
          <a:p>
            <a:pPr lvl="1">
              <a:lnSpc>
                <a:spcPct val="120000"/>
              </a:lnSpc>
            </a:pPr>
            <a:r>
              <a:rPr lang="hu-HU" sz="2600" dirty="0"/>
              <a:t>A </a:t>
            </a:r>
            <a:r>
              <a:rPr lang="hu-HU" sz="2600" b="1" dirty="0"/>
              <a:t>szakértői csatornát</a:t>
            </a:r>
            <a:r>
              <a:rPr lang="hu-HU" sz="2600" dirty="0"/>
              <a:t> a független szakértők alkotják, akik megállapításaikat, észrevételeiket juttatják el a célvásárlókhoz. A </a:t>
            </a:r>
            <a:r>
              <a:rPr lang="hu-HU" sz="2600" b="1" dirty="0"/>
              <a:t>társadalmi csatornák</a:t>
            </a:r>
            <a:r>
              <a:rPr lang="hu-HU" sz="2600" dirty="0"/>
              <a:t> a barát, családtag, szomszéd, társasági tagok köre. Ezen a csatornán terjed az </a:t>
            </a:r>
            <a:r>
              <a:rPr lang="hu-HU" sz="2600" b="1" dirty="0" err="1"/>
              <a:t>ún</a:t>
            </a:r>
            <a:r>
              <a:rPr lang="hu-HU" sz="2600" b="1" dirty="0"/>
              <a:t> „szájreklám”, </a:t>
            </a:r>
            <a:r>
              <a:rPr lang="hu-HU" sz="2600" dirty="0"/>
              <a:t>mely pozitív formájában terjeszti a termék/márka jó hírnevét, ugyanakkor a negatív szájreklám ezzel ellentétes hatást kiváltva kedvezőtlen, sőt káros hatást fejthet ki a termék/márka vagy vállalat imázsára. </a:t>
            </a:r>
          </a:p>
          <a:p>
            <a:pPr>
              <a:lnSpc>
                <a:spcPct val="120000"/>
              </a:lnSpc>
            </a:pPr>
            <a:r>
              <a:rPr lang="hu-HU" sz="3200" dirty="0"/>
              <a:t>A </a:t>
            </a:r>
            <a:r>
              <a:rPr lang="hu-HU" sz="3200" b="1" dirty="0"/>
              <a:t>nem személyes csatornákhoz</a:t>
            </a:r>
            <a:r>
              <a:rPr lang="hu-HU" sz="3200" dirty="0"/>
              <a:t> tartozik a </a:t>
            </a:r>
            <a:r>
              <a:rPr lang="hu-HU" sz="3200" b="1" dirty="0"/>
              <a:t>médiumok összessége </a:t>
            </a:r>
            <a:r>
              <a:rPr lang="hu-HU" sz="3200" dirty="0"/>
              <a:t>és ezen túl pedig a </a:t>
            </a:r>
            <a:r>
              <a:rPr lang="hu-HU" sz="3200" b="1" dirty="0"/>
              <a:t>légkör elemei és az események is. </a:t>
            </a:r>
            <a:r>
              <a:rPr lang="hu-HU" sz="3200" dirty="0"/>
              <a:t>Közös jellemzőjük, hogy interakció, személyes érintkezés nélkül szállítják az üzenetet.</a:t>
            </a:r>
          </a:p>
          <a:p>
            <a:endParaRPr lang="hu-HU" dirty="0"/>
          </a:p>
          <a:p>
            <a:endParaRPr lang="hu-H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endParaRPr lang="hu-HU" b="1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pPr lvl="0"/>
            <a:endParaRPr lang="hu-HU" dirty="0"/>
          </a:p>
          <a:p>
            <a:pPr algn="just"/>
            <a:endParaRPr lang="hu-HU" dirty="0"/>
          </a:p>
          <a:p>
            <a:pPr marL="0" indent="0" algn="just"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 algn="just"/>
            <a:endParaRPr lang="hu-HU" sz="1600" b="1" dirty="0"/>
          </a:p>
          <a:p>
            <a:pPr algn="just"/>
            <a:endParaRPr lang="hu-HU" sz="1800" b="1" dirty="0"/>
          </a:p>
          <a:p>
            <a:pPr marL="0" indent="0" algn="just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428745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685800"/>
            <a:ext cx="9649072" cy="5328592"/>
          </a:xfrm>
        </p:spPr>
        <p:txBody>
          <a:bodyPr anchor="t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3800" b="1" dirty="0">
                <a:solidFill>
                  <a:srgbClr val="00B0F0"/>
                </a:solidFill>
              </a:rPr>
              <a:t>Promóciós költségvetés</a:t>
            </a:r>
            <a:endParaRPr lang="hu-HU" sz="3800" dirty="0">
              <a:solidFill>
                <a:srgbClr val="00B0F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u-HU" sz="3200" dirty="0"/>
              <a:t>A promóciós mix költségvetésének meghatározása dönti el, hogy a sok kreatív ötletből, elgondolásból mi valósítható meg, milyen kommunikációs tevékenységre elegendő a rendelkezésre álló </a:t>
            </a:r>
            <a:r>
              <a:rPr lang="hu-HU" sz="3200" dirty="0" err="1"/>
              <a:t>budget</a:t>
            </a:r>
            <a:r>
              <a:rPr lang="hu-HU" sz="3200" dirty="0"/>
              <a:t>. A költségkeret méretének meghatározására különböző költségtervezési módokat alkalmaznak.</a:t>
            </a:r>
          </a:p>
          <a:p>
            <a:pPr lvl="1">
              <a:lnSpc>
                <a:spcPct val="120000"/>
              </a:lnSpc>
            </a:pPr>
            <a:r>
              <a:rPr lang="hu-HU" sz="2800" dirty="0"/>
              <a:t>egyik a </a:t>
            </a:r>
            <a:r>
              <a:rPr lang="hu-HU" sz="2800" b="1" dirty="0"/>
              <a:t>lehetőségek módszerek,</a:t>
            </a:r>
            <a:r>
              <a:rPr lang="hu-HU" sz="2800" dirty="0"/>
              <a:t> amikor a cég annyit költ reklámra, amennyit megengedhet magának. </a:t>
            </a:r>
          </a:p>
          <a:p>
            <a:pPr lvl="1">
              <a:lnSpc>
                <a:spcPct val="120000"/>
              </a:lnSpc>
            </a:pPr>
            <a:r>
              <a:rPr lang="hu-HU" sz="2800" dirty="0"/>
              <a:t>A </a:t>
            </a:r>
            <a:r>
              <a:rPr lang="hu-HU" sz="2800" b="1" dirty="0"/>
              <a:t>bázisalapú költségvetési módszer</a:t>
            </a:r>
            <a:r>
              <a:rPr lang="hu-HU" sz="2800" dirty="0"/>
              <a:t> lényege, hogy az előző időszak költéséhez képest állapítják meg a következő időszakra szánt összeget. </a:t>
            </a:r>
          </a:p>
          <a:p>
            <a:pPr lvl="1">
              <a:lnSpc>
                <a:spcPct val="120000"/>
              </a:lnSpc>
            </a:pPr>
            <a:r>
              <a:rPr lang="hu-HU" sz="2800" dirty="0"/>
              <a:t>A </a:t>
            </a:r>
            <a:r>
              <a:rPr lang="hu-HU" sz="2800" b="1" dirty="0"/>
              <a:t>forgalmi adatok szerinti költségvetési kalkuláció</a:t>
            </a:r>
            <a:r>
              <a:rPr lang="hu-HU" sz="2800" dirty="0"/>
              <a:t> során az előző évi árbevétel/forgalom arányában határozzák meg a </a:t>
            </a:r>
            <a:r>
              <a:rPr lang="hu-HU" sz="2800" dirty="0" err="1"/>
              <a:t>budget</a:t>
            </a:r>
            <a:r>
              <a:rPr lang="hu-HU" sz="2800" dirty="0"/>
              <a:t>-et.</a:t>
            </a:r>
          </a:p>
          <a:p>
            <a:pPr lvl="1">
              <a:lnSpc>
                <a:spcPct val="120000"/>
              </a:lnSpc>
            </a:pPr>
            <a:r>
              <a:rPr lang="hu-HU" sz="2800" dirty="0"/>
              <a:t>A </a:t>
            </a:r>
            <a:r>
              <a:rPr lang="hu-HU" sz="2800" b="1" dirty="0"/>
              <a:t>versenytárhoz viszonyítva</a:t>
            </a:r>
            <a:r>
              <a:rPr lang="hu-HU" sz="2800" dirty="0"/>
              <a:t> is meg lehet állapítani a reklámköltést, de figyelembe kell venni ez esetben a konkurencia méretét, piaci helyzetét. </a:t>
            </a:r>
          </a:p>
          <a:p>
            <a:pPr lvl="1">
              <a:lnSpc>
                <a:spcPct val="120000"/>
              </a:lnSpc>
            </a:pPr>
            <a:r>
              <a:rPr lang="hu-HU" sz="2800" dirty="0"/>
              <a:t>Legoptimálisabb megoldásnak </a:t>
            </a:r>
            <a:r>
              <a:rPr lang="hu-HU" sz="2800" b="1" dirty="0"/>
              <a:t>a cél-feladat módszere</a:t>
            </a:r>
            <a:r>
              <a:rPr lang="hu-HU" sz="2800" dirty="0"/>
              <a:t> tekinthető, mikor is az kerül megállapításra, hogy az elérni kívánt hatáshoz mekkora befektetés szükséges. </a:t>
            </a:r>
          </a:p>
          <a:p>
            <a:pPr lvl="1">
              <a:lnSpc>
                <a:spcPct val="120000"/>
              </a:lnSpc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hu-HU" dirty="0"/>
          </a:p>
          <a:p>
            <a:pPr marL="0" indent="0" algn="just">
              <a:lnSpc>
                <a:spcPct val="120000"/>
              </a:lnSpc>
              <a:buNone/>
            </a:pPr>
            <a:endParaRPr lang="hu-HU" dirty="0"/>
          </a:p>
          <a:p>
            <a:pPr marL="0" indent="0" algn="just">
              <a:lnSpc>
                <a:spcPct val="120000"/>
              </a:lnSpc>
              <a:buNone/>
            </a:pPr>
            <a:endParaRPr lang="hu-HU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 lvl="0">
              <a:lnSpc>
                <a:spcPct val="120000"/>
              </a:lnSpc>
            </a:pPr>
            <a:endParaRPr lang="hu-HU" dirty="0"/>
          </a:p>
          <a:p>
            <a:pPr algn="just">
              <a:lnSpc>
                <a:spcPct val="120000"/>
              </a:lnSpc>
            </a:pPr>
            <a:endParaRPr lang="hu-HU" dirty="0"/>
          </a:p>
          <a:p>
            <a:pPr marL="0" indent="0" algn="just">
              <a:lnSpc>
                <a:spcPct val="12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 algn="just">
              <a:lnSpc>
                <a:spcPct val="120000"/>
              </a:lnSpc>
            </a:pPr>
            <a:endParaRPr lang="hu-HU" sz="1600" b="1" dirty="0"/>
          </a:p>
          <a:p>
            <a:pPr algn="just">
              <a:lnSpc>
                <a:spcPct val="120000"/>
              </a:lnSpc>
            </a:pPr>
            <a:endParaRPr lang="hu-HU" sz="1800" b="1" dirty="0"/>
          </a:p>
          <a:p>
            <a:pPr marL="0" indent="0" algn="just">
              <a:lnSpc>
                <a:spcPct val="12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219036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7"/>
            <a:ext cx="8655496" cy="3744415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 algn="just">
              <a:buNone/>
            </a:pPr>
            <a:r>
              <a:rPr lang="hu-HU" sz="3200" b="1" dirty="0">
                <a:solidFill>
                  <a:srgbClr val="00B0F0"/>
                </a:solidFill>
              </a:rPr>
              <a:t>Kommunikációs mix- Reklám, reklám 5M</a:t>
            </a:r>
            <a:endParaRPr lang="hu-HU" sz="32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u-HU" b="1" i="1" dirty="0"/>
              <a:t>Ebben a fejezetben megismerheted:</a:t>
            </a:r>
            <a:endParaRPr lang="hu-HU" dirty="0"/>
          </a:p>
          <a:p>
            <a:pPr lvl="1"/>
            <a:r>
              <a:rPr lang="hu-HU" dirty="0"/>
              <a:t>a reklám fogalmát, célját</a:t>
            </a:r>
          </a:p>
          <a:p>
            <a:pPr lvl="1"/>
            <a:r>
              <a:rPr lang="hu-HU" dirty="0"/>
              <a:t>a reklámok alapvető jellemzőit</a:t>
            </a:r>
          </a:p>
          <a:p>
            <a:pPr lvl="1"/>
            <a:r>
              <a:rPr lang="hu-HU" dirty="0"/>
              <a:t>a reklámkampány-tervezés lépéseit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88658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1112" y="1011499"/>
            <a:ext cx="9729464" cy="532859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b="1" dirty="0"/>
              <a:t>A reklám fogalma: </a:t>
            </a:r>
            <a:r>
              <a:rPr lang="hu-HU" dirty="0"/>
              <a:t>A reklám olyan tájékoztató jellegű, információt nyújtó, kommunikációs tevékenység, amely áruk, szolgáltatások vásárlására ösztönöz, és emellett felhívja a figyelmet társadalmi célokra, politikai nézetek megismerésére, valamint a célközönség befolyásolásra törekszik. A reklám valójában fizetett hirdetés.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hu-HU" b="1" dirty="0"/>
              <a:t>A reklámok csoportosítása</a:t>
            </a:r>
          </a:p>
          <a:p>
            <a:pPr>
              <a:lnSpc>
                <a:spcPct val="110000"/>
              </a:lnSpc>
            </a:pPr>
            <a:r>
              <a:rPr lang="hu-HU" i="1" dirty="0"/>
              <a:t>Céljuk szerint:</a:t>
            </a:r>
            <a:endParaRPr lang="hu-HU" dirty="0"/>
          </a:p>
          <a:p>
            <a:pPr lvl="1">
              <a:lnSpc>
                <a:spcPct val="110000"/>
              </a:lnSpc>
            </a:pPr>
            <a:r>
              <a:rPr lang="hu-HU" i="1" dirty="0"/>
              <a:t>Bevezető reklám</a:t>
            </a:r>
            <a:r>
              <a:rPr lang="hu-HU" dirty="0"/>
              <a:t>: a piacra való bekerülést, megjelenést megelőző, azt megkönnyítő tevékenységek.</a:t>
            </a:r>
          </a:p>
          <a:p>
            <a:pPr lvl="1">
              <a:lnSpc>
                <a:spcPct val="110000"/>
              </a:lnSpc>
            </a:pPr>
            <a:r>
              <a:rPr lang="hu-HU" i="1" dirty="0"/>
              <a:t>Emlékeztető reklám</a:t>
            </a:r>
            <a:r>
              <a:rPr lang="hu-HU" dirty="0"/>
              <a:t>: a már piacon levők ismertségének megőrzését, az ismertség kiterjesztését, növelését szolgálja figyelemfelhívó: akciók, rendszeres vagy egyedi események, rövid kampányok népszerűsítése.</a:t>
            </a:r>
          </a:p>
          <a:p>
            <a:pPr marL="0" indent="0">
              <a:lnSpc>
                <a:spcPct val="110000"/>
              </a:lnSpc>
              <a:buNone/>
            </a:pPr>
            <a:endParaRPr lang="hu-HU" b="1" dirty="0"/>
          </a:p>
          <a:p>
            <a:pPr marL="0" indent="0" algn="just">
              <a:lnSpc>
                <a:spcPct val="110000"/>
              </a:lnSpc>
              <a:buNone/>
            </a:pPr>
            <a:endParaRPr lang="hu-HU" b="1" dirty="0"/>
          </a:p>
          <a:p>
            <a:pPr marL="0" indent="0" algn="just">
              <a:lnSpc>
                <a:spcPct val="110000"/>
              </a:lnSpc>
              <a:buNone/>
            </a:pP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lvl="0">
              <a:lnSpc>
                <a:spcPct val="110000"/>
              </a:lnSpc>
            </a:pPr>
            <a:endParaRPr lang="hu-HU" dirty="0"/>
          </a:p>
          <a:p>
            <a:pPr algn="just">
              <a:lnSpc>
                <a:spcPct val="110000"/>
              </a:lnSpc>
            </a:pPr>
            <a:endParaRPr lang="hu-HU" dirty="0"/>
          </a:p>
          <a:p>
            <a:pPr marL="0" indent="0" algn="just">
              <a:lnSpc>
                <a:spcPct val="11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 algn="just">
              <a:lnSpc>
                <a:spcPct val="110000"/>
              </a:lnSpc>
            </a:pPr>
            <a:endParaRPr lang="hu-HU" sz="1600" b="1" dirty="0"/>
          </a:p>
          <a:p>
            <a:pPr algn="just">
              <a:lnSpc>
                <a:spcPct val="110000"/>
              </a:lnSpc>
            </a:pPr>
            <a:endParaRPr lang="hu-HU" sz="1800" b="1" dirty="0"/>
          </a:p>
          <a:p>
            <a:pPr marL="0" indent="0" algn="just">
              <a:lnSpc>
                <a:spcPct val="11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23527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9104" y="996008"/>
            <a:ext cx="10233520" cy="5328592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hu-HU" i="1" dirty="0"/>
              <a:t>Célcsoport szerint:</a:t>
            </a:r>
            <a:endParaRPr lang="hu-HU" dirty="0"/>
          </a:p>
          <a:p>
            <a:pPr lvl="1">
              <a:lnSpc>
                <a:spcPct val="100000"/>
              </a:lnSpc>
            </a:pPr>
            <a:r>
              <a:rPr lang="hu-HU" i="1" dirty="0"/>
              <a:t>Fogyasztói reklámok</a:t>
            </a:r>
            <a:r>
              <a:rPr lang="hu-HU" dirty="0"/>
              <a:t> (Business </a:t>
            </a:r>
            <a:r>
              <a:rPr lang="hu-HU" dirty="0" err="1"/>
              <a:t>to</a:t>
            </a:r>
            <a:r>
              <a:rPr lang="hu-HU" dirty="0"/>
              <a:t> Costumer-B2C) esetén a reklámozó a közvetlen felhasználó, fogyasztó, vásárló befolyásolására törekszik.</a:t>
            </a:r>
          </a:p>
          <a:p>
            <a:pPr lvl="1">
              <a:lnSpc>
                <a:spcPct val="100000"/>
              </a:lnSpc>
            </a:pPr>
            <a:r>
              <a:rPr lang="hu-HU" i="1" dirty="0"/>
              <a:t>Üzleti reklámok</a:t>
            </a:r>
            <a:r>
              <a:rPr lang="hu-HU" dirty="0"/>
              <a:t> (Business </a:t>
            </a:r>
            <a:r>
              <a:rPr lang="hu-HU" dirty="0" err="1"/>
              <a:t>to</a:t>
            </a:r>
            <a:r>
              <a:rPr lang="hu-HU" dirty="0"/>
              <a:t> Business-B2B) a vállaltok, nagykereskedők egymás felé történő figyelemfelhívásai, információi.</a:t>
            </a:r>
          </a:p>
          <a:p>
            <a:pPr>
              <a:lnSpc>
                <a:spcPct val="100000"/>
              </a:lnSpc>
            </a:pPr>
            <a:r>
              <a:rPr lang="hu-HU" i="1" dirty="0"/>
              <a:t>A reklámozás tárgya szerint:</a:t>
            </a:r>
          </a:p>
          <a:p>
            <a:pPr lvl="1">
              <a:lnSpc>
                <a:spcPct val="100000"/>
              </a:lnSpc>
            </a:pPr>
            <a:r>
              <a:rPr lang="hu-HU" i="1" dirty="0"/>
              <a:t>Gazdasági reklámok</a:t>
            </a:r>
            <a:r>
              <a:rPr lang="hu-HU" dirty="0"/>
              <a:t>: az eladásnövelés, profitszerzés, hatékonyság emelése az elsődleges feladat, amelyhez közvetlen gazdasági érdeke kapcsolódik a reklámozónak</a:t>
            </a:r>
          </a:p>
          <a:p>
            <a:pPr lvl="1">
              <a:lnSpc>
                <a:spcPct val="100000"/>
              </a:lnSpc>
            </a:pPr>
            <a:r>
              <a:rPr lang="hu-HU" i="1" dirty="0"/>
              <a:t>Társadalmi reklám</a:t>
            </a:r>
            <a:r>
              <a:rPr lang="hu-HU" dirty="0"/>
              <a:t>, társadalmi célú kommunikáció: TCR/TCK: a társadalom, a közösség nagy részét érintő kérdésekben nyújtott tájékoztatás, figyelemfelhívás. </a:t>
            </a:r>
          </a:p>
          <a:p>
            <a:pPr lvl="1">
              <a:lnSpc>
                <a:spcPct val="100000"/>
              </a:lnSpc>
            </a:pPr>
            <a:endParaRPr lang="hu-HU" dirty="0"/>
          </a:p>
          <a:p>
            <a:pPr lvl="1">
              <a:lnSpc>
                <a:spcPct val="100000"/>
              </a:lnSpc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b="1" dirty="0"/>
          </a:p>
          <a:p>
            <a:pPr marL="0" indent="0" algn="just">
              <a:lnSpc>
                <a:spcPct val="100000"/>
              </a:lnSpc>
              <a:buNone/>
            </a:pPr>
            <a:endParaRPr lang="hu-HU" b="1" dirty="0"/>
          </a:p>
          <a:p>
            <a:pPr marL="0" indent="0" algn="just">
              <a:lnSpc>
                <a:spcPct val="100000"/>
              </a:lnSpc>
              <a:buNone/>
            </a:pPr>
            <a:endParaRPr lang="hu-HU" b="1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  <a:p>
            <a:pPr lvl="0">
              <a:lnSpc>
                <a:spcPct val="100000"/>
              </a:lnSpc>
            </a:pPr>
            <a:endParaRPr lang="hu-HU" dirty="0"/>
          </a:p>
          <a:p>
            <a:pPr algn="just">
              <a:lnSpc>
                <a:spcPct val="100000"/>
              </a:lnSpc>
            </a:pPr>
            <a:endParaRPr lang="hu-HU" dirty="0"/>
          </a:p>
          <a:p>
            <a:pPr marL="0" indent="0" algn="just">
              <a:lnSpc>
                <a:spcPct val="10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 algn="just">
              <a:lnSpc>
                <a:spcPct val="100000"/>
              </a:lnSpc>
            </a:pPr>
            <a:endParaRPr lang="hu-HU" sz="1600" b="1" dirty="0"/>
          </a:p>
          <a:p>
            <a:pPr algn="just">
              <a:lnSpc>
                <a:spcPct val="100000"/>
              </a:lnSpc>
            </a:pPr>
            <a:endParaRPr lang="hu-HU" sz="1800" b="1" dirty="0"/>
          </a:p>
          <a:p>
            <a:pPr marL="0" indent="0" algn="just">
              <a:lnSpc>
                <a:spcPct val="10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98627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63552" y="821849"/>
            <a:ext cx="8247992" cy="140448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hu-HU" b="1" dirty="0"/>
              <a:t>Az óra vázlata:</a:t>
            </a:r>
            <a:endParaRPr lang="hu-HU" sz="14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36449"/>
              </p:ext>
            </p:extLst>
          </p:nvPr>
        </p:nvGraphicFramePr>
        <p:xfrm>
          <a:off x="1697440" y="2132856"/>
          <a:ext cx="958313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967">
                  <a:extLst>
                    <a:ext uri="{9D8B030D-6E8A-4147-A177-3AD203B41FA5}">
                      <a16:colId xmlns:a16="http://schemas.microsoft.com/office/drawing/2014/main" val="862156523"/>
                    </a:ext>
                  </a:extLst>
                </a:gridCol>
                <a:gridCol w="6887168">
                  <a:extLst>
                    <a:ext uri="{9D8B030D-6E8A-4147-A177-3AD203B41FA5}">
                      <a16:colId xmlns:a16="http://schemas.microsoft.com/office/drawing/2014/main" val="3188085263"/>
                    </a:ext>
                  </a:extLst>
                </a:gridCol>
              </a:tblGrid>
              <a:tr h="579240">
                <a:tc>
                  <a:txBody>
                    <a:bodyPr/>
                    <a:lstStyle/>
                    <a:p>
                      <a:pPr algn="just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Az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óra célja</a:t>
                      </a:r>
                      <a:endParaRPr lang="hu-H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Átfogó képet adni a marketingkommunikáció folyamatáról, szereplőiről, eszközeiről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0411"/>
                  </a:ext>
                </a:extLst>
              </a:tr>
              <a:tr h="248246">
                <a:tc>
                  <a:txBody>
                    <a:bodyPr/>
                    <a:lstStyle/>
                    <a:p>
                      <a:pPr algn="just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Időkeret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4x45 min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328"/>
                  </a:ext>
                </a:extLst>
              </a:tr>
              <a:tr h="413743">
                <a:tc>
                  <a:txBody>
                    <a:bodyPr/>
                    <a:lstStyle/>
                    <a:p>
                      <a:pPr algn="just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Célcsoport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Középiskola bármely osztálya, javasolt közgazdasági képzések esetén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78158"/>
                  </a:ext>
                </a:extLst>
              </a:tr>
              <a:tr h="248246">
                <a:tc>
                  <a:txBody>
                    <a:bodyPr/>
                    <a:lstStyle/>
                    <a:p>
                      <a:pPr algn="just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Igényelt eszközök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tananyag nem igényel online támogatást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9711"/>
                  </a:ext>
                </a:extLst>
              </a:tr>
              <a:tr h="579240">
                <a:tc>
                  <a:txBody>
                    <a:bodyPr/>
                    <a:lstStyle/>
                    <a:p>
                      <a:pPr algn="just"/>
                      <a:r>
                        <a:rPr lang="hu-HU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Megjegyzés</a:t>
                      </a:r>
                      <a:r>
                        <a:rPr lang="hu-HU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tantárgy kiegészíthető csoportos/egyéni házi feladattal (erre példa lesz a tananyag végén)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3257"/>
                  </a:ext>
                </a:extLst>
              </a:tr>
              <a:tr h="1099636">
                <a:tc>
                  <a:txBody>
                    <a:bodyPr/>
                    <a:lstStyle/>
                    <a:p>
                      <a:pPr algn="just"/>
                      <a:r>
                        <a:rPr lang="hu-HU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Az óra felépítése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első része egy elméleti kitekintés 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második része egy esettanulmány, mint gyakorlati példa elemezhető </a:t>
                      </a:r>
                    </a:p>
                    <a:p>
                      <a:pPr marL="171450" indent="-171450" algn="l" defTabSz="457200" rtl="0" eaLnBrk="1" latinLnBrk="0" hangingPunct="1">
                        <a:buFontTx/>
                        <a:buChar char="-"/>
                      </a:pPr>
                      <a:r>
                        <a:rPr lang="hu-HU" sz="1800" b="1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lezárása, ellenőrző kérdések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38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9104" y="1052736"/>
            <a:ext cx="10017496" cy="532859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3500" b="1" i="1" dirty="0">
                <a:solidFill>
                  <a:srgbClr val="00B0F0"/>
                </a:solidFill>
              </a:rPr>
              <a:t>A reklám jellemzői</a:t>
            </a:r>
            <a:endParaRPr lang="hu-HU" sz="3500" b="1" dirty="0">
              <a:solidFill>
                <a:srgbClr val="00B0F0"/>
              </a:solidFill>
            </a:endParaRPr>
          </a:p>
          <a:p>
            <a:pPr>
              <a:lnSpc>
                <a:spcPct val="100000"/>
              </a:lnSpc>
            </a:pPr>
            <a:r>
              <a:rPr lang="hu-HU" i="1" dirty="0"/>
              <a:t>Nem személyes</a:t>
            </a:r>
            <a:r>
              <a:rPr lang="hu-HU" dirty="0"/>
              <a:t>: a reklám tömegkommunikációs eszközök segítségével juttatja el a kívánt üzenetet a fogyasztók sokaságához. Egyéni megszólítás, személyre szabott üzenet közvetítésére nincs lehetőség. </a:t>
            </a:r>
          </a:p>
          <a:p>
            <a:pPr>
              <a:lnSpc>
                <a:spcPct val="100000"/>
              </a:lnSpc>
            </a:pPr>
            <a:r>
              <a:rPr lang="hu-HU" i="1" dirty="0"/>
              <a:t>Azonosítható:</a:t>
            </a:r>
            <a:r>
              <a:rPr lang="hu-HU" dirty="0"/>
              <a:t> a reklám segítségével a vállalat képes megkülönböztetni a versenytársaktól magát és termékét. </a:t>
            </a:r>
          </a:p>
          <a:p>
            <a:pPr>
              <a:lnSpc>
                <a:spcPct val="100000"/>
              </a:lnSpc>
            </a:pPr>
            <a:r>
              <a:rPr lang="hu-HU" i="1" dirty="0"/>
              <a:t>Fizetett</a:t>
            </a:r>
            <a:r>
              <a:rPr lang="hu-HU" dirty="0"/>
              <a:t>: a reklámok megjelentetéséért a reklámozott termék előállítója hirdetési díjat fizet a média tulajdonosának.</a:t>
            </a:r>
            <a:endParaRPr lang="hu-HU" b="1" dirty="0"/>
          </a:p>
          <a:p>
            <a:pPr>
              <a:lnSpc>
                <a:spcPct val="100000"/>
              </a:lnSpc>
            </a:pPr>
            <a:r>
              <a:rPr lang="hu-HU" i="1" dirty="0"/>
              <a:t>Van tárgya:</a:t>
            </a:r>
            <a:r>
              <a:rPr lang="hu-HU" dirty="0"/>
              <a:t> a vállalat terméke.  A reklám célja a termék értékesítésének/vásárlásának előidézése, így leggyakrabban a termék valamely jellemzőjéről, leggyakrabban a márkáról, vagy éppen a termék fogyasztásának előnyéről szól.</a:t>
            </a:r>
          </a:p>
          <a:p>
            <a:pPr marL="0" indent="0">
              <a:lnSpc>
                <a:spcPct val="100000"/>
              </a:lnSpc>
              <a:buNone/>
            </a:pPr>
            <a:endParaRPr lang="hu-HU" b="1" dirty="0"/>
          </a:p>
          <a:p>
            <a:pPr marL="0" indent="0">
              <a:lnSpc>
                <a:spcPct val="100000"/>
              </a:lnSpc>
              <a:buNone/>
            </a:pPr>
            <a:endParaRPr lang="hu-HU" b="1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  <a:p>
            <a:pPr lvl="0">
              <a:lnSpc>
                <a:spcPct val="100000"/>
              </a:lnSpc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endParaRPr lang="hu-HU" sz="1600" b="1" dirty="0"/>
          </a:p>
          <a:p>
            <a:pPr>
              <a:lnSpc>
                <a:spcPct val="100000"/>
              </a:lnSpc>
            </a:pPr>
            <a:endParaRPr lang="hu-HU" sz="1800" b="1" dirty="0"/>
          </a:p>
          <a:p>
            <a:pPr marL="0" indent="0">
              <a:lnSpc>
                <a:spcPct val="10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972409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736" y="996008"/>
            <a:ext cx="10008888" cy="5328592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sz="3500" b="1" dirty="0">
                <a:solidFill>
                  <a:srgbClr val="00B0F0"/>
                </a:solidFill>
              </a:rPr>
              <a:t>Reklámkampány tervezése- reklám 5M</a:t>
            </a:r>
            <a:endParaRPr lang="hu-HU" sz="3500" dirty="0">
              <a:solidFill>
                <a:srgbClr val="00B0F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hu-HU" dirty="0"/>
              <a:t>A hatékony kommunikáció megvalósítása érdekében a vállalatok reklámtervet készítenek, melynek kialakítása során figyelemmel kell lenni nem csak a további, a vállalat által használt kommunikációs eszközre, de biztosítani kell a vállalat céljaival és a marketingmix többi elemével való összhangot is. A reklámprogramok tervezésének lépései: </a:t>
            </a:r>
          </a:p>
          <a:p>
            <a:pPr>
              <a:lnSpc>
                <a:spcPct val="110000"/>
              </a:lnSpc>
            </a:pPr>
            <a:r>
              <a:rPr lang="hu-HU" dirty="0"/>
              <a:t>a reklámcél meghatározása (</a:t>
            </a:r>
            <a:r>
              <a:rPr lang="hu-HU" dirty="0" err="1"/>
              <a:t>Mission</a:t>
            </a:r>
            <a:r>
              <a:rPr lang="hu-HU" dirty="0"/>
              <a:t>) </a:t>
            </a:r>
          </a:p>
          <a:p>
            <a:pPr>
              <a:lnSpc>
                <a:spcPct val="110000"/>
              </a:lnSpc>
            </a:pPr>
            <a:r>
              <a:rPr lang="hu-HU" dirty="0"/>
              <a:t>a reklámköltségvetés meghatározása (Money) </a:t>
            </a:r>
          </a:p>
          <a:p>
            <a:pPr>
              <a:lnSpc>
                <a:spcPct val="110000"/>
              </a:lnSpc>
            </a:pPr>
            <a:r>
              <a:rPr lang="hu-HU" dirty="0"/>
              <a:t>a reklámüzenet megfogalmazása (</a:t>
            </a:r>
            <a:r>
              <a:rPr lang="hu-HU" dirty="0" err="1"/>
              <a:t>Message</a:t>
            </a:r>
            <a:r>
              <a:rPr lang="hu-HU" dirty="0"/>
              <a:t>) </a:t>
            </a:r>
          </a:p>
          <a:p>
            <a:pPr>
              <a:lnSpc>
                <a:spcPct val="110000"/>
              </a:lnSpc>
            </a:pPr>
            <a:r>
              <a:rPr lang="hu-HU" dirty="0"/>
              <a:t>a reklámhordozó kiválasztása (Media) </a:t>
            </a:r>
          </a:p>
          <a:p>
            <a:pPr>
              <a:lnSpc>
                <a:spcPct val="110000"/>
              </a:lnSpc>
            </a:pPr>
            <a:r>
              <a:rPr lang="hu-HU" dirty="0"/>
              <a:t>a reklámhatékonyság mérése (</a:t>
            </a:r>
            <a:r>
              <a:rPr lang="hu-HU" dirty="0" err="1"/>
              <a:t>Measurement</a:t>
            </a:r>
            <a:r>
              <a:rPr lang="hu-HU" dirty="0"/>
              <a:t>) </a:t>
            </a:r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lvl="0">
              <a:lnSpc>
                <a:spcPct val="110000"/>
              </a:lnSpc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</a:pPr>
            <a:endParaRPr lang="hu-HU" sz="1600" b="1" dirty="0"/>
          </a:p>
          <a:p>
            <a:pPr>
              <a:lnSpc>
                <a:spcPct val="110000"/>
              </a:lnSpc>
            </a:pPr>
            <a:endParaRPr lang="hu-HU" sz="1800" b="1" dirty="0"/>
          </a:p>
          <a:p>
            <a:pPr marL="0" indent="0">
              <a:lnSpc>
                <a:spcPct val="11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996705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7"/>
            <a:ext cx="8071048" cy="374441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Értékesítésösztönzés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hu-HU" b="1" i="1" dirty="0"/>
              <a:t>Ebben a fejezetben megismerkedhetsz:</a:t>
            </a:r>
            <a:endParaRPr lang="hu-HU" dirty="0"/>
          </a:p>
          <a:p>
            <a:pPr lvl="1">
              <a:lnSpc>
                <a:spcPct val="100000"/>
              </a:lnSpc>
            </a:pPr>
            <a:r>
              <a:rPr lang="hu-HU" dirty="0"/>
              <a:t>Az </a:t>
            </a:r>
            <a:r>
              <a:rPr lang="hu-HU" dirty="0" err="1"/>
              <a:t>értékesítésösztöntés</a:t>
            </a:r>
            <a:r>
              <a:rPr lang="hu-HU" dirty="0"/>
              <a:t> fogalmával, jelentőségével</a:t>
            </a:r>
          </a:p>
          <a:p>
            <a:pPr lvl="1">
              <a:lnSpc>
                <a:spcPct val="100000"/>
              </a:lnSpc>
            </a:pPr>
            <a:r>
              <a:rPr lang="hu-HU" dirty="0"/>
              <a:t>Az értékesítésösztönzési stratégiákkal, ezek eszközeivel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45341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55912" y="843608"/>
            <a:ext cx="9712696" cy="5328592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4600" b="1" dirty="0"/>
              <a:t>Értékesítésösztönzés fogalma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900" dirty="0"/>
              <a:t>olyan marketingkommunikációs eszközök összessége, melyek célja általában az azonnali eladásnövelő hatás azáltal, hogy időlegesen kiegészítő előnyt biztosítanak a fogyasztóknak, illetve a viszonteladóknak.” (Fazekas, Harsányi 2004, 183. o.) </a:t>
            </a:r>
          </a:p>
          <a:p>
            <a:pPr>
              <a:lnSpc>
                <a:spcPct val="120000"/>
              </a:lnSpc>
            </a:pPr>
            <a:r>
              <a:rPr lang="hu-HU" sz="2900" dirty="0"/>
              <a:t>A fogyasztási cikkek piacán a reklám után a legtöbbet használt eszközcsoportot a vásárlás/értékesítésösztönzés eszközei alkotják.</a:t>
            </a:r>
          </a:p>
          <a:p>
            <a:pPr>
              <a:lnSpc>
                <a:spcPct val="120000"/>
              </a:lnSpc>
            </a:pPr>
            <a:r>
              <a:rPr lang="hu-HU" sz="2900" dirty="0"/>
              <a:t>A vásárlásösztönzés csoportjába ma már olyan eszközöket is találhatunk, amelyek hatásukat rövid és hosszú távon egyaránt kifejtik. Ilyenek például a hűségrendszerek, amelyek aktuális ajánlatukkal rövidtávon is befolyásolnak, de a későbbi visszatérésre is sarkallják a vásárlót. </a:t>
            </a:r>
          </a:p>
          <a:p>
            <a:pPr>
              <a:lnSpc>
                <a:spcPct val="120000"/>
              </a:lnSpc>
            </a:pPr>
            <a:r>
              <a:rPr lang="hu-HU" sz="2900" dirty="0"/>
              <a:t>Az SP akciók alapvető célja a forgalom növelése, s ebben rövidtávon a tapasztalatok szerint hatékonyabb is, mint a reklám. </a:t>
            </a:r>
          </a:p>
          <a:p>
            <a:pPr>
              <a:lnSpc>
                <a:spcPct val="120000"/>
              </a:lnSpc>
            </a:pPr>
            <a:r>
              <a:rPr lang="hu-HU" sz="2900" dirty="0"/>
              <a:t>A vásárlásösztönző akciók elsődleges célcsoportját a konkurens termék használói, vagy éppen a nem használók képezik. </a:t>
            </a:r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endParaRPr lang="hu-HU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 lvl="0">
              <a:lnSpc>
                <a:spcPct val="120000"/>
              </a:lnSpc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 marL="0" indent="0">
              <a:lnSpc>
                <a:spcPct val="12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</a:pPr>
            <a:endParaRPr lang="hu-HU" sz="1600" b="1" dirty="0"/>
          </a:p>
          <a:p>
            <a:pPr>
              <a:lnSpc>
                <a:spcPct val="120000"/>
              </a:lnSpc>
            </a:pPr>
            <a:endParaRPr lang="hu-HU" sz="1800" b="1" dirty="0"/>
          </a:p>
          <a:p>
            <a:pPr marL="0" indent="0">
              <a:lnSpc>
                <a:spcPct val="12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407002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1188" y="843608"/>
            <a:ext cx="10070177" cy="589776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sz="3500" b="1" dirty="0" err="1"/>
              <a:t>Pull</a:t>
            </a:r>
            <a:r>
              <a:rPr lang="hu-HU" sz="3500" b="1" dirty="0"/>
              <a:t>-stratégia, </a:t>
            </a:r>
            <a:r>
              <a:rPr lang="hu-HU" sz="3500" b="1" dirty="0" err="1"/>
              <a:t>Push</a:t>
            </a:r>
            <a:r>
              <a:rPr lang="hu-HU" sz="3500" b="1" dirty="0"/>
              <a:t>-stratégia</a:t>
            </a:r>
          </a:p>
          <a:p>
            <a:pPr>
              <a:lnSpc>
                <a:spcPct val="110000"/>
              </a:lnSpc>
            </a:pPr>
            <a:r>
              <a:rPr lang="hu-HU" sz="2400" b="1" dirty="0"/>
              <a:t>A húzó (</a:t>
            </a:r>
            <a:r>
              <a:rPr lang="hu-HU" sz="2400" b="1" dirty="0" err="1"/>
              <a:t>Pull</a:t>
            </a:r>
            <a:r>
              <a:rPr lang="hu-HU" sz="2400" b="1" dirty="0"/>
              <a:t>) stratégia:</a:t>
            </a:r>
            <a:r>
              <a:rPr lang="hu-HU" sz="2400" dirty="0"/>
              <a:t> alkalmazásakor a termelők a csatorna utolsó szereplőjét, azaz a végső fogyasztót befolyásolják elsősorban intenzív reklámmal, eladásösztönző eszközökkel.</a:t>
            </a:r>
          </a:p>
          <a:p>
            <a:pPr lvl="1">
              <a:lnSpc>
                <a:spcPct val="110000"/>
              </a:lnSpc>
            </a:pPr>
            <a:r>
              <a:rPr lang="hu-HU" sz="2200" dirty="0"/>
              <a:t>Fogyasztói minták küldése, Kuponok, vásárlási utalványok, Árengedmények, Árubemutatók, kóstoltatás, termékkipróbálás, Pénz-visszatérítés, A vásárló jutalmazása ajándékokkal, Hűség programok, Versenyek, nyeremény játékok, Termék garanciák</a:t>
            </a:r>
          </a:p>
          <a:p>
            <a:pPr>
              <a:lnSpc>
                <a:spcPct val="110000"/>
              </a:lnSpc>
            </a:pPr>
            <a:r>
              <a:rPr lang="hu-HU" sz="2400" b="1" dirty="0"/>
              <a:t>Toló (</a:t>
            </a:r>
            <a:r>
              <a:rPr lang="hu-HU" sz="2400" b="1" dirty="0" err="1"/>
              <a:t>Push</a:t>
            </a:r>
            <a:r>
              <a:rPr lang="hu-HU" sz="2400" b="1" dirty="0"/>
              <a:t>) stratégia</a:t>
            </a:r>
            <a:r>
              <a:rPr lang="hu-HU" sz="2400" i="1" dirty="0"/>
              <a:t> esetén:</a:t>
            </a:r>
            <a:r>
              <a:rPr lang="hu-HU" sz="2400" dirty="0"/>
              <a:t> a termelő az értékesítési rendszerben a vele közvetlen kapcsolatban álló szereplőt próbálja meggyőzni arról, hogy vásárolja termékeit. Tehát a kereskedőket teszi érdekelté abban, hogy minél több terméket adjanak el, így mintegy áttolja a terméket az elosztási csatornán. </a:t>
            </a:r>
          </a:p>
          <a:p>
            <a:pPr lvl="1">
              <a:lnSpc>
                <a:spcPct val="110000"/>
              </a:lnSpc>
            </a:pPr>
            <a:r>
              <a:rPr lang="hu-HU" sz="2200" dirty="0"/>
              <a:t>Különböző engedmények, jutalék fizetéssel, jutalom utak, versenyek meghirdetése, Állandó kapcsolattartás, segítségnyújtás, Az eladótér kialakításában nyújtanak segítséget, A gyártók eladást segítő eszközöket - prospektusokat, </a:t>
            </a:r>
            <a:r>
              <a:rPr lang="hu-HU" sz="2200" dirty="0" err="1"/>
              <a:t>árkatalógusokat</a:t>
            </a:r>
            <a:r>
              <a:rPr lang="hu-HU" sz="2200" dirty="0"/>
              <a:t>, szórólapot - bocsátanak a viszonteladók részére</a:t>
            </a:r>
          </a:p>
          <a:p>
            <a:pPr marL="0" indent="0">
              <a:lnSpc>
                <a:spcPct val="110000"/>
              </a:lnSpc>
              <a:buNone/>
            </a:pP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lvl="0">
              <a:lnSpc>
                <a:spcPct val="110000"/>
              </a:lnSpc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</a:pPr>
            <a:endParaRPr lang="hu-HU" sz="1600" b="1" dirty="0"/>
          </a:p>
          <a:p>
            <a:pPr>
              <a:lnSpc>
                <a:spcPct val="110000"/>
              </a:lnSpc>
            </a:pPr>
            <a:endParaRPr lang="hu-HU" sz="1800" b="1" dirty="0"/>
          </a:p>
          <a:p>
            <a:pPr marL="0" indent="0">
              <a:lnSpc>
                <a:spcPct val="11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4208209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7"/>
            <a:ext cx="8071048" cy="374441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hu-HU" sz="3200" b="1" dirty="0">
                <a:solidFill>
                  <a:srgbClr val="00B0F0"/>
                </a:solidFill>
              </a:rPr>
              <a:t>Public Relations - PR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b="1" i="1" dirty="0"/>
              <a:t>Ebben a fejezetben megismerkedhetsz:</a:t>
            </a:r>
            <a:endParaRPr lang="hu-HU" dirty="0"/>
          </a:p>
          <a:p>
            <a:pPr lvl="1">
              <a:lnSpc>
                <a:spcPct val="100000"/>
              </a:lnSpc>
            </a:pPr>
            <a:r>
              <a:rPr lang="hu-HU" sz="2000" dirty="0"/>
              <a:t>a PR fogalmával, szakterületeivel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a PR céljával és feladataival, a vállalati arculat szerepével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A PR fő célcsoportjaival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633652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93832" y="908720"/>
            <a:ext cx="10449544" cy="5544616"/>
          </a:xfrm>
        </p:spPr>
        <p:txBody>
          <a:bodyPr anchor="t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sz="3500" dirty="0"/>
              <a:t>„A </a:t>
            </a:r>
            <a:r>
              <a:rPr lang="hu-HU" sz="3500" b="1" dirty="0"/>
              <a:t>Public Relations </a:t>
            </a:r>
            <a:r>
              <a:rPr lang="hu-HU" sz="3500" dirty="0"/>
              <a:t>tudatos, tervszerű kommunikációs tevékenység melynek feladata, hogy megszerezze és megtartsa azoknak az embereknek a megértését, rokonszenvét és megbecsülését, akiknek a véleménye közvetlenül vagy közvetve befolyásolja, befolyásolhatja a szervezet piaci helyzetét” (Domán, </a:t>
            </a:r>
            <a:r>
              <a:rPr lang="hu-HU" sz="3500" dirty="0" err="1"/>
              <a:t>Tamusné</a:t>
            </a:r>
            <a:r>
              <a:rPr lang="hu-HU" sz="3500" dirty="0"/>
              <a:t>, 2002, 208. p.)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3500" b="1" dirty="0"/>
              <a:t>A PR szakterületei </a:t>
            </a:r>
          </a:p>
          <a:p>
            <a:pPr>
              <a:lnSpc>
                <a:spcPct val="120000"/>
              </a:lnSpc>
            </a:pPr>
            <a:r>
              <a:rPr lang="hu-HU" dirty="0"/>
              <a:t>Vállalati kommunikáció (Corporate PR) - Belső kommunikáció (Internal PR) </a:t>
            </a:r>
          </a:p>
          <a:p>
            <a:pPr>
              <a:lnSpc>
                <a:spcPct val="120000"/>
              </a:lnSpc>
            </a:pPr>
            <a:r>
              <a:rPr lang="hu-HU" dirty="0"/>
              <a:t>Public Affairs - Lobbi - Marketing kommunikáció </a:t>
            </a:r>
          </a:p>
          <a:p>
            <a:pPr>
              <a:lnSpc>
                <a:spcPct val="120000"/>
              </a:lnSpc>
            </a:pPr>
            <a:r>
              <a:rPr lang="hu-HU" dirty="0"/>
              <a:t>Sajtókapcsolatok (Media Relations) </a:t>
            </a:r>
          </a:p>
          <a:p>
            <a:pPr>
              <a:lnSpc>
                <a:spcPct val="120000"/>
              </a:lnSpc>
            </a:pPr>
            <a:r>
              <a:rPr lang="hu-HU" dirty="0"/>
              <a:t>Kríziskommunikáció (Crisismanagement) </a:t>
            </a:r>
          </a:p>
          <a:p>
            <a:pPr>
              <a:lnSpc>
                <a:spcPct val="120000"/>
              </a:lnSpc>
            </a:pPr>
            <a:r>
              <a:rPr lang="hu-HU" dirty="0"/>
              <a:t>Eseményszervezés (Event management) </a:t>
            </a:r>
          </a:p>
          <a:p>
            <a:pPr>
              <a:lnSpc>
                <a:spcPct val="120000"/>
              </a:lnSpc>
            </a:pPr>
            <a:r>
              <a:rPr lang="hu-HU" dirty="0"/>
              <a:t>Támogatás (A szervezet szakmai profiljához illő szponzoráció, adományozás)</a:t>
            </a:r>
          </a:p>
          <a:p>
            <a:pPr>
              <a:lnSpc>
                <a:spcPct val="120000"/>
              </a:lnSpc>
            </a:pPr>
            <a:r>
              <a:rPr lang="hu-HU" dirty="0"/>
              <a:t>Esetleges későbbi vásárlási szándék felkeltése </a:t>
            </a:r>
          </a:p>
          <a:p>
            <a:pPr>
              <a:lnSpc>
                <a:spcPct val="120000"/>
              </a:lnSpc>
            </a:pPr>
            <a:r>
              <a:rPr lang="hu-HU" dirty="0"/>
              <a:t>Érdekek képviselete (lobby).</a:t>
            </a:r>
          </a:p>
          <a:p>
            <a:pPr marL="0" indent="0">
              <a:lnSpc>
                <a:spcPct val="120000"/>
              </a:lnSpc>
              <a:buNone/>
            </a:pPr>
            <a:endParaRPr lang="hu-HU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 marL="0" indent="0" algn="just">
              <a:lnSpc>
                <a:spcPct val="120000"/>
              </a:lnSpc>
              <a:buNone/>
            </a:pPr>
            <a:endParaRPr lang="hu-HU" dirty="0"/>
          </a:p>
          <a:p>
            <a:pPr marL="0" indent="0" algn="just">
              <a:lnSpc>
                <a:spcPct val="120000"/>
              </a:lnSpc>
              <a:buNone/>
            </a:pPr>
            <a:endParaRPr lang="hu-HU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  <a:p>
            <a:pPr lvl="0">
              <a:lnSpc>
                <a:spcPct val="120000"/>
              </a:lnSpc>
            </a:pPr>
            <a:endParaRPr lang="hu-HU" dirty="0"/>
          </a:p>
          <a:p>
            <a:pPr algn="just">
              <a:lnSpc>
                <a:spcPct val="120000"/>
              </a:lnSpc>
            </a:pPr>
            <a:endParaRPr lang="hu-HU" dirty="0"/>
          </a:p>
          <a:p>
            <a:pPr marL="0" indent="0" algn="just">
              <a:lnSpc>
                <a:spcPct val="12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 algn="just">
              <a:lnSpc>
                <a:spcPct val="120000"/>
              </a:lnSpc>
            </a:pPr>
            <a:endParaRPr lang="hu-HU" sz="1600" b="1" dirty="0"/>
          </a:p>
          <a:p>
            <a:pPr algn="just">
              <a:lnSpc>
                <a:spcPct val="120000"/>
              </a:lnSpc>
            </a:pPr>
            <a:endParaRPr lang="hu-HU" sz="1800" b="1" dirty="0"/>
          </a:p>
          <a:p>
            <a:pPr marL="0" indent="0" algn="just">
              <a:lnSpc>
                <a:spcPct val="12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54623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9104" y="996008"/>
            <a:ext cx="10263940" cy="5328592"/>
          </a:xfrm>
        </p:spPr>
        <p:txBody>
          <a:bodyPr anchor="t"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b="1" dirty="0"/>
              <a:t>A PR célja és feladata 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sz="2600" dirty="0"/>
              <a:t>A PR alapvető feladata az imázsképzés, pozitív összkép kialakítása a vállalatról.</a:t>
            </a:r>
          </a:p>
          <a:p>
            <a:pPr>
              <a:lnSpc>
                <a:spcPct val="110000"/>
              </a:lnSpc>
            </a:pPr>
            <a:r>
              <a:rPr lang="hu-HU" sz="2600" dirty="0"/>
              <a:t>Ennek keretében a vállalati PR az </a:t>
            </a:r>
            <a:r>
              <a:rPr lang="hu-HU" sz="2600" i="1" dirty="0"/>
              <a:t>egységes vállalati arculat - </a:t>
            </a:r>
            <a:r>
              <a:rPr lang="hu-HU" sz="2600" i="1" dirty="0" err="1"/>
              <a:t>corporate</a:t>
            </a:r>
            <a:r>
              <a:rPr lang="hu-HU" sz="2600" i="1" dirty="0"/>
              <a:t> </a:t>
            </a:r>
            <a:r>
              <a:rPr lang="hu-HU" sz="2600" i="1" dirty="0" err="1"/>
              <a:t>identity</a:t>
            </a:r>
            <a:r>
              <a:rPr lang="hu-HU" sz="2600" i="1" dirty="0"/>
              <a:t>, (CI)„vállalatszemélyiség”</a:t>
            </a:r>
            <a:r>
              <a:rPr lang="hu-HU" sz="2600" dirty="0"/>
              <a:t> - megteremtésére törekszik. </a:t>
            </a:r>
          </a:p>
          <a:p>
            <a:pPr>
              <a:lnSpc>
                <a:spcPct val="110000"/>
              </a:lnSpc>
            </a:pPr>
            <a:r>
              <a:rPr lang="hu-HU" sz="2600" dirty="0"/>
              <a:t>A vállalat az alábbi három jellemzőjével alakítja a róla kialakult képet: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Formai/vizuális-jegyek - </a:t>
            </a:r>
            <a:r>
              <a:rPr lang="hu-HU" i="1" dirty="0" err="1"/>
              <a:t>corporate</a:t>
            </a:r>
            <a:r>
              <a:rPr lang="hu-HU" i="1" dirty="0"/>
              <a:t> design </a:t>
            </a:r>
            <a:r>
              <a:rPr lang="hu-HU" dirty="0"/>
              <a:t>– „ahogyan a vállalat kinéz”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Kommunikációs stratégia - </a:t>
            </a:r>
            <a:r>
              <a:rPr lang="hu-HU" i="1" dirty="0" err="1"/>
              <a:t>corporate</a:t>
            </a:r>
            <a:r>
              <a:rPr lang="hu-HU" i="1" dirty="0"/>
              <a:t> </a:t>
            </a:r>
            <a:r>
              <a:rPr lang="hu-HU" i="1" dirty="0" err="1"/>
              <a:t>communications</a:t>
            </a:r>
            <a:r>
              <a:rPr lang="hu-HU" i="1" dirty="0"/>
              <a:t> </a:t>
            </a:r>
            <a:r>
              <a:rPr lang="hu-HU" dirty="0"/>
              <a:t>– „ahogyan a vállalat beszél”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Magatartási elemek - </a:t>
            </a:r>
            <a:r>
              <a:rPr lang="hu-HU" i="1" dirty="0" err="1"/>
              <a:t>corporate</a:t>
            </a:r>
            <a:r>
              <a:rPr lang="hu-HU" i="1" dirty="0"/>
              <a:t> </a:t>
            </a:r>
            <a:r>
              <a:rPr lang="hu-HU" i="1" dirty="0" err="1"/>
              <a:t>behaviour</a:t>
            </a:r>
            <a:r>
              <a:rPr lang="hu-HU" i="1" dirty="0"/>
              <a:t> </a:t>
            </a:r>
            <a:r>
              <a:rPr lang="hu-HU" dirty="0"/>
              <a:t>– „ahogyan a vállalat viselkedik”</a:t>
            </a:r>
            <a:br>
              <a:rPr lang="hu-HU" dirty="0"/>
            </a:b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b="1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lvl="0">
              <a:lnSpc>
                <a:spcPct val="110000"/>
              </a:lnSpc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</a:pPr>
            <a:endParaRPr lang="hu-HU" sz="1600" b="1" dirty="0"/>
          </a:p>
          <a:p>
            <a:pPr>
              <a:lnSpc>
                <a:spcPct val="110000"/>
              </a:lnSpc>
            </a:pPr>
            <a:endParaRPr lang="hu-HU" sz="1800" b="1" dirty="0"/>
          </a:p>
          <a:p>
            <a:pPr marL="0" indent="0">
              <a:lnSpc>
                <a:spcPct val="11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757095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332656"/>
            <a:ext cx="9150664" cy="532859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3200" b="1" dirty="0"/>
              <a:t>A PR célcsoportjai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000" dirty="0"/>
              <a:t>A szervezet PR tevékenységét két nagy csoport irányában fejti ki: </a:t>
            </a:r>
            <a:r>
              <a:rPr lang="hu-HU" sz="2000" i="1" dirty="0"/>
              <a:t>a külső és a belső</a:t>
            </a:r>
            <a:r>
              <a:rPr lang="hu-HU" sz="2000" dirty="0"/>
              <a:t> célcsoportok irányában. </a:t>
            </a:r>
          </a:p>
          <a:p>
            <a:pPr>
              <a:lnSpc>
                <a:spcPct val="100000"/>
              </a:lnSpc>
            </a:pPr>
            <a:r>
              <a:rPr lang="hu-HU" sz="1800" dirty="0"/>
              <a:t>A </a:t>
            </a:r>
            <a:r>
              <a:rPr lang="hu-HU" sz="1800" b="1" i="1" dirty="0"/>
              <a:t>belső PR</a:t>
            </a:r>
            <a:r>
              <a:rPr lang="hu-HU" sz="1800" b="1" dirty="0"/>
              <a:t> </a:t>
            </a:r>
            <a:r>
              <a:rPr lang="hu-HU" sz="1800" dirty="0"/>
              <a:t>feladata végső soron a termelékenység javítása. Ennek érdekében a jó vállalati légkör kialakítása, a szervezet tagjai közötti és a vállalat iránti bizalom erősítése, s ezáltal az ideális munkakapcsolatok létrejöttének elősegítése.</a:t>
            </a:r>
          </a:p>
          <a:p>
            <a:pPr>
              <a:lnSpc>
                <a:spcPct val="100000"/>
              </a:lnSpc>
            </a:pPr>
            <a:r>
              <a:rPr lang="hu-HU" sz="1800" dirty="0"/>
              <a:t>A </a:t>
            </a:r>
            <a:r>
              <a:rPr lang="hu-HU" sz="1800" b="1" i="1" dirty="0"/>
              <a:t>külső PR</a:t>
            </a:r>
            <a:r>
              <a:rPr lang="hu-HU" sz="1800" b="1" dirty="0"/>
              <a:t> </a:t>
            </a:r>
            <a:r>
              <a:rPr lang="hu-HU" sz="1800" dirty="0"/>
              <a:t>foglalja magába az összes, külső környezettel kialakított kommunikációs kapcsolatot, amelyek fontos szerepet játszanak a szervezet társadalmi és piaci elismertsége, a kedvező imázs és a bizalom kialakításában. Eszközei:</a:t>
            </a:r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b="1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  <a:p>
            <a:pPr lvl="0">
              <a:lnSpc>
                <a:spcPct val="100000"/>
              </a:lnSpc>
            </a:pPr>
            <a:endParaRPr lang="hu-HU" dirty="0"/>
          </a:p>
          <a:p>
            <a:pPr>
              <a:lnSpc>
                <a:spcPct val="100000"/>
              </a:lnSpc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endParaRPr lang="hu-HU" sz="1600" b="1" dirty="0"/>
          </a:p>
          <a:p>
            <a:pPr>
              <a:lnSpc>
                <a:spcPct val="100000"/>
              </a:lnSpc>
            </a:pPr>
            <a:endParaRPr lang="hu-HU" sz="1800" b="1" dirty="0"/>
          </a:p>
          <a:p>
            <a:pPr marL="0" indent="0">
              <a:lnSpc>
                <a:spcPct val="100000"/>
              </a:lnSpc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Kép 8"/>
          <p:cNvPicPr/>
          <p:nvPr/>
        </p:nvPicPr>
        <p:blipFill>
          <a:blip r:embed="rId2"/>
          <a:stretch>
            <a:fillRect/>
          </a:stretch>
        </p:blipFill>
        <p:spPr>
          <a:xfrm>
            <a:off x="2135560" y="3653916"/>
            <a:ext cx="7560840" cy="251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91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21396" y="836712"/>
            <a:ext cx="6378860" cy="735360"/>
          </a:xfrm>
        </p:spPr>
        <p:txBody>
          <a:bodyPr>
            <a:noAutofit/>
          </a:bodyPr>
          <a:lstStyle/>
          <a:p>
            <a:r>
              <a:rPr lang="hu-HU" sz="3200" b="1" dirty="0"/>
              <a:t>Ellenőrző kérdések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033700" y="1514521"/>
            <a:ext cx="9606916" cy="4722791"/>
          </a:xfrm>
        </p:spPr>
        <p:txBody>
          <a:bodyPr anchor="t"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</a:rPr>
              <a:t>A kommunikációs folyamat egyik fő szereplője, aki lehet a termelő, szolgáltató, viszonteladó, vagy a megbízott reklámügynökség. Üzenetet kíván eljuttatni a célközönséghez.</a:t>
            </a:r>
          </a:p>
          <a:p>
            <a:r>
              <a:rPr lang="hu-HU" sz="2000" dirty="0">
                <a:solidFill>
                  <a:schemeClr val="tx1"/>
                </a:solidFill>
              </a:rPr>
              <a:t>	a, A fogalom a kibocsátóra igaz.</a:t>
            </a:r>
          </a:p>
          <a:p>
            <a:r>
              <a:rPr lang="hu-HU" sz="2000" dirty="0">
                <a:solidFill>
                  <a:schemeClr val="tx1"/>
                </a:solidFill>
              </a:rPr>
              <a:t>	b, A fogalom kódolásra igaz.</a:t>
            </a:r>
          </a:p>
          <a:p>
            <a:r>
              <a:rPr lang="hu-HU" sz="2000" dirty="0">
                <a:solidFill>
                  <a:schemeClr val="tx1"/>
                </a:solidFill>
              </a:rPr>
              <a:t>A ………….. révén az üzenet befogadója azt hallhat ki az üzenetünkből, amit hallani akar, ami meggyőződésrendszeréhez leginkább illeszkedik.</a:t>
            </a:r>
          </a:p>
          <a:p>
            <a:r>
              <a:rPr lang="hu-HU" sz="2000" dirty="0">
                <a:solidFill>
                  <a:schemeClr val="tx1"/>
                </a:solidFill>
              </a:rPr>
              <a:t>	a, szelektív torzítás</a:t>
            </a:r>
          </a:p>
          <a:p>
            <a:r>
              <a:rPr lang="hu-HU" sz="2000" dirty="0">
                <a:solidFill>
                  <a:schemeClr val="tx1"/>
                </a:solidFill>
              </a:rPr>
              <a:t>	b, szelektív emlékezet</a:t>
            </a:r>
          </a:p>
          <a:p>
            <a:r>
              <a:rPr lang="hu-HU" sz="2000" b="1" dirty="0">
                <a:solidFill>
                  <a:schemeClr val="tx1"/>
                </a:solidFill>
              </a:rPr>
              <a:t> </a:t>
            </a:r>
            <a:r>
              <a:rPr lang="hu-HU" sz="2000" dirty="0">
                <a:solidFill>
                  <a:schemeClr val="tx1"/>
                </a:solidFill>
              </a:rPr>
              <a:t>A …………… szűrő hatásának következménye, hogy az üzenetek közül csak kevés marad meg az ember hosszú távú memóriájában.</a:t>
            </a:r>
          </a:p>
          <a:p>
            <a:r>
              <a:rPr lang="hu-HU" sz="2000" dirty="0">
                <a:solidFill>
                  <a:schemeClr val="tx1"/>
                </a:solidFill>
              </a:rPr>
              <a:t>	a, szelektív torzítás</a:t>
            </a:r>
          </a:p>
          <a:p>
            <a:r>
              <a:rPr lang="hu-HU" sz="2000" dirty="0">
                <a:solidFill>
                  <a:schemeClr val="tx1"/>
                </a:solidFill>
              </a:rPr>
              <a:t>	b, szelektív emlékezet</a:t>
            </a:r>
          </a:p>
          <a:p>
            <a:endParaRPr lang="hu-HU" sz="1900" dirty="0">
              <a:solidFill>
                <a:schemeClr val="tx1"/>
              </a:solidFill>
            </a:endParaRPr>
          </a:p>
          <a:p>
            <a:pPr lvl="1"/>
            <a:endParaRPr lang="hu-HU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5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052736"/>
            <a:ext cx="10009112" cy="3744415"/>
          </a:xfrm>
        </p:spPr>
        <p:txBody>
          <a:bodyPr>
            <a:normAutofit lnSpcReduction="10000"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Elméleti kitekintés: </a:t>
            </a:r>
          </a:p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Bevezetés a marketingkommunikációba</a:t>
            </a:r>
          </a:p>
          <a:p>
            <a:pPr marL="0" indent="0">
              <a:buNone/>
            </a:pPr>
            <a:endParaRPr lang="hu-HU" sz="32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u-HU" sz="3200" b="1" i="1" dirty="0"/>
              <a:t>Ebben a fejezetben megismerkedhetsz:</a:t>
            </a:r>
            <a:endParaRPr lang="hu-HU" sz="3200" dirty="0"/>
          </a:p>
          <a:p>
            <a:pPr lvl="1"/>
            <a:r>
              <a:rPr lang="hu-HU" dirty="0"/>
              <a:t>a kommunikáció fogalmával és folyamatával</a:t>
            </a:r>
          </a:p>
          <a:p>
            <a:pPr lvl="1"/>
            <a:r>
              <a:rPr lang="hu-HU" dirty="0"/>
              <a:t>A kommunikációs folyamatot befolyásoló tényezőkkel</a:t>
            </a:r>
          </a:p>
          <a:p>
            <a:pPr lvl="1"/>
            <a:r>
              <a:rPr lang="hu-HU" dirty="0"/>
              <a:t>A kommunikáció szintjeivel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775520" y="908720"/>
            <a:ext cx="10009112" cy="5328592"/>
          </a:xfrm>
        </p:spPr>
        <p:txBody>
          <a:bodyPr anchor="t">
            <a:normAutofit/>
          </a:bodyPr>
          <a:lstStyle/>
          <a:p>
            <a:r>
              <a:rPr lang="hu-HU" sz="1900" dirty="0">
                <a:solidFill>
                  <a:schemeClr val="tx1"/>
                </a:solidFill>
              </a:rPr>
              <a:t>Az integrált marketingkommunikáció (IMK) tervezésének első lépése a célközönség meghatározása.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hamis.</a:t>
            </a:r>
          </a:p>
          <a:p>
            <a:r>
              <a:rPr lang="hu-HU" sz="1900" dirty="0">
                <a:solidFill>
                  <a:schemeClr val="tx1"/>
                </a:solidFill>
              </a:rPr>
              <a:t>A ……………-</a:t>
            </a:r>
            <a:r>
              <a:rPr lang="hu-HU" sz="1900" dirty="0" err="1">
                <a:solidFill>
                  <a:schemeClr val="tx1"/>
                </a:solidFill>
              </a:rPr>
              <a:t>ot</a:t>
            </a:r>
            <a:r>
              <a:rPr lang="hu-HU" sz="1900" dirty="0">
                <a:solidFill>
                  <a:schemeClr val="tx1"/>
                </a:solidFill>
              </a:rPr>
              <a:t> az általános célcsoporton belül különítik el a kommunikációs tevékenységek hatékonyabbá tétele érdekében. Ebbe a magba a legfontosabb felhasználók, a legnagyobb fogyasztói potenciállal rendelkező csoportok és a véleményvezetők kerülnek. </a:t>
            </a:r>
          </a:p>
          <a:p>
            <a:r>
              <a:rPr lang="hu-HU" sz="1900" dirty="0">
                <a:solidFill>
                  <a:schemeClr val="tx1"/>
                </a:solidFill>
              </a:rPr>
              <a:t> 	a, célcsoportmag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minőségi célcsoport </a:t>
            </a:r>
          </a:p>
          <a:p>
            <a:r>
              <a:rPr lang="hu-HU" sz="1900" dirty="0">
                <a:solidFill>
                  <a:schemeClr val="tx1"/>
                </a:solidFill>
              </a:rPr>
              <a:t>Vonzó tényező, egyedi ajánlat,</a:t>
            </a:r>
            <a:r>
              <a:rPr lang="hu-HU" sz="1900" b="1" dirty="0">
                <a:solidFill>
                  <a:schemeClr val="tx1"/>
                </a:solidFill>
              </a:rPr>
              <a:t> </a:t>
            </a:r>
            <a:r>
              <a:rPr lang="hu-HU" sz="1900" dirty="0">
                <a:solidFill>
                  <a:schemeClr val="tx1"/>
                </a:solidFill>
              </a:rPr>
              <a:t>racionális, emocionális és morális pozicionálást követhet.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a(z) </a:t>
            </a:r>
            <a:r>
              <a:rPr lang="hu-HU" sz="1900" dirty="0" err="1">
                <a:solidFill>
                  <a:schemeClr val="tx1"/>
                </a:solidFill>
              </a:rPr>
              <a:t>unique</a:t>
            </a:r>
            <a:r>
              <a:rPr lang="hu-HU" sz="1900" dirty="0">
                <a:solidFill>
                  <a:schemeClr val="tx1"/>
                </a:solidFill>
              </a:rPr>
              <a:t> </a:t>
            </a:r>
            <a:r>
              <a:rPr lang="hu-HU" sz="1900" dirty="0" err="1">
                <a:solidFill>
                  <a:schemeClr val="tx1"/>
                </a:solidFill>
              </a:rPr>
              <a:t>selling</a:t>
            </a:r>
            <a:r>
              <a:rPr lang="hu-HU" sz="1900" dirty="0">
                <a:solidFill>
                  <a:schemeClr val="tx1"/>
                </a:solidFill>
              </a:rPr>
              <a:t> </a:t>
            </a:r>
            <a:r>
              <a:rPr lang="hu-HU" sz="1900" dirty="0" err="1">
                <a:solidFill>
                  <a:schemeClr val="tx1"/>
                </a:solidFill>
              </a:rPr>
              <a:t>proposition</a:t>
            </a:r>
            <a:r>
              <a:rPr lang="hu-HU" sz="1900" dirty="0">
                <a:solidFill>
                  <a:schemeClr val="tx1"/>
                </a:solidFill>
              </a:rPr>
              <a:t> (USP) -re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a kommunikációs csatornára igaz. </a:t>
            </a:r>
          </a:p>
          <a:p>
            <a:pPr lvl="1"/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189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919536" y="908720"/>
            <a:ext cx="10009112" cy="5328592"/>
          </a:xfrm>
        </p:spPr>
        <p:txBody>
          <a:bodyPr anchor="t">
            <a:normAutofit/>
          </a:bodyPr>
          <a:lstStyle/>
          <a:p>
            <a:r>
              <a:rPr lang="hu-HU" sz="1900" dirty="0">
                <a:solidFill>
                  <a:schemeClr val="tx1"/>
                </a:solidFill>
              </a:rPr>
              <a:t>A barát, családtag, szomszéd, társasági tagok köre. Ezen a csatornán terjed az ún. „szájreklám” is.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társadalmi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képviselői </a:t>
            </a:r>
          </a:p>
          <a:p>
            <a:r>
              <a:rPr lang="hu-HU" sz="1900" dirty="0">
                <a:solidFill>
                  <a:schemeClr val="tx1"/>
                </a:solidFill>
              </a:rPr>
              <a:t>Fogyasztói reklámok esetén a reklámozó a közvetlen felhasználó, fogyasztó, vásárló befolyásolására törekszik.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hamis.</a:t>
            </a:r>
          </a:p>
          <a:p>
            <a:r>
              <a:rPr lang="hu-HU" sz="1900" dirty="0">
                <a:solidFill>
                  <a:schemeClr val="tx1"/>
                </a:solidFill>
              </a:rPr>
              <a:t>Az üzeneteket érvrendszerük alapján három csoportba sorolhatjuk: </a:t>
            </a:r>
          </a:p>
          <a:p>
            <a:r>
              <a:rPr lang="hu-HU" sz="1900" dirty="0">
                <a:solidFill>
                  <a:schemeClr val="tx1"/>
                </a:solidFill>
              </a:rPr>
              <a:t>		- racionális </a:t>
            </a:r>
          </a:p>
          <a:p>
            <a:r>
              <a:rPr lang="hu-HU" sz="1900" dirty="0">
                <a:solidFill>
                  <a:schemeClr val="tx1"/>
                </a:solidFill>
              </a:rPr>
              <a:t>		- pozitív </a:t>
            </a:r>
          </a:p>
          <a:p>
            <a:r>
              <a:rPr lang="hu-HU" sz="1900" dirty="0">
                <a:solidFill>
                  <a:schemeClr val="tx1"/>
                </a:solidFill>
              </a:rPr>
              <a:t>		- negatív. 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hamis.</a:t>
            </a:r>
          </a:p>
          <a:p>
            <a:pPr marL="285750" indent="-285750">
              <a:buFontTx/>
              <a:buChar char="-"/>
            </a:pPr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  <a:p>
            <a:pPr lvl="1"/>
            <a:endParaRPr lang="hu-HU" sz="19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19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59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919536" y="764704"/>
            <a:ext cx="9937104" cy="5328592"/>
          </a:xfrm>
        </p:spPr>
        <p:txBody>
          <a:bodyPr anchor="t">
            <a:noAutofit/>
          </a:bodyPr>
          <a:lstStyle/>
          <a:p>
            <a:r>
              <a:rPr lang="hu-HU" sz="1900" dirty="0">
                <a:solidFill>
                  <a:schemeClr val="tx1"/>
                </a:solidFill>
              </a:rPr>
              <a:t>A fogyasztási cikkek piacán a reklám után a legtöbbet használt eszközcsoportot a vásárlás/értékesítésösztönzés eszközei alkotják.</a:t>
            </a:r>
          </a:p>
          <a:p>
            <a:r>
              <a:rPr lang="hu-HU" sz="1900" dirty="0">
                <a:solidFill>
                  <a:schemeClr val="tx1"/>
                </a:solidFill>
              </a:rPr>
              <a:t> 	a, Az állítás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hamis. </a:t>
            </a:r>
          </a:p>
          <a:p>
            <a:r>
              <a:rPr lang="hu-HU" sz="1900" dirty="0">
                <a:solidFill>
                  <a:schemeClr val="tx1"/>
                </a:solidFill>
              </a:rPr>
              <a:t>Az eladásösztönzés fogyasztókra irányuló eszköztárát </a:t>
            </a:r>
            <a:r>
              <a:rPr lang="hu-HU" sz="1900" dirty="0" err="1">
                <a:solidFill>
                  <a:schemeClr val="tx1"/>
                </a:solidFill>
              </a:rPr>
              <a:t>push</a:t>
            </a:r>
            <a:r>
              <a:rPr lang="hu-HU" sz="1900" dirty="0">
                <a:solidFill>
                  <a:schemeClr val="tx1"/>
                </a:solidFill>
              </a:rPr>
              <a:t>, toló stratégiának nevezzük.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hamis. </a:t>
            </a:r>
          </a:p>
          <a:p>
            <a:r>
              <a:rPr lang="hu-HU" sz="1900" dirty="0">
                <a:solidFill>
                  <a:schemeClr val="tx1"/>
                </a:solidFill>
              </a:rPr>
              <a:t>A PR célja az imázsképzés, pozitív összkép kialakítása a vállalatról.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igaz. 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hamis.</a:t>
            </a:r>
          </a:p>
          <a:p>
            <a:r>
              <a:rPr lang="hu-HU" sz="1900" dirty="0">
                <a:solidFill>
                  <a:schemeClr val="tx1"/>
                </a:solidFill>
              </a:rPr>
              <a:t>A PR azon része, melynek fő feladata a jó vállalati légkör kialakítása, a szervezet tagjai közötti és a vállalat iránti bizalom erősítése, s ezáltal az ideális munkakapcsolatok létrejöttének elősegítése.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a, Az állítás a külső PR-ra igaz.</a:t>
            </a:r>
          </a:p>
          <a:p>
            <a:r>
              <a:rPr lang="hu-HU" sz="1900" dirty="0">
                <a:solidFill>
                  <a:schemeClr val="tx1"/>
                </a:solidFill>
              </a:rPr>
              <a:t>	b, Az állítás a belső PR-ra igaz. </a:t>
            </a:r>
          </a:p>
          <a:p>
            <a:endParaRPr lang="hu-HU" sz="19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  <a:p>
            <a:pPr lvl="1"/>
            <a:endParaRPr lang="hu-HU" sz="19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19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1900" dirty="0">
              <a:solidFill>
                <a:schemeClr val="tx1"/>
              </a:solidFill>
            </a:endParaRPr>
          </a:p>
          <a:p>
            <a:endParaRPr lang="hu-HU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80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780928"/>
            <a:ext cx="12192000" cy="93610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hu-HU" sz="6000" b="1" dirty="0">
                <a:solidFill>
                  <a:srgbClr val="00B0F0"/>
                </a:solidFill>
              </a:rPr>
              <a:t>Köszönöm a figyelmet!</a:t>
            </a:r>
            <a:endParaRPr lang="hu-HU" sz="6000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endParaRPr lang="hu-HU" sz="6000" b="1" dirty="0"/>
          </a:p>
          <a:p>
            <a:pPr marL="0" indent="0">
              <a:buNone/>
            </a:pPr>
            <a:endParaRPr lang="hu-HU" sz="6000" dirty="0"/>
          </a:p>
          <a:p>
            <a:endParaRPr lang="hu-HU" sz="6000" dirty="0"/>
          </a:p>
          <a:p>
            <a:pPr lvl="0"/>
            <a:endParaRPr lang="hu-HU" sz="6000" dirty="0"/>
          </a:p>
          <a:p>
            <a:pPr algn="just"/>
            <a:endParaRPr lang="hu-HU" sz="6000" dirty="0"/>
          </a:p>
          <a:p>
            <a:pPr marL="0" indent="0" algn="just">
              <a:buNone/>
            </a:pPr>
            <a:endParaRPr lang="hu-HU" sz="6000" dirty="0">
              <a:solidFill>
                <a:schemeClr val="tx1"/>
              </a:solidFill>
            </a:endParaRPr>
          </a:p>
          <a:p>
            <a:pPr lvl="1" algn="just"/>
            <a:endParaRPr lang="hu-HU" sz="6000" b="1" dirty="0"/>
          </a:p>
          <a:p>
            <a:pPr algn="just"/>
            <a:endParaRPr lang="hu-HU" sz="6000" b="1" dirty="0"/>
          </a:p>
          <a:p>
            <a:pPr marL="0" indent="0" algn="just">
              <a:buNone/>
            </a:pPr>
            <a:endParaRPr lang="hu-HU" sz="6000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65329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5560" y="685800"/>
            <a:ext cx="9937104" cy="53285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2400" b="1" i="1" dirty="0"/>
              <a:t>A kommunikáció fogalma</a:t>
            </a:r>
          </a:p>
          <a:p>
            <a:r>
              <a:rPr lang="hu-HU" sz="2400" dirty="0"/>
              <a:t>A társadalomtudományban leginkább használt kommunikáció-meghatározás </a:t>
            </a:r>
            <a:r>
              <a:rPr lang="hu-HU" sz="2400" dirty="0" err="1"/>
              <a:t>Gerbner</a:t>
            </a:r>
            <a:r>
              <a:rPr lang="hu-HU" sz="2400" dirty="0"/>
              <a:t> nevéhez fűződik, aki a kommunikációt üzenetek révén megvalósuló társadalmi kölcsönhatás és cselekvés formájában határozza meg.(</a:t>
            </a:r>
            <a:r>
              <a:rPr lang="hu-HU" sz="2400" dirty="0" err="1"/>
              <a:t>Gerbner</a:t>
            </a:r>
            <a:r>
              <a:rPr lang="hu-HU" sz="2400" dirty="0"/>
              <a:t>, 2000)</a:t>
            </a:r>
          </a:p>
          <a:p>
            <a:pPr marL="0" indent="0">
              <a:buNone/>
            </a:pPr>
            <a:r>
              <a:rPr lang="hu-HU" sz="2400" b="1" i="1" dirty="0"/>
              <a:t>A kommunikáció folyamata</a:t>
            </a:r>
          </a:p>
          <a:p>
            <a:pPr marL="0" indent="0">
              <a:buNone/>
            </a:pPr>
            <a:endParaRPr lang="hu-HU" sz="2400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Kép 8"/>
          <p:cNvPicPr/>
          <p:nvPr/>
        </p:nvPicPr>
        <p:blipFill>
          <a:blip r:embed="rId2"/>
          <a:stretch>
            <a:fillRect/>
          </a:stretch>
        </p:blipFill>
        <p:spPr>
          <a:xfrm>
            <a:off x="1991544" y="3062064"/>
            <a:ext cx="6192688" cy="367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9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1464" y="1124744"/>
            <a:ext cx="10081120" cy="5328592"/>
          </a:xfrm>
        </p:spPr>
        <p:txBody>
          <a:bodyPr anchor="t">
            <a:normAutofit/>
          </a:bodyPr>
          <a:lstStyle/>
          <a:p>
            <a:r>
              <a:rPr lang="hu-HU" sz="2400" b="1" dirty="0"/>
              <a:t>A kibocsátó - </a:t>
            </a:r>
            <a:r>
              <a:rPr lang="hu-HU" sz="2400" dirty="0"/>
              <a:t>a kommunikációs folyamat egyik fő szereplője. lehet a termelő, szolgáltató, viszonteladó, vagy a megbízott reklámügynökség. A kibocsátó üzenetet kíván eljuttatni a célközönséghez, aki illetve akik a befogadó szerepét töltik be a folyamat során. </a:t>
            </a:r>
          </a:p>
          <a:p>
            <a:r>
              <a:rPr lang="hu-HU" sz="2400" b="1" dirty="0"/>
              <a:t>A befogadó - </a:t>
            </a:r>
            <a:r>
              <a:rPr lang="hu-HU" sz="2400" dirty="0"/>
              <a:t>aki az üzenetet megkapja. A kommunikáció célja, hogy a befogadó reagáljon az üzenetre. </a:t>
            </a:r>
          </a:p>
          <a:p>
            <a:r>
              <a:rPr lang="hu-HU" sz="2400" b="1" dirty="0"/>
              <a:t>Az üzenet - </a:t>
            </a:r>
            <a:r>
              <a:rPr lang="hu-HU" sz="2400" dirty="0"/>
              <a:t>kommunikációs folyamat egyik legfontosabb eszköze, amely a szimbólumok egységékének is nevezhető.</a:t>
            </a:r>
          </a:p>
          <a:p>
            <a:r>
              <a:rPr lang="hu-HU" sz="2400" b="1" dirty="0"/>
              <a:t>A dekódolás</a:t>
            </a:r>
            <a:r>
              <a:rPr lang="hu-HU" sz="2400" dirty="0"/>
              <a:t> az a folyamat, melynek során a befogadó értelmezi, megfejti az üzenetet. Ez a mozzanat a kommunikációs folyamat legfontosabb eleme, itt derül ki, hogy a lefordított, megfejtett üzenet megegyezik-e a kibocsátó által eredetileg elképzelt, kódolt üzenettel.</a:t>
            </a:r>
          </a:p>
          <a:p>
            <a:endParaRPr lang="hu-HU" sz="2400" b="1" dirty="0"/>
          </a:p>
          <a:p>
            <a:pPr marL="0" indent="0">
              <a:buNone/>
            </a:pPr>
            <a:endParaRPr lang="hu-HU" sz="2400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95966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9104" y="996008"/>
            <a:ext cx="10161512" cy="5328592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hu-HU" sz="3000" b="1" dirty="0">
                <a:solidFill>
                  <a:srgbClr val="00B0F0"/>
                </a:solidFill>
              </a:rPr>
              <a:t>A kommunikáció folyamatát befolyásoló tényezők</a:t>
            </a:r>
          </a:p>
          <a:p>
            <a:r>
              <a:rPr lang="hu-HU" sz="2200" b="1" dirty="0"/>
              <a:t>A zaj - </a:t>
            </a:r>
            <a:r>
              <a:rPr lang="hu-HU" sz="2200" dirty="0"/>
              <a:t>a folyamat hatását gyengítheti, illetve felerősítheti</a:t>
            </a:r>
          </a:p>
          <a:p>
            <a:pPr lvl="1"/>
            <a:r>
              <a:rPr lang="hu-HU" sz="2200" b="1" dirty="0"/>
              <a:t>A külső zaj a</a:t>
            </a:r>
            <a:r>
              <a:rPr lang="hu-HU" sz="2200" dirty="0"/>
              <a:t> versenytársak magatartása révén fellépő zavaró tényező, mely a versenytárs(</a:t>
            </a:r>
            <a:r>
              <a:rPr lang="hu-HU" sz="2200" dirty="0" err="1"/>
              <a:t>ak</a:t>
            </a:r>
            <a:r>
              <a:rPr lang="hu-HU" sz="2200" dirty="0"/>
              <a:t>) egyidejű kommunikációja révén keletkezik.</a:t>
            </a:r>
          </a:p>
          <a:p>
            <a:pPr lvl="1"/>
            <a:r>
              <a:rPr lang="hu-HU" sz="2200" dirty="0"/>
              <a:t>A </a:t>
            </a:r>
            <a:r>
              <a:rPr lang="hu-HU" sz="2200" b="1" dirty="0"/>
              <a:t>belső zajt</a:t>
            </a:r>
            <a:r>
              <a:rPr lang="hu-HU" sz="2200" dirty="0"/>
              <a:t> okozhatja a közvetítő csatorna meghibásodása (nyomdahiba), esetleg a kódolás vagy a dekódolás területén felmerülő hiba.</a:t>
            </a:r>
          </a:p>
          <a:p>
            <a:r>
              <a:rPr lang="hu-HU" sz="2200" b="1" dirty="0"/>
              <a:t>A befogadó </a:t>
            </a:r>
            <a:r>
              <a:rPr lang="hu-HU" sz="2200" dirty="0"/>
              <a:t>egyéni tulajdonságai</a:t>
            </a:r>
          </a:p>
          <a:p>
            <a:pPr lvl="1"/>
            <a:r>
              <a:rPr lang="hu-HU" sz="2200" b="1" dirty="0"/>
              <a:t>A szelektív figyelem</a:t>
            </a:r>
            <a:r>
              <a:rPr lang="hu-HU" sz="2200" dirty="0"/>
              <a:t> szűrő mechanizmusa azt jelenti, hogy az ember a nap, mint nap rázúduló üzenetáradat közül nem képes mindent tudatosan észlelni. Ezt leginkább a kreatív tervezés kimeríthetetlen eszköztárait alkalmazva érheti el a kommunikátor.</a:t>
            </a:r>
          </a:p>
          <a:p>
            <a:pPr lvl="1"/>
            <a:r>
              <a:rPr lang="hu-HU" sz="2200" b="1" dirty="0"/>
              <a:t>A szelektív torzítás</a:t>
            </a:r>
            <a:r>
              <a:rPr lang="hu-HU" sz="2200" dirty="0"/>
              <a:t> révén az üzenet befogadója azt hallhat ki az üzenetünkből, amit hallani akar, ami meggyőződésrendszeréhez leginkább illeszkedik. </a:t>
            </a:r>
          </a:p>
          <a:p>
            <a:pPr lvl="1"/>
            <a:r>
              <a:rPr lang="hu-HU" sz="2200" b="1" dirty="0"/>
              <a:t>A szelektív emlékezet</a:t>
            </a:r>
            <a:r>
              <a:rPr lang="hu-HU" sz="2200" dirty="0"/>
              <a:t> szűrő hatásának következménye, hogy az üzenetek közül csak kevés marad meg az ember hosszú távú memóriájában.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pPr lvl="1"/>
            <a:endParaRPr lang="hu-HU" sz="1600" b="1" dirty="0"/>
          </a:p>
          <a:p>
            <a:endParaRPr lang="hu-HU" sz="1800" b="1" dirty="0"/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26197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9104" y="996008"/>
            <a:ext cx="10089504" cy="53285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rgbClr val="00B0F0"/>
                </a:solidFill>
              </a:rPr>
              <a:t>A kommunikáció szintjei</a:t>
            </a:r>
          </a:p>
          <a:p>
            <a:r>
              <a:rPr lang="hu-HU" sz="2200" dirty="0"/>
              <a:t>A társadalmi szférában lejátszódó kommunikációs folyamatnak négy szintjét különböztethetjük meg:</a:t>
            </a:r>
          </a:p>
          <a:p>
            <a:pPr lvl="1"/>
            <a:r>
              <a:rPr lang="hu-HU" sz="2200" b="1" dirty="0"/>
              <a:t>Személyen belüli</a:t>
            </a:r>
            <a:r>
              <a:rPr lang="hu-HU" sz="2200" dirty="0"/>
              <a:t>: ami maga a gondolkodás és az azt kísérő mozdulatok sora.</a:t>
            </a:r>
          </a:p>
          <a:p>
            <a:pPr lvl="1"/>
            <a:r>
              <a:rPr lang="hu-HU" sz="2200" b="1" dirty="0"/>
              <a:t>Személyek közötti:</a:t>
            </a:r>
            <a:r>
              <a:rPr lang="hu-HU" sz="2200" dirty="0"/>
              <a:t> leginkább két- három fő között szemtől-szembe, vagy esetenként közvetítő eszközök segítségével magvalósuló kommunikáció. </a:t>
            </a:r>
          </a:p>
          <a:p>
            <a:pPr lvl="1"/>
            <a:r>
              <a:rPr lang="hu-HU" sz="2200" b="1" dirty="0"/>
              <a:t>Csoport kommunikáció</a:t>
            </a:r>
            <a:r>
              <a:rPr lang="hu-HU" sz="2200" dirty="0"/>
              <a:t>: melynek során több ember vesz részt a folyamatban, valaki aktívabban, valaki kevésbé. Ilyen például a szakmai megbeszélés, vagy a vállalatoknál zajló formalizált kommunikációs tevékenység</a:t>
            </a:r>
          </a:p>
          <a:p>
            <a:pPr lvl="1"/>
            <a:r>
              <a:rPr lang="hu-HU" sz="2200" b="1" dirty="0"/>
              <a:t>Tömegkommunikáció</a:t>
            </a:r>
            <a:r>
              <a:rPr lang="hu-HU" sz="2200" dirty="0"/>
              <a:t> során a kommunikátor technikai közvetítő eszköz, ún. tömegmédium segítségével kommunikál az emberek nagy csoportjával, az ún. nagyközönséggel.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pPr lvl="1"/>
            <a:endParaRPr lang="hu-HU" sz="1600" b="1" dirty="0"/>
          </a:p>
          <a:p>
            <a:endParaRPr lang="hu-HU" sz="1800" b="1" dirty="0"/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816522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7528" y="685800"/>
            <a:ext cx="9793088" cy="5767536"/>
          </a:xfrm>
        </p:spPr>
        <p:txBody>
          <a:bodyPr anchor="t">
            <a:normAutofit fontScale="55000" lnSpcReduction="20000"/>
          </a:bodyPr>
          <a:lstStyle/>
          <a:p>
            <a:pPr marL="0" indent="0">
              <a:buNone/>
            </a:pPr>
            <a:r>
              <a:rPr lang="hu-HU" sz="5100" b="1" dirty="0">
                <a:solidFill>
                  <a:srgbClr val="00B0F0"/>
                </a:solidFill>
              </a:rPr>
              <a:t>A médiumok csoportosítása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A médiaosztályozás mai szakirodalom szerint legtöbbet idézett formája az </a:t>
            </a:r>
            <a:r>
              <a:rPr lang="hu-HU" sz="3200" b="1" dirty="0"/>
              <a:t>ATL (</a:t>
            </a:r>
            <a:r>
              <a:rPr lang="hu-HU" sz="3200" b="1" dirty="0" err="1"/>
              <a:t>Above</a:t>
            </a:r>
            <a:r>
              <a:rPr lang="hu-HU" sz="3200" b="1" dirty="0"/>
              <a:t> The Line) és BTL (</a:t>
            </a:r>
            <a:r>
              <a:rPr lang="hu-HU" sz="3200" b="1" dirty="0" err="1"/>
              <a:t>Belowe</a:t>
            </a:r>
            <a:r>
              <a:rPr lang="hu-HU" sz="3200" b="1" dirty="0"/>
              <a:t> The Line) </a:t>
            </a:r>
            <a:r>
              <a:rPr lang="hu-HU" sz="3200" dirty="0"/>
              <a:t>kategóriák megkülönböztetése. </a:t>
            </a:r>
          </a:p>
          <a:p>
            <a:pPr lvl="0">
              <a:lnSpc>
                <a:spcPct val="150000"/>
              </a:lnSpc>
            </a:pPr>
            <a:r>
              <a:rPr lang="hu-HU" sz="3200" b="1" i="1" dirty="0"/>
              <a:t>ATL (</a:t>
            </a:r>
            <a:r>
              <a:rPr lang="hu-HU" sz="3200" b="1" i="1" dirty="0" err="1"/>
              <a:t>Above</a:t>
            </a:r>
            <a:r>
              <a:rPr lang="hu-HU" sz="3200" b="1" i="1" dirty="0"/>
              <a:t> The Line)</a:t>
            </a:r>
            <a:r>
              <a:rPr lang="hu-HU" sz="3200" b="1" dirty="0"/>
              <a:t> eszközök </a:t>
            </a:r>
            <a:r>
              <a:rPr lang="hu-HU" sz="3200" dirty="0"/>
              <a:t>– vonal feletti eszközök: a </a:t>
            </a:r>
            <a:r>
              <a:rPr lang="hu-HU" sz="3200" b="1" dirty="0"/>
              <a:t>klasszikus, hagyományos reklámeszközök</a:t>
            </a:r>
            <a:r>
              <a:rPr lang="hu-HU" sz="3200" dirty="0"/>
              <a:t>, amelyek a tömegmédiumokhoz kapcsolódnak: televízió reklám, sajtóhirdetés, rádió reklám, szabadtéri reklámeszközök (</a:t>
            </a:r>
            <a:r>
              <a:rPr lang="hu-HU" sz="3200" dirty="0" err="1"/>
              <a:t>outdoor</a:t>
            </a:r>
            <a:r>
              <a:rPr lang="hu-HU" sz="3200" dirty="0"/>
              <a:t> eszközök), mozi reklám, internetes reklám: szalaghirdetés (banner), keresőmarketing (kulcsszó alapú hirdetés a keresőrendszerek felületén) </a:t>
            </a:r>
          </a:p>
          <a:p>
            <a:pPr lvl="0">
              <a:lnSpc>
                <a:spcPct val="150000"/>
              </a:lnSpc>
            </a:pPr>
            <a:r>
              <a:rPr lang="hu-HU" sz="3200" b="1" i="1" dirty="0"/>
              <a:t>BTL (</a:t>
            </a:r>
            <a:r>
              <a:rPr lang="hu-HU" sz="3200" b="1" i="1" dirty="0" err="1"/>
              <a:t>Below</a:t>
            </a:r>
            <a:r>
              <a:rPr lang="hu-HU" sz="3200" b="1" i="1" dirty="0"/>
              <a:t> The Line)</a:t>
            </a:r>
            <a:r>
              <a:rPr lang="hu-HU" sz="3200" b="1" dirty="0"/>
              <a:t> eszközök</a:t>
            </a:r>
            <a:r>
              <a:rPr lang="hu-HU" sz="3200" dirty="0"/>
              <a:t> – vonal alatti eszközök: minden olyan eszköz, </a:t>
            </a:r>
            <a:r>
              <a:rPr lang="hu-HU" sz="3200" b="1" dirty="0"/>
              <a:t>amely nem tartozik az ATL eszközök csoportjába</a:t>
            </a:r>
            <a:r>
              <a:rPr lang="hu-HU" sz="3200" dirty="0"/>
              <a:t>: Public Relations, Vásárlásösztönzés (</a:t>
            </a:r>
            <a:r>
              <a:rPr lang="hu-HU" sz="3200" dirty="0" err="1"/>
              <a:t>Sales</a:t>
            </a:r>
            <a:r>
              <a:rPr lang="hu-HU" sz="3200" dirty="0"/>
              <a:t> </a:t>
            </a:r>
            <a:r>
              <a:rPr lang="hu-HU" sz="3200" dirty="0" err="1"/>
              <a:t>Promotion</a:t>
            </a:r>
            <a:r>
              <a:rPr lang="hu-HU" sz="3200" dirty="0"/>
              <a:t>), Személyes eladás (</a:t>
            </a:r>
            <a:r>
              <a:rPr lang="hu-HU" sz="3200" dirty="0" err="1"/>
              <a:t>Personal</a:t>
            </a:r>
            <a:r>
              <a:rPr lang="hu-HU" sz="3200" dirty="0"/>
              <a:t> </a:t>
            </a:r>
            <a:r>
              <a:rPr lang="hu-HU" sz="3200" dirty="0" err="1"/>
              <a:t>Selling</a:t>
            </a:r>
            <a:r>
              <a:rPr lang="hu-HU" sz="3200" dirty="0"/>
              <a:t>), gerillamarketing, Direkt Marketing, vásárláshelyi reklám, eseménymarketing, rendezvények, vásárok, kiállítások, szponzorálás, termékelhelyezés, </a:t>
            </a:r>
            <a:r>
              <a:rPr lang="hu-HU" sz="3200" dirty="0" err="1"/>
              <a:t>merchandising</a:t>
            </a:r>
            <a:r>
              <a:rPr lang="hu-HU" sz="3200" dirty="0"/>
              <a:t>, nyomtatványok (brosúrák, szórólapok stb.) </a:t>
            </a:r>
          </a:p>
          <a:p>
            <a:endParaRPr lang="hu-HU" sz="3200" dirty="0"/>
          </a:p>
          <a:p>
            <a:pPr lvl="0"/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 lvl="1"/>
            <a:endParaRPr lang="hu-HU" sz="1600" b="1" dirty="0"/>
          </a:p>
          <a:p>
            <a:endParaRPr lang="hu-HU" sz="1800" b="1" dirty="0"/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055440" y="3601381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73893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7"/>
            <a:ext cx="9583216" cy="3744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Az Integrált marketingkommunikáció (IMK)</a:t>
            </a:r>
          </a:p>
          <a:p>
            <a:pPr marL="0" indent="0">
              <a:buNone/>
            </a:pPr>
            <a:endParaRPr lang="hu-HU" sz="20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u-HU" b="1" i="1" dirty="0"/>
              <a:t>Ebben a fejezetben megismerkedhetsz:</a:t>
            </a:r>
            <a:endParaRPr lang="hu-HU" dirty="0"/>
          </a:p>
          <a:p>
            <a:pPr lvl="1"/>
            <a:r>
              <a:rPr lang="hu-HU" dirty="0"/>
              <a:t>Az integrált marketingkommunikáció fogalmával, tervezésének lépéseivel</a:t>
            </a:r>
          </a:p>
          <a:p>
            <a:pPr lvl="1"/>
            <a:r>
              <a:rPr lang="hu-HU" dirty="0"/>
              <a:t>A célközönség meghatározásának kérdéseivel</a:t>
            </a:r>
          </a:p>
          <a:p>
            <a:pPr lvl="1"/>
            <a:r>
              <a:rPr lang="hu-HU" dirty="0"/>
              <a:t>A fogyasztói trendekkel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>
                <a:solidFill>
                  <a:prstClr val="white"/>
                </a:solidFill>
                <a:latin typeface="Century Gothic" panose="020B0502020202020204"/>
              </a:rPr>
            </a:br>
            <a:endParaRPr lang="hu-HU" sz="4000" dirty="0">
              <a:solidFill>
                <a:prstClr val="white"/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981657270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Śablona_prezentace_NICE.potx" id="{AB986FB1-FEE6-42F5-9FC1-A746BD59C434}" vid="{1AC30C8E-42CC-42CC-807A-F92EB583FC8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6D66BE-B834-4E0F-A2F2-B872F0341A36}">
  <ds:schemaRefs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d92b5cf3-cece-4e4a-baf8-bdbb641cfa7f"/>
    <ds:schemaRef ds:uri="http://schemas.microsoft.com/office/infopath/2007/PartnerControls"/>
    <ds:schemaRef ds:uri="fd092f08-ce81-49ff-9dcf-af1944577f02"/>
    <ds:schemaRef ds:uri="http://schemas.microsoft.com/office/2006/metadata/properties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076051F3-E162-48C9-A387-F2503A1B81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CF7C0B-FA66-4252-9337-11DFE1A4B6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23449</TotalTime>
  <Words>3034</Words>
  <Application>Microsoft Office PowerPoint</Application>
  <PresentationFormat>Širokoúhlá obrazovka</PresentationFormat>
  <Paragraphs>445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Śablona_prezentace_NICE</vt:lpstr>
      <vt:lpstr> </vt:lpstr>
      <vt:lpstr>Az óra vázlata: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Ellenőrző kérdések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164</cp:revision>
  <dcterms:created xsi:type="dcterms:W3CDTF">2014-02-19T13:51:38Z</dcterms:created>
  <dcterms:modified xsi:type="dcterms:W3CDTF">2023-09-06T14:20:21Z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