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4"/>
  </p:sldMasterIdLst>
  <p:sldIdLst>
    <p:sldId id="256" r:id="rId5"/>
    <p:sldId id="389" r:id="rId6"/>
    <p:sldId id="321" r:id="rId7"/>
    <p:sldId id="320" r:id="rId8"/>
    <p:sldId id="323" r:id="rId9"/>
    <p:sldId id="356" r:id="rId10"/>
    <p:sldId id="357" r:id="rId11"/>
    <p:sldId id="358" r:id="rId12"/>
    <p:sldId id="359" r:id="rId13"/>
    <p:sldId id="361" r:id="rId14"/>
    <p:sldId id="360" r:id="rId15"/>
    <p:sldId id="362" r:id="rId16"/>
    <p:sldId id="363" r:id="rId17"/>
    <p:sldId id="364" r:id="rId18"/>
    <p:sldId id="386" r:id="rId19"/>
    <p:sldId id="365" r:id="rId20"/>
    <p:sldId id="366" r:id="rId21"/>
    <p:sldId id="367" r:id="rId22"/>
    <p:sldId id="371" r:id="rId23"/>
    <p:sldId id="387" r:id="rId24"/>
    <p:sldId id="370" r:id="rId25"/>
    <p:sldId id="368" r:id="rId26"/>
    <p:sldId id="372" r:id="rId27"/>
    <p:sldId id="373" r:id="rId28"/>
    <p:sldId id="374" r:id="rId29"/>
    <p:sldId id="376" r:id="rId30"/>
    <p:sldId id="375" r:id="rId31"/>
    <p:sldId id="377" r:id="rId32"/>
    <p:sldId id="381" r:id="rId33"/>
    <p:sldId id="379" r:id="rId34"/>
    <p:sldId id="380" r:id="rId35"/>
    <p:sldId id="385" r:id="rId36"/>
    <p:sldId id="382" r:id="rId37"/>
    <p:sldId id="383" r:id="rId38"/>
    <p:sldId id="354" r:id="rId39"/>
    <p:sldId id="369" r:id="rId40"/>
    <p:sldId id="388" r:id="rId41"/>
    <p:sldId id="322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95" autoAdjust="0"/>
  </p:normalViewPr>
  <p:slideViewPr>
    <p:cSldViewPr>
      <p:cViewPr varScale="1">
        <p:scale>
          <a:sx n="103" d="100"/>
          <a:sy n="103" d="100"/>
        </p:scale>
        <p:origin x="120" y="3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4602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417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1479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107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533400"/>
            <a:ext cx="107696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4114800"/>
            <a:ext cx="8511403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alt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 alt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1D10A-D79C-4963-9018-7A2847D9FA26}" type="slidenum">
              <a:rPr lang="hu-HU" altLang="hu-HU" smtClean="0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022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5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bdpst24.hu/2018/12/19/ezek-lesznek-2019-legfontosabb-fogyasztoi-vilagtrendjei-az-ericsson-felmerese-szerint" TargetMode="Externa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1040747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>
                <a:solidFill>
                  <a:schemeClr val="tx1"/>
                </a:solidFill>
              </a:rPr>
            </a:br>
            <a:endParaRPr lang="hu-HU" sz="4000"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552" y="2708920"/>
            <a:ext cx="9289032" cy="237626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br>
              <a:rPr lang="hu-HU" sz="6000" b="1" dirty="0">
                <a:solidFill>
                  <a:srgbClr val="00B0F0"/>
                </a:solidFill>
              </a:rPr>
            </a:br>
            <a:r>
              <a:rPr lang="hu-HU" sz="6000" b="1" dirty="0">
                <a:solidFill>
                  <a:srgbClr val="00B0F0"/>
                </a:solidFill>
              </a:rPr>
              <a:t>MARKETING ISMERETEK</a:t>
            </a:r>
            <a:endParaRPr lang="hu-HU" altLang="hu-HU" sz="6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5560" y="332656"/>
            <a:ext cx="9217024" cy="5589004"/>
          </a:xfrm>
        </p:spPr>
        <p:txBody>
          <a:bodyPr anchor="t"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r>
              <a:rPr lang="hu-HU" sz="2000" b="1" dirty="0">
                <a:solidFill>
                  <a:srgbClr val="00B0F0"/>
                </a:solidFill>
              </a:rPr>
              <a:t>A MAKROKÖRNYEZET ELEMEI 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hu-HU" sz="1800" b="1" dirty="0"/>
              <a:t>Demográfiai tényezők: </a:t>
            </a:r>
            <a:r>
              <a:rPr lang="hu-HU" sz="1800" dirty="0"/>
              <a:t>a lakosság létszáma, a kor, a nem, a családi állapot szerinti összetétele, a háztartások nagysága és eloszlása, a lakosság iskolai végzettsége, a foglalkozás és a lakhely szerinti megoszlása.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b="1" dirty="0"/>
              <a:t>Gazdasági tényezők: </a:t>
            </a:r>
            <a:r>
              <a:rPr lang="hu-HU" sz="1800" dirty="0"/>
              <a:t>a gazdasági növekedés üteme, a lakossági és a vállalati jövedelmek alakulása, az infláció, a támogatások, az adók, a vámok, az árfolyamok, stb.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b="1" dirty="0"/>
              <a:t>Természeti környezet: </a:t>
            </a:r>
            <a:r>
              <a:rPr lang="hu-HU" sz="1800" dirty="0"/>
              <a:t>a természeti erőforrásokkal való ellátottság, az erőforrások költségei, a környezetvédelem szabályai és feltételei.</a:t>
            </a:r>
          </a:p>
          <a:p>
            <a:pPr>
              <a:lnSpc>
                <a:spcPct val="100000"/>
              </a:lnSpc>
            </a:pPr>
            <a:r>
              <a:rPr lang="hu-HU" altLang="hu-HU" sz="1800" b="1" dirty="0"/>
              <a:t>Technológiai környezet: </a:t>
            </a:r>
            <a:r>
              <a:rPr lang="hu-HU" altLang="hu-HU" sz="1800" dirty="0"/>
              <a:t>a fajta, a kitermelési, a feldolgozási, a tárolási, a szállítási technológiák, a nagy- és kiskereskedelem értékesítési technológiái, a minőségszabályozás és minőségbiztosítás, az információs technológia, és a háztartási technológiák stb.</a:t>
            </a:r>
          </a:p>
          <a:p>
            <a:pPr>
              <a:lnSpc>
                <a:spcPct val="100000"/>
              </a:lnSpc>
            </a:pPr>
            <a:r>
              <a:rPr lang="hu-HU" altLang="hu-HU" sz="1800" b="1" dirty="0"/>
              <a:t>Politikai és jogi környezet: </a:t>
            </a:r>
            <a:r>
              <a:rPr lang="hu-HU" altLang="hu-HU" sz="1800" dirty="0"/>
              <a:t>a politikai stabilitás, a politikai rendszer jellege, a versenyszabályozás, a pénzügyi szabályozás, a külkereskedelem szabályozása, a fogyasztóvédelem szabályai, az élelmiszerszabályozás, stb.</a:t>
            </a:r>
          </a:p>
          <a:p>
            <a:pPr>
              <a:lnSpc>
                <a:spcPct val="100000"/>
              </a:lnSpc>
            </a:pPr>
            <a:r>
              <a:rPr lang="hu-HU" altLang="hu-HU" sz="1800" b="1" dirty="0"/>
              <a:t>Társadalmi kulturális környezet: </a:t>
            </a:r>
            <a:r>
              <a:rPr lang="hu-HU" altLang="hu-HU" sz="1800" dirty="0"/>
              <a:t>a társadalmi értékek, értékrendszerek, szokások, vallási hagyományok, egyéni és vállalati magatartási módok és szabályok.</a:t>
            </a:r>
          </a:p>
          <a:p>
            <a:pPr marL="457200" lvl="1" indent="0">
              <a:lnSpc>
                <a:spcPct val="100000"/>
              </a:lnSpc>
              <a:buNone/>
            </a:pPr>
            <a:br>
              <a:rPr lang="hu-HU" sz="1800" dirty="0"/>
            </a:br>
            <a:endParaRPr lang="hu-HU" altLang="hu-HU" sz="1800" dirty="0"/>
          </a:p>
          <a:p>
            <a:pPr marL="0" indent="0">
              <a:lnSpc>
                <a:spcPct val="100000"/>
              </a:lnSpc>
              <a:buNone/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sz="1800" dirty="0"/>
          </a:p>
          <a:p>
            <a:pPr>
              <a:lnSpc>
                <a:spcPct val="10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hu-HU" sz="1800" dirty="0"/>
          </a:p>
          <a:p>
            <a:pPr marL="0" indent="0">
              <a:lnSpc>
                <a:spcPct val="100000"/>
              </a:lnSpc>
              <a:buNone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934789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404664"/>
            <a:ext cx="9721080" cy="5589004"/>
          </a:xfrm>
        </p:spPr>
        <p:txBody>
          <a:bodyPr anchor="t">
            <a:noAutofit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hu-HU" sz="2000" b="1" dirty="0">
                <a:solidFill>
                  <a:srgbClr val="00B0F0"/>
                </a:solidFill>
              </a:rPr>
              <a:t>A </a:t>
            </a:r>
            <a:r>
              <a:rPr lang="hu-HU" sz="2000" b="1" cap="all" dirty="0">
                <a:solidFill>
                  <a:srgbClr val="00B0F0"/>
                </a:solidFill>
              </a:rPr>
              <a:t>mikrokörnyezet elemei 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 vállalat belső környezete (pl. a menedzsment és a munkavállalók képzettségi szintje, motiváltsága, szervezeti rendszer típusa).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 vevők és a vásárlók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 versenytársak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 beszállítók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 piaci közvetítő szervezetek (nagy- és kiskereskedelem, felvásárló-kereskedelem, stb.)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Az elősegítő szervezetek (a pénzügyi, a biztosítási intézmények, szolgáltató szervezetek)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 logisztikai szervezetek (szállítmányozók, raktározók, stb.)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 marketing szervezetek (piackutató, reklám és marketing tanácsadó szervezetek)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Az információs szervezetek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Az érdekképviseletek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  <a:defRPr/>
            </a:pPr>
            <a:r>
              <a:rPr lang="hu-HU" sz="1800" dirty="0"/>
              <a:t>A közvélemény</a:t>
            </a:r>
          </a:p>
          <a:p>
            <a:pPr marL="457200" lvl="1" indent="0">
              <a:lnSpc>
                <a:spcPct val="120000"/>
              </a:lnSpc>
              <a:buNone/>
            </a:pPr>
            <a:br>
              <a:rPr lang="hu-HU" sz="1800" dirty="0"/>
            </a:br>
            <a:endParaRPr lang="hu-HU" altLang="hu-HU" sz="1800" dirty="0"/>
          </a:p>
          <a:p>
            <a:pPr marL="0" indent="0">
              <a:lnSpc>
                <a:spcPct val="120000"/>
              </a:lnSpc>
              <a:buNone/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hu-HU" sz="1800" dirty="0"/>
          </a:p>
          <a:p>
            <a:pPr>
              <a:lnSpc>
                <a:spcPct val="12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hu-HU" sz="1800" dirty="0"/>
          </a:p>
          <a:p>
            <a:pPr marL="0" indent="0">
              <a:lnSpc>
                <a:spcPct val="120000"/>
              </a:lnSpc>
              <a:buNone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086811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5560" y="332656"/>
            <a:ext cx="8784976" cy="5589004"/>
          </a:xfrm>
        </p:spPr>
        <p:txBody>
          <a:bodyPr anchor="t">
            <a:noAutofit/>
          </a:bodyPr>
          <a:lstStyle/>
          <a:p>
            <a:pPr marL="0" lvl="1" indent="0">
              <a:lnSpc>
                <a:spcPct val="120000"/>
              </a:lnSpc>
              <a:buNone/>
            </a:pPr>
            <a:r>
              <a:rPr lang="hu-HU" altLang="hu-HU" sz="2000" b="1" dirty="0">
                <a:solidFill>
                  <a:srgbClr val="00B0F0"/>
                </a:solidFill>
              </a:rPr>
              <a:t>Marketing-mix</a:t>
            </a:r>
          </a:p>
          <a:p>
            <a:pPr marL="0" lvl="1" indent="0">
              <a:lnSpc>
                <a:spcPct val="120000"/>
              </a:lnSpc>
              <a:buNone/>
            </a:pPr>
            <a:r>
              <a:rPr lang="hu-HU" sz="1600" dirty="0"/>
              <a:t>Mindazon </a:t>
            </a:r>
            <a:r>
              <a:rPr lang="hu-HU" sz="1600" dirty="0" err="1"/>
              <a:t>eszköztárat</a:t>
            </a:r>
            <a:r>
              <a:rPr lang="hu-HU" sz="1600" dirty="0"/>
              <a:t>, mellyel a </a:t>
            </a:r>
            <a:r>
              <a:rPr lang="hu-HU" sz="1600" dirty="0" err="1"/>
              <a:t>makrokörnyezethez</a:t>
            </a:r>
            <a:r>
              <a:rPr lang="hu-HU" sz="1600" dirty="0"/>
              <a:t> alkalmazkodni, a mikrokörnyezetet befolyásolni van lehetőség, marketing-mixnek, vagy marketing aktivitásoknak, vagy marketing eszköztárnak nevezzük.</a:t>
            </a:r>
          </a:p>
          <a:p>
            <a:pPr marL="0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hu-HU" altLang="hu-HU" sz="1600" dirty="0"/>
              <a:t>A marketing-mix elemeit, a négy eszköz angol elnevezésének kezdőbetűiből </a:t>
            </a:r>
            <a:r>
              <a:rPr lang="hu-HU" altLang="hu-HU" sz="1600" b="1" dirty="0"/>
              <a:t>4P</a:t>
            </a:r>
            <a:r>
              <a:rPr lang="hu-HU" altLang="hu-HU" sz="1600" dirty="0"/>
              <a:t>-nek nevezzük: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altLang="hu-HU" sz="1600" b="1" dirty="0"/>
              <a:t>P</a:t>
            </a:r>
            <a:r>
              <a:rPr lang="hu-HU" altLang="hu-HU" sz="1600" dirty="0">
                <a:solidFill>
                  <a:schemeClr val="tx1"/>
                </a:solidFill>
              </a:rPr>
              <a:t>RODUCT </a:t>
            </a:r>
            <a:r>
              <a:rPr lang="hu-HU" altLang="hu-HU" sz="1600" dirty="0"/>
              <a:t>- termékpolitika (termékfejlesztés, márka, csomagolás)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altLang="hu-HU" sz="1600" b="1" dirty="0"/>
              <a:t>P</a:t>
            </a:r>
            <a:r>
              <a:rPr lang="hu-HU" altLang="hu-HU" sz="1600" dirty="0">
                <a:solidFill>
                  <a:schemeClr val="tx1"/>
                </a:solidFill>
              </a:rPr>
              <a:t>RICE</a:t>
            </a:r>
            <a:r>
              <a:rPr lang="hu-HU" altLang="hu-HU" sz="1600" b="1" dirty="0"/>
              <a:t>	</a:t>
            </a:r>
            <a:r>
              <a:rPr lang="hu-HU" altLang="hu-HU" sz="1600" dirty="0"/>
              <a:t>- árpolitika (</a:t>
            </a:r>
            <a:r>
              <a:rPr lang="hu-HU" altLang="hu-HU" sz="1600" dirty="0" err="1"/>
              <a:t>árstratégia</a:t>
            </a:r>
            <a:r>
              <a:rPr lang="hu-HU" altLang="hu-HU" sz="1600" dirty="0"/>
              <a:t>, </a:t>
            </a:r>
            <a:r>
              <a:rPr lang="hu-HU" altLang="hu-HU" sz="1600" dirty="0" err="1"/>
              <a:t>ártaktika</a:t>
            </a:r>
            <a:r>
              <a:rPr lang="hu-HU" altLang="hu-HU" sz="1600" dirty="0"/>
              <a:t>)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altLang="hu-HU" sz="1600" b="1" dirty="0"/>
              <a:t>P</a:t>
            </a:r>
            <a:r>
              <a:rPr lang="hu-HU" altLang="hu-HU" sz="1600" dirty="0">
                <a:solidFill>
                  <a:schemeClr val="tx1"/>
                </a:solidFill>
              </a:rPr>
              <a:t>LACE</a:t>
            </a:r>
            <a:r>
              <a:rPr lang="hu-HU" altLang="hu-HU" sz="1600" dirty="0"/>
              <a:t> - értékesítési politika (disztribúciós rendszer, kis-és nagykereskedelem, franchise)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r>
              <a:rPr lang="hu-HU" altLang="hu-HU" sz="1600" b="1" dirty="0"/>
              <a:t>P</a:t>
            </a:r>
            <a:r>
              <a:rPr lang="hu-HU" altLang="hu-HU" sz="1600" dirty="0">
                <a:solidFill>
                  <a:schemeClr val="tx1"/>
                </a:solidFill>
              </a:rPr>
              <a:t>ROMOTION</a:t>
            </a:r>
            <a:r>
              <a:rPr lang="hu-HU" altLang="hu-HU" sz="1600" b="1" dirty="0"/>
              <a:t> </a:t>
            </a:r>
            <a:r>
              <a:rPr lang="hu-HU" altLang="hu-HU" sz="1600" dirty="0"/>
              <a:t>- marketingkommunikáció (reklám, PR, személyes eladás, értékesítés ösztönzés)</a:t>
            </a:r>
          </a:p>
          <a:p>
            <a:pPr marL="457200" lvl="1" indent="0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hu-HU" altLang="hu-HU" sz="1600" dirty="0"/>
          </a:p>
          <a:p>
            <a:pPr marL="0" lvl="1" indent="0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hu-HU" altLang="hu-HU" sz="1600" dirty="0"/>
              <a:t>A marketing társadalomközpontú orientációjának felerősödése eredményezte az új marketing eszköztár rendszerét, ez pedig a 4E</a:t>
            </a:r>
          </a:p>
          <a:p>
            <a:pPr marL="800100" lvl="2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altLang="hu-HU" sz="1600" b="1" dirty="0" err="1"/>
              <a:t>E</a:t>
            </a:r>
            <a:r>
              <a:rPr lang="hu-HU" altLang="hu-HU" sz="1600" dirty="0" err="1">
                <a:solidFill>
                  <a:schemeClr val="tx1"/>
                </a:solidFill>
              </a:rPr>
              <a:t>nvironment</a:t>
            </a:r>
            <a:r>
              <a:rPr lang="hu-HU" altLang="hu-HU" sz="1600" dirty="0">
                <a:solidFill>
                  <a:schemeClr val="tx1"/>
                </a:solidFill>
              </a:rPr>
              <a:t> </a:t>
            </a:r>
            <a:r>
              <a:rPr lang="hu-HU" altLang="hu-HU" sz="1600" dirty="0"/>
              <a:t>- környezetvédelem</a:t>
            </a:r>
          </a:p>
          <a:p>
            <a:pPr marL="800100" lvl="2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altLang="hu-HU" sz="1600" b="1" dirty="0"/>
              <a:t>E</a:t>
            </a:r>
            <a:r>
              <a:rPr lang="hu-HU" altLang="hu-HU" sz="1600" dirty="0">
                <a:solidFill>
                  <a:schemeClr val="tx1"/>
                </a:solidFill>
              </a:rPr>
              <a:t>ducation</a:t>
            </a:r>
            <a:r>
              <a:rPr lang="hu-HU" altLang="hu-HU" sz="1600" dirty="0"/>
              <a:t>	 - </a:t>
            </a:r>
            <a:r>
              <a:rPr lang="hu-HU" altLang="hu-HU" sz="1600" dirty="0" err="1"/>
              <a:t>oktatás,képzés</a:t>
            </a:r>
            <a:r>
              <a:rPr lang="hu-HU" altLang="hu-HU" sz="1600" dirty="0"/>
              <a:t> </a:t>
            </a:r>
          </a:p>
          <a:p>
            <a:pPr marL="800100" lvl="2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altLang="hu-HU" sz="1600" b="1" dirty="0" err="1"/>
              <a:t>E</a:t>
            </a:r>
            <a:r>
              <a:rPr lang="hu-HU" altLang="hu-HU" sz="1600" dirty="0" err="1">
                <a:solidFill>
                  <a:schemeClr val="tx1"/>
                </a:solidFill>
              </a:rPr>
              <a:t>mpathy</a:t>
            </a:r>
            <a:r>
              <a:rPr lang="hu-HU" altLang="hu-HU" sz="1600" dirty="0"/>
              <a:t> - empátia</a:t>
            </a:r>
          </a:p>
          <a:p>
            <a:pPr marL="800100" lvl="2" indent="-342900">
              <a:lnSpc>
                <a:spcPct val="120000"/>
              </a:lnSpc>
              <a:spcAft>
                <a:spcPts val="0"/>
              </a:spcAft>
              <a:defRPr/>
            </a:pPr>
            <a:r>
              <a:rPr lang="hu-HU" altLang="hu-HU" sz="1600" b="1" dirty="0" err="1"/>
              <a:t>E</a:t>
            </a:r>
            <a:r>
              <a:rPr lang="hu-HU" altLang="hu-HU" sz="1600" dirty="0" err="1">
                <a:solidFill>
                  <a:schemeClr val="tx1"/>
                </a:solidFill>
              </a:rPr>
              <a:t>thics</a:t>
            </a:r>
            <a:r>
              <a:rPr lang="hu-HU" altLang="hu-HU" sz="1600" dirty="0">
                <a:solidFill>
                  <a:schemeClr val="tx1"/>
                </a:solidFill>
              </a:rPr>
              <a:t> </a:t>
            </a:r>
            <a:r>
              <a:rPr lang="hu-HU" altLang="hu-HU" sz="1600" dirty="0"/>
              <a:t>- etika</a:t>
            </a:r>
          </a:p>
          <a:p>
            <a:pPr marL="0" lvl="1" indent="0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hu-HU" altLang="hu-HU" sz="1600" dirty="0"/>
          </a:p>
          <a:p>
            <a:pPr lvl="1">
              <a:lnSpc>
                <a:spcPct val="120000"/>
              </a:lnSpc>
              <a:spcAft>
                <a:spcPts val="0"/>
              </a:spcAft>
              <a:defRPr/>
            </a:pPr>
            <a:endParaRPr lang="hu-HU" altLang="hu-HU" sz="1600" dirty="0"/>
          </a:p>
          <a:p>
            <a:pPr marL="457200" lvl="1" indent="0">
              <a:lnSpc>
                <a:spcPct val="120000"/>
              </a:lnSpc>
              <a:buNone/>
            </a:pPr>
            <a:br>
              <a:rPr lang="hu-HU" sz="1600" dirty="0"/>
            </a:br>
            <a:endParaRPr lang="hu-HU" altLang="hu-HU" sz="1600" dirty="0"/>
          </a:p>
          <a:p>
            <a:pPr marL="0" indent="0">
              <a:lnSpc>
                <a:spcPct val="120000"/>
              </a:lnSpc>
              <a:buNone/>
            </a:pPr>
            <a:endParaRPr lang="hu-HU" sz="16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hu-HU" sz="16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hu-HU" sz="1600" dirty="0"/>
          </a:p>
          <a:p>
            <a:pPr>
              <a:lnSpc>
                <a:spcPct val="120000"/>
              </a:lnSpc>
            </a:pPr>
            <a:endParaRPr lang="hu-HU" sz="1600" b="1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endParaRPr lang="hu-HU" sz="1600" b="1" dirty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endParaRPr lang="hu-HU" sz="1600" dirty="0"/>
          </a:p>
          <a:p>
            <a:pPr marL="0" indent="0">
              <a:lnSpc>
                <a:spcPct val="120000"/>
              </a:lnSpc>
              <a:buNone/>
            </a:pP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870443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0476" y="1124744"/>
            <a:ext cx="8071048" cy="3744415"/>
          </a:xfrm>
        </p:spPr>
        <p:txBody>
          <a:bodyPr>
            <a:normAutofit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 algn="just">
              <a:buNone/>
            </a:pPr>
            <a:r>
              <a:rPr lang="hu-HU" sz="3200" b="1" dirty="0">
                <a:solidFill>
                  <a:srgbClr val="00B0F0"/>
                </a:solidFill>
              </a:rPr>
              <a:t>Marketingkutatás</a:t>
            </a:r>
          </a:p>
          <a:p>
            <a:pPr marL="0" indent="0">
              <a:buNone/>
            </a:pPr>
            <a:r>
              <a:rPr lang="hu-HU" sz="2400" b="1" i="1" dirty="0"/>
              <a:t>Ebben a fejezetben áttekintjük:</a:t>
            </a:r>
            <a:endParaRPr lang="hu-HU" sz="2400" dirty="0"/>
          </a:p>
          <a:p>
            <a:pPr lvl="1"/>
            <a:r>
              <a:rPr lang="hu-HU" sz="2000" dirty="0"/>
              <a:t>a marketingkutatás  fogalmát és különböző típusait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687452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31504" y="1628800"/>
            <a:ext cx="8784976" cy="3384376"/>
          </a:xfrm>
        </p:spPr>
        <p:txBody>
          <a:bodyPr anchor="t">
            <a:normAutofit fontScale="62500" lnSpcReduction="20000"/>
          </a:bodyPr>
          <a:lstStyle/>
          <a:p>
            <a:pPr marL="0" lvl="1" indent="0">
              <a:lnSpc>
                <a:spcPct val="100000"/>
              </a:lnSpc>
              <a:buNone/>
            </a:pPr>
            <a:r>
              <a:rPr lang="hu-HU" altLang="hu-HU" sz="3500" b="1" dirty="0">
                <a:solidFill>
                  <a:srgbClr val="00B0F0"/>
                </a:solidFill>
              </a:rPr>
              <a:t>A marketingkutatás fogalma: </a:t>
            </a:r>
          </a:p>
          <a:p>
            <a:pPr marL="0" lvl="1" indent="0">
              <a:lnSpc>
                <a:spcPct val="120000"/>
              </a:lnSpc>
              <a:buNone/>
            </a:pPr>
            <a:r>
              <a:rPr lang="hu-HU" sz="3500" dirty="0"/>
              <a:t>Az információk szisztematikus, objektív feltárása, összegyűjtése, elemzése, közlése, valamint felhasználása, amelynek célja a marketingtevékenység során felmerülő problémákmegoldására irányuló vezetői döntések elősegítése.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hu-HU" sz="2400" b="1" dirty="0">
                <a:solidFill>
                  <a:schemeClr val="tx1"/>
                </a:solidFill>
              </a:rPr>
              <a:t> </a:t>
            </a:r>
          </a:p>
          <a:p>
            <a:pPr marL="0" lvl="1" indent="0">
              <a:lnSpc>
                <a:spcPct val="100000"/>
              </a:lnSpc>
              <a:buNone/>
            </a:pPr>
            <a:endParaRPr lang="hu-HU" sz="1900" dirty="0"/>
          </a:p>
          <a:p>
            <a:pPr marL="0" lvl="1" indent="0">
              <a:lnSpc>
                <a:spcPct val="100000"/>
              </a:lnSpc>
              <a:buNone/>
            </a:pPr>
            <a:endParaRPr lang="hu-HU" altLang="hu-HU" dirty="0"/>
          </a:p>
          <a:p>
            <a:pPr lvl="1">
              <a:lnSpc>
                <a:spcPct val="100000"/>
              </a:lnSpc>
              <a:spcAft>
                <a:spcPts val="0"/>
              </a:spcAft>
              <a:defRPr/>
            </a:pPr>
            <a:endParaRPr lang="hu-HU" altLang="hu-HU" sz="1600" dirty="0"/>
          </a:p>
          <a:p>
            <a:pPr marL="457200" lvl="1" indent="0">
              <a:lnSpc>
                <a:spcPct val="100000"/>
              </a:lnSpc>
              <a:buNone/>
            </a:pPr>
            <a:br>
              <a:rPr lang="hu-HU" dirty="0"/>
            </a:br>
            <a:endParaRPr lang="hu-HU" altLang="hu-HU" sz="1600" dirty="0"/>
          </a:p>
          <a:p>
            <a:pPr marL="0" indent="0">
              <a:lnSpc>
                <a:spcPct val="100000"/>
              </a:lnSpc>
              <a:buNone/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dirty="0"/>
          </a:p>
          <a:p>
            <a:pPr>
              <a:lnSpc>
                <a:spcPct val="100000"/>
              </a:lnSpc>
            </a:pPr>
            <a:endParaRPr lang="hu-HU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0477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1847528" y="1001311"/>
            <a:ext cx="8748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A MARKETINGKUTATÁS típusai a kutatás célja szerint </a:t>
            </a: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4675858" y="1671192"/>
            <a:ext cx="2783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Marketingkutatás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2750641" y="2947095"/>
            <a:ext cx="236795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Problémafeltáró</a:t>
            </a:r>
          </a:p>
          <a:p>
            <a:pPr algn="ctr">
              <a:defRPr/>
            </a:pPr>
            <a:r>
              <a:rPr lang="hu-HU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kutatás</a:t>
            </a: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2452688" y="4221164"/>
            <a:ext cx="2796278" cy="20313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piacpotenciál-kutatás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piacrészesedés-kutatás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imázskutatás</a:t>
            </a:r>
            <a:endParaRPr lang="hu-HU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piacjellemzők kutatása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eladáselemzési</a:t>
            </a:r>
            <a:r>
              <a:rPr lang="hu-H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kutatás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előrejelző kutatás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üzleti trend kutatása</a:t>
            </a: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6883456" y="2996952"/>
            <a:ext cx="274626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sz="2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Problémamegoldó</a:t>
            </a:r>
          </a:p>
          <a:p>
            <a:pPr algn="ctr">
              <a:defRPr/>
            </a:pPr>
            <a:r>
              <a:rPr lang="hu-HU" sz="2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kutatás</a:t>
            </a:r>
          </a:p>
          <a:p>
            <a:pPr algn="ctr">
              <a:defRPr/>
            </a:pPr>
            <a:endParaRPr lang="hu-H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6813551" y="4240213"/>
            <a:ext cx="2719334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szegmentációs kutatás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termékkutatás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árkutatás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reklámkutatás</a:t>
            </a:r>
          </a:p>
          <a:p>
            <a:pPr marL="185738" indent="-185738">
              <a:buFontTx/>
              <a:buChar char="•"/>
              <a:defRPr/>
            </a:pPr>
            <a:r>
              <a:rPr lang="hu-HU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értékesítési kutatás</a:t>
            </a: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6067425" y="2276872"/>
            <a:ext cx="0" cy="2877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>
            <a:off x="3917951" y="2564904"/>
            <a:ext cx="4321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>
            <a:off x="3917950" y="2564582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" name="Line 24"/>
          <p:cNvSpPr>
            <a:spLocks noChangeShapeType="1"/>
          </p:cNvSpPr>
          <p:nvPr/>
        </p:nvSpPr>
        <p:spPr bwMode="auto">
          <a:xfrm>
            <a:off x="8239125" y="2564582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>
            <a:off x="3917950" y="3717032"/>
            <a:ext cx="0" cy="50413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" name="Line 27"/>
          <p:cNvSpPr>
            <a:spLocks noChangeShapeType="1"/>
          </p:cNvSpPr>
          <p:nvPr/>
        </p:nvSpPr>
        <p:spPr bwMode="auto">
          <a:xfrm>
            <a:off x="8261350" y="3717031"/>
            <a:ext cx="0" cy="52318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8979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65755" y="836712"/>
            <a:ext cx="8784976" cy="5589004"/>
          </a:xfrm>
        </p:spPr>
        <p:txBody>
          <a:bodyPr anchor="t">
            <a:normAutofit/>
          </a:bodyPr>
          <a:lstStyle/>
          <a:p>
            <a:pPr marL="0" lvl="1" indent="0">
              <a:buNone/>
            </a:pPr>
            <a:r>
              <a:rPr lang="hu-HU" dirty="0"/>
              <a:t>A </a:t>
            </a:r>
            <a:r>
              <a:rPr lang="hu-HU" b="1" dirty="0"/>
              <a:t>MARKETINGKUTATÁS</a:t>
            </a:r>
            <a:r>
              <a:rPr lang="hu-HU" dirty="0"/>
              <a:t> típusai az adatok milyensége szerint </a:t>
            </a:r>
          </a:p>
          <a:p>
            <a:pPr marL="0" lvl="1" indent="0">
              <a:buNone/>
            </a:pPr>
            <a:endParaRPr lang="hu-HU" sz="1900" dirty="0"/>
          </a:p>
          <a:p>
            <a:pPr marL="0" lvl="1" indent="0">
              <a:buNone/>
            </a:pPr>
            <a:endParaRPr lang="hu-HU" altLang="hu-HU" dirty="0"/>
          </a:p>
          <a:p>
            <a:pPr marL="457200" lvl="1" indent="0">
              <a:buNone/>
            </a:pPr>
            <a:endParaRPr lang="hu-HU" altLang="hu-HU" sz="1600" dirty="0"/>
          </a:p>
          <a:p>
            <a:pPr marL="0" indent="0">
              <a:buNone/>
            </a:pPr>
            <a:endParaRPr lang="hu-HU" sz="1800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dirty="0"/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194523" y="4458313"/>
            <a:ext cx="1847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5738" indent="-185738">
              <a:defRPr/>
            </a:pPr>
            <a:endParaRPr lang="hu-HU" sz="2200" dirty="0">
              <a:latin typeface="Times New Roman" pitchFamily="18" charset="0"/>
            </a:endParaRPr>
          </a:p>
          <a:p>
            <a:pPr marL="185738" indent="-185738">
              <a:defRPr/>
            </a:pPr>
            <a:endParaRPr lang="hu-HU" dirty="0">
              <a:latin typeface="Times New Roman" pitchFamily="18" charset="0"/>
            </a:endParaRPr>
          </a:p>
        </p:txBody>
      </p:sp>
      <p:sp>
        <p:nvSpPr>
          <p:cNvPr id="18" name="Tartalom helye 2"/>
          <p:cNvSpPr txBox="1">
            <a:spLocks/>
          </p:cNvSpPr>
          <p:nvPr/>
        </p:nvSpPr>
        <p:spPr>
          <a:xfrm>
            <a:off x="1641269" y="1249791"/>
            <a:ext cx="9513108" cy="1576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hu-HU" alt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adatok milyensége szerint megkülönböztetünk </a:t>
            </a:r>
            <a:r>
              <a:rPr lang="hu-HU" altLang="hu-HU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kvalitatív és kvantitatív </a:t>
            </a:r>
            <a:r>
              <a:rPr lang="hu-HU" alt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kutatási módszereket, illetve adatokat.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alt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két eljárás célja, módszertana és eredményei is különböznek egymástól: </a:t>
            </a:r>
          </a:p>
        </p:txBody>
      </p:sp>
      <p:graphicFrame>
        <p:nvGraphicFramePr>
          <p:cNvPr id="20" name="Tábláza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852866"/>
              </p:ext>
            </p:extLst>
          </p:nvPr>
        </p:nvGraphicFramePr>
        <p:xfrm>
          <a:off x="1765755" y="2939439"/>
          <a:ext cx="8856984" cy="3128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34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6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6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1990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Kvalitatív kutatás</a:t>
                      </a:r>
                      <a:endParaRPr lang="hu-H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Kvantitatív kutatás </a:t>
                      </a:r>
                      <a:endParaRPr lang="hu-HU" sz="1600" b="1" kern="1200" dirty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950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Célkitűzés</a:t>
                      </a:r>
                      <a:endParaRPr lang="hu-HU" sz="1600" b="1" kern="1200" dirty="0">
                        <a:solidFill>
                          <a:srgbClr val="595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mögöttes okok, motivációk megértése </a:t>
                      </a:r>
                      <a:endParaRPr lang="hu-HU" sz="1600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 adatok számszerűsítése, általánosítások megfogalmazása a minta alapján a vizsgált populációra </a:t>
                      </a:r>
                      <a:endParaRPr lang="hu-HU" sz="1600" kern="1200" dirty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74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Minta </a:t>
                      </a:r>
                      <a:endParaRPr lang="hu-HU" sz="1600" b="1" kern="1200" dirty="0">
                        <a:solidFill>
                          <a:srgbClr val="595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kisszámú, nem reprezentatív </a:t>
                      </a:r>
                      <a:endParaRPr lang="hu-HU" sz="1600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nagyszámú, lehetőség szerint reprezentatív </a:t>
                      </a:r>
                      <a:endParaRPr lang="hu-HU" sz="1600" kern="1200" dirty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99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Adatgyűjtés</a:t>
                      </a:r>
                      <a:endParaRPr lang="hu-HU" sz="1600" b="1" kern="1200" dirty="0">
                        <a:solidFill>
                          <a:srgbClr val="595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 strukturált </a:t>
                      </a:r>
                      <a:endParaRPr lang="hu-HU" sz="1600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strukturált</a:t>
                      </a:r>
                      <a:endParaRPr lang="hu-HU" sz="1600" kern="1200" dirty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99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Adatelemzés</a:t>
                      </a:r>
                      <a:endParaRPr lang="hu-HU" sz="1600" b="1" kern="1200" dirty="0">
                        <a:solidFill>
                          <a:srgbClr val="595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 statisztikai alapú</a:t>
                      </a:r>
                      <a:endParaRPr lang="hu-HU" sz="1600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statisztikai </a:t>
                      </a:r>
                      <a:endParaRPr lang="hu-HU" sz="1600" kern="1200" dirty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99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Eredmény</a:t>
                      </a:r>
                      <a:endParaRPr lang="hu-HU" sz="1600" b="1" kern="1200" dirty="0">
                        <a:solidFill>
                          <a:srgbClr val="59595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probléma megértését segíti </a:t>
                      </a:r>
                      <a:endParaRPr lang="hu-HU" sz="1600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javaslatokat tesz a cselekvésre </a:t>
                      </a:r>
                      <a:endParaRPr lang="hu-HU" sz="1600" kern="1200" dirty="0">
                        <a:solidFill>
                          <a:srgbClr val="FFC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951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778514"/>
            <a:ext cx="8784976" cy="5589004"/>
          </a:xfrm>
        </p:spPr>
        <p:txBody>
          <a:bodyPr anchor="t">
            <a:normAutofit/>
          </a:bodyPr>
          <a:lstStyle/>
          <a:p>
            <a:pPr marL="0" lvl="1" indent="0">
              <a:buNone/>
            </a:pPr>
            <a:r>
              <a:rPr lang="hu-HU" dirty="0"/>
              <a:t>A</a:t>
            </a:r>
            <a:r>
              <a:rPr lang="hu-HU" b="1" dirty="0"/>
              <a:t> MARKETINGKUTATÁS </a:t>
            </a:r>
            <a:r>
              <a:rPr lang="hu-HU" dirty="0"/>
              <a:t>típusai az adatok források szerint </a:t>
            </a:r>
          </a:p>
          <a:p>
            <a:pPr marL="0" lvl="1" indent="0">
              <a:buNone/>
            </a:pPr>
            <a:endParaRPr lang="hu-HU" sz="1900" dirty="0"/>
          </a:p>
          <a:p>
            <a:pPr marL="0" lvl="1" indent="0">
              <a:buNone/>
            </a:pPr>
            <a:endParaRPr lang="hu-HU" altLang="hu-HU" dirty="0"/>
          </a:p>
          <a:p>
            <a:pPr marL="457200" lvl="1" indent="0">
              <a:buNone/>
            </a:pPr>
            <a:endParaRPr lang="hu-HU" altLang="hu-HU" sz="1600" dirty="0"/>
          </a:p>
          <a:p>
            <a:pPr marL="0" indent="0">
              <a:buNone/>
            </a:pPr>
            <a:endParaRPr lang="hu-HU" sz="1800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dirty="0"/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194523" y="4458313"/>
            <a:ext cx="1847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5738" indent="-185738">
              <a:defRPr/>
            </a:pPr>
            <a:endParaRPr lang="hu-HU" sz="2200" dirty="0">
              <a:latin typeface="Times New Roman" pitchFamily="18" charset="0"/>
            </a:endParaRPr>
          </a:p>
          <a:p>
            <a:pPr marL="185738" indent="-185738">
              <a:defRPr/>
            </a:pPr>
            <a:endParaRPr lang="hu-HU" dirty="0">
              <a:latin typeface="Times New Roman" pitchFamily="18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4511824" y="1663815"/>
            <a:ext cx="206498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hu-HU" sz="2000" b="1" dirty="0"/>
              <a:t>Marketingkutatás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3269679" y="2861732"/>
            <a:ext cx="9621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sz="2000" b="1" dirty="0">
                <a:solidFill>
                  <a:srgbClr val="00B050"/>
                </a:solidFill>
              </a:rPr>
              <a:t>Primer 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777567" y="3967325"/>
            <a:ext cx="173425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85738" indent="-185738">
              <a:buFontTx/>
              <a:buChar char="•"/>
              <a:defRPr/>
            </a:pPr>
            <a:r>
              <a:rPr lang="hu-HU" sz="2000" dirty="0">
                <a:solidFill>
                  <a:srgbClr val="00B050"/>
                </a:solidFill>
              </a:rPr>
              <a:t>megfigyelés</a:t>
            </a:r>
          </a:p>
          <a:p>
            <a:pPr marL="185738" indent="-185738">
              <a:buFontTx/>
              <a:buChar char="•"/>
              <a:defRPr/>
            </a:pPr>
            <a:r>
              <a:rPr lang="hu-HU" sz="2000" dirty="0">
                <a:solidFill>
                  <a:srgbClr val="00B050"/>
                </a:solidFill>
              </a:rPr>
              <a:t>megkérdezés</a:t>
            </a:r>
          </a:p>
          <a:p>
            <a:pPr marL="185738" indent="-185738">
              <a:buFontTx/>
              <a:buChar char="•"/>
              <a:defRPr/>
            </a:pPr>
            <a:r>
              <a:rPr lang="hu-HU" sz="2000" dirty="0">
                <a:solidFill>
                  <a:srgbClr val="00B050"/>
                </a:solidFill>
              </a:rPr>
              <a:t>kísérlet </a:t>
            </a:r>
          </a:p>
          <a:p>
            <a:pPr marL="185738" indent="-185738">
              <a:defRPr/>
            </a:pPr>
            <a:endParaRPr lang="hu-HU" sz="2000" dirty="0">
              <a:latin typeface="Times New Roman" pitchFamily="18" charset="0"/>
            </a:endParaRPr>
          </a:p>
          <a:p>
            <a:pPr marL="185738" indent="-185738">
              <a:defRPr/>
            </a:pPr>
            <a:endParaRPr lang="hu-HU" sz="2000" dirty="0">
              <a:latin typeface="Times New Roman" pitchFamily="18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419347" y="2914805"/>
            <a:ext cx="12892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sz="2000" b="1" dirty="0">
                <a:solidFill>
                  <a:srgbClr val="FFC000"/>
                </a:solidFill>
              </a:rPr>
              <a:t>Szekunder</a:t>
            </a:r>
          </a:p>
          <a:p>
            <a:pPr algn="ctr">
              <a:defRPr/>
            </a:pPr>
            <a:endParaRPr lang="hu-HU" sz="2000" b="1" dirty="0">
              <a:latin typeface="Times New Roman" pitchFamily="18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6096000" y="3975116"/>
            <a:ext cx="404812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altLang="hu-HU" sz="2000" dirty="0">
                <a:solidFill>
                  <a:srgbClr val="FFC000"/>
                </a:solidFill>
              </a:rPr>
              <a:t>vállalati belső nyilvántartások adatok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altLang="hu-HU" sz="2000" dirty="0">
                <a:solidFill>
                  <a:srgbClr val="FFC000"/>
                </a:solidFill>
              </a:rPr>
              <a:t>országos intézmények adatbázisa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altLang="hu-HU" sz="2000" dirty="0">
                <a:solidFill>
                  <a:srgbClr val="FFC000"/>
                </a:solidFill>
              </a:rPr>
              <a:t>szakirodalom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altLang="hu-HU" sz="2000" dirty="0">
                <a:solidFill>
                  <a:srgbClr val="FFC000"/>
                </a:solidFill>
              </a:rPr>
              <a:t>internet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altLang="hu-HU" sz="2000" dirty="0">
                <a:solidFill>
                  <a:srgbClr val="FFC000"/>
                </a:solidFill>
              </a:rPr>
              <a:t>piackutató cégek lefolytatott kutatásai</a:t>
            </a:r>
            <a:endParaRPr lang="hu-H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5903391" y="2101539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 sz="2000"/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3742805" y="2533339"/>
            <a:ext cx="4321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 sz="2000"/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>
            <a:off x="3750741" y="2533017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 sz="2000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8063979" y="2533017"/>
            <a:ext cx="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 sz="2000"/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3742805" y="3270266"/>
            <a:ext cx="0" cy="70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 sz="2000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>
            <a:off x="8063979" y="3270266"/>
            <a:ext cx="0" cy="70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 sz="2000"/>
          </a:p>
        </p:txBody>
      </p:sp>
    </p:spTree>
    <p:extLst>
      <p:ext uri="{BB962C8B-B14F-4D97-AF65-F5344CB8AC3E}">
        <p14:creationId xmlns:p14="http://schemas.microsoft.com/office/powerpoint/2010/main" val="3529473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57400" y="1412777"/>
            <a:ext cx="8071048" cy="3744415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hu-HU" sz="2400" b="1" dirty="0">
                <a:solidFill>
                  <a:schemeClr val="tx1"/>
                </a:solidFill>
              </a:rPr>
              <a:t>Termékpolitika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200" b="1" i="1" dirty="0"/>
              <a:t>Ebben a fejezetben megismerheted:</a:t>
            </a:r>
            <a:endParaRPr lang="hu-HU" sz="2200" dirty="0"/>
          </a:p>
          <a:p>
            <a:pPr lvl="1">
              <a:lnSpc>
                <a:spcPct val="100000"/>
              </a:lnSpc>
            </a:pPr>
            <a:r>
              <a:rPr lang="hu-HU" sz="2000" dirty="0"/>
              <a:t>a termék fogalmát 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A termékéletgörbe és a nyereség kapcsolatát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A termékpolitika feladatait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A szolgáltatások jellemzőit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499518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584684"/>
            <a:ext cx="9577064" cy="5688632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/>
              <a:t>A </a:t>
            </a:r>
            <a:r>
              <a:rPr lang="hu-HU" altLang="hu-HU" sz="1800" b="1" dirty="0">
                <a:solidFill>
                  <a:srgbClr val="00B0F0"/>
                </a:solidFill>
              </a:rPr>
              <a:t>TERMÉK</a:t>
            </a:r>
            <a:r>
              <a:rPr lang="hu-HU" altLang="hu-HU" sz="1800" dirty="0"/>
              <a:t> olyan fizikai, esztétikai, szimbolikus tulajdonságok összessége, amely a fogyasztó igényeit hivatott kielégíteni.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/>
              <a:t>Egy vállalat termékkínálatának, </a:t>
            </a:r>
            <a:r>
              <a:rPr lang="hu-HU" altLang="hu-HU" sz="1800" b="1" dirty="0"/>
              <a:t>termékmixének (termékválasztékának</a:t>
            </a:r>
            <a:r>
              <a:rPr lang="hu-HU" altLang="hu-HU" sz="1800" dirty="0"/>
              <a:t>) nevezzük mindazon termékek és szolgáltatások összességét, melyet az adott eladó kínálatában tart. 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b="1" dirty="0"/>
              <a:t>A termékmix hosszúsága </a:t>
            </a:r>
            <a:r>
              <a:rPr lang="hu-HU" sz="1800" dirty="0">
                <a:solidFill>
                  <a:schemeClr val="bg1"/>
                </a:solidFill>
              </a:rPr>
              <a:t>a termékmixben összesen szereplő termék tk száma.</a:t>
            </a:r>
            <a:endParaRPr lang="hu-HU" sz="1800" dirty="0"/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b="1" dirty="0"/>
              <a:t>A termékmix szélessége </a:t>
            </a:r>
            <a:r>
              <a:rPr lang="hu-HU" sz="1800" dirty="0"/>
              <a:t>a vállalat által forgalmazott termékvonalak száma (</a:t>
            </a:r>
            <a:r>
              <a:rPr lang="hu-HU" sz="1800" dirty="0" err="1"/>
              <a:t>pl:ha</a:t>
            </a:r>
            <a:r>
              <a:rPr lang="hu-HU" sz="1800" dirty="0"/>
              <a:t> a P&amp;G termékkínálatában 5 termékvonal van: a mosószer, a fogkrém, szappan, pelenka, zsebkendő, akkor a termékmixének szélessége ezek számával egyenlő, vagyis öt egység).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b="1" dirty="0"/>
              <a:t>A  termékmix mélysége, </a:t>
            </a:r>
            <a:r>
              <a:rPr lang="hu-HU" sz="1800" dirty="0"/>
              <a:t>a  termékvonalban szereplő cikkek száma (pl.: ha a P&amp;G fogkrémjeit 3 változatban és 2 méretben kínálja, akkor ennek a termékvonalnak a mélysége hat egységnyi). </a:t>
            </a:r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1800" i="1" dirty="0"/>
              <a:t>Termékvonal</a:t>
            </a:r>
            <a:r>
              <a:rPr lang="hu-HU" sz="1800" dirty="0"/>
              <a:t> az egymással szoros kapcsolatban álló termékek csoportja.  (pl. mosópor, szappan, fogkrém.)  Ezek a termékek azonos jellegűek, azonos marketingmódszerek, raktározási technikák jellemzik őket, előállításuk módja is hasonló vagy ugyanolyan és azonos fogyasztócsoportnak kínálják, esetleg azonos értékesítési csatornán keresztül jutnak el a vevőkhöz. </a:t>
            </a:r>
          </a:p>
          <a:p>
            <a:pPr marL="0" indent="0">
              <a:lnSpc>
                <a:spcPct val="100000"/>
              </a:lnSpc>
              <a:buNone/>
            </a:pPr>
            <a:endParaRPr lang="hu-HU" sz="1800" dirty="0"/>
          </a:p>
          <a:p>
            <a:pPr>
              <a:lnSpc>
                <a:spcPct val="10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hu-HU" sz="1800" dirty="0"/>
          </a:p>
          <a:p>
            <a:pPr marL="0" indent="0">
              <a:lnSpc>
                <a:spcPct val="100000"/>
              </a:lnSpc>
              <a:buNone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146708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3276" y="1196752"/>
            <a:ext cx="5184576" cy="432048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hu-HU" sz="4000" dirty="0"/>
              <a:t>A</a:t>
            </a:r>
            <a:r>
              <a:rPr lang="hu-HU" sz="4000" b="1" dirty="0"/>
              <a:t>z óra vázlata:</a:t>
            </a:r>
            <a:endParaRPr lang="hu-HU" sz="4000" dirty="0">
              <a:solidFill>
                <a:schemeClr val="bg1"/>
              </a:solidFill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725648"/>
              </p:ext>
            </p:extLst>
          </p:nvPr>
        </p:nvGraphicFramePr>
        <p:xfrm>
          <a:off x="1847528" y="1844824"/>
          <a:ext cx="8064896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284">
                  <a:extLst>
                    <a:ext uri="{9D8B030D-6E8A-4147-A177-3AD203B41FA5}">
                      <a16:colId xmlns:a16="http://schemas.microsoft.com/office/drawing/2014/main" val="862156523"/>
                    </a:ext>
                  </a:extLst>
                </a:gridCol>
                <a:gridCol w="4730612">
                  <a:extLst>
                    <a:ext uri="{9D8B030D-6E8A-4147-A177-3AD203B41FA5}">
                      <a16:colId xmlns:a16="http://schemas.microsoft.com/office/drawing/2014/main" val="3188085263"/>
                    </a:ext>
                  </a:extLst>
                </a:gridCol>
              </a:tblGrid>
              <a:tr h="762043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Az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óra célja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Átfogó képet adni a Marketing fogalmáról céljáról, eszközeiről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60411"/>
                  </a:ext>
                </a:extLst>
              </a:tr>
              <a:tr h="326590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Időkeret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6x45 min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46328"/>
                  </a:ext>
                </a:extLst>
              </a:tr>
              <a:tr h="544316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Célcsoport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Középiskola bármely osztálya, javasolt közgazdasági képzések esetén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78158"/>
                  </a:ext>
                </a:extLst>
              </a:tr>
              <a:tr h="544316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Igényelt eszközök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tananyag nem igényel online támogatást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59711"/>
                  </a:ext>
                </a:extLst>
              </a:tr>
              <a:tr h="762043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Megjegyzés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tantárgy kiegészíthető csoportos/egyéni házi feladattal (erre példa lesz a tananyag végén)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63257"/>
                  </a:ext>
                </a:extLst>
              </a:tr>
              <a:tr h="1309164">
                <a:tc>
                  <a:txBody>
                    <a:bodyPr/>
                    <a:lstStyle/>
                    <a:p>
                      <a:pPr algn="just"/>
                      <a:r>
                        <a:rPr lang="hu-HU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Az óra felépítése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első része egy elméleti kitekintés 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második része egy esettanulmány, mint gyakorlati példa elemezhető </a:t>
                      </a:r>
                    </a:p>
                    <a:p>
                      <a:pPr marL="171450" indent="-171450" algn="l" defTabSz="457200" rtl="0" eaLnBrk="1" latinLnBrk="0" hangingPunct="1">
                        <a:buFontTx/>
                        <a:buChar char="-"/>
                      </a:pPr>
                      <a:r>
                        <a:rPr lang="hu-HU" sz="1200" b="1" i="1" kern="1200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Az óra lezárása, ellenőrző kérdések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1383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2"/>
          <p:cNvSpPr>
            <a:spLocks noChangeArrowheads="1"/>
          </p:cNvSpPr>
          <p:nvPr/>
        </p:nvSpPr>
        <p:spPr bwMode="auto">
          <a:xfrm>
            <a:off x="4511676" y="5073476"/>
            <a:ext cx="576263" cy="5762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u-HU" altLang="hu-H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202726"/>
              </p:ext>
            </p:extLst>
          </p:nvPr>
        </p:nvGraphicFramePr>
        <p:xfrm>
          <a:off x="2654300" y="2033413"/>
          <a:ext cx="7315200" cy="40640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Bevezetés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Fejlődés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Érettség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Hanyatlás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Text Box 19"/>
          <p:cNvSpPr txBox="1">
            <a:spLocks noChangeArrowheads="1"/>
          </p:cNvSpPr>
          <p:nvPr/>
        </p:nvSpPr>
        <p:spPr bwMode="auto">
          <a:xfrm rot="16200000">
            <a:off x="787400" y="3673271"/>
            <a:ext cx="2971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Forgalom 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4151313" y="6297438"/>
            <a:ext cx="4419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Idő</a:t>
            </a:r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2640014" y="5362401"/>
            <a:ext cx="7343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V="1">
            <a:off x="4800600" y="4425777"/>
            <a:ext cx="0" cy="936625"/>
          </a:xfrm>
          <a:prstGeom prst="line">
            <a:avLst/>
          </a:prstGeom>
          <a:noFill/>
          <a:ln w="317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2278064" y="5144914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sz="1800">
                <a:solidFill>
                  <a:schemeClr val="tx1"/>
                </a:solidFill>
                <a:latin typeface="Arial" panose="020B0604020202020204" pitchFamily="34" charset="0"/>
              </a:rPr>
              <a:t>0</a:t>
            </a:r>
            <a:endParaRPr lang="en-US" altLang="hu-HU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>
            <a:off x="2640014" y="5937077"/>
            <a:ext cx="142875" cy="73025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>
            <a:off x="2640014" y="5754513"/>
            <a:ext cx="358775" cy="18415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2640013" y="5541788"/>
            <a:ext cx="647700" cy="331788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>
            <a:off x="2711450" y="5362402"/>
            <a:ext cx="863600" cy="441325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3143250" y="5362402"/>
            <a:ext cx="649288" cy="331787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3575051" y="5362401"/>
            <a:ext cx="504825" cy="258762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>
            <a:off x="4008439" y="5362402"/>
            <a:ext cx="287337" cy="147637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4367214" y="5362402"/>
            <a:ext cx="142875" cy="73025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H="1">
            <a:off x="2640014" y="5359227"/>
            <a:ext cx="287337" cy="147637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 flipH="1">
            <a:off x="2640014" y="5356052"/>
            <a:ext cx="719137" cy="369887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 flipH="1">
            <a:off x="2640014" y="5349702"/>
            <a:ext cx="1152525" cy="592137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 flipH="1">
            <a:off x="3000375" y="5362402"/>
            <a:ext cx="1079500" cy="554037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0" name="Line 36"/>
          <p:cNvSpPr>
            <a:spLocks noChangeShapeType="1"/>
          </p:cNvSpPr>
          <p:nvPr/>
        </p:nvSpPr>
        <p:spPr bwMode="auto">
          <a:xfrm flipH="1">
            <a:off x="3790951" y="5349702"/>
            <a:ext cx="720725" cy="371475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2927350" y="5289377"/>
            <a:ext cx="0" cy="73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2" name="Line 38"/>
          <p:cNvSpPr>
            <a:spLocks noChangeShapeType="1"/>
          </p:cNvSpPr>
          <p:nvPr/>
        </p:nvSpPr>
        <p:spPr bwMode="auto">
          <a:xfrm>
            <a:off x="3143250" y="5217939"/>
            <a:ext cx="0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>
            <a:off x="3359150" y="5144913"/>
            <a:ext cx="0" cy="2174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4" name="Line 40"/>
          <p:cNvSpPr>
            <a:spLocks noChangeShapeType="1"/>
          </p:cNvSpPr>
          <p:nvPr/>
        </p:nvSpPr>
        <p:spPr bwMode="auto">
          <a:xfrm>
            <a:off x="3575050" y="5073477"/>
            <a:ext cx="0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5" name="Line 41"/>
          <p:cNvSpPr>
            <a:spLocks noChangeShapeType="1"/>
          </p:cNvSpPr>
          <p:nvPr/>
        </p:nvSpPr>
        <p:spPr bwMode="auto">
          <a:xfrm>
            <a:off x="3792538" y="4929013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" name="Line 42"/>
          <p:cNvSpPr>
            <a:spLocks noChangeShapeType="1"/>
          </p:cNvSpPr>
          <p:nvPr/>
        </p:nvSpPr>
        <p:spPr bwMode="auto">
          <a:xfrm>
            <a:off x="4008438" y="4857577"/>
            <a:ext cx="0" cy="50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7" name="Line 43"/>
          <p:cNvSpPr>
            <a:spLocks noChangeShapeType="1"/>
          </p:cNvSpPr>
          <p:nvPr/>
        </p:nvSpPr>
        <p:spPr bwMode="auto">
          <a:xfrm>
            <a:off x="4224338" y="4786139"/>
            <a:ext cx="0" cy="5762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8" name="Line 44"/>
          <p:cNvSpPr>
            <a:spLocks noChangeShapeType="1"/>
          </p:cNvSpPr>
          <p:nvPr/>
        </p:nvSpPr>
        <p:spPr bwMode="auto">
          <a:xfrm>
            <a:off x="4440238" y="4641677"/>
            <a:ext cx="0" cy="72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9" name="Line 45"/>
          <p:cNvSpPr>
            <a:spLocks noChangeShapeType="1"/>
          </p:cNvSpPr>
          <p:nvPr/>
        </p:nvSpPr>
        <p:spPr bwMode="auto">
          <a:xfrm>
            <a:off x="4656138" y="4570239"/>
            <a:ext cx="0" cy="7921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0" name="Freeform 46"/>
          <p:cNvSpPr>
            <a:spLocks/>
          </p:cNvSpPr>
          <p:nvPr/>
        </p:nvSpPr>
        <p:spPr bwMode="auto">
          <a:xfrm>
            <a:off x="2640014" y="2841451"/>
            <a:ext cx="7367587" cy="2520950"/>
          </a:xfrm>
          <a:custGeom>
            <a:avLst/>
            <a:gdLst>
              <a:gd name="T0" fmla="*/ 0 w 4641"/>
              <a:gd name="T1" fmla="*/ 2147483646 h 1588"/>
              <a:gd name="T2" fmla="*/ 2147483646 w 4641"/>
              <a:gd name="T3" fmla="*/ 2147483646 h 1588"/>
              <a:gd name="T4" fmla="*/ 2147483646 w 4641"/>
              <a:gd name="T5" fmla="*/ 2147483646 h 1588"/>
              <a:gd name="T6" fmla="*/ 2147483646 w 4641"/>
              <a:gd name="T7" fmla="*/ 2147483646 h 1588"/>
              <a:gd name="T8" fmla="*/ 2147483646 w 4641"/>
              <a:gd name="T9" fmla="*/ 2147483646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641" h="1588">
                <a:moveTo>
                  <a:pt x="0" y="1588"/>
                </a:moveTo>
                <a:cubicBezTo>
                  <a:pt x="438" y="1444"/>
                  <a:pt x="877" y="1300"/>
                  <a:pt x="1315" y="1043"/>
                </a:cubicBezTo>
                <a:cubicBezTo>
                  <a:pt x="1753" y="786"/>
                  <a:pt x="2132" y="90"/>
                  <a:pt x="2631" y="45"/>
                </a:cubicBezTo>
                <a:cubicBezTo>
                  <a:pt x="3130" y="0"/>
                  <a:pt x="3977" y="643"/>
                  <a:pt x="4309" y="771"/>
                </a:cubicBezTo>
                <a:cubicBezTo>
                  <a:pt x="4641" y="899"/>
                  <a:pt x="4573" y="809"/>
                  <a:pt x="4626" y="816"/>
                </a:cubicBezTo>
              </a:path>
            </a:pathLst>
          </a:custGeom>
          <a:noFill/>
          <a:ln w="317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1" name="Freeform 47"/>
          <p:cNvSpPr>
            <a:spLocks/>
          </p:cNvSpPr>
          <p:nvPr/>
        </p:nvSpPr>
        <p:spPr bwMode="auto">
          <a:xfrm>
            <a:off x="2640014" y="4413076"/>
            <a:ext cx="7343775" cy="1668462"/>
          </a:xfrm>
          <a:custGeom>
            <a:avLst/>
            <a:gdLst>
              <a:gd name="T0" fmla="*/ 0 w 4626"/>
              <a:gd name="T1" fmla="*/ 2147483646 h 1051"/>
              <a:gd name="T2" fmla="*/ 2147483646 w 4626"/>
              <a:gd name="T3" fmla="*/ 2147483646 h 1051"/>
              <a:gd name="T4" fmla="*/ 2147483646 w 4626"/>
              <a:gd name="T5" fmla="*/ 2147483646 h 1051"/>
              <a:gd name="T6" fmla="*/ 2147483646 w 4626"/>
              <a:gd name="T7" fmla="*/ 2147483646 h 1051"/>
              <a:gd name="T8" fmla="*/ 2147483646 w 4626"/>
              <a:gd name="T9" fmla="*/ 2147483646 h 1051"/>
              <a:gd name="T10" fmla="*/ 2147483646 w 4626"/>
              <a:gd name="T11" fmla="*/ 2147483646 h 10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26" h="1051">
                <a:moveTo>
                  <a:pt x="0" y="1051"/>
                </a:moveTo>
                <a:cubicBezTo>
                  <a:pt x="544" y="884"/>
                  <a:pt x="1088" y="718"/>
                  <a:pt x="1451" y="552"/>
                </a:cubicBezTo>
                <a:cubicBezTo>
                  <a:pt x="1814" y="386"/>
                  <a:pt x="1927" y="106"/>
                  <a:pt x="2177" y="53"/>
                </a:cubicBezTo>
                <a:cubicBezTo>
                  <a:pt x="2427" y="0"/>
                  <a:pt x="2668" y="175"/>
                  <a:pt x="2948" y="235"/>
                </a:cubicBezTo>
                <a:cubicBezTo>
                  <a:pt x="3228" y="295"/>
                  <a:pt x="3575" y="378"/>
                  <a:pt x="3855" y="416"/>
                </a:cubicBezTo>
                <a:cubicBezTo>
                  <a:pt x="4135" y="454"/>
                  <a:pt x="4380" y="457"/>
                  <a:pt x="4626" y="461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" name="AutoShape 48"/>
          <p:cNvSpPr>
            <a:spLocks/>
          </p:cNvSpPr>
          <p:nvPr/>
        </p:nvSpPr>
        <p:spPr bwMode="auto">
          <a:xfrm>
            <a:off x="1738314" y="6240288"/>
            <a:ext cx="2378075" cy="573088"/>
          </a:xfrm>
          <a:prstGeom prst="callout3">
            <a:avLst>
              <a:gd name="adj1" fmla="val 17648"/>
              <a:gd name="adj2" fmla="val 103657"/>
              <a:gd name="adj3" fmla="val 17648"/>
              <a:gd name="adj4" fmla="val 161310"/>
              <a:gd name="adj5" fmla="val -54412"/>
              <a:gd name="adj6" fmla="val 161310"/>
              <a:gd name="adj7" fmla="val -126963"/>
              <a:gd name="adj8" fmla="val 138231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hu-HU" altLang="hu-HU" sz="1400">
                <a:solidFill>
                  <a:schemeClr val="tx1"/>
                </a:solidFill>
                <a:latin typeface="Arial" panose="020B0604020202020204" pitchFamily="34" charset="0"/>
              </a:rPr>
              <a:t>Fedezeti pont=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hu-HU" altLang="hu-HU" sz="1400">
                <a:solidFill>
                  <a:schemeClr val="tx1"/>
                </a:solidFill>
                <a:latin typeface="Arial" panose="020B0604020202020204" pitchFamily="34" charset="0"/>
              </a:rPr>
              <a:t>Összköltség = Bevétel </a:t>
            </a:r>
            <a:endParaRPr lang="en-US" altLang="hu-HU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" name="Text Box 49"/>
          <p:cNvSpPr txBox="1">
            <a:spLocks noChangeArrowheads="1"/>
          </p:cNvSpPr>
          <p:nvPr/>
        </p:nvSpPr>
        <p:spPr bwMode="auto">
          <a:xfrm>
            <a:off x="8724900" y="4706764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</a:rPr>
              <a:t>Nyereség</a:t>
            </a:r>
            <a:endParaRPr lang="en-US" altLang="hu-HU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4" name="Text Box 50"/>
          <p:cNvSpPr txBox="1">
            <a:spLocks noChangeArrowheads="1"/>
          </p:cNvSpPr>
          <p:nvPr/>
        </p:nvSpPr>
        <p:spPr bwMode="auto">
          <a:xfrm>
            <a:off x="8724900" y="3344689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</a:rPr>
              <a:t>Értékesítés</a:t>
            </a:r>
            <a:endParaRPr lang="en-US" altLang="hu-HU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5" name="Téglalap 44"/>
          <p:cNvSpPr/>
          <p:nvPr/>
        </p:nvSpPr>
        <p:spPr>
          <a:xfrm>
            <a:off x="2640013" y="1263459"/>
            <a:ext cx="4434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altLang="hu-HU" sz="2400" b="1" dirty="0"/>
              <a:t>Az életgörbe fázisai és a nyereség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3962603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57608" y="679805"/>
            <a:ext cx="8784976" cy="496855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hu-HU" sz="2400" b="1" dirty="0">
                <a:solidFill>
                  <a:schemeClr val="tx1"/>
                </a:solidFill>
              </a:rPr>
              <a:t>A termék piaci életgörbéje</a:t>
            </a:r>
            <a:endParaRPr lang="hu-HU" sz="2400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10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6347396"/>
              </p:ext>
            </p:extLst>
          </p:nvPr>
        </p:nvGraphicFramePr>
        <p:xfrm>
          <a:off x="2103588" y="3581119"/>
          <a:ext cx="7684466" cy="2689372"/>
        </p:xfrm>
        <a:graphic>
          <a:graphicData uri="http://schemas.openxmlformats.org/drawingml/2006/table">
            <a:tbl>
              <a:tblPr/>
              <a:tblGrid>
                <a:gridCol w="153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7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7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7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7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62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Forgalom</a:t>
                      </a:r>
                      <a:endParaRPr kumimoji="0" lang="hu-HU" alt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csekély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gyorsan növekvő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maximális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csökkenő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2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Költség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(fajlagos)</a:t>
                      </a:r>
                      <a:endParaRPr kumimoji="0" lang="hu-HU" alt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magas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átlagos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alacsony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alacsony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Profit</a:t>
                      </a:r>
                      <a:endParaRPr kumimoji="0" lang="hu-HU" alt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negatív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növekvő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magas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csökkenő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1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</a:rPr>
                        <a:t>Vevők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innovátorok</a:t>
                      </a:r>
                      <a:endParaRPr kumimoji="0" lang="hu-HU" altLang="hu-H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korai alkalmazók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átlag fogyasztók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késői alkalmazók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80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375203"/>
              </p:ext>
            </p:extLst>
          </p:nvPr>
        </p:nvGraphicFramePr>
        <p:xfrm>
          <a:off x="3648075" y="1534045"/>
          <a:ext cx="6119342" cy="1985733"/>
        </p:xfrm>
        <a:graphic>
          <a:graphicData uri="http://schemas.openxmlformats.org/drawingml/2006/table">
            <a:tbl>
              <a:tblPr/>
              <a:tblGrid>
                <a:gridCol w="1529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9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9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857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Bevezetés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Fejlődés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Érettség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Hanyatlás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Line 57"/>
          <p:cNvSpPr>
            <a:spLocks noChangeShapeType="1"/>
          </p:cNvSpPr>
          <p:nvPr/>
        </p:nvSpPr>
        <p:spPr bwMode="auto">
          <a:xfrm>
            <a:off x="3648075" y="2109789"/>
            <a:ext cx="65738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" name="Freeform 58"/>
          <p:cNvSpPr>
            <a:spLocks/>
          </p:cNvSpPr>
          <p:nvPr/>
        </p:nvSpPr>
        <p:spPr bwMode="auto">
          <a:xfrm>
            <a:off x="3045351" y="1176719"/>
            <a:ext cx="6594475" cy="1417638"/>
          </a:xfrm>
          <a:custGeom>
            <a:avLst/>
            <a:gdLst>
              <a:gd name="T0" fmla="*/ 0 w 4641"/>
              <a:gd name="T1" fmla="*/ 2147483646 h 1588"/>
              <a:gd name="T2" fmla="*/ 2147483646 w 4641"/>
              <a:gd name="T3" fmla="*/ 2147483646 h 1588"/>
              <a:gd name="T4" fmla="*/ 2147483646 w 4641"/>
              <a:gd name="T5" fmla="*/ 2147483646 h 1588"/>
              <a:gd name="T6" fmla="*/ 2147483646 w 4641"/>
              <a:gd name="T7" fmla="*/ 2147483646 h 1588"/>
              <a:gd name="T8" fmla="*/ 2147483646 w 4641"/>
              <a:gd name="T9" fmla="*/ 2147483646 h 15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641" h="1588">
                <a:moveTo>
                  <a:pt x="0" y="1588"/>
                </a:moveTo>
                <a:cubicBezTo>
                  <a:pt x="438" y="1444"/>
                  <a:pt x="877" y="1300"/>
                  <a:pt x="1315" y="1043"/>
                </a:cubicBezTo>
                <a:cubicBezTo>
                  <a:pt x="1753" y="786"/>
                  <a:pt x="2132" y="90"/>
                  <a:pt x="2631" y="45"/>
                </a:cubicBezTo>
                <a:cubicBezTo>
                  <a:pt x="3130" y="0"/>
                  <a:pt x="3977" y="643"/>
                  <a:pt x="4309" y="771"/>
                </a:cubicBezTo>
                <a:cubicBezTo>
                  <a:pt x="4641" y="899"/>
                  <a:pt x="4573" y="809"/>
                  <a:pt x="4626" y="816"/>
                </a:cubicBezTo>
              </a:path>
            </a:pathLst>
          </a:custGeom>
          <a:noFill/>
          <a:ln w="317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" name="Freeform 59"/>
          <p:cNvSpPr>
            <a:spLocks/>
          </p:cNvSpPr>
          <p:nvPr/>
        </p:nvSpPr>
        <p:spPr bwMode="auto">
          <a:xfrm>
            <a:off x="3163177" y="2217569"/>
            <a:ext cx="6573838" cy="1031875"/>
          </a:xfrm>
          <a:custGeom>
            <a:avLst/>
            <a:gdLst>
              <a:gd name="T0" fmla="*/ 0 w 4626"/>
              <a:gd name="T1" fmla="*/ 2147483646 h 1051"/>
              <a:gd name="T2" fmla="*/ 2147483646 w 4626"/>
              <a:gd name="T3" fmla="*/ 2147483646 h 1051"/>
              <a:gd name="T4" fmla="*/ 2147483646 w 4626"/>
              <a:gd name="T5" fmla="*/ 2147483646 h 1051"/>
              <a:gd name="T6" fmla="*/ 2147483646 w 4626"/>
              <a:gd name="T7" fmla="*/ 2147483646 h 1051"/>
              <a:gd name="T8" fmla="*/ 2147483646 w 4626"/>
              <a:gd name="T9" fmla="*/ 2147483646 h 1051"/>
              <a:gd name="T10" fmla="*/ 2147483646 w 4626"/>
              <a:gd name="T11" fmla="*/ 2147483646 h 10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26" h="1051">
                <a:moveTo>
                  <a:pt x="0" y="1051"/>
                </a:moveTo>
                <a:cubicBezTo>
                  <a:pt x="544" y="884"/>
                  <a:pt x="1088" y="718"/>
                  <a:pt x="1451" y="552"/>
                </a:cubicBezTo>
                <a:cubicBezTo>
                  <a:pt x="1814" y="386"/>
                  <a:pt x="1927" y="106"/>
                  <a:pt x="2177" y="53"/>
                </a:cubicBezTo>
                <a:cubicBezTo>
                  <a:pt x="2427" y="0"/>
                  <a:pt x="2668" y="175"/>
                  <a:pt x="2948" y="235"/>
                </a:cubicBezTo>
                <a:cubicBezTo>
                  <a:pt x="3228" y="295"/>
                  <a:pt x="3575" y="378"/>
                  <a:pt x="3855" y="416"/>
                </a:cubicBezTo>
                <a:cubicBezTo>
                  <a:pt x="4135" y="454"/>
                  <a:pt x="4380" y="457"/>
                  <a:pt x="4626" y="461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6" name="Text Box 50"/>
          <p:cNvSpPr txBox="1">
            <a:spLocks noChangeArrowheads="1"/>
          </p:cNvSpPr>
          <p:nvPr/>
        </p:nvSpPr>
        <p:spPr bwMode="auto">
          <a:xfrm>
            <a:off x="2374429" y="2074960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</a:rPr>
              <a:t>Értékesítés</a:t>
            </a:r>
            <a:endParaRPr lang="en-US" altLang="hu-HU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2353552" y="2797368"/>
            <a:ext cx="161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</a:rPr>
              <a:t>Nyereség</a:t>
            </a:r>
            <a:endParaRPr lang="en-US" altLang="hu-HU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306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5560" y="1484784"/>
            <a:ext cx="8784976" cy="496855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altLang="hu-HU" sz="2400" b="1" dirty="0"/>
              <a:t>A termékpolitika feladatai </a:t>
            </a:r>
          </a:p>
          <a:p>
            <a:pPr>
              <a:lnSpc>
                <a:spcPct val="100000"/>
              </a:lnSpc>
            </a:pPr>
            <a:r>
              <a:rPr lang="hu-HU" altLang="hu-HU" sz="2200" dirty="0"/>
              <a:t>Termékszerkezet kialakítása</a:t>
            </a:r>
            <a:endParaRPr lang="en-US" altLang="hu-HU" sz="2200" dirty="0"/>
          </a:p>
          <a:p>
            <a:pPr>
              <a:lnSpc>
                <a:spcPct val="100000"/>
              </a:lnSpc>
            </a:pPr>
            <a:r>
              <a:rPr lang="hu-HU" altLang="hu-HU" sz="2200" dirty="0"/>
              <a:t>Termékfejlesztés</a:t>
            </a:r>
          </a:p>
          <a:p>
            <a:pPr>
              <a:lnSpc>
                <a:spcPct val="100000"/>
              </a:lnSpc>
            </a:pPr>
            <a:r>
              <a:rPr lang="hu-HU" altLang="hu-HU" sz="2200" dirty="0"/>
              <a:t>A termékek életútja</a:t>
            </a:r>
          </a:p>
          <a:p>
            <a:pPr>
              <a:lnSpc>
                <a:spcPct val="100000"/>
              </a:lnSpc>
            </a:pPr>
            <a:r>
              <a:rPr lang="hu-HU" altLang="hu-HU" sz="2200" b="1" dirty="0"/>
              <a:t>Csomagolás</a:t>
            </a:r>
          </a:p>
          <a:p>
            <a:pPr>
              <a:lnSpc>
                <a:spcPct val="100000"/>
              </a:lnSpc>
            </a:pPr>
            <a:r>
              <a:rPr lang="hu-HU" altLang="hu-HU" sz="2200" b="1" dirty="0"/>
              <a:t>Márkadöntések</a:t>
            </a:r>
          </a:p>
          <a:p>
            <a:pPr marL="0" indent="0">
              <a:buNone/>
            </a:pPr>
            <a:endParaRPr lang="hu-HU" dirty="0"/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6667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31504" y="1196752"/>
            <a:ext cx="9649072" cy="496855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altLang="hu-HU" sz="2400" b="1" dirty="0">
                <a:solidFill>
                  <a:schemeClr val="tx1"/>
                </a:solidFill>
              </a:rPr>
              <a:t>A</a:t>
            </a:r>
            <a:r>
              <a:rPr lang="hu-HU" altLang="hu-HU" sz="2400" b="1" dirty="0"/>
              <a:t> </a:t>
            </a:r>
            <a:r>
              <a:rPr lang="hu-HU" altLang="hu-HU" sz="2400" b="1" dirty="0">
                <a:solidFill>
                  <a:schemeClr val="tx1"/>
                </a:solidFill>
              </a:rPr>
              <a:t>csomagolás</a:t>
            </a:r>
            <a:r>
              <a:rPr lang="hu-HU" altLang="hu-HU" sz="2400" b="1" dirty="0"/>
              <a:t> </a:t>
            </a:r>
            <a:r>
              <a:rPr lang="hu-HU" altLang="hu-HU" sz="2400" dirty="0"/>
              <a:t>magában foglalja azokat a tevékenységeket, amelyek a </a:t>
            </a:r>
            <a:r>
              <a:rPr lang="hu-HU" altLang="hu-HU" sz="2400" dirty="0" err="1"/>
              <a:t>desing</a:t>
            </a:r>
            <a:r>
              <a:rPr lang="hu-HU" altLang="hu-HU" sz="2400" dirty="0"/>
              <a:t> vagy burkolóanyag készítést jelenti a termék számára. </a:t>
            </a:r>
          </a:p>
          <a:p>
            <a:pPr>
              <a:lnSpc>
                <a:spcPct val="100000"/>
              </a:lnSpc>
              <a:defRPr/>
            </a:pPr>
            <a:r>
              <a:rPr lang="hu-HU" sz="2000" b="1" dirty="0"/>
              <a:t>A csomagoló-, illetve burkolóanyagként </a:t>
            </a:r>
            <a:r>
              <a:rPr lang="hu-HU" sz="2000" i="1" dirty="0"/>
              <a:t>a</a:t>
            </a:r>
            <a:r>
              <a:rPr lang="hu-HU" sz="2000" dirty="0"/>
              <a:t>z áru biztonságos tárolását teszi lehetővé, csökkenti a szállítási költséget és védi az árut a  külső, káros környezeti hatásoktól és veszélyes anyagok esetében pedig környezetet az árutól.</a:t>
            </a:r>
          </a:p>
          <a:p>
            <a:pPr>
              <a:lnSpc>
                <a:spcPct val="100000"/>
              </a:lnSpc>
            </a:pPr>
            <a:r>
              <a:rPr lang="hu-HU" sz="2000" b="1" dirty="0"/>
              <a:t>A csomagolás marketing </a:t>
            </a:r>
            <a:r>
              <a:rPr lang="hu-HU" sz="2000" b="1" dirty="0" err="1"/>
              <a:t>funkcióikat</a:t>
            </a:r>
            <a:r>
              <a:rPr lang="hu-HU" sz="2000" b="1" dirty="0"/>
              <a:t> is ellát: </a:t>
            </a:r>
            <a:r>
              <a:rPr lang="hu-HU" sz="2000" dirty="0"/>
              <a:t>tájékoztat, a</a:t>
            </a:r>
            <a:r>
              <a:rPr lang="hu-HU" sz="2000" i="1" dirty="0"/>
              <a:t> </a:t>
            </a:r>
            <a:r>
              <a:rPr lang="hu-HU" sz="2000" dirty="0"/>
              <a:t>kötelezően feltüntetendő információk minimumát jogszabályok írják elő. Azonosítja és egyben megkülönbözteti az egymással versenyző vállalatok termékkínálatának egységeit. Formájának, színének, anyagának révén vásárlásra </a:t>
            </a:r>
            <a:r>
              <a:rPr lang="hu-HU" sz="2000" dirty="0" err="1"/>
              <a:t>ösztönzi</a:t>
            </a:r>
            <a:r>
              <a:rPr lang="hu-HU" sz="2000" dirty="0"/>
              <a:t> fogyasztót. Ezért is nevezi a szakirodalom a csomagolást </a:t>
            </a:r>
            <a:r>
              <a:rPr lang="hu-HU" sz="2000" b="1" dirty="0"/>
              <a:t>néma eladó</a:t>
            </a:r>
            <a:r>
              <a:rPr lang="hu-HU" sz="2000" dirty="0"/>
              <a:t>nak.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72443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1124744"/>
            <a:ext cx="9505056" cy="496855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altLang="hu-HU" sz="2400" b="1" dirty="0">
                <a:solidFill>
                  <a:schemeClr val="tx1"/>
                </a:solidFill>
              </a:rPr>
              <a:t>A márka</a:t>
            </a:r>
            <a:r>
              <a:rPr lang="hu-HU" altLang="hu-HU" sz="2400" b="1" dirty="0"/>
              <a:t> </a:t>
            </a:r>
            <a:r>
              <a:rPr lang="hu-HU" sz="2400" dirty="0"/>
              <a:t>egy</a:t>
            </a:r>
            <a:r>
              <a:rPr lang="hu-HU" sz="2400" b="1" dirty="0"/>
              <a:t> </a:t>
            </a:r>
            <a:r>
              <a:rPr lang="hu-HU" sz="2400" dirty="0"/>
              <a:t>név, kifejezés, jel, szimbólum, vagy ezek kombinációja. </a:t>
            </a:r>
          </a:p>
          <a:p>
            <a:pPr>
              <a:lnSpc>
                <a:spcPct val="100000"/>
              </a:lnSpc>
              <a:defRPr/>
            </a:pPr>
            <a:r>
              <a:rPr lang="hu-HU" sz="2200" b="1" dirty="0"/>
              <a:t>Funkciói: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200" dirty="0"/>
              <a:t>Megkülönböztetés ás azonosítás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200" dirty="0"/>
              <a:t>Szegmentálás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200" dirty="0"/>
              <a:t>Stabilitás biztosítása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200" dirty="0"/>
              <a:t>Élő emlékezetként való működés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200" dirty="0"/>
              <a:t>Értelem és jelentés biztosítása 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2200" dirty="0"/>
              <a:t>A fogyasztó és a márkatulajdonos között elkötelezettség megalapozása.</a:t>
            </a:r>
          </a:p>
          <a:p>
            <a:pPr lvl="1">
              <a:lnSpc>
                <a:spcPct val="100000"/>
              </a:lnSpc>
            </a:pPr>
            <a:endParaRPr lang="hu-HU" sz="20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10844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1340768"/>
            <a:ext cx="8784976" cy="4968552"/>
          </a:xfrm>
        </p:spPr>
        <p:txBody>
          <a:bodyPr anchor="t">
            <a:normAutofit/>
          </a:bodyPr>
          <a:lstStyle/>
          <a:p>
            <a:pPr marL="0" indent="0" algn="just">
              <a:lnSpc>
                <a:spcPct val="100000"/>
              </a:lnSpc>
              <a:buNone/>
              <a:defRPr/>
            </a:pPr>
            <a:r>
              <a:rPr lang="hu-HU" altLang="hu-HU" sz="1800" b="1" dirty="0">
                <a:solidFill>
                  <a:schemeClr val="tx1"/>
                </a:solidFill>
              </a:rPr>
              <a:t>A szolgáltatások </a:t>
            </a:r>
            <a:r>
              <a:rPr lang="hu-HU" altLang="hu-HU" sz="1800" dirty="0"/>
              <a:t>olyan termékek, melyeknél a nem fizikai összetevők </a:t>
            </a:r>
          </a:p>
          <a:p>
            <a:pPr algn="just">
              <a:lnSpc>
                <a:spcPct val="100000"/>
              </a:lnSpc>
              <a:defRPr/>
            </a:pPr>
            <a:r>
              <a:rPr lang="hu-HU" sz="1800" dirty="0"/>
              <a:t>A </a:t>
            </a:r>
            <a:r>
              <a:rPr lang="hu-HU" sz="1600" dirty="0"/>
              <a:t>termék-szolgáltatás arányoknak </a:t>
            </a:r>
            <a:r>
              <a:rPr lang="hu-HU" sz="1600" b="1" dirty="0"/>
              <a:t>öt kategóriáját </a:t>
            </a:r>
            <a:r>
              <a:rPr lang="hu-HU" sz="1600" dirty="0"/>
              <a:t>különböztetjük meg:</a:t>
            </a:r>
          </a:p>
          <a:p>
            <a:pPr lvl="1" algn="just">
              <a:lnSpc>
                <a:spcPct val="100000"/>
              </a:lnSpc>
              <a:defRPr/>
            </a:pPr>
            <a:r>
              <a:rPr lang="hu-HU" sz="1600" b="1" dirty="0"/>
              <a:t>Tiszta tárgyiasult termék</a:t>
            </a:r>
            <a:r>
              <a:rPr lang="hu-HU" sz="1600" dirty="0"/>
              <a:t>: a kínáltat csak tárgyiasult termékből áll, nem kíséri szolgáltatás. pl.: kenyér, só, cukor.</a:t>
            </a:r>
          </a:p>
          <a:p>
            <a:pPr lvl="1" algn="just">
              <a:lnSpc>
                <a:spcPct val="100000"/>
              </a:lnSpc>
              <a:defRPr/>
            </a:pPr>
            <a:r>
              <a:rPr lang="hu-HU" sz="1600" b="1" dirty="0"/>
              <a:t>Tárgyiasult termék kísérő szolgáltatással</a:t>
            </a:r>
            <a:r>
              <a:rPr lang="hu-HU" sz="1600" dirty="0"/>
              <a:t>: annak érdekében, hogy a fogyasztó  vonzóbbnak érezze a tárgyiasult terméket néhány kísérő szolgáltatás egészíti ki. </a:t>
            </a:r>
            <a:r>
              <a:rPr lang="hu-HU" sz="1600" dirty="0" err="1"/>
              <a:t>Pl</a:t>
            </a:r>
            <a:r>
              <a:rPr lang="hu-HU" sz="1600" dirty="0"/>
              <a:t>: számítógép, gépkocsi.</a:t>
            </a:r>
          </a:p>
          <a:p>
            <a:pPr lvl="1" algn="just">
              <a:lnSpc>
                <a:spcPct val="100000"/>
              </a:lnSpc>
              <a:defRPr/>
            </a:pPr>
            <a:r>
              <a:rPr lang="hu-HU" sz="1600" b="1" dirty="0"/>
              <a:t>Hibrid ajánlat</a:t>
            </a:r>
            <a:r>
              <a:rPr lang="hu-HU" sz="1600" dirty="0"/>
              <a:t>: ahol a tárgyiasult termék és a szolgáltatás egyaránt fontos szerepet kap a kínálat kialakításában. </a:t>
            </a:r>
            <a:r>
              <a:rPr lang="hu-HU" sz="1600" dirty="0" err="1"/>
              <a:t>Pl</a:t>
            </a:r>
            <a:r>
              <a:rPr lang="hu-HU" sz="1600" dirty="0"/>
              <a:t>: étterem</a:t>
            </a:r>
          </a:p>
          <a:p>
            <a:pPr lvl="1" algn="just">
              <a:lnSpc>
                <a:spcPct val="100000"/>
              </a:lnSpc>
              <a:defRPr/>
            </a:pPr>
            <a:r>
              <a:rPr lang="hu-HU" sz="1600" b="1" dirty="0"/>
              <a:t>Jelentős szolgáltatás, kisebb kiegészítő termékkel</a:t>
            </a:r>
            <a:r>
              <a:rPr lang="hu-HU" sz="1600" dirty="0"/>
              <a:t>: az ajánlat nagyobb részt szolgáltatásból áll, melyet kisebb tárgyiasult termékek egészítenek ki. </a:t>
            </a:r>
            <a:r>
              <a:rPr lang="hu-HU" sz="1600" dirty="0" err="1"/>
              <a:t>Pl</a:t>
            </a:r>
            <a:r>
              <a:rPr lang="hu-HU" sz="1600" dirty="0"/>
              <a:t>: utazás repülővel.</a:t>
            </a:r>
          </a:p>
          <a:p>
            <a:pPr lvl="1" algn="just">
              <a:lnSpc>
                <a:spcPct val="100000"/>
              </a:lnSpc>
              <a:defRPr/>
            </a:pPr>
            <a:r>
              <a:rPr lang="hu-HU" sz="1600" b="1" dirty="0"/>
              <a:t>Tiszta szolgáltatás</a:t>
            </a:r>
            <a:r>
              <a:rPr lang="hu-HU" sz="1600" dirty="0"/>
              <a:t>: az ajánlat teljesen szolgáltatásból áll. </a:t>
            </a:r>
            <a:r>
              <a:rPr lang="hu-HU" sz="1600" dirty="0" err="1"/>
              <a:t>Pl</a:t>
            </a:r>
            <a:r>
              <a:rPr lang="hu-HU" sz="1600" dirty="0"/>
              <a:t>: kozmetikai kezelés, gyermekmegőrzés.</a:t>
            </a:r>
          </a:p>
          <a:p>
            <a:pPr lvl="1">
              <a:lnSpc>
                <a:spcPct val="100000"/>
              </a:lnSpc>
            </a:pPr>
            <a:endParaRPr lang="hu-HU" sz="20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  <a:p>
            <a:pPr marL="0" indent="0">
              <a:lnSpc>
                <a:spcPct val="100000"/>
              </a:lnSpc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2581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0476" y="1196752"/>
            <a:ext cx="8071048" cy="3744415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ct val="100000"/>
              </a:lnSpc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hu-HU" b="1" dirty="0">
                <a:solidFill>
                  <a:schemeClr val="tx1"/>
                </a:solidFill>
              </a:rPr>
              <a:t>Árpolitika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b="1" i="1" dirty="0"/>
              <a:t>Ebben a fejezetben áttekintjük:</a:t>
            </a:r>
            <a:endParaRPr lang="hu-HU" sz="2400" dirty="0"/>
          </a:p>
          <a:p>
            <a:pPr lvl="1">
              <a:lnSpc>
                <a:spcPct val="100000"/>
              </a:lnSpc>
            </a:pPr>
            <a:r>
              <a:rPr lang="hu-HU" sz="2200" dirty="0"/>
              <a:t>az árképzés lépéseit</a:t>
            </a:r>
          </a:p>
          <a:p>
            <a:pPr lvl="1">
              <a:lnSpc>
                <a:spcPct val="100000"/>
              </a:lnSpc>
            </a:pPr>
            <a:r>
              <a:rPr lang="hu-HU" sz="2200" dirty="0"/>
              <a:t>A kereslet és a kínálat jellemzőit</a:t>
            </a:r>
          </a:p>
          <a:p>
            <a:pPr lvl="1">
              <a:lnSpc>
                <a:spcPct val="100000"/>
              </a:lnSpc>
            </a:pPr>
            <a:r>
              <a:rPr lang="hu-HU" sz="2200" dirty="0"/>
              <a:t>A költségek típusait meghatározásának módját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487538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75520" y="1124744"/>
            <a:ext cx="9073008" cy="496855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40000"/>
              </a:lnSpc>
              <a:spcAft>
                <a:spcPts val="0"/>
              </a:spcAft>
              <a:buNone/>
              <a:defRPr/>
            </a:pPr>
            <a:r>
              <a:rPr lang="hu-HU" altLang="hu-HU" sz="1800" b="1" dirty="0">
                <a:solidFill>
                  <a:srgbClr val="00B0F0"/>
                </a:solidFill>
              </a:rPr>
              <a:t>Az árképzés </a:t>
            </a:r>
            <a:r>
              <a:rPr lang="hu-HU" altLang="hu-HU" sz="1800" b="1" dirty="0"/>
              <a:t>kérdése  az alábbi marketing döntések, esetek kapcsán merülhet fel: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altLang="hu-HU" sz="2000" dirty="0"/>
              <a:t>Új termék fejlesztésekor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altLang="hu-HU" sz="2000" dirty="0"/>
              <a:t>Új vevők szerzésekor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altLang="hu-HU" sz="2000" dirty="0"/>
              <a:t>Új eladási területen értékesítéskor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altLang="hu-HU" sz="2000" dirty="0"/>
              <a:t>Konkurencia aktivitásakor</a:t>
            </a:r>
            <a:endParaRPr lang="hu-HU" sz="20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u-HU" altLang="hu-HU" sz="2000" b="1" dirty="0"/>
              <a:t>Az árképzés lépései: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altLang="hu-HU" sz="2000" dirty="0"/>
              <a:t>1. Árpolitikai cél kiválasztása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altLang="hu-HU" sz="2000" dirty="0"/>
              <a:t>2. </a:t>
            </a:r>
            <a:r>
              <a:rPr lang="hu-HU" altLang="hu-HU" sz="2000" dirty="0" err="1"/>
              <a:t>Árstratégia</a:t>
            </a:r>
            <a:endParaRPr lang="hu-HU" altLang="hu-HU" sz="2000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hu-HU" altLang="hu-HU" sz="2000" dirty="0"/>
              <a:t>3. </a:t>
            </a:r>
            <a:r>
              <a:rPr lang="hu-HU" altLang="hu-HU" sz="2000" dirty="0" err="1"/>
              <a:t>Árképzési</a:t>
            </a:r>
            <a:r>
              <a:rPr lang="hu-HU" altLang="hu-HU" sz="2000" dirty="0"/>
              <a:t> mód kiválasztása 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hu-HU" altLang="hu-HU" sz="2000" dirty="0"/>
              <a:t>4. Végső ár kialakítása</a:t>
            </a:r>
          </a:p>
          <a:p>
            <a:pPr marL="0" lvl="1" indent="0">
              <a:buNone/>
            </a:pPr>
            <a:endParaRPr lang="hu-HU" altLang="hu-HU" sz="2000" b="1" dirty="0"/>
          </a:p>
          <a:p>
            <a:pPr marL="0" lvl="1" indent="0">
              <a:buNone/>
            </a:pPr>
            <a:r>
              <a:rPr lang="hu-HU" altLang="hu-HU" sz="2000" b="1" dirty="0"/>
              <a:t>Az ár </a:t>
            </a:r>
            <a:r>
              <a:rPr lang="hu-HU" altLang="hu-HU" sz="2000" b="1" dirty="0">
                <a:solidFill>
                  <a:schemeClr val="accent1">
                    <a:lumMod val="75000"/>
                  </a:schemeClr>
                </a:solidFill>
              </a:rPr>
              <a:t>alsó határát </a:t>
            </a:r>
            <a:r>
              <a:rPr lang="hu-HU" altLang="hu-HU" sz="2000" b="1" dirty="0"/>
              <a:t>MINDIG a </a:t>
            </a:r>
            <a:r>
              <a:rPr lang="hu-HU" altLang="hu-HU" sz="2000" b="1" dirty="0">
                <a:solidFill>
                  <a:schemeClr val="accent1">
                    <a:lumMod val="75000"/>
                  </a:schemeClr>
                </a:solidFill>
              </a:rPr>
              <a:t>költségek, </a:t>
            </a:r>
            <a:r>
              <a:rPr lang="hu-HU" altLang="hu-HU" sz="2000" b="1" dirty="0">
                <a:solidFill>
                  <a:srgbClr val="00B0F0"/>
                </a:solidFill>
              </a:rPr>
              <a:t>felsőt</a:t>
            </a:r>
            <a:r>
              <a:rPr lang="hu-HU" altLang="hu-HU" sz="2000" b="1" dirty="0"/>
              <a:t> a </a:t>
            </a:r>
            <a:r>
              <a:rPr lang="hu-HU" altLang="hu-HU" sz="2000" b="1" dirty="0">
                <a:solidFill>
                  <a:srgbClr val="00B0F0"/>
                </a:solidFill>
              </a:rPr>
              <a:t>kereslet </a:t>
            </a:r>
            <a:r>
              <a:rPr lang="hu-HU" altLang="hu-HU" sz="2000" b="1" dirty="0"/>
              <a:t>szabja meg.</a:t>
            </a:r>
            <a:endParaRPr lang="en-US" altLang="hu-HU" sz="2000" b="1" dirty="0"/>
          </a:p>
          <a:p>
            <a:pPr marL="457200" lvl="1" indent="0">
              <a:buNone/>
            </a:pPr>
            <a:endParaRPr lang="hu-HU" altLang="hu-HU" sz="1600" dirty="0"/>
          </a:p>
          <a:p>
            <a:pPr marL="0" indent="0">
              <a:buNone/>
            </a:pPr>
            <a:endParaRPr lang="hu-HU" sz="1600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5235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13873" y="1150241"/>
            <a:ext cx="8784976" cy="496855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40000"/>
              </a:lnSpc>
              <a:spcAft>
                <a:spcPts val="0"/>
              </a:spcAft>
              <a:buNone/>
              <a:defRPr/>
            </a:pPr>
            <a:r>
              <a:rPr lang="hu-HU" altLang="hu-HU" sz="1800" b="1" dirty="0"/>
              <a:t>KERESLET meghatározása</a:t>
            </a:r>
          </a:p>
          <a:p>
            <a:pPr>
              <a:lnSpc>
                <a:spcPct val="150000"/>
              </a:lnSpc>
              <a:defRPr/>
            </a:pPr>
            <a:r>
              <a:rPr lang="hu-HU" altLang="hu-HU" sz="1600" b="1" dirty="0"/>
              <a:t>Árérzékenység: </a:t>
            </a:r>
            <a:r>
              <a:rPr lang="hu-HU" altLang="hu-HU" sz="1600" dirty="0"/>
              <a:t>Megmutatja, hogy vásárláskor az adott ár milyen mértékben befolyásolja a vásárlót a döntésben</a:t>
            </a:r>
          </a:p>
          <a:p>
            <a:pPr>
              <a:lnSpc>
                <a:spcPct val="150000"/>
              </a:lnSpc>
              <a:defRPr/>
            </a:pPr>
            <a:r>
              <a:rPr lang="hu-HU" altLang="hu-HU" sz="1600" b="1" dirty="0"/>
              <a:t>Árrugalmasság: </a:t>
            </a:r>
            <a:r>
              <a:rPr lang="hu-HU" altLang="hu-HU" sz="1600" dirty="0"/>
              <a:t>Megmutatja, hogy egységnyi ár változása mekkora mértékű keresletváltozást eredményez. </a:t>
            </a:r>
          </a:p>
          <a:p>
            <a:pPr marL="0" indent="0">
              <a:buNone/>
            </a:pPr>
            <a:endParaRPr lang="hu-HU" sz="1600" b="1" dirty="0"/>
          </a:p>
          <a:p>
            <a:pPr marL="0" indent="0">
              <a:buNone/>
            </a:pPr>
            <a:endParaRPr lang="hu-HU" dirty="0"/>
          </a:p>
        </p:txBody>
      </p:sp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1793151" y="3573016"/>
            <a:ext cx="2429881" cy="2262458"/>
            <a:chOff x="453" y="890"/>
            <a:chExt cx="2200" cy="1633"/>
          </a:xfrm>
        </p:grpSpPr>
        <p:grpSp>
          <p:nvGrpSpPr>
            <p:cNvPr id="11" name="Group 4"/>
            <p:cNvGrpSpPr>
              <a:grpSpLocks/>
            </p:cNvGrpSpPr>
            <p:nvPr/>
          </p:nvGrpSpPr>
          <p:grpSpPr bwMode="auto">
            <a:xfrm>
              <a:off x="453" y="890"/>
              <a:ext cx="2200" cy="1633"/>
              <a:chOff x="453" y="890"/>
              <a:chExt cx="2200" cy="1633"/>
            </a:xfrm>
          </p:grpSpPr>
          <p:grpSp>
            <p:nvGrpSpPr>
              <p:cNvPr id="14" name="Group 5"/>
              <p:cNvGrpSpPr>
                <a:grpSpLocks/>
              </p:cNvGrpSpPr>
              <p:nvPr/>
            </p:nvGrpSpPr>
            <p:grpSpPr bwMode="auto">
              <a:xfrm>
                <a:off x="453" y="890"/>
                <a:ext cx="2200" cy="1633"/>
                <a:chOff x="249" y="890"/>
                <a:chExt cx="2200" cy="1633"/>
              </a:xfrm>
            </p:grpSpPr>
            <p:sp>
              <p:nvSpPr>
                <p:cNvPr id="16" name="AutoShape 6"/>
                <p:cNvSpPr>
                  <a:spLocks noChangeArrowheads="1"/>
                </p:cNvSpPr>
                <p:nvPr/>
              </p:nvSpPr>
              <p:spPr bwMode="auto">
                <a:xfrm>
                  <a:off x="249" y="890"/>
                  <a:ext cx="2200" cy="1633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20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1pPr>
                  <a:lvl2pPr marL="742950" indent="-28575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Gill Sans MT" panose="020B0502020104020203" pitchFamily="34" charset="-18"/>
                    <a:buChar char="–"/>
                    <a:defRPr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2pPr>
                  <a:lvl3pPr marL="11430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6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3pPr>
                  <a:lvl4pPr marL="16002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Gill Sans MT" panose="020B0502020104020203" pitchFamily="34" charset="-18"/>
                    <a:buChar char="–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4pPr>
                  <a:lvl5pPr marL="20574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hu-HU" altLang="hu-HU">
                    <a:solidFill>
                      <a:schemeClr val="tx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544" y="1026"/>
                  <a:ext cx="0" cy="12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18" name="Line 8"/>
                <p:cNvSpPr>
                  <a:spLocks noChangeShapeType="1"/>
                </p:cNvSpPr>
                <p:nvPr/>
              </p:nvSpPr>
              <p:spPr bwMode="auto">
                <a:xfrm>
                  <a:off x="544" y="2296"/>
                  <a:ext cx="176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19" name="Line 9"/>
                <p:cNvSpPr>
                  <a:spLocks noChangeShapeType="1"/>
                </p:cNvSpPr>
                <p:nvPr/>
              </p:nvSpPr>
              <p:spPr bwMode="auto">
                <a:xfrm>
                  <a:off x="816" y="1344"/>
                  <a:ext cx="1360" cy="363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20" name="Line 10"/>
                <p:cNvSpPr>
                  <a:spLocks noChangeShapeType="1"/>
                </p:cNvSpPr>
                <p:nvPr/>
              </p:nvSpPr>
              <p:spPr bwMode="auto">
                <a:xfrm>
                  <a:off x="544" y="1480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21" name="Line 11"/>
                <p:cNvSpPr>
                  <a:spLocks noChangeShapeType="1"/>
                </p:cNvSpPr>
                <p:nvPr/>
              </p:nvSpPr>
              <p:spPr bwMode="auto">
                <a:xfrm>
                  <a:off x="1269" y="1480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22" name="Line 12"/>
                <p:cNvSpPr>
                  <a:spLocks noChangeShapeType="1"/>
                </p:cNvSpPr>
                <p:nvPr/>
              </p:nvSpPr>
              <p:spPr bwMode="auto">
                <a:xfrm>
                  <a:off x="544" y="1661"/>
                  <a:ext cx="13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23" name="Line 13"/>
                <p:cNvSpPr>
                  <a:spLocks noChangeShapeType="1"/>
                </p:cNvSpPr>
                <p:nvPr/>
              </p:nvSpPr>
              <p:spPr bwMode="auto">
                <a:xfrm>
                  <a:off x="1904" y="1661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15" name="Text Box 14"/>
              <p:cNvSpPr txBox="1">
                <a:spLocks noChangeArrowheads="1"/>
              </p:cNvSpPr>
              <p:nvPr/>
            </p:nvSpPr>
            <p:spPr bwMode="auto">
              <a:xfrm>
                <a:off x="1156" y="981"/>
                <a:ext cx="1180" cy="2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20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-18"/>
                  <a:buChar char="–"/>
                  <a:defRPr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2pPr>
                <a:lvl3pPr marL="11430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6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3pPr>
                <a:lvl4pPr marL="16002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-18"/>
                  <a:buChar char="–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4pPr>
                <a:lvl5pPr marL="20574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FontTx/>
                  <a:buNone/>
                </a:pPr>
                <a:r>
                  <a:rPr lang="hu-HU" altLang="hu-HU" sz="1400">
                    <a:solidFill>
                      <a:schemeClr val="tx1"/>
                    </a:solidFill>
                    <a:latin typeface="Arial" panose="020B0604020202020204" pitchFamily="34" charset="0"/>
                  </a:rPr>
                  <a:t>Rugalmas</a:t>
                </a:r>
              </a:p>
            </p:txBody>
          </p:sp>
        </p:grp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 rot="16200000">
              <a:off x="501" y="1476"/>
              <a:ext cx="272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latin typeface="Arial" panose="020B0604020202020204" pitchFamily="34" charset="0"/>
                </a:rPr>
                <a:t>Ár</a:t>
              </a: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1202" y="2296"/>
              <a:ext cx="907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latin typeface="Arial" panose="020B0604020202020204" pitchFamily="34" charset="0"/>
                </a:rPr>
                <a:t>Kereslet</a:t>
              </a:r>
            </a:p>
          </p:txBody>
        </p:sp>
      </p:grpSp>
      <p:grpSp>
        <p:nvGrpSpPr>
          <p:cNvPr id="24" name="Group 17"/>
          <p:cNvGrpSpPr>
            <a:grpSpLocks/>
          </p:cNvGrpSpPr>
          <p:nvPr/>
        </p:nvGrpSpPr>
        <p:grpSpPr bwMode="auto">
          <a:xfrm>
            <a:off x="4481754" y="3596335"/>
            <a:ext cx="2431105" cy="2262458"/>
            <a:chOff x="3174" y="890"/>
            <a:chExt cx="2201" cy="1633"/>
          </a:xfrm>
        </p:grpSpPr>
        <p:grpSp>
          <p:nvGrpSpPr>
            <p:cNvPr id="25" name="Group 18"/>
            <p:cNvGrpSpPr>
              <a:grpSpLocks/>
            </p:cNvGrpSpPr>
            <p:nvPr/>
          </p:nvGrpSpPr>
          <p:grpSpPr bwMode="auto">
            <a:xfrm>
              <a:off x="3175" y="890"/>
              <a:ext cx="2200" cy="1633"/>
              <a:chOff x="3175" y="890"/>
              <a:chExt cx="2200" cy="1633"/>
            </a:xfrm>
          </p:grpSpPr>
          <p:grpSp>
            <p:nvGrpSpPr>
              <p:cNvPr id="28" name="Group 19"/>
              <p:cNvGrpSpPr>
                <a:grpSpLocks/>
              </p:cNvGrpSpPr>
              <p:nvPr/>
            </p:nvGrpSpPr>
            <p:grpSpPr bwMode="auto">
              <a:xfrm>
                <a:off x="3175" y="890"/>
                <a:ext cx="2200" cy="1633"/>
                <a:chOff x="2971" y="890"/>
                <a:chExt cx="2200" cy="1633"/>
              </a:xfrm>
            </p:grpSpPr>
            <p:sp>
              <p:nvSpPr>
                <p:cNvPr id="30" name="AutoShape 20"/>
                <p:cNvSpPr>
                  <a:spLocks noChangeArrowheads="1"/>
                </p:cNvSpPr>
                <p:nvPr/>
              </p:nvSpPr>
              <p:spPr bwMode="auto">
                <a:xfrm>
                  <a:off x="2971" y="890"/>
                  <a:ext cx="2200" cy="1633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20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1pPr>
                  <a:lvl2pPr marL="742950" indent="-28575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Gill Sans MT" panose="020B0502020104020203" pitchFamily="34" charset="-18"/>
                    <a:buChar char="–"/>
                    <a:defRPr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2pPr>
                  <a:lvl3pPr marL="11430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6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3pPr>
                  <a:lvl4pPr marL="16002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Gill Sans MT" panose="020B0502020104020203" pitchFamily="34" charset="-18"/>
                    <a:buChar char="–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4pPr>
                  <a:lvl5pPr marL="20574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hu-HU" altLang="hu-HU">
                    <a:solidFill>
                      <a:schemeClr val="tx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1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266" y="1026"/>
                  <a:ext cx="0" cy="12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2" name="Line 22"/>
                <p:cNvSpPr>
                  <a:spLocks noChangeShapeType="1"/>
                </p:cNvSpPr>
                <p:nvPr/>
              </p:nvSpPr>
              <p:spPr bwMode="auto">
                <a:xfrm>
                  <a:off x="3266" y="2296"/>
                  <a:ext cx="176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3" name="Line 23"/>
                <p:cNvSpPr>
                  <a:spLocks noChangeShapeType="1"/>
                </p:cNvSpPr>
                <p:nvPr/>
              </p:nvSpPr>
              <p:spPr bwMode="auto">
                <a:xfrm>
                  <a:off x="3334" y="1071"/>
                  <a:ext cx="635" cy="953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4" name="Line 24"/>
                <p:cNvSpPr>
                  <a:spLocks noChangeShapeType="1"/>
                </p:cNvSpPr>
                <p:nvPr/>
              </p:nvSpPr>
              <p:spPr bwMode="auto">
                <a:xfrm>
                  <a:off x="3266" y="1480"/>
                  <a:ext cx="3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5" name="Line 25"/>
                <p:cNvSpPr>
                  <a:spLocks noChangeShapeType="1"/>
                </p:cNvSpPr>
                <p:nvPr/>
              </p:nvSpPr>
              <p:spPr bwMode="auto">
                <a:xfrm>
                  <a:off x="3606" y="1480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6" name="Line 26"/>
                <p:cNvSpPr>
                  <a:spLocks noChangeShapeType="1"/>
                </p:cNvSpPr>
                <p:nvPr/>
              </p:nvSpPr>
              <p:spPr bwMode="auto">
                <a:xfrm>
                  <a:off x="3266" y="1661"/>
                  <a:ext cx="43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37" name="Line 27"/>
                <p:cNvSpPr>
                  <a:spLocks noChangeShapeType="1"/>
                </p:cNvSpPr>
                <p:nvPr/>
              </p:nvSpPr>
              <p:spPr bwMode="auto">
                <a:xfrm>
                  <a:off x="3696" y="1661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29" name="Text Box 28"/>
              <p:cNvSpPr txBox="1">
                <a:spLocks noChangeArrowheads="1"/>
              </p:cNvSpPr>
              <p:nvPr/>
            </p:nvSpPr>
            <p:spPr bwMode="auto">
              <a:xfrm>
                <a:off x="3969" y="935"/>
                <a:ext cx="1180" cy="2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20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-18"/>
                  <a:buChar char="–"/>
                  <a:defRPr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2pPr>
                <a:lvl3pPr marL="11430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6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3pPr>
                <a:lvl4pPr marL="16002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-18"/>
                  <a:buChar char="–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4pPr>
                <a:lvl5pPr marL="20574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FontTx/>
                  <a:buNone/>
                </a:pPr>
                <a:r>
                  <a:rPr lang="hu-HU" altLang="hu-HU" sz="1400">
                    <a:solidFill>
                      <a:schemeClr val="tx1"/>
                    </a:solidFill>
                    <a:latin typeface="Arial" panose="020B0604020202020204" pitchFamily="34" charset="0"/>
                  </a:rPr>
                  <a:t>Rugalmatlan</a:t>
                </a:r>
              </a:p>
            </p:txBody>
          </p:sp>
        </p:grp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 rot="16200000">
              <a:off x="3178" y="1476"/>
              <a:ext cx="272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latin typeface="Arial" panose="020B0604020202020204" pitchFamily="34" charset="0"/>
                </a:rPr>
                <a:t>Ár</a:t>
              </a:r>
            </a:p>
          </p:txBody>
        </p:sp>
        <p:sp>
          <p:nvSpPr>
            <p:cNvPr id="27" name="Text Box 30"/>
            <p:cNvSpPr txBox="1">
              <a:spLocks noChangeArrowheads="1"/>
            </p:cNvSpPr>
            <p:nvPr/>
          </p:nvSpPr>
          <p:spPr bwMode="auto">
            <a:xfrm>
              <a:off x="3879" y="2296"/>
              <a:ext cx="907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latin typeface="Arial" panose="020B0604020202020204" pitchFamily="34" charset="0"/>
                </a:rPr>
                <a:t>Kereslet</a:t>
              </a:r>
            </a:p>
          </p:txBody>
        </p:sp>
      </p:grpSp>
      <p:grpSp>
        <p:nvGrpSpPr>
          <p:cNvPr id="38" name="Group 31"/>
          <p:cNvGrpSpPr>
            <a:grpSpLocks/>
          </p:cNvGrpSpPr>
          <p:nvPr/>
        </p:nvGrpSpPr>
        <p:grpSpPr bwMode="auto">
          <a:xfrm>
            <a:off x="7142284" y="3608768"/>
            <a:ext cx="2430000" cy="2279330"/>
            <a:chOff x="1814" y="2614"/>
            <a:chExt cx="2200" cy="1633"/>
          </a:xfrm>
        </p:grpSpPr>
        <p:grpSp>
          <p:nvGrpSpPr>
            <p:cNvPr id="39" name="Group 32"/>
            <p:cNvGrpSpPr>
              <a:grpSpLocks/>
            </p:cNvGrpSpPr>
            <p:nvPr/>
          </p:nvGrpSpPr>
          <p:grpSpPr bwMode="auto">
            <a:xfrm>
              <a:off x="1814" y="2614"/>
              <a:ext cx="2200" cy="1633"/>
              <a:chOff x="1814" y="2614"/>
              <a:chExt cx="2200" cy="1633"/>
            </a:xfrm>
          </p:grpSpPr>
          <p:grpSp>
            <p:nvGrpSpPr>
              <p:cNvPr id="42" name="Group 33"/>
              <p:cNvGrpSpPr>
                <a:grpSpLocks/>
              </p:cNvGrpSpPr>
              <p:nvPr/>
            </p:nvGrpSpPr>
            <p:grpSpPr bwMode="auto">
              <a:xfrm>
                <a:off x="1814" y="2614"/>
                <a:ext cx="2200" cy="1633"/>
                <a:chOff x="1701" y="2614"/>
                <a:chExt cx="2200" cy="1633"/>
              </a:xfrm>
            </p:grpSpPr>
            <p:sp>
              <p:nvSpPr>
                <p:cNvPr id="44" name="AutoShape 34"/>
                <p:cNvSpPr>
                  <a:spLocks noChangeArrowheads="1"/>
                </p:cNvSpPr>
                <p:nvPr/>
              </p:nvSpPr>
              <p:spPr bwMode="auto">
                <a:xfrm>
                  <a:off x="1701" y="2614"/>
                  <a:ext cx="2200" cy="1633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20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1pPr>
                  <a:lvl2pPr marL="742950" indent="-28575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Gill Sans MT" panose="020B0502020104020203" pitchFamily="34" charset="-18"/>
                    <a:buChar char="–"/>
                    <a:defRPr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2pPr>
                  <a:lvl3pPr marL="11430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6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3pPr>
                  <a:lvl4pPr marL="16002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Gill Sans MT" panose="020B0502020104020203" pitchFamily="34" charset="-18"/>
                    <a:buChar char="–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4pPr>
                  <a:lvl5pPr marL="2057400" indent="-228600">
                    <a:lnSpc>
                      <a:spcPct val="110000"/>
                    </a:lnSpc>
                    <a:spcBef>
                      <a:spcPts val="700"/>
                    </a:spcBef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5pPr>
                  <a:lvl6pPr marL="25146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6pPr>
                  <a:lvl7pPr marL="29718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7pPr>
                  <a:lvl8pPr marL="34290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8pPr>
                  <a:lvl9pPr marL="3886200" indent="-228600" eaLnBrk="0" fontAlgn="base" hangingPunct="0">
                    <a:lnSpc>
                      <a:spcPct val="110000"/>
                    </a:lnSpc>
                    <a:spcBef>
                      <a:spcPts val="700"/>
                    </a:spcBef>
                    <a:spcAft>
                      <a:spcPct val="0"/>
                    </a:spcAft>
                    <a:buClr>
                      <a:schemeClr val="tx2"/>
                    </a:buClr>
                    <a:buFont typeface="Arial" panose="020B0604020202020204" pitchFamily="34" charset="0"/>
                    <a:buChar char="•"/>
                    <a:defRPr sz="1400">
                      <a:solidFill>
                        <a:srgbClr val="595959"/>
                      </a:solidFill>
                      <a:latin typeface="Gill Sans MT" panose="020B0502020104020203" pitchFamily="34" charset="-18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FontTx/>
                    <a:buNone/>
                  </a:pPr>
                  <a:endParaRPr lang="hu-HU" altLang="hu-HU">
                    <a:solidFill>
                      <a:schemeClr val="tx1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5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041" y="2750"/>
                  <a:ext cx="0" cy="12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6" name="Line 36"/>
                <p:cNvSpPr>
                  <a:spLocks noChangeShapeType="1"/>
                </p:cNvSpPr>
                <p:nvPr/>
              </p:nvSpPr>
              <p:spPr bwMode="auto">
                <a:xfrm>
                  <a:off x="2041" y="4020"/>
                  <a:ext cx="176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7" name="Line 37"/>
                <p:cNvSpPr>
                  <a:spLocks noChangeShapeType="1"/>
                </p:cNvSpPr>
                <p:nvPr/>
              </p:nvSpPr>
              <p:spPr bwMode="auto">
                <a:xfrm>
                  <a:off x="2517" y="2931"/>
                  <a:ext cx="862" cy="771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8" name="Line 38"/>
                <p:cNvSpPr>
                  <a:spLocks noChangeShapeType="1"/>
                </p:cNvSpPr>
                <p:nvPr/>
              </p:nvSpPr>
              <p:spPr bwMode="auto">
                <a:xfrm>
                  <a:off x="2041" y="3204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49" name="Line 39"/>
                <p:cNvSpPr>
                  <a:spLocks noChangeShapeType="1"/>
                </p:cNvSpPr>
                <p:nvPr/>
              </p:nvSpPr>
              <p:spPr bwMode="auto">
                <a:xfrm>
                  <a:off x="2766" y="3204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50" name="Line 40"/>
                <p:cNvSpPr>
                  <a:spLocks noChangeShapeType="1"/>
                </p:cNvSpPr>
                <p:nvPr/>
              </p:nvSpPr>
              <p:spPr bwMode="auto">
                <a:xfrm>
                  <a:off x="2041" y="3385"/>
                  <a:ext cx="93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  <p:sp>
              <p:nvSpPr>
                <p:cNvPr id="51" name="Line 41"/>
                <p:cNvSpPr>
                  <a:spLocks noChangeShapeType="1"/>
                </p:cNvSpPr>
                <p:nvPr/>
              </p:nvSpPr>
              <p:spPr bwMode="auto">
                <a:xfrm>
                  <a:off x="2971" y="3385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u-HU"/>
                </a:p>
              </p:txBody>
            </p:sp>
          </p:grpSp>
          <p:sp>
            <p:nvSpPr>
              <p:cNvPr id="43" name="Text Box 42"/>
              <p:cNvSpPr txBox="1">
                <a:spLocks noChangeArrowheads="1"/>
              </p:cNvSpPr>
              <p:nvPr/>
            </p:nvSpPr>
            <p:spPr bwMode="auto">
              <a:xfrm>
                <a:off x="2744" y="2659"/>
                <a:ext cx="1180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20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1pPr>
                <a:lvl2pPr marL="742950" indent="-28575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-18"/>
                  <a:buChar char="–"/>
                  <a:defRPr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2pPr>
                <a:lvl3pPr marL="11430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6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3pPr>
                <a:lvl4pPr marL="16002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-18"/>
                  <a:buChar char="–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4pPr>
                <a:lvl5pPr marL="2057400" indent="-228600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5pPr>
                <a:lvl6pPr marL="25146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6pPr>
                <a:lvl7pPr marL="29718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7pPr>
                <a:lvl8pPr marL="34290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8pPr>
                <a:lvl9pPr marL="3886200" indent="-228600" eaLnBrk="0" fontAlgn="base" hangingPunct="0">
                  <a:lnSpc>
                    <a:spcPct val="110000"/>
                  </a:lnSpc>
                  <a:spcBef>
                    <a:spcPts val="700"/>
                  </a:spcBef>
                  <a:spcAft>
                    <a:spcPct val="0"/>
                  </a:spcAft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>
                    <a:solidFill>
                      <a:srgbClr val="595959"/>
                    </a:solidFill>
                    <a:latin typeface="Gill Sans MT" panose="020B0502020104020203" pitchFamily="34" charset="-18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FontTx/>
                  <a:buNone/>
                </a:pPr>
                <a:r>
                  <a:rPr lang="hu-HU" altLang="hu-HU" sz="1400">
                    <a:solidFill>
                      <a:schemeClr val="tx1"/>
                    </a:solidFill>
                    <a:latin typeface="Arial" panose="020B0604020202020204" pitchFamily="34" charset="0"/>
                  </a:rPr>
                  <a:t>Egység</a:t>
                </a:r>
              </a:p>
            </p:txBody>
          </p:sp>
        </p:grpSp>
        <p:sp>
          <p:nvSpPr>
            <p:cNvPr id="40" name="Text Box 43"/>
            <p:cNvSpPr txBox="1">
              <a:spLocks noChangeArrowheads="1"/>
            </p:cNvSpPr>
            <p:nvPr/>
          </p:nvSpPr>
          <p:spPr bwMode="auto">
            <a:xfrm rot="16200000">
              <a:off x="1862" y="3196"/>
              <a:ext cx="272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latin typeface="Arial" panose="020B0604020202020204" pitchFamily="34" charset="0"/>
                </a:rPr>
                <a:t>Ár</a:t>
              </a:r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2563" y="4016"/>
              <a:ext cx="907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FontTx/>
                <a:buNone/>
              </a:pPr>
              <a:r>
                <a:rPr lang="hu-HU" altLang="hu-HU" sz="1400">
                  <a:solidFill>
                    <a:schemeClr val="tx1"/>
                  </a:solidFill>
                  <a:latin typeface="Arial" panose="020B0604020202020204" pitchFamily="34" charset="0"/>
                </a:rPr>
                <a:t>Kereslet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15724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908720"/>
            <a:ext cx="8784976" cy="496855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40000"/>
              </a:lnSpc>
              <a:spcAft>
                <a:spcPts val="0"/>
              </a:spcAft>
              <a:buNone/>
              <a:defRPr/>
            </a:pPr>
            <a:r>
              <a:rPr lang="hu-HU" altLang="hu-HU" sz="2000" b="1" dirty="0"/>
              <a:t>KÖLTSÉGEK meghatározása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hu-HU" sz="1800" dirty="0"/>
              <a:t>A vállalkozások olyan árat kívánnak szabni a termékeiknek, amelyek fedezik a költségeiket. A költségek </a:t>
            </a:r>
            <a:r>
              <a:rPr lang="hu-HU" sz="1800" b="1" dirty="0"/>
              <a:t>két formában </a:t>
            </a:r>
            <a:r>
              <a:rPr lang="hu-HU" sz="1800" dirty="0"/>
              <a:t>jelennek meg: </a:t>
            </a:r>
          </a:p>
          <a:p>
            <a:pPr>
              <a:lnSpc>
                <a:spcPct val="100000"/>
              </a:lnSpc>
              <a:defRPr/>
            </a:pPr>
            <a:r>
              <a:rPr lang="hu-HU" sz="1800" dirty="0"/>
              <a:t>Az </a:t>
            </a:r>
            <a:r>
              <a:rPr lang="hu-HU" sz="1800" b="1" dirty="0"/>
              <a:t>állandó költségek</a:t>
            </a:r>
            <a:r>
              <a:rPr lang="hu-HU" sz="1800" dirty="0"/>
              <a:t> (FC) függetlenek a termelés mértékétől. Ebbe a csoportba tartoznak az úgynevezett rezsi típusú költségek, mint például a bérleti díjak, a fűtés, a portás bére. </a:t>
            </a:r>
          </a:p>
          <a:p>
            <a:pPr>
              <a:lnSpc>
                <a:spcPct val="100000"/>
              </a:lnSpc>
              <a:defRPr/>
            </a:pPr>
            <a:r>
              <a:rPr lang="hu-HU" sz="1800" dirty="0"/>
              <a:t>A </a:t>
            </a:r>
            <a:r>
              <a:rPr lang="hu-HU" sz="1800" b="1" dirty="0"/>
              <a:t>változó költségek</a:t>
            </a:r>
            <a:r>
              <a:rPr lang="hu-HU" sz="1800" dirty="0"/>
              <a:t> (VC) körébe pedig a termelés mértékétől függő kiadásokat soroljuk, mint például az anyagköltséget, a csomagolás díját, illetve a termelés szintjétől függő munkabér költségeket. Ezek értéke együtt változik az előállított termékek mennyiségével. </a:t>
            </a:r>
          </a:p>
          <a:p>
            <a:pPr>
              <a:lnSpc>
                <a:spcPct val="100000"/>
              </a:lnSpc>
              <a:defRPr/>
            </a:pPr>
            <a:r>
              <a:rPr lang="hu-HU" sz="1800" dirty="0"/>
              <a:t>E két költség összege adja az </a:t>
            </a:r>
            <a:r>
              <a:rPr lang="hu-HU" sz="1800" b="1" dirty="0"/>
              <a:t>összköltséget</a:t>
            </a:r>
            <a:r>
              <a:rPr lang="hu-HU" sz="1800" dirty="0"/>
              <a:t> (TC). </a:t>
            </a:r>
          </a:p>
          <a:p>
            <a:pPr>
              <a:lnSpc>
                <a:spcPct val="100000"/>
              </a:lnSpc>
              <a:defRPr/>
            </a:pPr>
            <a:r>
              <a:rPr lang="hu-HU" sz="1800" dirty="0"/>
              <a:t>Az egységre vetített összköltséget nevezzük </a:t>
            </a:r>
            <a:r>
              <a:rPr lang="hu-HU" sz="1800" b="1" dirty="0"/>
              <a:t>átlagköltségnek</a:t>
            </a:r>
            <a:r>
              <a:rPr lang="hu-HU" sz="1800" dirty="0"/>
              <a:t> (AC,  </a:t>
            </a:r>
            <a:r>
              <a:rPr lang="hu-HU" sz="1800" dirty="0" err="1"/>
              <a:t>average</a:t>
            </a:r>
            <a:r>
              <a:rPr lang="hu-HU" sz="1800" dirty="0"/>
              <a:t> cost), amely a vállalati </a:t>
            </a:r>
            <a:r>
              <a:rPr lang="hu-HU" sz="1800" dirty="0" err="1"/>
              <a:t>árképzésnek</a:t>
            </a:r>
            <a:r>
              <a:rPr lang="hu-HU" sz="1800" dirty="0"/>
              <a:t> fontos mutatója. Az átlagköltségeket rövid és hosszú távon is elemezni szokták</a:t>
            </a:r>
            <a:endParaRPr lang="hu-HU" altLang="hu-HU" sz="1800" dirty="0"/>
          </a:p>
          <a:p>
            <a:pPr marL="0" indent="0">
              <a:lnSpc>
                <a:spcPct val="150000"/>
              </a:lnSpc>
              <a:buNone/>
              <a:defRPr/>
            </a:pPr>
            <a:endParaRPr lang="hu-HU" sz="1600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579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55912" y="1700808"/>
            <a:ext cx="9640688" cy="3744415"/>
          </a:xfrm>
        </p:spPr>
        <p:txBody>
          <a:bodyPr>
            <a:normAutofit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>
              <a:buNone/>
            </a:pPr>
            <a:r>
              <a:rPr lang="hu-HU" sz="3200" b="1" dirty="0">
                <a:solidFill>
                  <a:srgbClr val="00B0F0"/>
                </a:solidFill>
              </a:rPr>
              <a:t>Elméleti kitekintés: Bevezetés a marketingbe</a:t>
            </a:r>
          </a:p>
          <a:p>
            <a:pPr marL="0" indent="0">
              <a:buNone/>
            </a:pPr>
            <a:r>
              <a:rPr lang="hu-HU" sz="2400" b="1" dirty="0"/>
              <a:t>Ebben a fejezetben megismerkedhetsz:</a:t>
            </a:r>
            <a:endParaRPr lang="hu-HU" sz="2400" dirty="0"/>
          </a:p>
          <a:p>
            <a:pPr lvl="1"/>
            <a:r>
              <a:rPr lang="hu-HU" sz="2200" dirty="0"/>
              <a:t>a marketing fogalmát, fejlődését;</a:t>
            </a:r>
          </a:p>
          <a:p>
            <a:pPr lvl="1"/>
            <a:r>
              <a:rPr lang="hu-HU" sz="2200" dirty="0"/>
              <a:t>a marketing koncepció fejlődését 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110818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97248" y="305703"/>
            <a:ext cx="8229600" cy="11398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hu-HU" altLang="hu-HU" sz="2400" b="1" cap="none" dirty="0">
                <a:latin typeface="+mn-lt"/>
                <a:ea typeface="+mn-ea"/>
                <a:cs typeface="+mn-cs"/>
              </a:rPr>
              <a:t>KÖLTSÉGEK meghatározása </a:t>
            </a:r>
          </a:p>
        </p:txBody>
      </p:sp>
      <p:pic>
        <p:nvPicPr>
          <p:cNvPr id="5" name="Picture 3" descr="BS01091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420939"/>
            <a:ext cx="811213" cy="94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2424113" y="1773239"/>
            <a:ext cx="0" cy="4319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424114" y="6092825"/>
            <a:ext cx="6911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424114" y="5084763"/>
            <a:ext cx="71278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424114" y="2924175"/>
            <a:ext cx="7127875" cy="316865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424114" y="1916113"/>
            <a:ext cx="7127875" cy="316865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7778751" y="1255714"/>
            <a:ext cx="22780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hu-HU" altLang="hu-H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  <a:r>
              <a:rPr lang="hu-HU" altLang="hu-H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=Total </a:t>
            </a:r>
            <a:r>
              <a:rPr lang="hu-HU" altLang="hu-H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hu-HU" altLang="hu-H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összköltség = FC+VC </a:t>
            </a:r>
            <a:endParaRPr lang="en-US" altLang="hu-H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8497888" y="2401889"/>
            <a:ext cx="2030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hu-HU" altLang="hu-H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VC </a:t>
            </a:r>
            <a:r>
              <a:rPr lang="hu-HU" altLang="hu-H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hu-HU" altLang="hu-H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Valuable</a:t>
            </a:r>
            <a:r>
              <a:rPr lang="hu-HU" altLang="hu-H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altLang="hu-H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hu-HU" altLang="hu-H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Változó költség </a:t>
            </a:r>
            <a:endParaRPr lang="en-US" altLang="hu-H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8216901" y="4492625"/>
            <a:ext cx="18018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hu-HU" altLang="hu-H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r>
              <a:rPr lang="hu-HU" altLang="hu-H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=Fix </a:t>
            </a:r>
            <a:r>
              <a:rPr lang="hu-HU" altLang="hu-HU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hu-HU" altLang="hu-H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Állandó költség </a:t>
            </a:r>
            <a:endParaRPr lang="en-US" altLang="hu-H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100910" y="1451463"/>
            <a:ext cx="8239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</a:rPr>
              <a:t>HUF</a:t>
            </a:r>
            <a:endParaRPr lang="en-US" altLang="hu-HU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8904288" y="60960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-18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>
                <a:solidFill>
                  <a:srgbClr val="595959"/>
                </a:solidFill>
                <a:latin typeface="Gill Sans MT" panose="020B0502020104020203" pitchFamily="34" charset="-18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-18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-18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</a:pPr>
            <a:r>
              <a:rPr lang="hu-HU" altLang="hu-HU" sz="1800">
                <a:solidFill>
                  <a:schemeClr val="tx1"/>
                </a:solidFill>
                <a:latin typeface="Arial" panose="020B0604020202020204" pitchFamily="34" charset="0"/>
              </a:rPr>
              <a:t>Idő</a:t>
            </a:r>
            <a:endParaRPr lang="en-US" altLang="hu-HU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6" name="Picture 14" descr="BS01116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00" y="5013325"/>
            <a:ext cx="7239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5553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57400" y="1412777"/>
            <a:ext cx="8071048" cy="3744415"/>
          </a:xfrm>
        </p:spPr>
        <p:txBody>
          <a:bodyPr>
            <a:normAutofit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 algn="just">
              <a:buNone/>
            </a:pPr>
            <a:r>
              <a:rPr lang="hu-HU" b="1" dirty="0">
                <a:solidFill>
                  <a:schemeClr val="tx1"/>
                </a:solidFill>
              </a:rPr>
              <a:t>Értékesítés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b="1" i="1" dirty="0"/>
              <a:t>Ebben a fejezetben áttekintjük:</a:t>
            </a:r>
            <a:endParaRPr lang="hu-HU" sz="2400" dirty="0"/>
          </a:p>
          <a:p>
            <a:pPr lvl="1"/>
            <a:r>
              <a:rPr lang="hu-HU" sz="2200" dirty="0"/>
              <a:t>a disztribúció fogalmát</a:t>
            </a:r>
          </a:p>
          <a:p>
            <a:pPr lvl="1"/>
            <a:r>
              <a:rPr lang="hu-HU" sz="2200" dirty="0"/>
              <a:t>Az értékesítés folyamatát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8911995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47528" y="1124744"/>
            <a:ext cx="8784976" cy="4968552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hu-HU" altLang="hu-HU" sz="3100" b="1" dirty="0"/>
              <a:t>DISZTRIBÚCIÓ</a:t>
            </a:r>
          </a:p>
          <a:p>
            <a:pPr lvl="1">
              <a:lnSpc>
                <a:spcPct val="120000"/>
              </a:lnSpc>
              <a:defRPr/>
            </a:pPr>
            <a:r>
              <a:rPr lang="hu-HU" altLang="hu-HU" sz="2800" dirty="0"/>
              <a:t>Az a teljes folyamat, melynek során</a:t>
            </a:r>
          </a:p>
          <a:p>
            <a:pPr lvl="1">
              <a:lnSpc>
                <a:spcPct val="120000"/>
              </a:lnSpc>
              <a:buNone/>
              <a:defRPr/>
            </a:pPr>
            <a:r>
              <a:rPr lang="hu-HU" altLang="hu-HU" sz="2800" dirty="0"/>
              <a:t>	a termékek eljutnak a termelőtől a fogyasztóig.</a:t>
            </a:r>
          </a:p>
          <a:p>
            <a:pPr algn="just">
              <a:lnSpc>
                <a:spcPct val="120000"/>
              </a:lnSpc>
              <a:defRPr/>
            </a:pPr>
            <a:r>
              <a:rPr lang="hu-HU" b="1" dirty="0"/>
              <a:t>Értékesítési csatornának </a:t>
            </a:r>
            <a:r>
              <a:rPr lang="hu-HU" dirty="0"/>
              <a:t>vagy </a:t>
            </a:r>
            <a:r>
              <a:rPr lang="hu-HU" b="1" dirty="0"/>
              <a:t>marketingcsatornának</a:t>
            </a:r>
            <a:r>
              <a:rPr lang="hu-HU" dirty="0"/>
              <a:t> nevezzük azt az utat, amelyet az áruk vagy szolgáltatások megtesznek, míg a termelőtől a felhasználóig érnek. </a:t>
            </a:r>
          </a:p>
          <a:p>
            <a:pPr algn="just">
              <a:lnSpc>
                <a:spcPct val="120000"/>
              </a:lnSpc>
              <a:defRPr/>
            </a:pPr>
            <a:r>
              <a:rPr lang="hu-HU" dirty="0"/>
              <a:t>Ezen az úton az </a:t>
            </a:r>
            <a:r>
              <a:rPr lang="hu-HU" b="1" dirty="0"/>
              <a:t>áruk fizikailag is helyet változtatnak, tulajdonost cserélnek. </a:t>
            </a:r>
          </a:p>
          <a:p>
            <a:pPr algn="just">
              <a:lnSpc>
                <a:spcPct val="120000"/>
              </a:lnSpc>
              <a:defRPr/>
            </a:pPr>
            <a:r>
              <a:rPr lang="hu-HU" dirty="0"/>
              <a:t>Ez a folyamat általában pénzközvetítéssel megy végbe. Az áru útjának hossza a termelőtől a felhasználóig vagy a fogyasztóig számtalan körülménytől függ, mint például az áru természete, a gazdaság fejlettsége vagy a nemzetközi munkamegosztás mértéke. (Hoffmann, 2000) 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hu-HU" sz="1600" b="1" dirty="0"/>
          </a:p>
          <a:p>
            <a:pPr marL="0" indent="0">
              <a:lnSpc>
                <a:spcPct val="120000"/>
              </a:lnSpc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446206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559496" y="3486038"/>
            <a:ext cx="2590800" cy="865188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hu-HU" altLang="hu-H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ELADÓ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7606890" y="3486038"/>
            <a:ext cx="2590800" cy="865188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hu-HU" altLang="hu-H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VEVŐ</a:t>
            </a:r>
          </a:p>
        </p:txBody>
      </p:sp>
      <p:grpSp>
        <p:nvGrpSpPr>
          <p:cNvPr id="13" name="Group 5"/>
          <p:cNvGrpSpPr>
            <a:grpSpLocks/>
          </p:cNvGrpSpPr>
          <p:nvPr/>
        </p:nvGrpSpPr>
        <p:grpSpPr bwMode="auto">
          <a:xfrm>
            <a:off x="3289712" y="4322559"/>
            <a:ext cx="4464050" cy="746125"/>
            <a:chOff x="1337" y="2915"/>
            <a:chExt cx="2812" cy="470"/>
          </a:xfrm>
        </p:grpSpPr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 flipH="1" flipV="1">
              <a:off x="1337" y="3111"/>
              <a:ext cx="2812" cy="274"/>
            </a:xfrm>
            <a:prstGeom prst="curvedDownArrow">
              <a:avLst>
                <a:gd name="adj1" fmla="val 228394"/>
                <a:gd name="adj2" fmla="val 433650"/>
                <a:gd name="adj3" fmla="val 33333"/>
              </a:avLst>
            </a:prstGeom>
            <a:solidFill>
              <a:srgbClr val="99CCFF">
                <a:alpha val="50999"/>
              </a:srgbClr>
            </a:solidFill>
            <a:ln>
              <a:noFill/>
            </a:ln>
            <a:effectLst>
              <a:prstShdw prst="shdw17" dist="17961" dir="2700000">
                <a:srgbClr val="99CC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hu-HU" altLang="hu-HU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2608" y="2915"/>
              <a:ext cx="567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>
                      <a:alpha val="5098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hu-HU" altLang="hu-HU" sz="24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Pénz</a:t>
              </a:r>
            </a:p>
          </p:txBody>
        </p:sp>
      </p:grpSp>
      <p:grpSp>
        <p:nvGrpSpPr>
          <p:cNvPr id="16" name="Group 8"/>
          <p:cNvGrpSpPr>
            <a:grpSpLocks/>
          </p:cNvGrpSpPr>
          <p:nvPr/>
        </p:nvGrpSpPr>
        <p:grpSpPr bwMode="auto">
          <a:xfrm>
            <a:off x="3525456" y="5023432"/>
            <a:ext cx="4464050" cy="1003300"/>
            <a:chOff x="1338" y="3478"/>
            <a:chExt cx="2812" cy="632"/>
          </a:xfrm>
        </p:grpSpPr>
        <p:sp>
          <p:nvSpPr>
            <p:cNvPr id="17" name="AutoShape 9"/>
            <p:cNvSpPr>
              <a:spLocks noChangeArrowheads="1"/>
            </p:cNvSpPr>
            <p:nvPr/>
          </p:nvSpPr>
          <p:spPr bwMode="auto">
            <a:xfrm flipH="1" flipV="1">
              <a:off x="1338" y="3836"/>
              <a:ext cx="2812" cy="274"/>
            </a:xfrm>
            <a:prstGeom prst="leftRightArrow">
              <a:avLst>
                <a:gd name="adj1" fmla="val 50000"/>
                <a:gd name="adj2" fmla="val 205255"/>
              </a:avLst>
            </a:prstGeom>
            <a:solidFill>
              <a:srgbClr val="99CCFF">
                <a:alpha val="50999"/>
              </a:srgbClr>
            </a:solidFill>
            <a:ln>
              <a:noFill/>
            </a:ln>
            <a:effectLst>
              <a:prstShdw prst="shdw17" dist="17961" dir="2700000">
                <a:srgbClr val="99CC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rot="10800000" wrap="none" anchor="ctr"/>
            <a:lstStyle/>
            <a:p>
              <a:pPr algn="ctr" eaLnBrk="1" hangingPunct="1">
                <a:defRPr/>
              </a:pPr>
              <a:endParaRPr lang="hu-HU" altLang="hu-HU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2098" y="3478"/>
              <a:ext cx="1394" cy="580"/>
            </a:xfrm>
            <a:prstGeom prst="leftRightArrow">
              <a:avLst>
                <a:gd name="adj1" fmla="val 50000"/>
                <a:gd name="adj2" fmla="val 51774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>
                      <a:alpha val="5098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hu-HU" altLang="hu-HU" sz="2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Információ</a:t>
              </a:r>
            </a:p>
          </p:txBody>
        </p:sp>
      </p:grpSp>
      <p:grpSp>
        <p:nvGrpSpPr>
          <p:cNvPr id="19" name="Group 11"/>
          <p:cNvGrpSpPr>
            <a:grpSpLocks/>
          </p:cNvGrpSpPr>
          <p:nvPr/>
        </p:nvGrpSpPr>
        <p:grpSpPr bwMode="auto">
          <a:xfrm>
            <a:off x="3719736" y="1686615"/>
            <a:ext cx="4464050" cy="601663"/>
            <a:chOff x="1656" y="1609"/>
            <a:chExt cx="2812" cy="379"/>
          </a:xfrm>
        </p:grpSpPr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>
              <a:off x="1656" y="1609"/>
              <a:ext cx="2812" cy="274"/>
            </a:xfrm>
            <a:prstGeom prst="curvedDownArrow">
              <a:avLst>
                <a:gd name="adj1" fmla="val 228394"/>
                <a:gd name="adj2" fmla="val 433650"/>
                <a:gd name="adj3" fmla="val 33333"/>
              </a:avLst>
            </a:prstGeom>
            <a:solidFill>
              <a:srgbClr val="99CCFF">
                <a:alpha val="50999"/>
              </a:srgbClr>
            </a:solidFill>
            <a:ln>
              <a:noFill/>
            </a:ln>
            <a:effectLst>
              <a:prstShdw prst="shdw17" dist="17961" dir="2700000">
                <a:srgbClr val="99CC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hu-HU" altLang="hu-HU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2445" y="1696"/>
              <a:ext cx="791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>
                      <a:alpha val="5098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hu-HU" altLang="hu-HU" sz="2400" b="1" dirty="0">
                  <a:solidFill>
                    <a:srgbClr val="002060"/>
                  </a:solidFill>
                  <a:latin typeface="Arial" panose="020B0604020202020204" pitchFamily="34" charset="0"/>
                </a:rPr>
                <a:t>Termék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3691528" y="2516785"/>
            <a:ext cx="4464050" cy="876301"/>
            <a:chOff x="1485" y="2046"/>
            <a:chExt cx="2812" cy="552"/>
          </a:xfrm>
        </p:grpSpPr>
        <p:sp>
          <p:nvSpPr>
            <p:cNvPr id="23" name="AutoShape 15"/>
            <p:cNvSpPr>
              <a:spLocks noChangeArrowheads="1"/>
            </p:cNvSpPr>
            <p:nvPr/>
          </p:nvSpPr>
          <p:spPr bwMode="auto">
            <a:xfrm>
              <a:off x="1485" y="2046"/>
              <a:ext cx="2812" cy="274"/>
            </a:xfrm>
            <a:prstGeom prst="curvedDownArrow">
              <a:avLst>
                <a:gd name="adj1" fmla="val 228394"/>
                <a:gd name="adj2" fmla="val 433650"/>
                <a:gd name="adj3" fmla="val 33333"/>
              </a:avLst>
            </a:prstGeom>
            <a:solidFill>
              <a:srgbClr val="99CCFF">
                <a:alpha val="50999"/>
              </a:srgbClr>
            </a:solidFill>
            <a:ln>
              <a:noFill/>
            </a:ln>
            <a:effectLst>
              <a:prstShdw prst="shdw17" dist="17961" dir="2700000">
                <a:srgbClr val="99CC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hu-HU" altLang="hu-HU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16"/>
            <p:cNvSpPr>
              <a:spLocks noChangeArrowheads="1"/>
            </p:cNvSpPr>
            <p:nvPr/>
          </p:nvSpPr>
          <p:spPr bwMode="auto">
            <a:xfrm>
              <a:off x="2022" y="2306"/>
              <a:ext cx="1652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>
                      <a:alpha val="50980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Gill Sans MT" panose="020B0502020104020203" pitchFamily="34" charset="-18"/>
                </a:defRPr>
              </a:lvl1pPr>
              <a:lvl2pPr marL="742950" indent="-28575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>
                  <a:solidFill>
                    <a:srgbClr val="595959"/>
                  </a:solidFill>
                  <a:latin typeface="Gill Sans MT" panose="020B0502020104020203" pitchFamily="34" charset="-18"/>
                </a:defRPr>
              </a:lvl2pPr>
              <a:lvl3pPr marL="11430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600">
                  <a:solidFill>
                    <a:srgbClr val="595959"/>
                  </a:solidFill>
                  <a:latin typeface="Gill Sans MT" panose="020B0502020104020203" pitchFamily="34" charset="-18"/>
                </a:defRPr>
              </a:lvl3pPr>
              <a:lvl4pPr marL="16002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Gill Sans MT" panose="020B0502020104020203" pitchFamily="34" charset="-18"/>
                <a:buChar char="–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4pPr>
              <a:lvl5pPr marL="2057400" indent="-228600">
                <a:lnSpc>
                  <a:spcPct val="110000"/>
                </a:lnSpc>
                <a:spcBef>
                  <a:spcPts val="700"/>
                </a:spcBef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5pPr>
              <a:lvl6pPr marL="25146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6pPr>
              <a:lvl7pPr marL="29718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7pPr>
              <a:lvl8pPr marL="34290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8pPr>
              <a:lvl9pPr marL="3886200" indent="-228600" eaLnBrk="0" fontAlgn="base" hangingPunct="0">
                <a:lnSpc>
                  <a:spcPct val="11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2"/>
                </a:buClr>
                <a:buFont typeface="Arial" panose="020B0604020202020204" pitchFamily="34" charset="0"/>
                <a:buChar char="•"/>
                <a:defRPr sz="1400">
                  <a:solidFill>
                    <a:srgbClr val="595959"/>
                  </a:solidFill>
                  <a:latin typeface="Gill Sans MT" panose="020B0502020104020203" pitchFamily="34" charset="-1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hu-HU" altLang="hu-HU" sz="2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Áru tulajdonjoga</a:t>
              </a:r>
            </a:p>
          </p:txBody>
        </p:sp>
      </p:grpSp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>
          <a:xfrm>
            <a:off x="1706652" y="769347"/>
            <a:ext cx="8205787" cy="682120"/>
          </a:xfrm>
        </p:spPr>
        <p:txBody>
          <a:bodyPr anchor="t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defRPr/>
            </a:pPr>
            <a:r>
              <a:rPr lang="hu-HU" altLang="hu-HU" sz="3200" b="1" cap="none" dirty="0">
                <a:latin typeface="+mn-lt"/>
                <a:ea typeface="+mn-ea"/>
                <a:cs typeface="+mn-cs"/>
              </a:rPr>
              <a:t>Az értékesítési rendszerben áramlik</a:t>
            </a:r>
          </a:p>
        </p:txBody>
      </p:sp>
    </p:spTree>
    <p:extLst>
      <p:ext uri="{BB962C8B-B14F-4D97-AF65-F5344CB8AC3E}">
        <p14:creationId xmlns:p14="http://schemas.microsoft.com/office/powerpoint/2010/main" val="5440166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04664"/>
            <a:ext cx="9144000" cy="149225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altLang="hu-HU" sz="2800" b="1" cap="none" dirty="0"/>
              <a:t>Az értékesítési csatorna szereplői</a:t>
            </a:r>
            <a:endParaRPr lang="hu-HU" altLang="hu-HU" sz="2800" cap="none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2247901" y="1989139"/>
            <a:ext cx="3343275" cy="388813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hu-HU" altLang="hu-HU" sz="800" b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b="1" dirty="0">
                <a:solidFill>
                  <a:srgbClr val="7030A0"/>
                </a:solidFill>
              </a:rPr>
              <a:t>KISKERESKEDŐK</a:t>
            </a: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mindazon tevékenységeket </a:t>
            </a: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magában foglalja, melyek </a:t>
            </a: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az áruk, szolgáltatások </a:t>
            </a: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közvetlen, személyes, nem </a:t>
            </a: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üzleti célú felhasználásra </a:t>
            </a: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szolgáló értékesítését </a:t>
            </a: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jelentik a végső </a:t>
            </a:r>
          </a:p>
          <a:p>
            <a:pPr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fogyasztónak.</a:t>
            </a:r>
            <a:r>
              <a:rPr lang="hu-HU" altLang="hu-HU" sz="1800" dirty="0"/>
              <a:t>	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475B13-B57D-4A3A-A5F8-85D2882A2C72}"/>
              </a:ext>
            </a:extLst>
          </p:cNvPr>
          <p:cNvSpPr txBox="1">
            <a:spLocks noChangeArrowheads="1"/>
          </p:cNvSpPr>
          <p:nvPr/>
        </p:nvSpPr>
        <p:spPr>
          <a:xfrm>
            <a:off x="6600826" y="2028180"/>
            <a:ext cx="3343275" cy="38881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endParaRPr lang="hu-HU" altLang="hu-HU" sz="800" b="1" dirty="0">
              <a:solidFill>
                <a:srgbClr val="7030A0"/>
              </a:solidFill>
            </a:endParaRPr>
          </a:p>
          <a:p>
            <a:pPr>
              <a:spcAft>
                <a:spcPts val="0"/>
              </a:spcAft>
              <a:buNone/>
              <a:defRPr/>
            </a:pPr>
            <a:r>
              <a:rPr lang="hu-HU" altLang="hu-H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NAGYKERESKEDŐK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minden olyan termék, vagy 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szolgáltatásértékesítési 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tevékenységet magában 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foglal, melyek során 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viszonteladóknak vagy 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üzleti felhasználóknak </a:t>
            </a:r>
          </a:p>
          <a:p>
            <a:pPr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hu-HU" altLang="hu-HU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értékesítünk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92493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0415" y="1124744"/>
            <a:ext cx="6554867" cy="1524000"/>
          </a:xfrm>
        </p:spPr>
        <p:txBody>
          <a:bodyPr>
            <a:normAutofit/>
          </a:bodyPr>
          <a:lstStyle/>
          <a:p>
            <a:pPr algn="l"/>
            <a:r>
              <a:rPr lang="hu-HU" sz="3600" dirty="0"/>
              <a:t>Esettanulmány: </a:t>
            </a:r>
          </a:p>
        </p:txBody>
      </p:sp>
      <p:sp>
        <p:nvSpPr>
          <p:cNvPr id="4" name="Szöveg helye 2"/>
          <p:cNvSpPr txBox="1">
            <a:spLocks/>
          </p:cNvSpPr>
          <p:nvPr/>
        </p:nvSpPr>
        <p:spPr>
          <a:xfrm>
            <a:off x="1487488" y="2276872"/>
            <a:ext cx="9937104" cy="4472591"/>
          </a:xfrm>
          <a:prstGeom prst="rect">
            <a:avLst/>
          </a:prstGeom>
        </p:spPr>
        <p:txBody>
          <a:bodyPr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ClrTx/>
              <a:buNone/>
            </a:pP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Olvasd el az Ericsson friss </a:t>
            </a:r>
            <a:r>
              <a:rPr lang="hu-HU" altLang="hu-H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ConsumerLab</a:t>
            </a: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jelentését, mely 2019 legfontosabb fogyasztói trendjeiről szól a </a:t>
            </a:r>
            <a:r>
              <a:rPr lang="hu-HU" altLang="hu-H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szórakozató</a:t>
            </a: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elektronikában, illetve az </a:t>
            </a:r>
            <a:r>
              <a:rPr lang="hu-HU" altLang="hu-H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infokommunikációban</a:t>
            </a: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algn="just">
              <a:spcBef>
                <a:spcPct val="0"/>
              </a:spcBef>
              <a:buClrTx/>
            </a:pPr>
            <a:r>
              <a:rPr lang="hu-HU" altLang="hu-H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3-5 mondatban foglald össze, hogy saját fogyasztói és vásárlói tapasztalataidban mennyire köszönnek vissza ezek a trendek!</a:t>
            </a:r>
          </a:p>
          <a:p>
            <a:pPr marL="0" indent="0" algn="just">
              <a:spcBef>
                <a:spcPct val="0"/>
              </a:spcBef>
              <a:buClrTx/>
              <a:buNone/>
            </a:pPr>
            <a:r>
              <a:rPr lang="hu-HU" altLang="hu-HU" sz="16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https://bdpst24.hu/2018/12/19/ezek-lesznek-2019-legfontosabb-fogyasztoi-vilagtrendjei-az-ericsson-felmerese-szerint</a:t>
            </a:r>
            <a:endParaRPr lang="hu-HU" altLang="hu-HU" sz="16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hu-HU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841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00961" y="1317118"/>
            <a:ext cx="4182616" cy="73536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Ellenőrző kérdések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991572" y="2132856"/>
            <a:ext cx="9361012" cy="4392488"/>
          </a:xfrm>
        </p:spPr>
        <p:txBody>
          <a:bodyPr anchor="t">
            <a:noAutofit/>
          </a:bodyPr>
          <a:lstStyle/>
          <a:p>
            <a:r>
              <a:rPr lang="hu-HU" altLang="hu-HU" sz="2200" dirty="0">
                <a:solidFill>
                  <a:schemeClr val="tx1"/>
                </a:solidFill>
              </a:rPr>
              <a:t>Termék-életgörbe elemzése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altLang="hu-HU" sz="2200" dirty="0">
                <a:solidFill>
                  <a:schemeClr val="tx1"/>
                </a:solidFill>
              </a:rPr>
              <a:t>Keress példákat olyan termékekre, amelyek a termék-életgörbe egyes szakaszaiban vannak!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altLang="hu-HU" sz="2200" dirty="0">
                <a:solidFill>
                  <a:schemeClr val="tx1"/>
                </a:solidFill>
              </a:rPr>
              <a:t>Gyűjt össze olyan eszközöket, amelyekkel az általatok ismert termékek esetében a vállalkozások meghosszabbították a termék életciklusát!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altLang="hu-HU" sz="2200" dirty="0" err="1">
                <a:solidFill>
                  <a:schemeClr val="tx1"/>
                </a:solidFill>
              </a:rPr>
              <a:t>Gyűjts</a:t>
            </a:r>
            <a:r>
              <a:rPr lang="hu-HU" altLang="hu-HU" sz="2200" dirty="0">
                <a:solidFill>
                  <a:schemeClr val="tx1"/>
                </a:solidFill>
              </a:rPr>
              <a:t> példákat a különböző speciális típusú (alakú) termék-életgörbékre!</a:t>
            </a:r>
          </a:p>
          <a:p>
            <a:pPr marL="342900" indent="-342900">
              <a:buFont typeface="+mj-lt"/>
              <a:buAutoNum type="arabicPeriod"/>
            </a:pPr>
            <a:endParaRPr lang="hu-HU" sz="22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sz="22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sz="2200" dirty="0">
              <a:solidFill>
                <a:schemeClr val="tx1"/>
              </a:solidFill>
            </a:endParaRPr>
          </a:p>
          <a:p>
            <a:endParaRPr lang="hu-HU" sz="2200" dirty="0">
              <a:solidFill>
                <a:schemeClr val="tx1"/>
              </a:solidFill>
            </a:endParaRPr>
          </a:p>
          <a:p>
            <a:pPr lvl="1"/>
            <a:r>
              <a:rPr lang="hu-HU" sz="2200" dirty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hu-HU" sz="22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u-HU" sz="2200" dirty="0">
              <a:solidFill>
                <a:schemeClr val="tx1"/>
              </a:solidFill>
            </a:endParaRPr>
          </a:p>
          <a:p>
            <a:endParaRPr lang="hu-H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635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57400" y="1412776"/>
            <a:ext cx="8071048" cy="5256584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hu-HU" b="1" cap="all" dirty="0">
                <a:solidFill>
                  <a:schemeClr val="tx1"/>
                </a:solidFill>
              </a:rPr>
              <a:t>Ellenőrző kérdések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Termék-életgörbe elemzése</a:t>
            </a:r>
          </a:p>
          <a:p>
            <a:pPr lvl="1">
              <a:lnSpc>
                <a:spcPct val="100000"/>
              </a:lnSpc>
            </a:pPr>
            <a:r>
              <a:rPr lang="hu-HU" sz="1600" dirty="0"/>
              <a:t>Keress példákat olyan termékekre, amelyek a termék-életgörbe egyes szakaszaiban vannak!</a:t>
            </a:r>
          </a:p>
          <a:p>
            <a:pPr lvl="1">
              <a:lnSpc>
                <a:spcPct val="100000"/>
              </a:lnSpc>
            </a:pPr>
            <a:r>
              <a:rPr lang="hu-HU" sz="1600" dirty="0"/>
              <a:t>Gyűjt össze olyan eszközöket, amelyekkel az általatok ismert termékek esetében a vállalkozások meghosszabbították a termék életciklusát!</a:t>
            </a:r>
          </a:p>
          <a:p>
            <a:pPr lvl="1">
              <a:lnSpc>
                <a:spcPct val="100000"/>
              </a:lnSpc>
            </a:pPr>
            <a:r>
              <a:rPr lang="hu-HU" sz="1600" dirty="0" err="1"/>
              <a:t>Gyűjts</a:t>
            </a:r>
            <a:r>
              <a:rPr lang="hu-HU" sz="1600" dirty="0"/>
              <a:t> példákat a különböző speciális típusú (alakú) termék-életgörbékre!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Ismertesd</a:t>
            </a:r>
            <a:r>
              <a:rPr lang="hu-HU" sz="1800" dirty="0"/>
              <a:t> a kereslet árrugalmasságának fogalmát!</a:t>
            </a:r>
          </a:p>
          <a:p>
            <a:pPr>
              <a:lnSpc>
                <a:spcPct val="100000"/>
              </a:lnSpc>
            </a:pPr>
            <a:endParaRPr lang="hu-HU" sz="1800" dirty="0"/>
          </a:p>
          <a:p>
            <a:pPr lvl="1"/>
            <a:endParaRPr lang="hu-HU" sz="1600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274693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924944"/>
            <a:ext cx="12192000" cy="3752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400" b="1" dirty="0">
                <a:solidFill>
                  <a:srgbClr val="00B0F0"/>
                </a:solidFill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4016648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75520" y="1268760"/>
            <a:ext cx="9649072" cy="494093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altLang="hu-HU" sz="3200" b="1" dirty="0">
                <a:solidFill>
                  <a:srgbClr val="00B0F0"/>
                </a:solidFill>
              </a:rPr>
              <a:t>Mi a marketing?</a:t>
            </a:r>
          </a:p>
          <a:p>
            <a:pPr>
              <a:lnSpc>
                <a:spcPct val="100000"/>
              </a:lnSpc>
            </a:pPr>
            <a:r>
              <a:rPr lang="hu-HU" altLang="hu-HU" sz="2000" b="1" dirty="0"/>
              <a:t>NEM értékesítés:</a:t>
            </a:r>
          </a:p>
          <a:p>
            <a:pPr>
              <a:lnSpc>
                <a:spcPct val="100000"/>
              </a:lnSpc>
              <a:buNone/>
            </a:pPr>
            <a:r>
              <a:rPr lang="hu-HU" altLang="hu-HU" sz="2000" dirty="0"/>
              <a:t>az </a:t>
            </a:r>
            <a:r>
              <a:rPr lang="hu-HU" altLang="hu-HU" sz="2000" b="1" dirty="0"/>
              <a:t>értékesítés</a:t>
            </a:r>
            <a:r>
              <a:rPr lang="hu-HU" altLang="hu-HU" sz="2000" dirty="0"/>
              <a:t> egy aktus, a </a:t>
            </a:r>
            <a:r>
              <a:rPr lang="hu-HU" altLang="hu-HU" sz="2000" b="1" dirty="0">
                <a:solidFill>
                  <a:schemeClr val="tx2"/>
                </a:solidFill>
              </a:rPr>
              <a:t>marketing</a:t>
            </a:r>
            <a:r>
              <a:rPr lang="hu-HU" altLang="hu-HU" sz="2000" dirty="0"/>
              <a:t> minden, ami megelőzi azt.</a:t>
            </a:r>
            <a:endParaRPr lang="hu-HU" altLang="hu-HU" sz="2000" b="1" dirty="0">
              <a:solidFill>
                <a:schemeClr val="hlink"/>
              </a:solidFill>
            </a:endParaRPr>
          </a:p>
          <a:p>
            <a:pPr>
              <a:lnSpc>
                <a:spcPct val="100000"/>
              </a:lnSpc>
            </a:pPr>
            <a:r>
              <a:rPr lang="hu-HU" altLang="hu-HU" sz="2000" b="1" dirty="0"/>
              <a:t>NEM reklám:</a:t>
            </a:r>
          </a:p>
          <a:p>
            <a:pPr>
              <a:lnSpc>
                <a:spcPct val="100000"/>
              </a:lnSpc>
              <a:buNone/>
            </a:pPr>
            <a:r>
              <a:rPr lang="hu-HU" altLang="hu-HU" sz="2000" b="1" dirty="0"/>
              <a:t>a reklám </a:t>
            </a:r>
            <a:r>
              <a:rPr lang="hu-HU" altLang="hu-HU" sz="2000" dirty="0"/>
              <a:t>részterület,</a:t>
            </a:r>
            <a:r>
              <a:rPr lang="hu-HU" altLang="hu-HU" sz="2000" b="1" dirty="0">
                <a:solidFill>
                  <a:schemeClr val="hlink"/>
                </a:solidFill>
              </a:rPr>
              <a:t> </a:t>
            </a:r>
            <a:r>
              <a:rPr lang="hu-HU" altLang="hu-HU" sz="2000" b="1" dirty="0">
                <a:solidFill>
                  <a:schemeClr val="tx2"/>
                </a:solidFill>
              </a:rPr>
              <a:t>a marketing</a:t>
            </a:r>
            <a:r>
              <a:rPr lang="hu-HU" altLang="hu-HU" sz="2000" b="1" dirty="0">
                <a:solidFill>
                  <a:schemeClr val="hlink"/>
                </a:solidFill>
              </a:rPr>
              <a:t> </a:t>
            </a:r>
            <a:r>
              <a:rPr lang="hu-HU" altLang="hu-HU" sz="2000" dirty="0"/>
              <a:t>a fogyasztói igények felmérése, termékfejlesztés, </a:t>
            </a:r>
            <a:r>
              <a:rPr lang="hu-HU" altLang="hu-HU" sz="2000" dirty="0" err="1"/>
              <a:t>árkialakítás</a:t>
            </a:r>
            <a:r>
              <a:rPr lang="hu-HU" altLang="hu-HU" sz="2000" dirty="0"/>
              <a:t> stb.</a:t>
            </a:r>
            <a:r>
              <a:rPr lang="hu-HU" altLang="hu-HU" sz="2000" b="1" dirty="0"/>
              <a:t> </a:t>
            </a:r>
          </a:p>
          <a:p>
            <a:pPr>
              <a:lnSpc>
                <a:spcPct val="100000"/>
              </a:lnSpc>
            </a:pPr>
            <a:r>
              <a:rPr lang="hu-HU" altLang="hu-HU" sz="2000" b="1" dirty="0"/>
              <a:t>NEM piackutatás </a:t>
            </a:r>
          </a:p>
          <a:p>
            <a:pPr>
              <a:lnSpc>
                <a:spcPct val="100000"/>
              </a:lnSpc>
              <a:buNone/>
            </a:pPr>
            <a:r>
              <a:rPr lang="hu-HU" altLang="hu-HU" sz="2000" b="1" dirty="0"/>
              <a:t>a piackutatás  </a:t>
            </a:r>
            <a:r>
              <a:rPr lang="hu-HU" altLang="hu-HU" sz="2000" b="1" dirty="0">
                <a:solidFill>
                  <a:schemeClr val="tx2"/>
                </a:solidFill>
              </a:rPr>
              <a:t>a marketing</a:t>
            </a:r>
            <a:r>
              <a:rPr lang="hu-HU" altLang="hu-HU" sz="2000" b="1" dirty="0">
                <a:solidFill>
                  <a:schemeClr val="hlink"/>
                </a:solidFill>
              </a:rPr>
              <a:t> </a:t>
            </a:r>
            <a:r>
              <a:rPr lang="hu-HU" altLang="hu-HU" sz="2000" dirty="0"/>
              <a:t>kiindulópontja.</a:t>
            </a:r>
          </a:p>
          <a:p>
            <a:pPr>
              <a:lnSpc>
                <a:spcPct val="100000"/>
              </a:lnSpc>
            </a:pPr>
            <a:r>
              <a:rPr lang="hu-HU" altLang="hu-HU" sz="2000" b="1" dirty="0"/>
              <a:t>NEM új vevők megszerzése:</a:t>
            </a:r>
          </a:p>
          <a:p>
            <a:pPr>
              <a:lnSpc>
                <a:spcPct val="100000"/>
              </a:lnSpc>
              <a:buNone/>
            </a:pPr>
            <a:r>
              <a:rPr lang="hu-HU" altLang="hu-HU" sz="2000" b="1" dirty="0">
                <a:solidFill>
                  <a:schemeClr val="tx2"/>
                </a:solidFill>
              </a:rPr>
              <a:t>a marketing </a:t>
            </a:r>
            <a:r>
              <a:rPr lang="hu-HU" altLang="hu-HU" sz="2000" dirty="0"/>
              <a:t>fő célja a vevő megtartása.</a:t>
            </a:r>
            <a:r>
              <a:rPr lang="hu-HU" altLang="hu-HU" sz="2000" b="1" dirty="0">
                <a:solidFill>
                  <a:schemeClr val="tx2"/>
                </a:solidFill>
              </a:rPr>
              <a:t> (</a:t>
            </a:r>
            <a:r>
              <a:rPr lang="hu-HU" altLang="hu-HU" sz="2000" b="1" dirty="0" err="1">
                <a:solidFill>
                  <a:schemeClr val="tx2"/>
                </a:solidFill>
              </a:rPr>
              <a:t>Cross-selling;Up-selling</a:t>
            </a:r>
            <a:r>
              <a:rPr lang="hu-HU" altLang="hu-HU" sz="2000" b="1" dirty="0">
                <a:solidFill>
                  <a:schemeClr val="tx2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hu-H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8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980728"/>
            <a:ext cx="8784976" cy="55890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altLang="hu-HU" sz="2400" b="1" dirty="0">
                <a:solidFill>
                  <a:srgbClr val="00B0F0"/>
                </a:solidFill>
              </a:rPr>
              <a:t>A marketing fogalma (BAUER-BERÁCS, 1992)</a:t>
            </a:r>
          </a:p>
          <a:p>
            <a:pPr>
              <a:lnSpc>
                <a:spcPct val="100000"/>
              </a:lnSpc>
            </a:pPr>
            <a:r>
              <a:rPr lang="hu-HU" altLang="hu-HU" sz="2000" b="1" dirty="0"/>
              <a:t>Szűkebb értelemben: </a:t>
            </a:r>
            <a:r>
              <a:rPr lang="hu-HU" altLang="hu-HU" sz="2000" dirty="0"/>
              <a:t>VÁLLALATI TEVÉKENYSÉG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altLang="hu-HU" sz="2000" dirty="0"/>
              <a:t>amely a vevők igényeinek kielégítése érdekében:</a:t>
            </a:r>
          </a:p>
          <a:p>
            <a:pPr lvl="2">
              <a:lnSpc>
                <a:spcPct val="100000"/>
              </a:lnSpc>
              <a:spcAft>
                <a:spcPts val="0"/>
              </a:spcAft>
              <a:buFont typeface="Gill Sans MT" panose="020B0502020104020203" pitchFamily="34" charset="0"/>
              <a:buChar char="–"/>
              <a:defRPr/>
            </a:pPr>
            <a:r>
              <a:rPr lang="hu-HU" altLang="hu-HU" dirty="0" err="1"/>
              <a:t>elemzi</a:t>
            </a:r>
            <a:r>
              <a:rPr lang="hu-HU" altLang="hu-HU" dirty="0"/>
              <a:t> a </a:t>
            </a:r>
            <a:r>
              <a:rPr lang="hu-HU" altLang="hu-HU" b="1" dirty="0"/>
              <a:t>piacot</a:t>
            </a:r>
            <a:r>
              <a:rPr lang="hu-HU" altLang="hu-HU" dirty="0"/>
              <a:t>,</a:t>
            </a:r>
          </a:p>
          <a:p>
            <a:pPr lvl="2">
              <a:lnSpc>
                <a:spcPct val="100000"/>
              </a:lnSpc>
              <a:spcAft>
                <a:spcPts val="0"/>
              </a:spcAft>
              <a:buFont typeface="Gill Sans MT" panose="020B0502020104020203" pitchFamily="34" charset="0"/>
              <a:buChar char="–"/>
              <a:defRPr/>
            </a:pPr>
            <a:r>
              <a:rPr lang="hu-HU" altLang="hu-HU" dirty="0"/>
              <a:t>meghatározza a kívánt </a:t>
            </a:r>
            <a:r>
              <a:rPr lang="hu-HU" altLang="hu-HU" b="1" dirty="0"/>
              <a:t>termékeket, szolgáltatásokat</a:t>
            </a:r>
            <a:r>
              <a:rPr lang="hu-HU" altLang="hu-HU" dirty="0"/>
              <a:t>,</a:t>
            </a:r>
          </a:p>
          <a:p>
            <a:pPr lvl="2">
              <a:lnSpc>
                <a:spcPct val="100000"/>
              </a:lnSpc>
              <a:spcAft>
                <a:spcPts val="0"/>
              </a:spcAft>
              <a:buFont typeface="Gill Sans MT" panose="020B0502020104020203" pitchFamily="34" charset="0"/>
              <a:buChar char="–"/>
              <a:defRPr/>
            </a:pPr>
            <a:r>
              <a:rPr lang="hu-HU" altLang="hu-HU" dirty="0"/>
              <a:t>kialakítja az </a:t>
            </a:r>
            <a:r>
              <a:rPr lang="hu-HU" altLang="hu-HU" b="1" dirty="0"/>
              <a:t>árakat,</a:t>
            </a:r>
          </a:p>
          <a:p>
            <a:pPr lvl="2">
              <a:lnSpc>
                <a:spcPct val="100000"/>
              </a:lnSpc>
              <a:spcAft>
                <a:spcPts val="0"/>
              </a:spcAft>
              <a:buFont typeface="Gill Sans MT" panose="020B0502020104020203" pitchFamily="34" charset="0"/>
              <a:buChar char="–"/>
              <a:defRPr/>
            </a:pPr>
            <a:r>
              <a:rPr lang="hu-HU" altLang="hu-HU" dirty="0"/>
              <a:t>megszervezi az </a:t>
            </a:r>
            <a:r>
              <a:rPr lang="hu-HU" altLang="hu-HU" b="1" dirty="0"/>
              <a:t>értékesítést,</a:t>
            </a:r>
          </a:p>
          <a:p>
            <a:pPr lvl="2">
              <a:lnSpc>
                <a:spcPct val="100000"/>
              </a:lnSpc>
              <a:spcAft>
                <a:spcPts val="0"/>
              </a:spcAft>
              <a:buFont typeface="Gill Sans MT" panose="020B0502020104020203" pitchFamily="34" charset="0"/>
              <a:buChar char="–"/>
              <a:defRPr/>
            </a:pPr>
            <a:r>
              <a:rPr lang="hu-HU" altLang="hu-HU" dirty="0"/>
              <a:t>befolyásolja a </a:t>
            </a:r>
            <a:r>
              <a:rPr lang="hu-HU" altLang="hu-HU" b="1" dirty="0"/>
              <a:t>vásárlókat.</a:t>
            </a:r>
          </a:p>
          <a:p>
            <a:pPr>
              <a:lnSpc>
                <a:spcPct val="100000"/>
              </a:lnSpc>
            </a:pPr>
            <a:r>
              <a:rPr lang="hu-HU" altLang="hu-HU" sz="2000" b="1" dirty="0"/>
              <a:t>Tágabb értelemben: </a:t>
            </a:r>
            <a:r>
              <a:rPr lang="hu-HU" altLang="hu-HU" sz="2000" dirty="0"/>
              <a:t>FILOZÓFIA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/>
              <a:t>a vevőkkel való azonosulást hangsúlyozó  </a:t>
            </a:r>
            <a:r>
              <a:rPr lang="hu-HU" altLang="hu-HU" sz="2000" b="1" dirty="0"/>
              <a:t>filozófia, szemléletmód </a:t>
            </a:r>
            <a:r>
              <a:rPr lang="hu-HU" altLang="hu-HU" sz="2000" dirty="0"/>
              <a:t>melynek megvalósítása a vállalati vezetés feladata</a:t>
            </a:r>
          </a:p>
          <a:p>
            <a:pPr>
              <a:lnSpc>
                <a:spcPct val="100000"/>
              </a:lnSpc>
            </a:pPr>
            <a:r>
              <a:rPr lang="hu-HU" altLang="hu-HU" sz="2000" b="1" dirty="0"/>
              <a:t>Kiterjesztett értelemben: </a:t>
            </a:r>
            <a:r>
              <a:rPr lang="hu-HU" altLang="hu-HU" sz="2000" dirty="0"/>
              <a:t>JÓSZÁGOK CSERÉJE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/>
              <a:t>A marketing, </a:t>
            </a:r>
            <a:r>
              <a:rPr lang="hu-HU" altLang="hu-HU" sz="2000" b="1" dirty="0"/>
              <a:t>minden értékkel rendelkező jószág </a:t>
            </a:r>
            <a:r>
              <a:rPr lang="hu-HU" altLang="hu-HU" sz="2000" dirty="0"/>
              <a:t>termék, szolgáltatás, eszme  - </a:t>
            </a:r>
            <a:r>
              <a:rPr lang="hu-HU" altLang="hu-HU" sz="2000" b="1" dirty="0"/>
              <a:t>cseréje</a:t>
            </a:r>
          </a:p>
          <a:p>
            <a:pPr lvl="1"/>
            <a:endParaRPr lang="hu-HU" altLang="hu-HU" sz="2000" dirty="0"/>
          </a:p>
          <a:p>
            <a:pPr marL="0" indent="0">
              <a:buNone/>
            </a:pPr>
            <a:endParaRPr lang="hu-HU" sz="2000" b="1" dirty="0">
              <a:solidFill>
                <a:schemeClr val="tx1"/>
              </a:solidFill>
            </a:endParaRPr>
          </a:p>
          <a:p>
            <a:endParaRPr lang="hu-HU" sz="2000" b="1" dirty="0">
              <a:solidFill>
                <a:schemeClr val="tx1"/>
              </a:solidFill>
            </a:endParaRPr>
          </a:p>
          <a:p>
            <a:endParaRPr lang="hu-HU" sz="2000" dirty="0"/>
          </a:p>
          <a:p>
            <a:endParaRPr lang="hu-HU" sz="2000" b="1" dirty="0">
              <a:solidFill>
                <a:schemeClr val="tx1"/>
              </a:solidFill>
            </a:endParaRPr>
          </a:p>
          <a:p>
            <a:endParaRPr lang="hu-HU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sz="2000" dirty="0"/>
          </a:p>
          <a:p>
            <a:pPr marL="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73493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15480" y="1268996"/>
            <a:ext cx="9793088" cy="55890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altLang="hu-HU" b="1" dirty="0">
                <a:solidFill>
                  <a:srgbClr val="00B0F0"/>
                </a:solidFill>
              </a:rPr>
              <a:t>A vállalati magatartás orientáltságát illetően a következő piac-orientációs szakaszokat különböztethetjük meg:</a:t>
            </a:r>
          </a:p>
          <a:p>
            <a:r>
              <a:rPr lang="hu-HU" altLang="hu-HU" sz="2000" b="1" dirty="0"/>
              <a:t>a termelési orientáció</a:t>
            </a:r>
          </a:p>
          <a:p>
            <a:pPr lvl="1" algn="just">
              <a:spcAft>
                <a:spcPts val="0"/>
              </a:spcAft>
              <a:defRPr/>
            </a:pPr>
            <a:r>
              <a:rPr lang="hu-HU" altLang="hu-HU" sz="2000" dirty="0"/>
              <a:t>kereslet  &gt;  kínálat</a:t>
            </a:r>
          </a:p>
          <a:p>
            <a:pPr lvl="1" algn="just">
              <a:spcAft>
                <a:spcPts val="0"/>
              </a:spcAft>
              <a:defRPr/>
            </a:pPr>
            <a:r>
              <a:rPr lang="hu-HU" altLang="hu-HU" sz="2000" dirty="0"/>
              <a:t> cél a termelékenység növelése</a:t>
            </a:r>
            <a:endParaRPr lang="hu-HU" altLang="hu-HU" sz="2000" b="1" dirty="0"/>
          </a:p>
          <a:p>
            <a:r>
              <a:rPr lang="hu-HU" altLang="hu-HU" sz="2000" b="1" dirty="0"/>
              <a:t>a termékorientáció</a:t>
            </a:r>
          </a:p>
          <a:p>
            <a:pPr lvl="1"/>
            <a:r>
              <a:rPr lang="hu-HU" altLang="hu-HU" sz="2000" dirty="0"/>
              <a:t>A termékorientáció szakaszában </a:t>
            </a:r>
            <a:r>
              <a:rPr lang="hu-HU" altLang="hu-HU" sz="2000" b="1" dirty="0"/>
              <a:t>a termékfejlesztés </a:t>
            </a:r>
            <a:r>
              <a:rPr lang="hu-HU" altLang="hu-HU" sz="2000" dirty="0"/>
              <a:t>áll előtérben, a termékválaszték, a minőség, a terméktulajdonságok folyamatos javításával.</a:t>
            </a:r>
            <a:endParaRPr lang="hu-HU" altLang="hu-HU" sz="2000" b="1" dirty="0"/>
          </a:p>
          <a:p>
            <a:r>
              <a:rPr lang="hu-HU" altLang="hu-HU" sz="2000" b="1" dirty="0"/>
              <a:t>az értékesítési orientáció</a:t>
            </a:r>
          </a:p>
          <a:p>
            <a:pPr lvl="1"/>
            <a:r>
              <a:rPr lang="hu-HU" sz="2000" dirty="0"/>
              <a:t>Az értékesítési orientáció időszakában a 	vevőnek való értékesítést erőteljesen fokozzák, a megtermelt termékekből indulnak ki, és nem a fogyasztói igényekből. A keresletteremtés agresszív módszere az erőszakos reklám és eladás jellemzői.</a:t>
            </a:r>
            <a:endParaRPr lang="hu-HU" altLang="hu-HU" sz="2000" b="1" dirty="0"/>
          </a:p>
          <a:p>
            <a:pPr lvl="1"/>
            <a:endParaRPr lang="hu-HU" altLang="hu-HU" sz="2000" dirty="0"/>
          </a:p>
          <a:p>
            <a:pPr marL="0" indent="0">
              <a:buNone/>
            </a:pPr>
            <a:endParaRPr lang="hu-HU" sz="1800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dirty="0"/>
          </a:p>
          <a:p>
            <a:endParaRPr lang="hu-HU" b="1" dirty="0">
              <a:solidFill>
                <a:schemeClr val="tx1"/>
              </a:solidFill>
            </a:endParaRPr>
          </a:p>
          <a:p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839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556792"/>
            <a:ext cx="9793088" cy="3960440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hu-HU" altLang="hu-HU" sz="2000" b="1" dirty="0"/>
              <a:t>a marketingorientáció,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dirty="0"/>
              <a:t>A marketingorientáció szakaszában a vállalat külső tényezőből, a célpiac, a fogyasztók szükségleteiből és igényeiből indul ki, és azt a versenytársaknál hatékonyabban kívánják kielégíteni. </a:t>
            </a:r>
          </a:p>
          <a:p>
            <a:pPr lvl="1">
              <a:lnSpc>
                <a:spcPct val="100000"/>
              </a:lnSpc>
              <a:spcAft>
                <a:spcPts val="0"/>
              </a:spcAft>
              <a:defRPr/>
            </a:pPr>
            <a:r>
              <a:rPr lang="hu-HU" sz="2000" dirty="0"/>
              <a:t>Erre a szakaszra a marketingeszközök koordinált használata a jellemző. </a:t>
            </a:r>
            <a:endParaRPr lang="hu-HU" altLang="hu-HU" sz="2000" dirty="0"/>
          </a:p>
          <a:p>
            <a:pPr>
              <a:lnSpc>
                <a:spcPct val="100000"/>
              </a:lnSpc>
            </a:pPr>
            <a:r>
              <a:rPr lang="hu-HU" altLang="hu-HU" sz="2000" b="1" dirty="0"/>
              <a:t>a társadalomközpontú marketingorientáció </a:t>
            </a:r>
          </a:p>
          <a:p>
            <a:pPr lvl="1">
              <a:lnSpc>
                <a:spcPct val="100000"/>
              </a:lnSpc>
            </a:pPr>
            <a:r>
              <a:rPr lang="hu-HU" altLang="hu-HU" sz="2000" dirty="0"/>
              <a:t>A társadalmi központú marketingorientáció szakaszában </a:t>
            </a:r>
            <a:r>
              <a:rPr lang="hu-HU" altLang="hu-HU" sz="2000" b="1" dirty="0"/>
              <a:t>a vállalati nyereségcélok, a fogyasztói igények és a társadalmi hosszú távú érdekek közti összhang megteremtése</a:t>
            </a:r>
            <a:r>
              <a:rPr lang="hu-HU" altLang="hu-HU" sz="2000" dirty="0"/>
              <a:t> a cél.</a:t>
            </a:r>
          </a:p>
          <a:p>
            <a:pPr marL="0" indent="0">
              <a:lnSpc>
                <a:spcPct val="100000"/>
              </a:lnSpc>
              <a:buNone/>
            </a:pPr>
            <a:endParaRPr lang="hu-HU" sz="20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hu-H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08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0476" y="1844824"/>
            <a:ext cx="8071048" cy="3744415"/>
          </a:xfrm>
        </p:spPr>
        <p:txBody>
          <a:bodyPr>
            <a:normAutofit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marL="0" indent="0" algn="just">
              <a:buNone/>
            </a:pPr>
            <a:r>
              <a:rPr lang="hu-HU" sz="3200" b="1" dirty="0">
                <a:solidFill>
                  <a:srgbClr val="00B0F0"/>
                </a:solidFill>
              </a:rPr>
              <a:t>Marketing környezet</a:t>
            </a:r>
          </a:p>
          <a:p>
            <a:pPr marL="0" indent="0">
              <a:buNone/>
            </a:pPr>
            <a:r>
              <a:rPr lang="hu-HU" sz="2400" b="1" dirty="0"/>
              <a:t>Ebben a fejezetben áttekintjük:</a:t>
            </a:r>
            <a:endParaRPr lang="hu-HU" sz="2400" dirty="0"/>
          </a:p>
          <a:p>
            <a:pPr lvl="1"/>
            <a:r>
              <a:rPr lang="hu-HU" sz="2000" dirty="0"/>
              <a:t>a marketing környezet elemeit, </a:t>
            </a:r>
          </a:p>
          <a:p>
            <a:pPr lvl="1"/>
            <a:r>
              <a:rPr lang="hu-HU" sz="2000" dirty="0"/>
              <a:t>és a környezeti elemzés néhány módszerét gyakorlatias szemléletben </a:t>
            </a:r>
          </a:p>
          <a:p>
            <a:pPr lvl="1"/>
            <a:r>
              <a:rPr lang="hu-HU" sz="2000" dirty="0"/>
              <a:t>és a marketing-mix fogalmát 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197540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1124744"/>
            <a:ext cx="9649072" cy="5589004"/>
          </a:xfrm>
        </p:spPr>
        <p:txBody>
          <a:bodyPr anchor="t"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r>
              <a:rPr lang="hu-HU" sz="1800" dirty="0"/>
              <a:t>A marketing egyik alapösszefüggése a </a:t>
            </a:r>
            <a:r>
              <a:rPr lang="hu-HU" sz="1800" b="1" dirty="0"/>
              <a:t>piaci környezetorientáció</a:t>
            </a:r>
            <a:r>
              <a:rPr lang="hu-HU" sz="1800" dirty="0"/>
              <a:t>, amely a </a:t>
            </a:r>
            <a:r>
              <a:rPr lang="hu-HU" sz="1800" b="1" dirty="0"/>
              <a:t>makro- és mikrokörnyezet </a:t>
            </a:r>
            <a:r>
              <a:rPr lang="hu-HU" sz="1800" dirty="0"/>
              <a:t>folyamatos elemzését és előrejelzését jelenti.</a:t>
            </a:r>
          </a:p>
          <a:p>
            <a:pPr marL="0" lvl="1" indent="0">
              <a:lnSpc>
                <a:spcPct val="100000"/>
              </a:lnSpc>
              <a:buNone/>
            </a:pPr>
            <a:r>
              <a:rPr lang="hu-HU" sz="1800" b="1" dirty="0">
                <a:solidFill>
                  <a:schemeClr val="tx1"/>
                </a:solidFill>
              </a:rPr>
              <a:t>A makro- és mikrokörnyezet elemzési módszerei</a:t>
            </a:r>
          </a:p>
          <a:p>
            <a:pPr marL="342900" lvl="1" indent="-342900">
              <a:lnSpc>
                <a:spcPct val="100000"/>
              </a:lnSpc>
            </a:pPr>
            <a:r>
              <a:rPr lang="hu-HU" altLang="hu-HU" sz="1800" b="1" dirty="0"/>
              <a:t>A marketing-audit: </a:t>
            </a:r>
            <a:r>
              <a:rPr lang="hu-HU" altLang="hu-HU" sz="1800" dirty="0"/>
              <a:t>A vállalat szempontjából meghatározó makro- és mikrokörnyezeti elemek számbavételét, fontosabb jellemzőinek meghatározását jelenti. A marketingaudit módszerét a marketing fejlődésének kezdeti szakaszán alkalmazták. </a:t>
            </a:r>
          </a:p>
          <a:p>
            <a:pPr marL="342900" lvl="1" indent="-342900">
              <a:lnSpc>
                <a:spcPct val="100000"/>
              </a:lnSpc>
            </a:pPr>
            <a:r>
              <a:rPr lang="hu-HU" sz="1800" b="1" dirty="0"/>
              <a:t>A STEP-elemzés: </a:t>
            </a:r>
            <a:r>
              <a:rPr lang="hu-HU" sz="1800" dirty="0"/>
              <a:t>A marketing </a:t>
            </a:r>
            <a:r>
              <a:rPr lang="hu-HU" sz="1800" dirty="0" err="1"/>
              <a:t>makrokörnyezetének</a:t>
            </a:r>
            <a:r>
              <a:rPr lang="hu-HU" sz="1800" dirty="0"/>
              <a:t> elemzési módszere, a makrokörnyezet szűken értelmezett elemeinek kezdőbetűiből összeállított mozaikszó (</a:t>
            </a:r>
            <a:r>
              <a:rPr lang="hu-HU" sz="1800" dirty="0" err="1"/>
              <a:t>Social</a:t>
            </a:r>
            <a:r>
              <a:rPr lang="hu-HU" sz="1800" dirty="0"/>
              <a:t>/társadalmi, </a:t>
            </a:r>
            <a:r>
              <a:rPr lang="hu-HU" sz="1800" dirty="0" err="1"/>
              <a:t>Technical</a:t>
            </a:r>
            <a:r>
              <a:rPr lang="hu-HU" sz="1800" dirty="0"/>
              <a:t>/technikai, </a:t>
            </a:r>
            <a:r>
              <a:rPr lang="hu-HU" sz="1800" dirty="0" err="1"/>
              <a:t>Economical</a:t>
            </a:r>
            <a:r>
              <a:rPr lang="hu-HU" sz="1800" dirty="0"/>
              <a:t>/gazdasági, </a:t>
            </a:r>
            <a:r>
              <a:rPr lang="hu-HU" sz="1800" dirty="0" err="1"/>
              <a:t>Political</a:t>
            </a:r>
            <a:r>
              <a:rPr lang="hu-HU" sz="1800" dirty="0"/>
              <a:t>, /politikai és jogi környezet). </a:t>
            </a:r>
          </a:p>
          <a:p>
            <a:pPr>
              <a:lnSpc>
                <a:spcPct val="100000"/>
              </a:lnSpc>
              <a:defRPr/>
            </a:pPr>
            <a:r>
              <a:rPr lang="hu-HU" sz="1800" b="1" dirty="0"/>
              <a:t>A SWOT-elemzés : </a:t>
            </a:r>
            <a:r>
              <a:rPr lang="hu-HU" sz="1800" dirty="0"/>
              <a:t>A piaci makro és mikrokörnyezet elemzési módszere, amely az angol szavak kezdőbetűiből tevődik össze, amelyek a következők: 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1800" dirty="0" err="1"/>
              <a:t>Strengths</a:t>
            </a:r>
            <a:r>
              <a:rPr lang="hu-HU" sz="1800" dirty="0"/>
              <a:t>: erősségek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1800" dirty="0" err="1"/>
              <a:t>Weaknesses</a:t>
            </a:r>
            <a:r>
              <a:rPr lang="hu-HU" sz="1800" dirty="0"/>
              <a:t>: gyengeségek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1800" dirty="0" err="1"/>
              <a:t>Opportunities</a:t>
            </a:r>
            <a:r>
              <a:rPr lang="hu-HU" sz="1800" dirty="0"/>
              <a:t>: lehetőségek</a:t>
            </a:r>
          </a:p>
          <a:p>
            <a:pPr lvl="1">
              <a:lnSpc>
                <a:spcPct val="100000"/>
              </a:lnSpc>
              <a:defRPr/>
            </a:pPr>
            <a:r>
              <a:rPr lang="hu-HU" sz="1800" dirty="0" err="1"/>
              <a:t>Threaths</a:t>
            </a:r>
            <a:r>
              <a:rPr lang="hu-HU" sz="1800" dirty="0"/>
              <a:t>: fenyegetések</a:t>
            </a:r>
          </a:p>
          <a:p>
            <a:pPr marL="0" lvl="1" indent="0">
              <a:lnSpc>
                <a:spcPct val="100000"/>
              </a:lnSpc>
              <a:buNone/>
            </a:pPr>
            <a:endParaRPr lang="hu-HU" sz="1800" b="1" dirty="0">
              <a:solidFill>
                <a:schemeClr val="hlink"/>
              </a:solidFill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hu-HU" sz="1800" b="1" dirty="0">
                <a:solidFill>
                  <a:schemeClr val="hlink"/>
                </a:solidFill>
              </a:rPr>
              <a:t> </a:t>
            </a:r>
          </a:p>
          <a:p>
            <a:pPr marL="0" lvl="1" indent="0">
              <a:lnSpc>
                <a:spcPct val="100000"/>
              </a:lnSpc>
              <a:buNone/>
            </a:pPr>
            <a:endParaRPr lang="hu-HU" altLang="hu-HU" sz="1800" dirty="0">
              <a:solidFill>
                <a:schemeClr val="tx1"/>
              </a:solidFill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hu-HU" sz="1800" dirty="0"/>
              <a:t>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hu-HU" altLang="hu-HU" sz="1800" dirty="0"/>
          </a:p>
          <a:p>
            <a:pPr lvl="1">
              <a:lnSpc>
                <a:spcPct val="100000"/>
              </a:lnSpc>
            </a:pPr>
            <a:endParaRPr lang="hu-HU" altLang="hu-HU" sz="1800" dirty="0"/>
          </a:p>
          <a:p>
            <a:pPr marL="0" indent="0">
              <a:lnSpc>
                <a:spcPct val="100000"/>
              </a:lnSpc>
              <a:buNone/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sz="1800" dirty="0"/>
          </a:p>
          <a:p>
            <a:pPr>
              <a:lnSpc>
                <a:spcPct val="10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endParaRPr lang="hu-HU" sz="18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hu-HU" sz="1800" dirty="0"/>
          </a:p>
          <a:p>
            <a:pPr marL="0" indent="0">
              <a:lnSpc>
                <a:spcPct val="100000"/>
              </a:lnSpc>
              <a:buNone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151211536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E0A4AE-8197-41F7-B86F-8D01A4DC59A5}">
  <ds:schemaRefs>
    <ds:schemaRef ds:uri="http://schemas.microsoft.com/office/2006/metadata/properties"/>
    <ds:schemaRef ds:uri="d92b5cf3-cece-4e4a-baf8-bdbb641cfa7f"/>
    <ds:schemaRef ds:uri="fd092f08-ce81-49ff-9dcf-af1944577f02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19c10944-04f6-4a56-b45b-bf26d6f81d58"/>
    <ds:schemaRef ds:uri="62a0cf90-df98-468d-8e62-9dacbd9cd031"/>
  </ds:schemaRefs>
</ds:datastoreItem>
</file>

<file path=customXml/itemProps2.xml><?xml version="1.0" encoding="utf-8"?>
<ds:datastoreItem xmlns:ds="http://schemas.openxmlformats.org/officeDocument/2006/customXml" ds:itemID="{CE93EBA7-EC39-4F26-B031-C9776561D4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E8B85C-8201-4857-8C7E-C80AF40EBD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27715</TotalTime>
  <Words>2317</Words>
  <Application>Microsoft Office PowerPoint</Application>
  <PresentationFormat>Širokoúhlá obrazovka</PresentationFormat>
  <Paragraphs>442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6" baseType="lpstr">
      <vt:lpstr>Arial</vt:lpstr>
      <vt:lpstr>Calibri</vt:lpstr>
      <vt:lpstr>Calibri Light</vt:lpstr>
      <vt:lpstr>Gill Sans MT</vt:lpstr>
      <vt:lpstr>Times New Roman</vt:lpstr>
      <vt:lpstr>Wingdings</vt:lpstr>
      <vt:lpstr>Wingdings 3</vt:lpstr>
      <vt:lpstr>Śablona_prezentace_NICE</vt:lpstr>
      <vt:lpstr> </vt:lpstr>
      <vt:lpstr>Az óra vázlata: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Az értékesítési rendszerben áramlik</vt:lpstr>
      <vt:lpstr>Az értékesítési csatorna szereplői</vt:lpstr>
      <vt:lpstr>Esettanulmány: </vt:lpstr>
      <vt:lpstr>Ellenőrző kérdések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164</cp:revision>
  <dcterms:created xsi:type="dcterms:W3CDTF">2014-02-19T13:51:38Z</dcterms:created>
  <dcterms:modified xsi:type="dcterms:W3CDTF">2023-09-11T09:46:54Z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