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4"/>
  </p:sldMasterIdLst>
  <p:notesMasterIdLst>
    <p:notesMasterId r:id="rId74"/>
  </p:notesMasterIdLst>
  <p:sldIdLst>
    <p:sldId id="256" r:id="rId5"/>
    <p:sldId id="338" r:id="rId6"/>
    <p:sldId id="419" r:id="rId7"/>
    <p:sldId id="377" r:id="rId8"/>
    <p:sldId id="340" r:id="rId9"/>
    <p:sldId id="339" r:id="rId10"/>
    <p:sldId id="397" r:id="rId11"/>
    <p:sldId id="398" r:id="rId12"/>
    <p:sldId id="399" r:id="rId13"/>
    <p:sldId id="400" r:id="rId14"/>
    <p:sldId id="341" r:id="rId15"/>
    <p:sldId id="358" r:id="rId16"/>
    <p:sldId id="359" r:id="rId17"/>
    <p:sldId id="360" r:id="rId18"/>
    <p:sldId id="378" r:id="rId19"/>
    <p:sldId id="421" r:id="rId20"/>
    <p:sldId id="379" r:id="rId21"/>
    <p:sldId id="380" r:id="rId22"/>
    <p:sldId id="381" r:id="rId23"/>
    <p:sldId id="382" r:id="rId24"/>
    <p:sldId id="383" r:id="rId25"/>
    <p:sldId id="422" r:id="rId26"/>
    <p:sldId id="384" r:id="rId27"/>
    <p:sldId id="376" r:id="rId28"/>
    <p:sldId id="346" r:id="rId29"/>
    <p:sldId id="347" r:id="rId30"/>
    <p:sldId id="357" r:id="rId31"/>
    <p:sldId id="353" r:id="rId32"/>
    <p:sldId id="352" r:id="rId33"/>
    <p:sldId id="385" r:id="rId34"/>
    <p:sldId id="386" r:id="rId35"/>
    <p:sldId id="373" r:id="rId36"/>
    <p:sldId id="354" r:id="rId37"/>
    <p:sldId id="375" r:id="rId38"/>
    <p:sldId id="374" r:id="rId39"/>
    <p:sldId id="350" r:id="rId40"/>
    <p:sldId id="409" r:id="rId41"/>
    <p:sldId id="388" r:id="rId42"/>
    <p:sldId id="389" r:id="rId43"/>
    <p:sldId id="390" r:id="rId44"/>
    <p:sldId id="391" r:id="rId45"/>
    <p:sldId id="392" r:id="rId46"/>
    <p:sldId id="393" r:id="rId47"/>
    <p:sldId id="394" r:id="rId48"/>
    <p:sldId id="395" r:id="rId49"/>
    <p:sldId id="396" r:id="rId50"/>
    <p:sldId id="407" r:id="rId51"/>
    <p:sldId id="408" r:id="rId52"/>
    <p:sldId id="429" r:id="rId53"/>
    <p:sldId id="424" r:id="rId54"/>
    <p:sldId id="404" r:id="rId55"/>
    <p:sldId id="405" r:id="rId56"/>
    <p:sldId id="362" r:id="rId57"/>
    <p:sldId id="410" r:id="rId58"/>
    <p:sldId id="411" r:id="rId59"/>
    <p:sldId id="412" r:id="rId60"/>
    <p:sldId id="364" r:id="rId61"/>
    <p:sldId id="414" r:id="rId62"/>
    <p:sldId id="425" r:id="rId63"/>
    <p:sldId id="413" r:id="rId64"/>
    <p:sldId id="426" r:id="rId65"/>
    <p:sldId id="367" r:id="rId66"/>
    <p:sldId id="427" r:id="rId67"/>
    <p:sldId id="428" r:id="rId68"/>
    <p:sldId id="369" r:id="rId69"/>
    <p:sldId id="417" r:id="rId70"/>
    <p:sldId id="371" r:id="rId71"/>
    <p:sldId id="420" r:id="rId72"/>
    <p:sldId id="370" r:id="rId7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2" d="100"/>
          <a:sy n="62" d="100"/>
        </p:scale>
        <p:origin x="4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0A624-F337-42B9-824F-D911AE406DE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C340D47-02BD-4D94-9A00-29228443F064}">
      <dgm:prSet phldrT="[Szöveg]" custT="1"/>
      <dgm:spPr/>
      <dgm:t>
        <a:bodyPr/>
        <a:lstStyle/>
        <a:p>
          <a:r>
            <a:rPr lang="hu-HU" sz="2000" b="1" dirty="0">
              <a:latin typeface="Arial" panose="020B0604020202020204" pitchFamily="34" charset="0"/>
              <a:cs typeface="Arial" panose="020B0604020202020204" pitchFamily="34" charset="0"/>
            </a:rPr>
            <a:t>Stratégiai elemzés</a:t>
          </a:r>
        </a:p>
        <a:p>
          <a:r>
            <a:rPr lang="hu-HU" sz="1800" dirty="0">
              <a:latin typeface="Arial" panose="020B0604020202020204" pitchFamily="34" charset="0"/>
              <a:cs typeface="Arial" panose="020B0604020202020204" pitchFamily="34" charset="0"/>
            </a:rPr>
            <a:t>Környezet </a:t>
          </a:r>
        </a:p>
        <a:p>
          <a:r>
            <a:rPr lang="hu-HU" sz="1800" dirty="0">
              <a:latin typeface="Arial" panose="020B0604020202020204" pitchFamily="34" charset="0"/>
              <a:cs typeface="Arial" panose="020B0604020202020204" pitchFamily="34" charset="0"/>
            </a:rPr>
            <a:t>Jövőkép, célok, értékek</a:t>
          </a:r>
        </a:p>
        <a:p>
          <a:r>
            <a:rPr lang="hu-HU" sz="1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Erőforrások, képességek, kapacitások</a:t>
          </a:r>
        </a:p>
      </dgm:t>
    </dgm:pt>
    <dgm:pt modelId="{F90A21A6-D48F-4008-860C-8B1346AA787E}" type="parTrans" cxnId="{B22E77C5-89AC-4B08-907E-8B2CB731443E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8CF2E0-6A28-44E4-AB46-905CCF7340B2}" type="sibTrans" cxnId="{B22E77C5-89AC-4B08-907E-8B2CB731443E}">
      <dgm:prSet/>
      <dgm:spPr>
        <a:solidFill>
          <a:srgbClr val="7030A0"/>
        </a:solidFill>
      </dgm:spPr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F880A6-A8E8-4AE9-A967-ADD6765402A1}">
      <dgm:prSet phldrT="[Szöveg]" custT="1"/>
      <dgm:spPr/>
      <dgm:t>
        <a:bodyPr/>
        <a:lstStyle/>
        <a:p>
          <a:r>
            <a:rPr lang="hu-HU" sz="2000" b="1" dirty="0">
              <a:latin typeface="Arial" panose="020B0604020202020204" pitchFamily="34" charset="0"/>
              <a:cs typeface="Arial" panose="020B0604020202020204" pitchFamily="34" charset="0"/>
            </a:rPr>
            <a:t>Megvalósítás</a:t>
          </a:r>
        </a:p>
        <a:p>
          <a:r>
            <a:rPr lang="hu-HU" sz="1500" dirty="0">
              <a:latin typeface="Arial" panose="020B0604020202020204" pitchFamily="34" charset="0"/>
              <a:cs typeface="Arial" panose="020B0604020202020204" pitchFamily="34" charset="0"/>
            </a:rPr>
            <a:t>Szervezet- és kultúraépítés</a:t>
          </a:r>
        </a:p>
        <a:p>
          <a:r>
            <a:rPr lang="hu-HU" sz="1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Erőforrások szétosztása, a hasznosítás ellenőrzése</a:t>
          </a:r>
        </a:p>
        <a:p>
          <a:r>
            <a:rPr lang="hu-HU" sz="1500" dirty="0">
              <a:latin typeface="Arial" panose="020B0604020202020204" pitchFamily="34" charset="0"/>
              <a:cs typeface="Arial" panose="020B0604020202020204" pitchFamily="34" charset="0"/>
            </a:rPr>
            <a:t>Változtatások megvalósítása</a:t>
          </a:r>
        </a:p>
      </dgm:t>
    </dgm:pt>
    <dgm:pt modelId="{2871F65E-24B9-49BA-8279-0EAFD7F7F410}" type="parTrans" cxnId="{45E727C3-144A-452C-829F-10DA5ACC9E11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EE8044-739D-45B6-8F9D-44710D540406}" type="sibTrans" cxnId="{45E727C3-144A-452C-829F-10DA5ACC9E11}">
      <dgm:prSet/>
      <dgm:spPr>
        <a:solidFill>
          <a:srgbClr val="7030A0"/>
        </a:solidFill>
      </dgm:spPr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015854-81DB-496D-8051-EBCBA55EA47B}">
      <dgm:prSet phldrT="[Szöveg]" custT="1"/>
      <dgm:spPr/>
      <dgm:t>
        <a:bodyPr/>
        <a:lstStyle/>
        <a:p>
          <a:r>
            <a:rPr lang="hu-HU" sz="2000" b="1" dirty="0">
              <a:latin typeface="Arial" panose="020B0604020202020204" pitchFamily="34" charset="0"/>
              <a:cs typeface="Arial" panose="020B0604020202020204" pitchFamily="34" charset="0"/>
            </a:rPr>
            <a:t>Stratégiai akcióválasztás</a:t>
          </a:r>
        </a:p>
        <a:p>
          <a:r>
            <a:rPr lang="hu-HU" sz="1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Lehetséges akciók kidolgozása</a:t>
          </a:r>
        </a:p>
        <a:p>
          <a:r>
            <a:rPr lang="hu-HU" sz="1800" dirty="0">
              <a:latin typeface="Arial" panose="020B0604020202020204" pitchFamily="34" charset="0"/>
              <a:cs typeface="Arial" panose="020B0604020202020204" pitchFamily="34" charset="0"/>
            </a:rPr>
            <a:t>Lehetséges akciók összevetése</a:t>
          </a:r>
        </a:p>
        <a:p>
          <a:r>
            <a:rPr lang="hu-HU" sz="1800" dirty="0">
              <a:latin typeface="Arial" panose="020B0604020202020204" pitchFamily="34" charset="0"/>
              <a:cs typeface="Arial" panose="020B0604020202020204" pitchFamily="34" charset="0"/>
            </a:rPr>
            <a:t>Választás, tartalék akciók keresése</a:t>
          </a:r>
        </a:p>
      </dgm:t>
    </dgm:pt>
    <dgm:pt modelId="{4B7E80F4-A4F9-4545-9BA5-19A5D9B21093}" type="parTrans" cxnId="{18EA434B-787E-4183-B3AA-DB35D625961F}">
      <dgm:prSet/>
      <dgm:spPr/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005F1-B62A-4F85-8B33-5A96DFB2DA63}" type="sibTrans" cxnId="{18EA434B-787E-4183-B3AA-DB35D625961F}">
      <dgm:prSet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endParaRPr lang="hu-H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8B413B-65C5-403A-AF7B-85D8D7A49A77}" type="pres">
      <dgm:prSet presAssocID="{90A0A624-F337-42B9-824F-D911AE406DE9}" presName="Name0" presStyleCnt="0">
        <dgm:presLayoutVars>
          <dgm:dir/>
          <dgm:resizeHandles val="exact"/>
        </dgm:presLayoutVars>
      </dgm:prSet>
      <dgm:spPr/>
    </dgm:pt>
    <dgm:pt modelId="{99808159-BF3A-4A48-BBB3-CAD20D6B7B92}" type="pres">
      <dgm:prSet presAssocID="{1C340D47-02BD-4D94-9A00-29228443F064}" presName="node" presStyleLbl="node1" presStyleIdx="0" presStyleCnt="3" custScaleX="185834" custScaleY="173302" custRadScaleRad="92512" custRadScaleInc="1094">
        <dgm:presLayoutVars>
          <dgm:bulletEnabled val="1"/>
        </dgm:presLayoutVars>
      </dgm:prSet>
      <dgm:spPr/>
    </dgm:pt>
    <dgm:pt modelId="{8DF36034-2A40-4A1B-AC47-EC00A8705652}" type="pres">
      <dgm:prSet presAssocID="{568CF2E0-6A28-44E4-AB46-905CCF7340B2}" presName="sibTrans" presStyleLbl="sibTrans2D1" presStyleIdx="0" presStyleCnt="3" custScaleX="214430" custLinFactX="200000" custLinFactNeighborX="258952" custLinFactNeighborY="-26281"/>
      <dgm:spPr/>
    </dgm:pt>
    <dgm:pt modelId="{CBC0770D-EEE9-4DB4-9651-02111554133F}" type="pres">
      <dgm:prSet presAssocID="{568CF2E0-6A28-44E4-AB46-905CCF7340B2}" presName="connectorText" presStyleLbl="sibTrans2D1" presStyleIdx="0" presStyleCnt="3"/>
      <dgm:spPr/>
    </dgm:pt>
    <dgm:pt modelId="{9230A3DC-08D7-411C-9610-71AA493BABDB}" type="pres">
      <dgm:prSet presAssocID="{7FF880A6-A8E8-4AE9-A967-ADD6765402A1}" presName="node" presStyleLbl="node1" presStyleIdx="1" presStyleCnt="3" custScaleX="141719" custScaleY="185021" custRadScaleRad="108056" custRadScaleInc="-15398">
        <dgm:presLayoutVars>
          <dgm:bulletEnabled val="1"/>
        </dgm:presLayoutVars>
      </dgm:prSet>
      <dgm:spPr/>
    </dgm:pt>
    <dgm:pt modelId="{ACED35D0-1020-414F-B7B2-72A544E1A427}" type="pres">
      <dgm:prSet presAssocID="{DCEE8044-739D-45B6-8F9D-44710D540406}" presName="sibTrans" presStyleLbl="sibTrans2D1" presStyleIdx="1" presStyleCnt="3"/>
      <dgm:spPr/>
    </dgm:pt>
    <dgm:pt modelId="{482F1451-C657-4169-94F5-749CA4CB079B}" type="pres">
      <dgm:prSet presAssocID="{DCEE8044-739D-45B6-8F9D-44710D540406}" presName="connectorText" presStyleLbl="sibTrans2D1" presStyleIdx="1" presStyleCnt="3"/>
      <dgm:spPr/>
    </dgm:pt>
    <dgm:pt modelId="{A0FC6907-E1F6-4D49-8B92-02412FD21B47}" type="pres">
      <dgm:prSet presAssocID="{D7015854-81DB-496D-8051-EBCBA55EA47B}" presName="node" presStyleLbl="node1" presStyleIdx="2" presStyleCnt="3" custScaleX="168190" custScaleY="201405" custRadScaleRad="104929" custRadScaleInc="17777">
        <dgm:presLayoutVars>
          <dgm:bulletEnabled val="1"/>
        </dgm:presLayoutVars>
      </dgm:prSet>
      <dgm:spPr/>
    </dgm:pt>
    <dgm:pt modelId="{1ECEC15F-3DC2-42D7-B2B1-4D558EA96F25}" type="pres">
      <dgm:prSet presAssocID="{CA2005F1-B62A-4F85-8B33-5A96DFB2DA63}" presName="sibTrans" presStyleLbl="sibTrans2D1" presStyleIdx="2" presStyleCnt="3" custScaleX="210478" custLinFactX="-200000" custLinFactNeighborX="-238679" custLinFactNeighborY="-32075"/>
      <dgm:spPr/>
    </dgm:pt>
    <dgm:pt modelId="{C8A2844F-E075-4439-AADD-4AD597C5BD44}" type="pres">
      <dgm:prSet presAssocID="{CA2005F1-B62A-4F85-8B33-5A96DFB2DA63}" presName="connectorText" presStyleLbl="sibTrans2D1" presStyleIdx="2" presStyleCnt="3"/>
      <dgm:spPr/>
    </dgm:pt>
  </dgm:ptLst>
  <dgm:cxnLst>
    <dgm:cxn modelId="{EA4A7813-0455-4EEB-BCC3-C85F31FDF308}" type="presOf" srcId="{DCEE8044-739D-45B6-8F9D-44710D540406}" destId="{482F1451-C657-4169-94F5-749CA4CB079B}" srcOrd="1" destOrd="0" presId="urn:microsoft.com/office/officeart/2005/8/layout/cycle7"/>
    <dgm:cxn modelId="{B92C5314-7A83-4628-9D69-4A8BBF4F9EAD}" type="presOf" srcId="{568CF2E0-6A28-44E4-AB46-905CCF7340B2}" destId="{8DF36034-2A40-4A1B-AC47-EC00A8705652}" srcOrd="0" destOrd="0" presId="urn:microsoft.com/office/officeart/2005/8/layout/cycle7"/>
    <dgm:cxn modelId="{5088D318-563C-40E7-9E34-98962B253BA8}" type="presOf" srcId="{D7015854-81DB-496D-8051-EBCBA55EA47B}" destId="{A0FC6907-E1F6-4D49-8B92-02412FD21B47}" srcOrd="0" destOrd="0" presId="urn:microsoft.com/office/officeart/2005/8/layout/cycle7"/>
    <dgm:cxn modelId="{80A1731B-F60D-4BFA-8D03-5A8DBD649A9C}" type="presOf" srcId="{CA2005F1-B62A-4F85-8B33-5A96DFB2DA63}" destId="{C8A2844F-E075-4439-AADD-4AD597C5BD44}" srcOrd="1" destOrd="0" presId="urn:microsoft.com/office/officeart/2005/8/layout/cycle7"/>
    <dgm:cxn modelId="{41BCB61D-79AF-45E4-9C7E-8B6A62FC974C}" type="presOf" srcId="{1C340D47-02BD-4D94-9A00-29228443F064}" destId="{99808159-BF3A-4A48-BBB3-CAD20D6B7B92}" srcOrd="0" destOrd="0" presId="urn:microsoft.com/office/officeart/2005/8/layout/cycle7"/>
    <dgm:cxn modelId="{0DA56E42-D880-4E51-B493-84512D7286E2}" type="presOf" srcId="{7FF880A6-A8E8-4AE9-A967-ADD6765402A1}" destId="{9230A3DC-08D7-411C-9610-71AA493BABDB}" srcOrd="0" destOrd="0" presId="urn:microsoft.com/office/officeart/2005/8/layout/cycle7"/>
    <dgm:cxn modelId="{2E795969-E677-4B59-8E7F-2A52470B8EC7}" type="presOf" srcId="{568CF2E0-6A28-44E4-AB46-905CCF7340B2}" destId="{CBC0770D-EEE9-4DB4-9651-02111554133F}" srcOrd="1" destOrd="0" presId="urn:microsoft.com/office/officeart/2005/8/layout/cycle7"/>
    <dgm:cxn modelId="{18EA434B-787E-4183-B3AA-DB35D625961F}" srcId="{90A0A624-F337-42B9-824F-D911AE406DE9}" destId="{D7015854-81DB-496D-8051-EBCBA55EA47B}" srcOrd="2" destOrd="0" parTransId="{4B7E80F4-A4F9-4545-9BA5-19A5D9B21093}" sibTransId="{CA2005F1-B62A-4F85-8B33-5A96DFB2DA63}"/>
    <dgm:cxn modelId="{EBCA1374-81D1-4CFA-83EE-C8F67297A1D6}" type="presOf" srcId="{90A0A624-F337-42B9-824F-D911AE406DE9}" destId="{F28B413B-65C5-403A-AF7B-85D8D7A49A77}" srcOrd="0" destOrd="0" presId="urn:microsoft.com/office/officeart/2005/8/layout/cycle7"/>
    <dgm:cxn modelId="{E4A1A779-6B03-4809-8389-3844D0A3B21B}" type="presOf" srcId="{CA2005F1-B62A-4F85-8B33-5A96DFB2DA63}" destId="{1ECEC15F-3DC2-42D7-B2B1-4D558EA96F25}" srcOrd="0" destOrd="0" presId="urn:microsoft.com/office/officeart/2005/8/layout/cycle7"/>
    <dgm:cxn modelId="{B78E5EAD-4CE2-4CFF-B0AD-27EA73BE946C}" type="presOf" srcId="{DCEE8044-739D-45B6-8F9D-44710D540406}" destId="{ACED35D0-1020-414F-B7B2-72A544E1A427}" srcOrd="0" destOrd="0" presId="urn:microsoft.com/office/officeart/2005/8/layout/cycle7"/>
    <dgm:cxn modelId="{45E727C3-144A-452C-829F-10DA5ACC9E11}" srcId="{90A0A624-F337-42B9-824F-D911AE406DE9}" destId="{7FF880A6-A8E8-4AE9-A967-ADD6765402A1}" srcOrd="1" destOrd="0" parTransId="{2871F65E-24B9-49BA-8279-0EAFD7F7F410}" sibTransId="{DCEE8044-739D-45B6-8F9D-44710D540406}"/>
    <dgm:cxn modelId="{B22E77C5-89AC-4B08-907E-8B2CB731443E}" srcId="{90A0A624-F337-42B9-824F-D911AE406DE9}" destId="{1C340D47-02BD-4D94-9A00-29228443F064}" srcOrd="0" destOrd="0" parTransId="{F90A21A6-D48F-4008-860C-8B1346AA787E}" sibTransId="{568CF2E0-6A28-44E4-AB46-905CCF7340B2}"/>
    <dgm:cxn modelId="{EFBFBA8A-52EE-46CC-9BEC-E39026549DC2}" type="presParOf" srcId="{F28B413B-65C5-403A-AF7B-85D8D7A49A77}" destId="{99808159-BF3A-4A48-BBB3-CAD20D6B7B92}" srcOrd="0" destOrd="0" presId="urn:microsoft.com/office/officeart/2005/8/layout/cycle7"/>
    <dgm:cxn modelId="{6639B6C2-3DC6-4EF7-97E3-8320B4F199E6}" type="presParOf" srcId="{F28B413B-65C5-403A-AF7B-85D8D7A49A77}" destId="{8DF36034-2A40-4A1B-AC47-EC00A8705652}" srcOrd="1" destOrd="0" presId="urn:microsoft.com/office/officeart/2005/8/layout/cycle7"/>
    <dgm:cxn modelId="{C3FAA47A-DE74-4A92-B098-47C8DA14C281}" type="presParOf" srcId="{8DF36034-2A40-4A1B-AC47-EC00A8705652}" destId="{CBC0770D-EEE9-4DB4-9651-02111554133F}" srcOrd="0" destOrd="0" presId="urn:microsoft.com/office/officeart/2005/8/layout/cycle7"/>
    <dgm:cxn modelId="{4DF340DF-A656-4042-A666-2A383115DEF1}" type="presParOf" srcId="{F28B413B-65C5-403A-AF7B-85D8D7A49A77}" destId="{9230A3DC-08D7-411C-9610-71AA493BABDB}" srcOrd="2" destOrd="0" presId="urn:microsoft.com/office/officeart/2005/8/layout/cycle7"/>
    <dgm:cxn modelId="{768780B5-E675-4B91-9533-35E98CC478F6}" type="presParOf" srcId="{F28B413B-65C5-403A-AF7B-85D8D7A49A77}" destId="{ACED35D0-1020-414F-B7B2-72A544E1A427}" srcOrd="3" destOrd="0" presId="urn:microsoft.com/office/officeart/2005/8/layout/cycle7"/>
    <dgm:cxn modelId="{E63F62EE-A199-45BB-BB66-821E87850264}" type="presParOf" srcId="{ACED35D0-1020-414F-B7B2-72A544E1A427}" destId="{482F1451-C657-4169-94F5-749CA4CB079B}" srcOrd="0" destOrd="0" presId="urn:microsoft.com/office/officeart/2005/8/layout/cycle7"/>
    <dgm:cxn modelId="{F35CB07C-4673-4733-B20A-4504B33B96DD}" type="presParOf" srcId="{F28B413B-65C5-403A-AF7B-85D8D7A49A77}" destId="{A0FC6907-E1F6-4D49-8B92-02412FD21B47}" srcOrd="4" destOrd="0" presId="urn:microsoft.com/office/officeart/2005/8/layout/cycle7"/>
    <dgm:cxn modelId="{FF3E200B-F53E-4BF6-B649-4C2C48ACBB96}" type="presParOf" srcId="{F28B413B-65C5-403A-AF7B-85D8D7A49A77}" destId="{1ECEC15F-3DC2-42D7-B2B1-4D558EA96F25}" srcOrd="5" destOrd="0" presId="urn:microsoft.com/office/officeart/2005/8/layout/cycle7"/>
    <dgm:cxn modelId="{48DC5760-D04E-46F4-B4C9-A8016FF8E1B2}" type="presParOf" srcId="{1ECEC15F-3DC2-42D7-B2B1-4D558EA96F25}" destId="{C8A2844F-E075-4439-AADD-4AD597C5BD4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08159-BF3A-4A48-BBB3-CAD20D6B7B92}">
      <dsp:nvSpPr>
        <dsp:cNvPr id="0" name=""/>
        <dsp:cNvSpPr/>
      </dsp:nvSpPr>
      <dsp:spPr>
        <a:xfrm>
          <a:off x="1902123" y="-354300"/>
          <a:ext cx="4484904" cy="2091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Arial" panose="020B0604020202020204" pitchFamily="34" charset="0"/>
              <a:cs typeface="Arial" panose="020B0604020202020204" pitchFamily="34" charset="0"/>
            </a:rPr>
            <a:t>Stratégiai elemzés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>
              <a:latin typeface="Arial" panose="020B0604020202020204" pitchFamily="34" charset="0"/>
              <a:cs typeface="Arial" panose="020B0604020202020204" pitchFamily="34" charset="0"/>
            </a:rPr>
            <a:t>Környezet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>
              <a:latin typeface="Arial" panose="020B0604020202020204" pitchFamily="34" charset="0"/>
              <a:cs typeface="Arial" panose="020B0604020202020204" pitchFamily="34" charset="0"/>
            </a:rPr>
            <a:t>Jövőkép, célok, értékek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Erőforrások, képességek, kapacitások</a:t>
          </a:r>
        </a:p>
      </dsp:txBody>
      <dsp:txXfrm>
        <a:off x="1963373" y="-293050"/>
        <a:ext cx="4362404" cy="1968729"/>
      </dsp:txXfrm>
    </dsp:sp>
    <dsp:sp modelId="{8DF36034-2A40-4A1B-AC47-EC00A8705652}">
      <dsp:nvSpPr>
        <dsp:cNvPr id="0" name=""/>
        <dsp:cNvSpPr/>
      </dsp:nvSpPr>
      <dsp:spPr>
        <a:xfrm rot="3334374">
          <a:off x="6396174" y="1841056"/>
          <a:ext cx="757611" cy="422343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9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22877" y="1925525"/>
        <a:ext cx="504205" cy="253405"/>
      </dsp:txXfrm>
    </dsp:sp>
    <dsp:sp modelId="{9230A3DC-08D7-411C-9610-71AA493BABDB}">
      <dsp:nvSpPr>
        <dsp:cNvPr id="0" name=""/>
        <dsp:cNvSpPr/>
      </dsp:nvSpPr>
      <dsp:spPr>
        <a:xfrm>
          <a:off x="4500643" y="2589520"/>
          <a:ext cx="3420236" cy="22326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Arial" panose="020B0604020202020204" pitchFamily="34" charset="0"/>
              <a:cs typeface="Arial" panose="020B0604020202020204" pitchFamily="34" charset="0"/>
            </a:rPr>
            <a:t>Megvalósítás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latin typeface="Arial" panose="020B0604020202020204" pitchFamily="34" charset="0"/>
              <a:cs typeface="Arial" panose="020B0604020202020204" pitchFamily="34" charset="0"/>
            </a:rPr>
            <a:t>Szervezet- és kultúraépítés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Erőforrások szétosztása, a hasznosítás ellenőrzése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latin typeface="Arial" panose="020B0604020202020204" pitchFamily="34" charset="0"/>
              <a:cs typeface="Arial" panose="020B0604020202020204" pitchFamily="34" charset="0"/>
            </a:rPr>
            <a:t>Változtatások megvalósítása</a:t>
          </a:r>
        </a:p>
      </dsp:txBody>
      <dsp:txXfrm>
        <a:off x="4566035" y="2654912"/>
        <a:ext cx="3289452" cy="2101858"/>
      </dsp:txXfrm>
    </dsp:sp>
    <dsp:sp modelId="{ACED35D0-1020-414F-B7B2-72A544E1A427}">
      <dsp:nvSpPr>
        <dsp:cNvPr id="0" name=""/>
        <dsp:cNvSpPr/>
      </dsp:nvSpPr>
      <dsp:spPr>
        <a:xfrm rot="10867522">
          <a:off x="4103207" y="3456739"/>
          <a:ext cx="353314" cy="422343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9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209201" y="3541208"/>
        <a:ext cx="141326" cy="253405"/>
      </dsp:txXfrm>
    </dsp:sp>
    <dsp:sp modelId="{A0FC6907-E1F6-4D49-8B92-02412FD21B47}">
      <dsp:nvSpPr>
        <dsp:cNvPr id="0" name=""/>
        <dsp:cNvSpPr/>
      </dsp:nvSpPr>
      <dsp:spPr>
        <a:xfrm>
          <a:off x="0" y="2408533"/>
          <a:ext cx="4059085" cy="24303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latin typeface="Arial" panose="020B0604020202020204" pitchFamily="34" charset="0"/>
              <a:cs typeface="Arial" panose="020B0604020202020204" pitchFamily="34" charset="0"/>
            </a:rPr>
            <a:t>Stratégiai akcióválasztás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Lehetséges akciók kidolgozása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>
              <a:latin typeface="Arial" panose="020B0604020202020204" pitchFamily="34" charset="0"/>
              <a:cs typeface="Arial" panose="020B0604020202020204" pitchFamily="34" charset="0"/>
            </a:rPr>
            <a:t>Lehetséges akciók összevetése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>
              <a:latin typeface="Arial" panose="020B0604020202020204" pitchFamily="34" charset="0"/>
              <a:cs typeface="Arial" panose="020B0604020202020204" pitchFamily="34" charset="0"/>
            </a:rPr>
            <a:t>Választás, tartalék akciók keresése</a:t>
          </a:r>
        </a:p>
      </dsp:txBody>
      <dsp:txXfrm>
        <a:off x="71182" y="2479715"/>
        <a:ext cx="3916721" cy="2287983"/>
      </dsp:txXfrm>
    </dsp:sp>
    <dsp:sp modelId="{1ECEC15F-3DC2-42D7-B2B1-4D558EA96F25}">
      <dsp:nvSpPr>
        <dsp:cNvPr id="0" name=""/>
        <dsp:cNvSpPr/>
      </dsp:nvSpPr>
      <dsp:spPr>
        <a:xfrm rot="18348096">
          <a:off x="1226468" y="1726092"/>
          <a:ext cx="743648" cy="422343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solidFill>
            <a:srgbClr val="7030A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9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3171" y="1810561"/>
        <a:ext cx="490242" cy="253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C834A-8E5E-4812-83B1-118011851A8E}" type="datetimeFigureOut">
              <a:rPr lang="hu-HU" smtClean="0"/>
              <a:t>2023. 09. 08.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EA2B-01B3-4277-83F6-DF48DED38C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88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EA2B-01B3-4277-83F6-DF48DED38C8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0952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EA2B-01B3-4277-83F6-DF48DED38C88}" type="slidenum">
              <a:rPr lang="hu-HU" smtClean="0"/>
              <a:t>48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375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76598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0073623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14340925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5731447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3471852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03512" y="533400"/>
            <a:ext cx="8856984" cy="1815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br>
              <a:rPr lang="hu-HU" sz="4000" dirty="0"/>
            </a:br>
            <a:endParaRPr lang="hu-H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5480" y="3501008"/>
            <a:ext cx="8287072" cy="7920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u-HU" altLang="hu-HU" sz="6000" b="1" dirty="0">
                <a:solidFill>
                  <a:srgbClr val="00B0F0"/>
                </a:solidFill>
              </a:rPr>
              <a:t>VEZETŐI SZÁMVITEL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1412776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altLang="hu-HU" sz="4000" dirty="0"/>
              <a:t>A vezetői számvitel szerepe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2420888"/>
            <a:ext cx="9258200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hu-HU" altLang="hu-HU" sz="2200" dirty="0"/>
              <a:t>A vezetői számviteli információk egyik legfontosabb típusát a </a:t>
            </a:r>
            <a:r>
              <a:rPr lang="hu-HU" altLang="hu-HU" sz="2200" dirty="0">
                <a:solidFill>
                  <a:srgbClr val="FF0000"/>
                </a:solidFill>
              </a:rPr>
              <a:t>költségadatok</a:t>
            </a:r>
            <a:r>
              <a:rPr lang="hu-HU" altLang="hu-HU" sz="2200" dirty="0"/>
              <a:t> jelentik. </a:t>
            </a:r>
          </a:p>
          <a:p>
            <a:pPr>
              <a:spcBef>
                <a:spcPct val="30000"/>
              </a:spcBef>
            </a:pPr>
            <a:r>
              <a:rPr lang="hu-HU" altLang="hu-HU" sz="2200" dirty="0"/>
              <a:t>A költségadatok felhasználásának területei:</a:t>
            </a:r>
          </a:p>
          <a:p>
            <a:pPr lvl="1">
              <a:spcBef>
                <a:spcPct val="30000"/>
              </a:spcBef>
            </a:pPr>
            <a:r>
              <a:rPr lang="hu-HU" altLang="hu-HU" sz="2200" dirty="0"/>
              <a:t>a termékösszetétellel kapcsolatos döntések meghozatala</a:t>
            </a:r>
          </a:p>
          <a:p>
            <a:pPr lvl="1">
              <a:spcBef>
                <a:spcPct val="30000"/>
              </a:spcBef>
            </a:pPr>
            <a:r>
              <a:rPr lang="hu-HU" altLang="hu-HU" sz="2200" dirty="0"/>
              <a:t>versenystratégia kialakítása</a:t>
            </a:r>
          </a:p>
          <a:p>
            <a:pPr lvl="1">
              <a:spcBef>
                <a:spcPct val="30000"/>
              </a:spcBef>
            </a:pPr>
            <a:r>
              <a:rPr lang="hu-HU" altLang="hu-HU" sz="2200" dirty="0"/>
              <a:t>termékfejlesztési irányok meghatározása</a:t>
            </a:r>
          </a:p>
          <a:p>
            <a:pPr lvl="1">
              <a:spcBef>
                <a:spcPct val="30000"/>
              </a:spcBef>
            </a:pPr>
            <a:r>
              <a:rPr lang="hu-HU" altLang="hu-HU" sz="2200" dirty="0"/>
              <a:t>teljesítmények értékelése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7134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4" y="1484784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profit – egy kis kitérő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6134" y="2492897"/>
            <a:ext cx="8918458" cy="26642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A profit értelmezéséhez tisztáznunk kell néhány alapvető fogalmat!</a:t>
            </a:r>
            <a:br>
              <a:rPr lang="hu-HU" sz="2200" dirty="0"/>
            </a:br>
            <a:endParaRPr lang="hu-HU" sz="2200" dirty="0"/>
          </a:p>
          <a:p>
            <a:r>
              <a:rPr lang="hu-HU" sz="2200" dirty="0"/>
              <a:t>jövedelem </a:t>
            </a:r>
          </a:p>
          <a:p>
            <a:r>
              <a:rPr lang="hu-HU" sz="2200" dirty="0"/>
              <a:t>eredmény</a:t>
            </a:r>
          </a:p>
          <a:p>
            <a:r>
              <a:rPr lang="hu-HU" sz="2200" dirty="0"/>
              <a:t>ráfordítások </a:t>
            </a:r>
          </a:p>
          <a:p>
            <a:r>
              <a:rPr lang="hu-HU" sz="2200" dirty="0"/>
              <a:t>költségek</a:t>
            </a:r>
          </a:p>
          <a:p>
            <a:pPr marL="0" indent="0">
              <a:buNone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929379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3" y="1016410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altLang="hu-HU" sz="4000" dirty="0">
                <a:solidFill>
                  <a:srgbClr val="00B0F0"/>
                </a:solidFill>
              </a:rPr>
              <a:t>Alapfogalmak</a:t>
            </a:r>
            <a:endParaRPr lang="hu-HU" sz="4000" dirty="0">
              <a:solidFill>
                <a:srgbClr val="00B0F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2132856"/>
            <a:ext cx="8640960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09600" indent="-609600" defTabSz="685983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hu-HU" altLang="hu-HU" sz="2200" b="1" dirty="0">
                <a:solidFill>
                  <a:srgbClr val="FF3300"/>
                </a:solidFill>
              </a:rPr>
              <a:t>Bevétel</a:t>
            </a:r>
            <a:r>
              <a:rPr lang="hu-HU" altLang="hu-HU" sz="2200" dirty="0">
                <a:solidFill>
                  <a:srgbClr val="FF3300"/>
                </a:solidFill>
              </a:rPr>
              <a:t>:</a:t>
            </a:r>
            <a:b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Egy </a:t>
            </a:r>
            <a:r>
              <a:rPr lang="hu-HU" altLang="hu-HU" sz="2200" dirty="0">
                <a:solidFill>
                  <a:schemeClr val="accent2">
                    <a:lumMod val="75000"/>
                  </a:schemeClr>
                </a:solidFill>
              </a:rPr>
              <a:t>külső fél 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által </a:t>
            </a:r>
            <a:r>
              <a:rPr lang="hu-HU" altLang="hu-HU" sz="2200" dirty="0">
                <a:solidFill>
                  <a:schemeClr val="accent2">
                    <a:lumMod val="75000"/>
                  </a:schemeClr>
                </a:solidFill>
              </a:rPr>
              <a:t>ELISMERT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érték.</a:t>
            </a:r>
          </a:p>
          <a:p>
            <a:pPr marL="609600" indent="-609600" defTabSz="685983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hu-HU" altLang="hu-HU" sz="2200" b="1" dirty="0">
                <a:solidFill>
                  <a:srgbClr val="FF3300"/>
                </a:solidFill>
              </a:rPr>
              <a:t>Költség</a:t>
            </a:r>
            <a:r>
              <a:rPr lang="hu-HU" altLang="hu-HU" sz="2200" dirty="0">
                <a:solidFill>
                  <a:srgbClr val="FF3300"/>
                </a:solidFill>
              </a:rPr>
              <a:t>:</a:t>
            </a:r>
            <a:b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hu-HU" altLang="hu-HU" sz="2200" dirty="0">
                <a:solidFill>
                  <a:schemeClr val="accent2">
                    <a:lumMod val="75000"/>
                  </a:schemeClr>
                </a:solidFill>
              </a:rPr>
              <a:t>termék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vagy szolgáltatás előállításához,     forgalmazásához </a:t>
            </a:r>
            <a:r>
              <a:rPr lang="hu-HU" altLang="hu-HU" sz="2200" dirty="0">
                <a:solidFill>
                  <a:schemeClr val="accent2">
                    <a:lumMod val="75000"/>
                  </a:schemeClr>
                </a:solidFill>
              </a:rPr>
              <a:t>felhasznált erőforrások</a:t>
            </a:r>
            <a:r>
              <a:rPr lang="hu-HU" altLang="hu-HU" sz="2200" dirty="0">
                <a:solidFill>
                  <a:srgbClr val="FF3300"/>
                </a:solidFill>
              </a:rPr>
              <a:t> 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pénzben kifejezett értéke.</a:t>
            </a:r>
          </a:p>
          <a:p>
            <a:pPr marL="609600" indent="-609600" defTabSz="685983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hu-HU" altLang="hu-HU" sz="2200" b="1" dirty="0">
                <a:solidFill>
                  <a:srgbClr val="FF3300"/>
                </a:solidFill>
              </a:rPr>
              <a:t>Ráfordítás</a:t>
            </a:r>
            <a:r>
              <a:rPr lang="hu-HU" altLang="hu-HU" sz="2200" dirty="0">
                <a:solidFill>
                  <a:srgbClr val="FF3300"/>
                </a:solidFill>
              </a:rPr>
              <a:t>:</a:t>
            </a:r>
            <a:b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sz="2200" dirty="0">
                <a:solidFill>
                  <a:schemeClr val="accent2">
                    <a:lumMod val="75000"/>
                  </a:schemeClr>
                </a:solidFill>
              </a:rPr>
              <a:t>A vállalkozás működéséhez 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szükséges </a:t>
            </a:r>
            <a:r>
              <a:rPr lang="hu-HU" altLang="hu-HU" sz="2200" dirty="0">
                <a:solidFill>
                  <a:schemeClr val="accent2">
                    <a:lumMod val="75000"/>
                  </a:schemeClr>
                </a:solidFill>
              </a:rPr>
              <a:t>erőforrás-felhasználás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pénzben kifejezett értéke. </a:t>
            </a:r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852765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4" y="1124746"/>
            <a:ext cx="7704667" cy="792087"/>
          </a:xfrm>
        </p:spPr>
        <p:txBody>
          <a:bodyPr/>
          <a:lstStyle/>
          <a:p>
            <a:pPr algn="l"/>
            <a:r>
              <a:rPr lang="hu-HU" altLang="hu-HU" dirty="0">
                <a:solidFill>
                  <a:srgbClr val="00B0F0"/>
                </a:solidFill>
              </a:rPr>
              <a:t>Az eredmény</a:t>
            </a:r>
            <a:endParaRPr lang="hu-HU" dirty="0">
              <a:solidFill>
                <a:srgbClr val="00B0F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10408" y="2046438"/>
            <a:ext cx="8754144" cy="3816423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205795" indent="-171496" defTabSz="685983">
              <a:lnSpc>
                <a:spcPct val="11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hu-HU" altLang="hu-HU" sz="2800" dirty="0"/>
              <a:t>Egy adott időszak</a:t>
            </a:r>
            <a:r>
              <a:rPr lang="hu-HU" altLang="hu-HU" sz="2800" dirty="0">
                <a:solidFill>
                  <a:srgbClr val="FF0000"/>
                </a:solidFill>
              </a:rPr>
              <a:t> hozamainak </a:t>
            </a:r>
            <a:r>
              <a:rPr lang="hu-HU" altLang="hu-HU" sz="2800" dirty="0"/>
              <a:t>és</a:t>
            </a:r>
            <a:r>
              <a:rPr lang="hu-HU" altLang="hu-HU" sz="2800" dirty="0">
                <a:solidFill>
                  <a:srgbClr val="FF0000"/>
                </a:solidFill>
              </a:rPr>
              <a:t> ráfordításainak különbözete</a:t>
            </a:r>
          </a:p>
          <a:p>
            <a:pPr marL="205795" indent="-171496" defTabSz="685983">
              <a:lnSpc>
                <a:spcPct val="11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Lehet 0, nyereség, veszteség</a:t>
            </a:r>
          </a:p>
          <a:p>
            <a:pPr marL="205795" indent="-171496" defTabSz="685983">
              <a:lnSpc>
                <a:spcPct val="11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hu-HU" altLang="hu-HU" sz="2800" dirty="0">
                <a:solidFill>
                  <a:srgbClr val="FF0000"/>
                </a:solidFill>
              </a:rPr>
              <a:t>Hozamok értelmezése</a:t>
            </a:r>
            <a:b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hu-HU" altLang="hu-HU" dirty="0">
                <a:solidFill>
                  <a:srgbClr val="00B050"/>
                </a:solidFill>
              </a:rPr>
              <a:t>létrehozott</a:t>
            </a: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teljesítmények várható ellenértéke</a:t>
            </a:r>
            <a:b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hu-HU" altLang="hu-HU" dirty="0">
                <a:solidFill>
                  <a:srgbClr val="FF0000"/>
                </a:solidFill>
              </a:rPr>
              <a:t>értékesített,</a:t>
            </a: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kibocsátott teljesítmények ellenértéke </a:t>
            </a:r>
            <a:b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kibocsátott teljesítmények </a:t>
            </a:r>
            <a:r>
              <a:rPr lang="hu-HU" altLang="hu-HU" dirty="0">
                <a:solidFill>
                  <a:schemeClr val="accent4">
                    <a:lumMod val="75000"/>
                  </a:schemeClr>
                </a:solidFill>
              </a:rPr>
              <a:t>pénzügyileg realizált</a:t>
            </a: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ellenértéke</a:t>
            </a:r>
          </a:p>
          <a:p>
            <a:pPr marL="205795" indent="-171496" defTabSz="685983">
              <a:lnSpc>
                <a:spcPct val="11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hu-HU" altLang="hu-HU" sz="2800" dirty="0">
                <a:solidFill>
                  <a:srgbClr val="FF0000"/>
                </a:solidFill>
              </a:rPr>
              <a:t>Ráfordítások értelmezése</a:t>
            </a:r>
            <a:b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hu-HU" altLang="hu-HU" dirty="0">
                <a:solidFill>
                  <a:srgbClr val="00B050"/>
                </a:solidFill>
              </a:rPr>
              <a:t>létrehozott</a:t>
            </a: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teljesítmények érdekében felmerült ráfordítások</a:t>
            </a:r>
            <a:b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hu-HU" altLang="hu-HU" dirty="0">
                <a:solidFill>
                  <a:srgbClr val="FF0000"/>
                </a:solidFill>
              </a:rPr>
              <a:t>értékesített</a:t>
            </a: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teljesítményekhez kapcsolódó ráfordítások</a:t>
            </a:r>
            <a:b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hu-HU" altLang="hu-HU" dirty="0">
                <a:solidFill>
                  <a:schemeClr val="accent4">
                    <a:lumMod val="75000"/>
                  </a:schemeClr>
                </a:solidFill>
              </a:rPr>
              <a:t>pénzügyileg is realizált</a:t>
            </a:r>
            <a:r>
              <a:rPr lang="hu-HU" alt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teljesítmények ráfordításai</a:t>
            </a:r>
          </a:p>
        </p:txBody>
      </p:sp>
    </p:spTree>
    <p:extLst>
      <p:ext uri="{BB962C8B-B14F-4D97-AF65-F5344CB8AC3E}">
        <p14:creationId xmlns:p14="http://schemas.microsoft.com/office/powerpoint/2010/main" val="867857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3" y="1022924"/>
            <a:ext cx="7704667" cy="792087"/>
          </a:xfrm>
        </p:spPr>
        <p:txBody>
          <a:bodyPr/>
          <a:lstStyle/>
          <a:p>
            <a:pPr algn="l"/>
            <a:r>
              <a:rPr lang="hu-HU" altLang="hu-HU" dirty="0">
                <a:solidFill>
                  <a:srgbClr val="00B0F0"/>
                </a:solidFill>
              </a:rPr>
              <a:t>Az eredmény értelmezése</a:t>
            </a:r>
            <a:endParaRPr lang="hu-HU" dirty="0">
              <a:solidFill>
                <a:srgbClr val="00B0F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2018653"/>
            <a:ext cx="8136904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09600" indent="-609600" defTabSz="685983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hu-HU" altLang="hu-HU" sz="2200" dirty="0">
                <a:solidFill>
                  <a:srgbClr val="00B050"/>
                </a:solidFill>
              </a:rPr>
              <a:t>Létrehozott eredmény</a:t>
            </a:r>
            <a:b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- </a:t>
            </a:r>
            <a:r>
              <a:rPr lang="hu-HU" altLang="hu-HU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megtermelt</a:t>
            </a:r>
          </a:p>
          <a:p>
            <a:pPr marL="609600" indent="-609600" defTabSz="685983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hu-HU" altLang="hu-HU" sz="2200" dirty="0">
                <a:solidFill>
                  <a:srgbClr val="FF0000"/>
                </a:solidFill>
              </a:rPr>
              <a:t>Realizált eredmény</a:t>
            </a:r>
            <a:br>
              <a:rPr lang="hu-HU" altLang="hu-HU" sz="2200" dirty="0">
                <a:solidFill>
                  <a:srgbClr val="FF0000"/>
                </a:solidFill>
              </a:rPr>
            </a:b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- </a:t>
            </a:r>
            <a:r>
              <a:rPr lang="hu-HU" altLang="hu-HU" sz="2200" i="1" dirty="0">
                <a:solidFill>
                  <a:srgbClr val="FF0000"/>
                </a:solidFill>
              </a:rPr>
              <a:t>forgalmazott</a:t>
            </a:r>
          </a:p>
          <a:p>
            <a:pPr marL="609600" indent="-609600" defTabSz="685983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hu-HU" altLang="hu-HU" sz="2200" dirty="0">
                <a:solidFill>
                  <a:schemeClr val="accent4">
                    <a:lumMod val="75000"/>
                  </a:schemeClr>
                </a:solidFill>
              </a:rPr>
              <a:t>Pénzügyileg is realizált</a:t>
            </a:r>
            <a:br>
              <a:rPr lang="hu-HU" altLang="hu-HU" sz="22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- </a:t>
            </a:r>
            <a:r>
              <a:rPr lang="hu-HU" altLang="hu-HU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pénzben is teljesített</a:t>
            </a:r>
          </a:p>
        </p:txBody>
      </p:sp>
    </p:spTree>
    <p:extLst>
      <p:ext uri="{BB962C8B-B14F-4D97-AF65-F5344CB8AC3E}">
        <p14:creationId xmlns:p14="http://schemas.microsoft.com/office/powerpoint/2010/main" val="306219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11156" y="603530"/>
            <a:ext cx="7704667" cy="792087"/>
          </a:xfrm>
        </p:spPr>
        <p:txBody>
          <a:bodyPr/>
          <a:lstStyle/>
          <a:p>
            <a:pPr algn="l"/>
            <a:r>
              <a:rPr lang="hu-HU" dirty="0">
                <a:solidFill>
                  <a:srgbClr val="00B0F0"/>
                </a:solidFill>
              </a:rPr>
              <a:t>Mi a különbség?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5560" y="1601109"/>
            <a:ext cx="9186192" cy="396044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u-HU" altLang="hu-HU" sz="2200" dirty="0">
                <a:solidFill>
                  <a:srgbClr val="7030A0"/>
                </a:solidFill>
              </a:rPr>
              <a:t>Költség, ráfordítás = erőforrás felhasználás </a:t>
            </a:r>
          </a:p>
          <a:p>
            <a:pPr>
              <a:lnSpc>
                <a:spcPct val="120000"/>
              </a:lnSpc>
            </a:pPr>
            <a:r>
              <a:rPr lang="hu-HU" altLang="hu-HU" sz="2200" dirty="0">
                <a:solidFill>
                  <a:srgbClr val="7030A0"/>
                </a:solidFill>
              </a:rPr>
              <a:t>Kiadás = pénzeszköz csökkenés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sz="2200" dirty="0"/>
              <a:t>1. PÉLDA - Ez költség vagy kiadás?</a:t>
            </a:r>
          </a:p>
          <a:p>
            <a:pPr>
              <a:lnSpc>
                <a:spcPct val="120000"/>
              </a:lnSpc>
            </a:pPr>
            <a:r>
              <a:rPr lang="hu-HU" altLang="hu-HU" sz="2200" dirty="0"/>
              <a:t>Ha a gépeket használjuk a termeléshez, van erőforrás felhasználás, de nem történik pénzmozgás, akkor ez………..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sz="2200" dirty="0"/>
              <a:t>2. PÉLDA - Ez költség vagy kiadás?</a:t>
            </a:r>
            <a:endParaRPr lang="hu-HU" altLang="hu-HU" sz="22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hu-HU" altLang="hu-HU" sz="2200" dirty="0"/>
              <a:t>Ha anyagot veszünk készpénzért és betesszük a raktárba, ez…..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sz="2200" dirty="0"/>
              <a:t>3. PÉLDA - Ez költség vagy kiadás?</a:t>
            </a:r>
          </a:p>
          <a:p>
            <a:pPr>
              <a:lnSpc>
                <a:spcPct val="120000"/>
              </a:lnSpc>
            </a:pPr>
            <a:r>
              <a:rPr lang="hu-HU" altLang="hu-HU" sz="2200" dirty="0"/>
              <a:t>Ha bevisszük a raktárból az anyagot az üzembe, és elkezdődik a megmunkálás, akkor ez………</a:t>
            </a:r>
          </a:p>
        </p:txBody>
      </p:sp>
    </p:spTree>
    <p:extLst>
      <p:ext uri="{BB962C8B-B14F-4D97-AF65-F5344CB8AC3E}">
        <p14:creationId xmlns:p14="http://schemas.microsoft.com/office/powerpoint/2010/main" val="4082205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3" y="918728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>
                <a:solidFill>
                  <a:srgbClr val="00B0F0"/>
                </a:solidFill>
              </a:rPr>
              <a:t>Megoldás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7568" y="1710815"/>
            <a:ext cx="9145016" cy="396044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altLang="hu-HU" sz="2200" dirty="0"/>
              <a:t>1. PÉLDA - Ez költség vagy kiadás?</a:t>
            </a:r>
          </a:p>
          <a:p>
            <a:r>
              <a:rPr lang="hu-HU" altLang="hu-HU" sz="2200" dirty="0"/>
              <a:t>Ha a gépeket használjuk a termeléshez, van erőforrás felhasználás, de nem történik pénzmozgás, akkor ez………..</a:t>
            </a:r>
          </a:p>
          <a:p>
            <a:pPr marL="0" indent="0">
              <a:buNone/>
            </a:pPr>
            <a:r>
              <a:rPr lang="hu-HU" altLang="hu-HU" sz="2200" dirty="0">
                <a:solidFill>
                  <a:srgbClr val="FF0000"/>
                </a:solidFill>
              </a:rPr>
              <a:t>KÖLTSÉG!</a:t>
            </a:r>
          </a:p>
          <a:p>
            <a:pPr marL="0" indent="0">
              <a:buNone/>
            </a:pPr>
            <a:r>
              <a:rPr lang="hu-HU" altLang="hu-HU" sz="2200" dirty="0"/>
              <a:t>2. PÉLDA - Ez költség vagy kiadás?</a:t>
            </a:r>
            <a:endParaRPr lang="hu-HU" altLang="hu-HU" sz="2200" dirty="0">
              <a:solidFill>
                <a:srgbClr val="FF0000"/>
              </a:solidFill>
            </a:endParaRPr>
          </a:p>
          <a:p>
            <a:r>
              <a:rPr lang="hu-HU" altLang="hu-HU" sz="2200" dirty="0"/>
              <a:t>Ha anyagot veszünk készpénzért és betesszük a raktárba, ez…..</a:t>
            </a:r>
          </a:p>
          <a:p>
            <a:pPr marL="0" indent="0">
              <a:buNone/>
            </a:pPr>
            <a:r>
              <a:rPr lang="hu-HU" altLang="hu-HU" sz="2200" dirty="0">
                <a:solidFill>
                  <a:srgbClr val="FF0000"/>
                </a:solidFill>
              </a:rPr>
              <a:t>KIADÁS!</a:t>
            </a:r>
          </a:p>
          <a:p>
            <a:pPr marL="0" indent="0">
              <a:buNone/>
            </a:pPr>
            <a:r>
              <a:rPr lang="hu-HU" altLang="hu-HU" sz="2200" dirty="0"/>
              <a:t>3. PÉLDA - Ez költség vagy kiadás?</a:t>
            </a:r>
          </a:p>
          <a:p>
            <a:r>
              <a:rPr lang="hu-HU" altLang="hu-HU" sz="2200" dirty="0"/>
              <a:t>Ha bevisszük a raktárból az anyagot az üzembe, és elkezdődik a megmunkálás, akkor ez………</a:t>
            </a:r>
          </a:p>
          <a:p>
            <a:pPr marL="0" indent="0">
              <a:buNone/>
            </a:pPr>
            <a:r>
              <a:rPr lang="hu-HU" altLang="hu-HU" sz="2200" dirty="0">
                <a:solidFill>
                  <a:srgbClr val="FF0000"/>
                </a:solidFill>
              </a:rPr>
              <a:t>KÖLTSÉG!</a:t>
            </a:r>
          </a:p>
        </p:txBody>
      </p:sp>
    </p:spTree>
    <p:extLst>
      <p:ext uri="{BB962C8B-B14F-4D97-AF65-F5344CB8AC3E}">
        <p14:creationId xmlns:p14="http://schemas.microsoft.com/office/powerpoint/2010/main" val="935637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4" y="1124746"/>
            <a:ext cx="7704667" cy="792087"/>
          </a:xfrm>
        </p:spPr>
        <p:txBody>
          <a:bodyPr/>
          <a:lstStyle/>
          <a:p>
            <a:pPr algn="l"/>
            <a:r>
              <a:rPr lang="hu-HU" altLang="hu-HU" dirty="0">
                <a:solidFill>
                  <a:srgbClr val="00B0F0"/>
                </a:solidFill>
              </a:rPr>
              <a:t>Feladat</a:t>
            </a:r>
            <a:endParaRPr lang="hu-HU" dirty="0">
              <a:solidFill>
                <a:srgbClr val="00B0F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39616" y="2060850"/>
            <a:ext cx="8208912" cy="381642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05795" indent="-171496" defTabSz="685983">
              <a:lnSpc>
                <a:spcPct val="11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hu-HU" altLang="hu-HU" sz="2200" dirty="0"/>
              <a:t>HA</a:t>
            </a:r>
            <a:br>
              <a:rPr lang="hu-HU" altLang="hu-HU" sz="2200" dirty="0"/>
            </a:br>
            <a:r>
              <a:rPr lang="hu-HU" altLang="hu-HU" sz="2200" dirty="0"/>
              <a:t>- 100 db terméket állítottak elő, </a:t>
            </a:r>
            <a:br>
              <a:rPr lang="hu-HU" altLang="hu-HU" sz="2200" dirty="0"/>
            </a:br>
            <a:r>
              <a:rPr lang="hu-HU" altLang="hu-HU" sz="2200" dirty="0"/>
              <a:t>- 90 db-ot adtak el, </a:t>
            </a:r>
            <a:br>
              <a:rPr lang="hu-HU" altLang="hu-HU" sz="2200" dirty="0"/>
            </a:br>
            <a:r>
              <a:rPr lang="hu-HU" altLang="hu-HU" sz="2200" dirty="0"/>
              <a:t>- az eladási ár 5 Ft/db, </a:t>
            </a:r>
            <a:br>
              <a:rPr lang="hu-HU" altLang="hu-HU" sz="2200" dirty="0"/>
            </a:br>
            <a:r>
              <a:rPr lang="hu-HU" altLang="hu-HU" sz="2200" dirty="0"/>
              <a:t>- a követelés felét már kifizette a vevő, </a:t>
            </a:r>
            <a:br>
              <a:rPr lang="hu-HU" altLang="hu-HU" sz="2200" dirty="0"/>
            </a:br>
            <a:r>
              <a:rPr lang="hu-HU" altLang="hu-HU" sz="2200" dirty="0"/>
              <a:t>- a költségek egyben kiadást is jelentenek</a:t>
            </a:r>
            <a:br>
              <a:rPr lang="hu-HU" altLang="hu-HU" sz="2200" dirty="0"/>
            </a:br>
            <a:r>
              <a:rPr lang="hu-HU" altLang="hu-HU" sz="2200" dirty="0"/>
              <a:t>- 1 db termék előállítási költsége 4 Ft/db.</a:t>
            </a:r>
          </a:p>
          <a:p>
            <a:pPr marL="205795" indent="-171496" defTabSz="685983">
              <a:lnSpc>
                <a:spcPct val="11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Mennyi a </a:t>
            </a:r>
            <a:r>
              <a:rPr lang="hu-HU" altLang="hu-HU" sz="2200" dirty="0">
                <a:solidFill>
                  <a:srgbClr val="00B050"/>
                </a:solidFill>
              </a:rPr>
              <a:t>megtermelt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teljesítmény eredmény?</a:t>
            </a:r>
          </a:p>
          <a:p>
            <a:pPr marL="205795" indent="-171496" defTabSz="685983">
              <a:lnSpc>
                <a:spcPct val="11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Mennyi a </a:t>
            </a:r>
            <a:r>
              <a:rPr lang="hu-HU" altLang="hu-HU" sz="2200" dirty="0">
                <a:solidFill>
                  <a:srgbClr val="FF0000"/>
                </a:solidFill>
              </a:rPr>
              <a:t>forgalmazás/értékesítés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eredménye?</a:t>
            </a:r>
          </a:p>
          <a:p>
            <a:pPr marL="205795" indent="-171496" defTabSz="685983">
              <a:lnSpc>
                <a:spcPct val="11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Mennyi a </a:t>
            </a:r>
            <a:r>
              <a:rPr lang="hu-HU" altLang="hu-HU" sz="2200" dirty="0">
                <a:solidFill>
                  <a:schemeClr val="accent4">
                    <a:lumMod val="75000"/>
                  </a:schemeClr>
                </a:solidFill>
              </a:rPr>
              <a:t>pénzügyileg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u-HU" altLang="hu-HU" sz="2200" dirty="0">
                <a:solidFill>
                  <a:schemeClr val="accent4">
                    <a:lumMod val="75000"/>
                  </a:schemeClr>
                </a:solidFill>
              </a:rPr>
              <a:t>realizált 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eredmény?</a:t>
            </a:r>
          </a:p>
        </p:txBody>
      </p:sp>
    </p:spTree>
    <p:extLst>
      <p:ext uri="{BB962C8B-B14F-4D97-AF65-F5344CB8AC3E}">
        <p14:creationId xmlns:p14="http://schemas.microsoft.com/office/powerpoint/2010/main" val="4199388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4" y="1124746"/>
            <a:ext cx="7704667" cy="792087"/>
          </a:xfrm>
        </p:spPr>
        <p:txBody>
          <a:bodyPr/>
          <a:lstStyle/>
          <a:p>
            <a:pPr algn="l"/>
            <a:r>
              <a:rPr lang="hu-HU" altLang="hu-HU" dirty="0">
                <a:solidFill>
                  <a:srgbClr val="00B0F0"/>
                </a:solidFill>
              </a:rPr>
              <a:t>Megoldás</a:t>
            </a:r>
            <a:endParaRPr lang="hu-HU" dirty="0">
              <a:solidFill>
                <a:srgbClr val="00B0F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39616" y="2060850"/>
            <a:ext cx="7571184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205795" indent="-171496" defTabSz="685983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hu-HU" altLang="hu-HU" sz="2200" b="1" dirty="0">
                <a:solidFill>
                  <a:srgbClr val="00B050"/>
                </a:solidFill>
              </a:rPr>
              <a:t>Megtermelt</a:t>
            </a:r>
            <a:r>
              <a:rPr lang="hu-HU" altLang="hu-HU" sz="2200" dirty="0">
                <a:solidFill>
                  <a:srgbClr val="00B050"/>
                </a:solidFill>
              </a:rPr>
              <a:t> 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eredmény</a:t>
            </a:r>
            <a:b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u-HU" altLang="hu-HU" sz="2200" dirty="0">
                <a:solidFill>
                  <a:srgbClr val="00B050"/>
                </a:solidFill>
              </a:rPr>
              <a:t>100 db 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 (5-4) Ft/db = </a:t>
            </a:r>
            <a:r>
              <a:rPr lang="hu-HU" altLang="hu-HU" sz="2200" dirty="0">
                <a:solidFill>
                  <a:srgbClr val="00B050"/>
                </a:solidFill>
              </a:rPr>
              <a:t>100 Ft</a:t>
            </a:r>
            <a:b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hu-HU" altLang="hu-HU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05795" indent="-171496" defTabSz="685983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hu-HU" altLang="hu-HU" sz="2200" b="1" dirty="0">
                <a:solidFill>
                  <a:srgbClr val="FF0000"/>
                </a:solidFill>
              </a:rPr>
              <a:t>Forgalmazás/értékesítés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eredmény</a:t>
            </a:r>
            <a:b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hu-HU" altLang="hu-HU" sz="2200" dirty="0">
                <a:solidFill>
                  <a:srgbClr val="FF0000"/>
                </a:solidFill>
              </a:rPr>
              <a:t>90 db 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 (5-4) Ft/db = </a:t>
            </a:r>
            <a:r>
              <a:rPr lang="hu-HU" altLang="hu-HU" sz="2200" dirty="0">
                <a:solidFill>
                  <a:srgbClr val="FF0000"/>
                </a:solidFill>
              </a:rPr>
              <a:t>90 Ft</a:t>
            </a:r>
            <a:b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hu-HU" altLang="hu-HU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05795" indent="-171496" defTabSz="685983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hu-HU" altLang="hu-HU" sz="2200" b="1" dirty="0">
                <a:solidFill>
                  <a:schemeClr val="accent4">
                    <a:lumMod val="75000"/>
                  </a:schemeClr>
                </a:solidFill>
              </a:rPr>
              <a:t>Pénzügyileg</a:t>
            </a:r>
            <a:r>
              <a:rPr lang="hu-HU" altLang="hu-HU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u-HU" altLang="hu-HU" sz="2200" b="1" dirty="0">
                <a:solidFill>
                  <a:schemeClr val="accent4">
                    <a:lumMod val="75000"/>
                  </a:schemeClr>
                </a:solidFill>
              </a:rPr>
              <a:t>realizált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eredmény</a:t>
            </a:r>
            <a:b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hu-HU" altLang="hu-HU" sz="2200" dirty="0">
                <a:solidFill>
                  <a:schemeClr val="accent4">
                    <a:lumMod val="75000"/>
                  </a:schemeClr>
                </a:solidFill>
              </a:rPr>
              <a:t>45 db 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 5 Ft/db – </a:t>
            </a:r>
            <a:r>
              <a:rPr lang="hu-HU" altLang="hu-HU" sz="2200" dirty="0">
                <a:solidFill>
                  <a:schemeClr val="accent4">
                    <a:lumMod val="75000"/>
                  </a:schemeClr>
                </a:solidFill>
              </a:rPr>
              <a:t>100 db</a:t>
            </a: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4 Ft/db =</a:t>
            </a:r>
            <a:b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u-HU" altLang="hu-H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225Ft – 400Ft = </a:t>
            </a:r>
            <a:r>
              <a:rPr lang="hu-HU" altLang="hu-HU" sz="2200" dirty="0">
                <a:solidFill>
                  <a:schemeClr val="accent4">
                    <a:lumMod val="75000"/>
                  </a:schemeClr>
                </a:solidFill>
              </a:rPr>
              <a:t>- 175 Ft</a:t>
            </a:r>
          </a:p>
        </p:txBody>
      </p:sp>
    </p:spTree>
    <p:extLst>
      <p:ext uri="{BB962C8B-B14F-4D97-AF65-F5344CB8AC3E}">
        <p14:creationId xmlns:p14="http://schemas.microsoft.com/office/powerpoint/2010/main" val="2724562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975314"/>
            <a:ext cx="9206490" cy="792087"/>
          </a:xfrm>
        </p:spPr>
        <p:txBody>
          <a:bodyPr>
            <a:normAutofit fontScale="90000"/>
          </a:bodyPr>
          <a:lstStyle/>
          <a:p>
            <a:pPr algn="l"/>
            <a:r>
              <a:rPr lang="hu-HU" altLang="hu-HU" dirty="0">
                <a:solidFill>
                  <a:srgbClr val="00B0F0"/>
                </a:solidFill>
              </a:rPr>
              <a:t>Az eredmény számviteli értelmezése</a:t>
            </a:r>
            <a:endParaRPr lang="hu-HU" dirty="0">
              <a:solidFill>
                <a:srgbClr val="00B0F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2015037"/>
            <a:ext cx="9577064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altLang="hu-HU" sz="2200" b="1" dirty="0"/>
              <a:t>Bevétel</a:t>
            </a:r>
            <a:r>
              <a:rPr lang="hu-HU" altLang="hu-HU" sz="2200" dirty="0"/>
              <a:t>: külső fél által elismert érték, tehát a forgalmazáshoz kötődik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sz="2200" dirty="0"/>
          </a:p>
          <a:p>
            <a:r>
              <a:rPr lang="hu-HU" altLang="hu-HU" sz="2200" dirty="0"/>
              <a:t> </a:t>
            </a:r>
            <a:r>
              <a:rPr lang="hu-HU" altLang="hu-HU" sz="2200" b="1" dirty="0"/>
              <a:t>Eredmény</a:t>
            </a:r>
            <a:r>
              <a:rPr lang="hu-HU" altLang="hu-HU" sz="2200" dirty="0"/>
              <a:t>: bevételek és a </a:t>
            </a:r>
            <a:r>
              <a:rPr lang="hu-HU" altLang="hu-HU" sz="2200" b="1" u="sng" dirty="0"/>
              <a:t>bevételszerzés érdekében felmerült ráfordítások </a:t>
            </a:r>
            <a:r>
              <a:rPr lang="hu-HU" altLang="hu-HU" sz="2200" dirty="0"/>
              <a:t>különbsége</a:t>
            </a:r>
            <a:br>
              <a:rPr lang="hu-HU" altLang="hu-HU" sz="2200" dirty="0"/>
            </a:br>
            <a:endParaRPr lang="hu-HU" altLang="hu-HU" sz="2200" dirty="0"/>
          </a:p>
          <a:p>
            <a:r>
              <a:rPr lang="hu-HU" altLang="hu-HU" sz="2200" dirty="0"/>
              <a:t> Az előző példa alapján </a:t>
            </a:r>
            <a:r>
              <a:rPr lang="hu-HU" altLang="hu-HU" sz="2200" dirty="0">
                <a:solidFill>
                  <a:srgbClr val="FF0000"/>
                </a:solidFill>
              </a:rPr>
              <a:t>a </a:t>
            </a:r>
            <a:r>
              <a:rPr lang="hu-HU" altLang="hu-HU" sz="2200" b="1" dirty="0">
                <a:solidFill>
                  <a:srgbClr val="FF0000"/>
                </a:solidFill>
              </a:rPr>
              <a:t>számvitelben</a:t>
            </a:r>
            <a:r>
              <a:rPr lang="hu-HU" altLang="hu-HU" sz="2200" dirty="0">
                <a:solidFill>
                  <a:srgbClr val="FF0000"/>
                </a:solidFill>
              </a:rPr>
              <a:t> </a:t>
            </a:r>
            <a:br>
              <a:rPr lang="hu-HU" altLang="hu-HU" sz="2200" dirty="0">
                <a:solidFill>
                  <a:srgbClr val="FF0000"/>
                </a:solidFill>
              </a:rPr>
            </a:br>
            <a:r>
              <a:rPr lang="hu-HU" altLang="hu-HU" sz="2200" dirty="0">
                <a:solidFill>
                  <a:srgbClr val="FF0000"/>
                </a:solidFill>
              </a:rPr>
              <a:t>a forgalmazáshoz, azaz  az értékesítéshez kötődik </a:t>
            </a:r>
            <a:r>
              <a:rPr lang="hu-HU" altLang="hu-HU" sz="2200" dirty="0"/>
              <a:t>az eredmény: </a:t>
            </a:r>
            <a:br>
              <a:rPr lang="hu-HU" altLang="hu-HU" sz="2200" dirty="0"/>
            </a:br>
            <a:r>
              <a:rPr lang="hu-HU" altLang="hu-HU" sz="2200" dirty="0"/>
              <a:t>                      </a:t>
            </a:r>
            <a:r>
              <a:rPr lang="hu-HU" altLang="hu-HU" sz="2200" dirty="0">
                <a:solidFill>
                  <a:srgbClr val="FF0000"/>
                </a:solidFill>
              </a:rPr>
              <a:t>90 db </a:t>
            </a:r>
            <a:r>
              <a:rPr lang="hu-HU" altLang="hu-HU" sz="2200" dirty="0"/>
              <a:t>x (5-4) Ft/db = 90 Ft</a:t>
            </a:r>
          </a:p>
        </p:txBody>
      </p:sp>
    </p:spTree>
    <p:extLst>
      <p:ext uri="{BB962C8B-B14F-4D97-AF65-F5344CB8AC3E}">
        <p14:creationId xmlns:p14="http://schemas.microsoft.com/office/powerpoint/2010/main" val="250661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3592" y="620688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tantárgy célja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51394" y="1412775"/>
            <a:ext cx="8497133" cy="41764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2200" dirty="0"/>
              <a:t>Ismerjék meg a tanulók:</a:t>
            </a:r>
          </a:p>
          <a:p>
            <a:pPr>
              <a:lnSpc>
                <a:spcPct val="110000"/>
              </a:lnSpc>
            </a:pPr>
            <a:r>
              <a:rPr lang="hu-HU" sz="2200" dirty="0"/>
              <a:t>a profittal kapcsolatos alapvető, számviteli törvény szerinti elszámolási logikát,</a:t>
            </a:r>
          </a:p>
          <a:p>
            <a:pPr>
              <a:lnSpc>
                <a:spcPct val="110000"/>
              </a:lnSpc>
            </a:pPr>
            <a:r>
              <a:rPr lang="hu-HU" sz="2200" dirty="0"/>
              <a:t>a költségekkel kapcsolatos fogalmakat, </a:t>
            </a:r>
          </a:p>
          <a:p>
            <a:pPr>
              <a:lnSpc>
                <a:spcPct val="110000"/>
              </a:lnSpc>
            </a:pPr>
            <a:r>
              <a:rPr lang="hu-HU" sz="2200" dirty="0"/>
              <a:t>a költségek nyilvántartásának számviteli törvény szerinti lehetőségeit,</a:t>
            </a:r>
          </a:p>
          <a:p>
            <a:pPr>
              <a:lnSpc>
                <a:spcPct val="110000"/>
              </a:lnSpc>
            </a:pPr>
            <a:r>
              <a:rPr lang="hu-HU" sz="2200" dirty="0"/>
              <a:t>az a költséggazdálkodás és eredménytervezés alapvető módszereit</a:t>
            </a:r>
          </a:p>
          <a:p>
            <a:pPr>
              <a:lnSpc>
                <a:spcPct val="110000"/>
              </a:lnSpc>
            </a:pPr>
            <a:r>
              <a:rPr lang="hu-HU" sz="2200" dirty="0"/>
              <a:t>a vezetői döntés-előkészítés számviteli információs rendszerét!</a:t>
            </a:r>
          </a:p>
        </p:txBody>
      </p:sp>
    </p:spTree>
    <p:extLst>
      <p:ext uri="{BB962C8B-B14F-4D97-AF65-F5344CB8AC3E}">
        <p14:creationId xmlns:p14="http://schemas.microsoft.com/office/powerpoint/2010/main" val="4110829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47528" y="836714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>
                <a:solidFill>
                  <a:srgbClr val="00B0F0"/>
                </a:solidFill>
              </a:rPr>
              <a:t>Hova lett 10 db termék? </a:t>
            </a:r>
            <a:r>
              <a:rPr lang="hu-HU" sz="4000" dirty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hu-HU" sz="4000" dirty="0">
              <a:solidFill>
                <a:srgbClr val="00B0F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628801"/>
            <a:ext cx="9352220" cy="381642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05795" indent="-171496" defTabSz="685983">
              <a:lnSpc>
                <a:spcPct val="12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hu-HU" sz="2200" dirty="0"/>
              <a:t>Ha a következő időszakban sikerül eladni, akkor számoljuk el az eredményét!</a:t>
            </a:r>
          </a:p>
          <a:p>
            <a:pPr marL="205795" indent="-171496" defTabSz="685983">
              <a:lnSpc>
                <a:spcPct val="12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hu-HU" sz="2200" dirty="0"/>
              <a:t>Az eladási ára változhat, de az önköltsége nem!</a:t>
            </a:r>
          </a:p>
          <a:p>
            <a:pPr marL="205795" indent="-171496" defTabSz="685983">
              <a:lnSpc>
                <a:spcPct val="12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hu-HU" sz="2200" dirty="0"/>
              <a:t>Ha nem sikerül eladni, az veszteség lesz… selejtezzük</a:t>
            </a:r>
          </a:p>
          <a:p>
            <a:pPr marL="205795" indent="-171496" defTabSz="685983">
              <a:lnSpc>
                <a:spcPct val="12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hu-HU" sz="2200" dirty="0"/>
              <a:t>Ebben az átmeneti időszakban eszközként tartjuk nyilván</a:t>
            </a:r>
          </a:p>
          <a:p>
            <a:pPr marL="34299" indent="0" defTabSz="685983">
              <a:lnSpc>
                <a:spcPct val="12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hu-HU" sz="2200" i="1" dirty="0"/>
              <a:t>Saját termelésű készletként</a:t>
            </a:r>
          </a:p>
          <a:p>
            <a:pPr marL="205795" indent="-171496" defTabSz="685983">
              <a:lnSpc>
                <a:spcPct val="12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hu-HU" sz="2200" dirty="0"/>
              <a:t>Az összes költségből (100 db) csak 90 db termék költsége számolható el az eredmény számításakor, csökkentésként</a:t>
            </a:r>
          </a:p>
          <a:p>
            <a:pPr marL="205795" indent="-171496" defTabSz="685983">
              <a:lnSpc>
                <a:spcPct val="12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hu-HU" sz="2200" dirty="0"/>
              <a:t>A maradék 10 db költségeit a </a:t>
            </a:r>
            <a:r>
              <a:rPr lang="hu-HU" sz="2200" dirty="0" err="1"/>
              <a:t>szv.tv</a:t>
            </a:r>
            <a:r>
              <a:rPr lang="hu-HU" sz="2200" dirty="0"/>
              <a:t>. </a:t>
            </a:r>
          </a:p>
          <a:p>
            <a:pPr marL="34299" indent="0" defTabSz="685983">
              <a:lnSpc>
                <a:spcPct val="12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None/>
              <a:defRPr/>
            </a:pPr>
            <a:r>
              <a:rPr lang="hu-HU" sz="2200" dirty="0">
                <a:solidFill>
                  <a:srgbClr val="FF0000"/>
                </a:solidFill>
              </a:rPr>
              <a:t>AKTIVÁLT SAJÁT TELJESÍTMÉNYNEK </a:t>
            </a:r>
            <a:r>
              <a:rPr lang="hu-HU" sz="2200" dirty="0"/>
              <a:t>nevezi</a:t>
            </a:r>
          </a:p>
        </p:txBody>
      </p:sp>
    </p:spTree>
    <p:extLst>
      <p:ext uri="{BB962C8B-B14F-4D97-AF65-F5344CB8AC3E}">
        <p14:creationId xmlns:p14="http://schemas.microsoft.com/office/powerpoint/2010/main" val="3175337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39616" y="2060850"/>
            <a:ext cx="7571184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200" dirty="0"/>
              <a:t>A profit számviteli törvény szerinti értelmezése után fontos, hogy megértsük a vállalkozás működésének nem automatikus velejárója, hogy képes lesz jövedelmet előállítani, azaz profitot.</a:t>
            </a:r>
          </a:p>
          <a:p>
            <a:pPr marL="0" indent="0" algn="ctr">
              <a:buNone/>
            </a:pPr>
            <a:endParaRPr lang="hu-HU" sz="2200" dirty="0"/>
          </a:p>
          <a:p>
            <a:pPr marL="0" indent="0" algn="ctr">
              <a:buNone/>
            </a:pPr>
            <a:r>
              <a:rPr lang="hu-HU" sz="2200" dirty="0"/>
              <a:t>Egy következő fontos fogalom a KOCKÁZAT, </a:t>
            </a:r>
            <a:br>
              <a:rPr lang="hu-HU" sz="2200" dirty="0"/>
            </a:br>
            <a:r>
              <a:rPr lang="hu-HU" sz="2200" dirty="0"/>
              <a:t>és ennek kezelése a szervezetben a STRATÉGIAI tervezés</a:t>
            </a:r>
          </a:p>
          <a:p>
            <a:pPr algn="ctr"/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194875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4" y="1124746"/>
            <a:ext cx="7704667" cy="792087"/>
          </a:xfrm>
        </p:spPr>
        <p:txBody>
          <a:bodyPr/>
          <a:lstStyle/>
          <a:p>
            <a:pPr algn="l"/>
            <a:r>
              <a:rPr lang="hu-HU" dirty="0"/>
              <a:t>A kockázat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7568" y="1943396"/>
            <a:ext cx="9289032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200" dirty="0"/>
              <a:t>A kockázat, olyan a tevékenységet befolyásoló tényező, amely sok esetben ismert a szervezet számára, azonban a bekövetkezésének valószínűsége és hatásának mértéke csupán becsülhető</a:t>
            </a:r>
          </a:p>
          <a:p>
            <a:r>
              <a:rPr lang="hu-HU" sz="2200" dirty="0"/>
              <a:t>A kockázat </a:t>
            </a:r>
            <a:r>
              <a:rPr lang="hu-HU" sz="2200" b="1" dirty="0"/>
              <a:t>nem</a:t>
            </a:r>
            <a:r>
              <a:rPr lang="hu-HU" sz="2200" dirty="0"/>
              <a:t> egy negatív jelző befolyásolhat mind pozitív és negatív irányba!</a:t>
            </a:r>
          </a:p>
          <a:p>
            <a:r>
              <a:rPr lang="hu-HU" sz="2200" dirty="0"/>
              <a:t>A vállalatoknak sokszor kockázatos döntéseket kell meghozniuk a siker érdekében, a magas kockázattűrésű vállalatoknak </a:t>
            </a:r>
            <a:r>
              <a:rPr lang="hu-HU" sz="2200" b="1" dirty="0"/>
              <a:t>versenyelőnye</a:t>
            </a:r>
            <a:r>
              <a:rPr lang="hu-HU" sz="2200" dirty="0"/>
              <a:t> származhat ebből a vállalati kompetenciából, hiszen képesek magas kockázatú helyzetekben is a megfelelő döntést meghozni</a:t>
            </a:r>
          </a:p>
        </p:txBody>
      </p:sp>
    </p:spTree>
    <p:extLst>
      <p:ext uri="{BB962C8B-B14F-4D97-AF65-F5344CB8AC3E}">
        <p14:creationId xmlns:p14="http://schemas.microsoft.com/office/powerpoint/2010/main" val="3011239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4" y="1124746"/>
            <a:ext cx="7704667" cy="792087"/>
          </a:xfrm>
        </p:spPr>
        <p:txBody>
          <a:bodyPr/>
          <a:lstStyle/>
          <a:p>
            <a:pPr algn="l"/>
            <a:r>
              <a:rPr lang="hu-HU" dirty="0"/>
              <a:t>A </a:t>
            </a:r>
            <a:r>
              <a:rPr lang="hu-HU" sz="4000" dirty="0"/>
              <a:t>kockázatok</a:t>
            </a:r>
            <a:r>
              <a:rPr lang="hu-HU" dirty="0"/>
              <a:t> szerepe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2104555"/>
            <a:ext cx="9793088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/>
            <a:r>
              <a:rPr lang="hu-HU" sz="2200" dirty="0"/>
              <a:t>A kockázatok kezelése a valószínűség számításra épül</a:t>
            </a:r>
          </a:p>
          <a:p>
            <a:pPr lvl="1"/>
            <a:r>
              <a:rPr lang="hu-HU" sz="2200" dirty="0"/>
              <a:t>A vállalatoknak a siker érdekében tudniuk kell kezelni a kockázatokat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u-HU" sz="2200" dirty="0"/>
              <a:t>Megfelelő kockázatkezelési rendszer kiépítése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u-HU" sz="2200" dirty="0"/>
              <a:t>A vállalati külső és belső környezet folyamatos nyomon követése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u-HU" sz="2200" dirty="0"/>
              <a:t>Aktív tevékenység a negatív tényezők ellehetetlenítésére és a pozitív tényezők bekövetkezésének elősegítésére</a:t>
            </a:r>
          </a:p>
          <a:p>
            <a:pPr marL="914400" lvl="2" indent="0">
              <a:buNone/>
            </a:pPr>
            <a:endParaRPr lang="hu-HU" sz="2200" dirty="0"/>
          </a:p>
          <a:p>
            <a:pPr marL="457200" lvl="1" indent="0">
              <a:buNone/>
            </a:pPr>
            <a:r>
              <a:rPr lang="hu-HU" sz="2200" b="1" dirty="0">
                <a:solidFill>
                  <a:srgbClr val="FF0000"/>
                </a:solidFill>
              </a:rPr>
              <a:t>A vezetői számviteli információs rendszer a kockázatok kezeléséhez kapcsolódó belső adatszolgáltatás legfontosabb eszköze</a:t>
            </a:r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4294967295"/>
          </p:nvPr>
        </p:nvSpPr>
        <p:spPr>
          <a:xfrm>
            <a:off x="5106988" y="6108700"/>
            <a:ext cx="70850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altLang="hu-HU"/>
              <a:t>gombaszogi.ildiko@uni-obuda.hu</a:t>
            </a:r>
          </a:p>
        </p:txBody>
      </p:sp>
      <p:sp>
        <p:nvSpPr>
          <p:cNvPr id="9" name="Nap 8"/>
          <p:cNvSpPr/>
          <p:nvPr/>
        </p:nvSpPr>
        <p:spPr>
          <a:xfrm>
            <a:off x="10210800" y="6381328"/>
            <a:ext cx="410344" cy="33833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3291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3592" y="656579"/>
            <a:ext cx="8702434" cy="792087"/>
          </a:xfrm>
        </p:spPr>
        <p:txBody>
          <a:bodyPr>
            <a:noAutofit/>
          </a:bodyPr>
          <a:lstStyle/>
          <a:p>
            <a:pPr algn="l"/>
            <a:r>
              <a:rPr lang="hu-HU" sz="2800" dirty="0"/>
              <a:t>Kockázatok csökkentése – </a:t>
            </a:r>
            <a:br>
              <a:rPr lang="hu-HU" sz="2800" dirty="0"/>
            </a:br>
            <a:r>
              <a:rPr lang="hu-HU" sz="2800" dirty="0"/>
              <a:t>stratégiai és operatív tervezés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5560" y="1706891"/>
            <a:ext cx="9433048" cy="4890461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hu-HU" altLang="hu-HU" sz="3100" dirty="0"/>
              <a:t>A </a:t>
            </a:r>
            <a:r>
              <a:rPr lang="hu-HU" altLang="hu-HU" sz="3100" b="1" dirty="0"/>
              <a:t>stratégiai tervezés </a:t>
            </a:r>
            <a:r>
              <a:rPr lang="hu-HU" altLang="hu-HU" sz="3100" dirty="0"/>
              <a:t>keretében a kitűzött </a:t>
            </a:r>
            <a:r>
              <a:rPr lang="hu-HU" altLang="hu-HU" sz="3100" b="1" dirty="0">
                <a:solidFill>
                  <a:schemeClr val="accent5">
                    <a:lumMod val="75000"/>
                  </a:schemeClr>
                </a:solidFill>
              </a:rPr>
              <a:t>célokat</a:t>
            </a:r>
            <a:r>
              <a:rPr lang="hu-HU" altLang="hu-HU" sz="3100" dirty="0"/>
              <a:t> és az elérésükhöz alkalmas </a:t>
            </a:r>
            <a:r>
              <a:rPr lang="hu-HU" altLang="hu-HU" sz="3100" b="1" dirty="0">
                <a:solidFill>
                  <a:schemeClr val="accent5">
                    <a:lumMod val="75000"/>
                  </a:schemeClr>
                </a:solidFill>
              </a:rPr>
              <a:t>eszközöket és módszereket </a:t>
            </a:r>
            <a:r>
              <a:rPr lang="hu-HU" altLang="hu-HU" sz="3100" dirty="0"/>
              <a:t>rögzítik. </a:t>
            </a:r>
          </a:p>
          <a:p>
            <a:pPr>
              <a:lnSpc>
                <a:spcPct val="120000"/>
              </a:lnSpc>
            </a:pPr>
            <a:r>
              <a:rPr lang="hu-HU" altLang="hu-HU" sz="3100" dirty="0"/>
              <a:t>Az </a:t>
            </a:r>
            <a:r>
              <a:rPr lang="hu-HU" altLang="hu-HU" sz="3100" b="1" dirty="0"/>
              <a:t>operatív tervben </a:t>
            </a:r>
            <a:r>
              <a:rPr lang="hu-HU" altLang="hu-HU" sz="3100" dirty="0"/>
              <a:t>a </a:t>
            </a:r>
            <a:r>
              <a:rPr lang="hu-HU" altLang="hu-HU" sz="3100" b="1" dirty="0">
                <a:solidFill>
                  <a:schemeClr val="accent5">
                    <a:lumMod val="75000"/>
                  </a:schemeClr>
                </a:solidFill>
              </a:rPr>
              <a:t>teljesítmény előállítás és felhasználás </a:t>
            </a:r>
            <a:r>
              <a:rPr lang="hu-HU" altLang="hu-HU" sz="3100" b="1" u="sng" dirty="0">
                <a:solidFill>
                  <a:schemeClr val="accent5">
                    <a:lumMod val="75000"/>
                  </a:schemeClr>
                </a:solidFill>
              </a:rPr>
              <a:t>rövidtávú</a:t>
            </a:r>
            <a:r>
              <a:rPr lang="hu-HU" altLang="hu-HU" sz="3100" b="1" dirty="0">
                <a:solidFill>
                  <a:schemeClr val="accent5">
                    <a:lumMod val="75000"/>
                  </a:schemeClr>
                </a:solidFill>
              </a:rPr>
              <a:t> összehangolása történik</a:t>
            </a:r>
            <a:r>
              <a:rPr lang="hu-HU" altLang="hu-HU" sz="3100" dirty="0"/>
              <a:t>, amelynek keretében adott kapacitásokból és termékkínálatból indulunk ki. 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hu-HU" altLang="hu-HU" sz="2900" dirty="0"/>
              <a:t> Az erőforrások optimális felhasználása, a gyártási folyamat és a rendelések megtervezése operatív szintű feladat. 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hu-HU" altLang="hu-HU" sz="2900" dirty="0"/>
              <a:t>A piaci helyzet elemzése alapján meghatározható az értékesítési terv és a tárgyévi lehetőségekkel együtt a termelési terv legfontosabb dokumentációi. 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hu-HU" altLang="hu-HU" sz="2900" dirty="0"/>
              <a:t>A kapacitás  és beruházás tervezés a termelési terv belső vállalati feltételrendszerét vizsgálja.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hu-HU" altLang="hu-HU" sz="2900" dirty="0"/>
              <a:t>A költségtervezés kiindulópontját a termelési terv képezi.</a:t>
            </a:r>
            <a:endParaRPr lang="hu-HU" sz="2900" dirty="0"/>
          </a:p>
        </p:txBody>
      </p:sp>
    </p:spTree>
    <p:extLst>
      <p:ext uri="{BB962C8B-B14F-4D97-AF65-F5344CB8AC3E}">
        <p14:creationId xmlns:p14="http://schemas.microsoft.com/office/powerpoint/2010/main" val="4221271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67608" y="421612"/>
            <a:ext cx="8640960" cy="631124"/>
          </a:xfrm>
        </p:spPr>
        <p:txBody>
          <a:bodyPr>
            <a:noAutofit/>
          </a:bodyPr>
          <a:lstStyle/>
          <a:p>
            <a:r>
              <a:rPr lang="hu-HU" sz="2400" dirty="0"/>
              <a:t>A stratégiai elemzés alapelemei és a </a:t>
            </a:r>
            <a:r>
              <a:rPr lang="hu-HU" sz="2400" dirty="0">
                <a:solidFill>
                  <a:schemeClr val="accent5">
                    <a:lumMod val="75000"/>
                  </a:schemeClr>
                </a:solidFill>
              </a:rPr>
              <a:t>vezetői számvitel</a:t>
            </a:r>
          </a:p>
        </p:txBody>
      </p:sp>
      <p:graphicFrame>
        <p:nvGraphicFramePr>
          <p:cNvPr id="9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976454"/>
              </p:ext>
            </p:extLst>
          </p:nvPr>
        </p:nvGraphicFramePr>
        <p:xfrm>
          <a:off x="2279576" y="1484784"/>
          <a:ext cx="7920880" cy="4663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9773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53825" y="908720"/>
            <a:ext cx="8846450" cy="792087"/>
          </a:xfrm>
        </p:spPr>
        <p:txBody>
          <a:bodyPr>
            <a:noAutofit/>
          </a:bodyPr>
          <a:lstStyle/>
          <a:p>
            <a:pPr algn="l"/>
            <a:r>
              <a:rPr lang="hu-HU" sz="4000" dirty="0"/>
              <a:t>Erőforrás-alapú stratégiai felfogás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53825" y="1844825"/>
            <a:ext cx="9042775" cy="432047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hu-HU" sz="2200" dirty="0"/>
              <a:t>Alapja a vállalati erőforrások értékelése. </a:t>
            </a:r>
          </a:p>
          <a:p>
            <a:pPr>
              <a:buNone/>
            </a:pPr>
            <a:r>
              <a:rPr lang="hu-HU" sz="2200" dirty="0"/>
              <a:t>Célja olyan sorozatos stratégiai akciók megfogalmazása, melyek során az erőforrások fenntartható versenyelőnnyé válnak. </a:t>
            </a:r>
          </a:p>
          <a:p>
            <a:pPr>
              <a:buNone/>
            </a:pPr>
            <a:r>
              <a:rPr lang="hu-HU" sz="2200" dirty="0"/>
              <a:t>Lépései: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/>
              <a:t>Vállalati erőforrások azonosítása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/>
              <a:t>A vállalat képességeinek azonosítása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accent5">
                    <a:lumMod val="75000"/>
                  </a:schemeClr>
                </a:solidFill>
              </a:rPr>
              <a:t>Az erőforrások és képességek jövedelemtermelő képességének vizsgálata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/>
              <a:t>Stratégia kiválasztása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/>
              <a:t>Képesség rések azonosítása</a:t>
            </a:r>
          </a:p>
        </p:txBody>
      </p:sp>
    </p:spTree>
    <p:extLst>
      <p:ext uri="{BB962C8B-B14F-4D97-AF65-F5344CB8AC3E}">
        <p14:creationId xmlns:p14="http://schemas.microsoft.com/office/powerpoint/2010/main" val="2429018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1082" y="1124745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Belső és külső információk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53544" y="2076960"/>
            <a:ext cx="9073008" cy="367240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A stratégiai elemzések elvégzéséhez néhány alapvető módszer:</a:t>
            </a:r>
          </a:p>
          <a:p>
            <a:pPr marL="0" indent="0">
              <a:buNone/>
            </a:pPr>
            <a:r>
              <a:rPr lang="hu-HU" sz="2200" u="sng" dirty="0"/>
              <a:t>Külső: </a:t>
            </a:r>
            <a:r>
              <a:rPr lang="hu-HU" sz="2200" dirty="0"/>
              <a:t>PESTEL és SWOT elemzés, gyémánt modell, </a:t>
            </a:r>
            <a:r>
              <a:rPr lang="hu-HU" sz="2200" dirty="0" err="1"/>
              <a:t>Porter</a:t>
            </a:r>
            <a:r>
              <a:rPr lang="hu-HU" sz="2200" dirty="0"/>
              <a:t> elemzés, BCG mátrix (ezek nem képezik a jelenlegi vizsgálatunk tárgyát, de érdemes utána olvasni)</a:t>
            </a:r>
          </a:p>
          <a:p>
            <a:pPr marL="0" indent="0">
              <a:buNone/>
            </a:pPr>
            <a:r>
              <a:rPr lang="hu-HU" sz="2200" u="sng" dirty="0"/>
              <a:t>Belső:</a:t>
            </a:r>
            <a:r>
              <a:rPr lang="hu-HU" sz="2200" dirty="0"/>
              <a:t> beszámoló elemzés, analitikák vizsgálata, számviteli nyilvántartások és a naturális adatok komplex statisztikai elemzése, stb. (Tehát belső információk elemzése a számviteli nyilvántartásokon alapszik, ez a stratégiai elemzések kiinduló pontja)</a:t>
            </a:r>
          </a:p>
        </p:txBody>
      </p:sp>
    </p:spTree>
    <p:extLst>
      <p:ext uri="{BB962C8B-B14F-4D97-AF65-F5344CB8AC3E}">
        <p14:creationId xmlns:p14="http://schemas.microsoft.com/office/powerpoint/2010/main" val="1247385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1124746"/>
            <a:ext cx="8147249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Számviteli törvény előírásai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2060850"/>
            <a:ext cx="9649072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A számviteli információk értelmezése a számviteli törvény alapján történik. Magyarországon minden gazdálkodó azonosan definiálja az alábbiakat:</a:t>
            </a:r>
          </a:p>
          <a:p>
            <a:r>
              <a:rPr lang="hu-HU" sz="2200" dirty="0"/>
              <a:t>Termelési költségek elszámolása</a:t>
            </a:r>
          </a:p>
          <a:p>
            <a:r>
              <a:rPr lang="hu-HU" sz="2200" dirty="0"/>
              <a:t>Önköltség fogalma</a:t>
            </a:r>
          </a:p>
          <a:p>
            <a:r>
              <a:rPr lang="hu-HU" sz="2200" dirty="0"/>
              <a:t>Saját termelésű készletek nyilvántartása</a:t>
            </a:r>
          </a:p>
          <a:p>
            <a:r>
              <a:rPr lang="hu-HU" sz="2200" dirty="0"/>
              <a:t>A költségek könyvelése</a:t>
            </a:r>
          </a:p>
          <a:p>
            <a:pPr marL="0" indent="0">
              <a:buNone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177014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4" y="1124746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Számviteli információk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39616" y="2060851"/>
            <a:ext cx="7981528" cy="388843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altLang="hu-HU" sz="2200" dirty="0"/>
              <a:t>Hazánkban a számviteli információs rendszer felépítése és tartalma minden vállalkozó számára az alábbi egymásra épülő struktúrában készül:</a:t>
            </a:r>
          </a:p>
          <a:p>
            <a:pPr lvl="4"/>
            <a:r>
              <a:rPr lang="hu-HU" altLang="hu-HU" sz="2200" dirty="0"/>
              <a:t>Számviteli bizonylat</a:t>
            </a:r>
          </a:p>
          <a:p>
            <a:pPr lvl="4"/>
            <a:r>
              <a:rPr lang="hu-HU" altLang="hu-HU" sz="2200" dirty="0"/>
              <a:t>Alapnyilvántartás</a:t>
            </a:r>
          </a:p>
          <a:p>
            <a:pPr lvl="4"/>
            <a:r>
              <a:rPr lang="hu-HU" altLang="hu-HU" sz="2200" dirty="0"/>
              <a:t>Analitika</a:t>
            </a:r>
          </a:p>
          <a:p>
            <a:pPr lvl="4"/>
            <a:r>
              <a:rPr lang="hu-HU" altLang="hu-HU" sz="2200" dirty="0"/>
              <a:t>Főkönyv</a:t>
            </a:r>
          </a:p>
          <a:p>
            <a:pPr lvl="4"/>
            <a:r>
              <a:rPr lang="hu-HU" altLang="hu-HU" sz="2200" dirty="0"/>
              <a:t>Főkönyvi kivonat</a:t>
            </a:r>
          </a:p>
          <a:p>
            <a:pPr lvl="4"/>
            <a:r>
              <a:rPr lang="hu-HU" altLang="hu-HU" sz="2200" dirty="0"/>
              <a:t>Leltár</a:t>
            </a:r>
          </a:p>
          <a:p>
            <a:pPr lvl="4"/>
            <a:r>
              <a:rPr lang="hu-HU" altLang="hu-HU" sz="2200" dirty="0"/>
              <a:t>Beszámoló</a:t>
            </a:r>
          </a:p>
        </p:txBody>
      </p:sp>
    </p:spTree>
    <p:extLst>
      <p:ext uri="{BB962C8B-B14F-4D97-AF65-F5344CB8AC3E}">
        <p14:creationId xmlns:p14="http://schemas.microsoft.com/office/powerpoint/2010/main" val="233135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1584" y="995259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téma elsajátítása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51584" y="2046318"/>
            <a:ext cx="9433048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A téma feldolgozása különböző szintű alapismeretekkel rendelkezők számára kínál lehetőséget.</a:t>
            </a:r>
          </a:p>
          <a:p>
            <a:pPr marL="0" indent="0">
              <a:buNone/>
            </a:pPr>
            <a:r>
              <a:rPr lang="hu-HU" sz="2200" dirty="0"/>
              <a:t>A            jelzéssel ellátott diák az általános gazdasági ismeretekkel már feldolgozhatóak, </a:t>
            </a:r>
          </a:p>
          <a:p>
            <a:pPr marL="0" indent="0">
              <a:buNone/>
            </a:pPr>
            <a:r>
              <a:rPr lang="hu-HU" sz="2200" dirty="0"/>
              <a:t>a              jelzéssel ellátott diák csak könyvelési alapismeretekkel rendelkező számára ajánlott.</a:t>
            </a:r>
          </a:p>
          <a:p>
            <a:pPr marL="0" indent="0">
              <a:buNone/>
            </a:pPr>
            <a:r>
              <a:rPr lang="hu-HU" sz="2200" dirty="0"/>
              <a:t>Az elméleti áttekintés mellett gyakorlati feladatok megoldására is lehetőség nyílik.</a:t>
            </a:r>
          </a:p>
        </p:txBody>
      </p:sp>
      <p:sp>
        <p:nvSpPr>
          <p:cNvPr id="9" name="Nap 8"/>
          <p:cNvSpPr/>
          <p:nvPr/>
        </p:nvSpPr>
        <p:spPr>
          <a:xfrm>
            <a:off x="2892802" y="2826473"/>
            <a:ext cx="410344" cy="33833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 </a:t>
            </a:r>
          </a:p>
        </p:txBody>
      </p:sp>
      <p:sp>
        <p:nvSpPr>
          <p:cNvPr id="10" name="Villám 9"/>
          <p:cNvSpPr/>
          <p:nvPr/>
        </p:nvSpPr>
        <p:spPr>
          <a:xfrm>
            <a:off x="2964810" y="3532987"/>
            <a:ext cx="338336" cy="32041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094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3512" y="1168941"/>
            <a:ext cx="7704667" cy="690402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/>
              <a:t>A költségek csoportosítása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36994" y="1859344"/>
            <a:ext cx="7892218" cy="450805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ct val="55000"/>
              </a:spcBef>
            </a:pPr>
            <a:r>
              <a:rPr lang="hu-HU" altLang="hu-HU" sz="2200" dirty="0" err="1"/>
              <a:t>Költségnemek</a:t>
            </a:r>
            <a:r>
              <a:rPr lang="hu-HU" altLang="hu-HU" sz="2200" dirty="0"/>
              <a:t> (melyik erőforrás felhasználása történt)</a:t>
            </a:r>
            <a:br>
              <a:rPr lang="hu-HU" altLang="hu-HU" sz="2200" dirty="0"/>
            </a:br>
            <a:r>
              <a:rPr lang="hu-HU" altLang="hu-HU" sz="2200" dirty="0"/>
              <a:t>- anyag jellegű</a:t>
            </a:r>
            <a:br>
              <a:rPr lang="hu-HU" altLang="hu-HU" sz="2200" dirty="0"/>
            </a:br>
            <a:r>
              <a:rPr lang="hu-HU" altLang="hu-HU" sz="2200" dirty="0"/>
              <a:t>- személyi jellegű</a:t>
            </a:r>
            <a:br>
              <a:rPr lang="hu-HU" altLang="hu-HU" sz="2200" dirty="0"/>
            </a:br>
            <a:r>
              <a:rPr lang="hu-HU" altLang="hu-HU" sz="2200" dirty="0"/>
              <a:t>- értékcsökkenési leírás</a:t>
            </a:r>
          </a:p>
          <a:p>
            <a:pPr>
              <a:spcBef>
                <a:spcPct val="55000"/>
              </a:spcBef>
            </a:pPr>
            <a:r>
              <a:rPr lang="hu-HU" altLang="hu-HU" sz="2200" dirty="0"/>
              <a:t>A termelési volumenhez való viszony szerint</a:t>
            </a:r>
            <a:br>
              <a:rPr lang="hu-HU" altLang="hu-HU" sz="2200" dirty="0"/>
            </a:br>
            <a:r>
              <a:rPr lang="hu-HU" altLang="hu-HU" sz="2200" dirty="0"/>
              <a:t>- fix (a termelés mennyiségétől független)</a:t>
            </a:r>
            <a:br>
              <a:rPr lang="hu-HU" altLang="hu-HU" sz="2200" dirty="0"/>
            </a:br>
            <a:r>
              <a:rPr lang="hu-HU" altLang="hu-HU" sz="2200" dirty="0"/>
              <a:t>- változó (a termelés mennyiségével együtt növekszik: degresszíven, lineárisan, progresszíven)</a:t>
            </a:r>
          </a:p>
          <a:p>
            <a:pPr>
              <a:spcBef>
                <a:spcPct val="55000"/>
              </a:spcBef>
            </a:pPr>
            <a:r>
              <a:rPr lang="hu-HU" altLang="hu-HU" sz="2200" dirty="0"/>
              <a:t>Az elszámolás módja szerint</a:t>
            </a:r>
            <a:br>
              <a:rPr lang="hu-HU" altLang="hu-HU" sz="2200" dirty="0"/>
            </a:br>
            <a:r>
              <a:rPr lang="hu-HU" altLang="hu-HU" sz="2200" dirty="0"/>
              <a:t>- közvetlen</a:t>
            </a:r>
            <a:br>
              <a:rPr lang="hu-HU" altLang="hu-HU" sz="2200" dirty="0"/>
            </a:br>
            <a:r>
              <a:rPr lang="hu-HU" altLang="hu-HU" sz="2200" dirty="0"/>
              <a:t>- közvetett</a:t>
            </a:r>
            <a:br>
              <a:rPr lang="hu-HU" altLang="hu-HU" sz="2200" dirty="0"/>
            </a:br>
            <a:endParaRPr lang="hu-HU" altLang="hu-HU" sz="2200" dirty="0"/>
          </a:p>
        </p:txBody>
      </p:sp>
      <p:pic>
        <p:nvPicPr>
          <p:cNvPr id="10" name="Picture 4" descr="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44" y="4280917"/>
            <a:ext cx="3711414" cy="205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236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95600" y="332658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</a:t>
            </a:r>
            <a:r>
              <a:rPr lang="hu-HU" sz="4000" dirty="0" err="1"/>
              <a:t>költségnemek</a:t>
            </a:r>
            <a:r>
              <a:rPr lang="hu-HU" sz="4000" dirty="0"/>
              <a:t> tartalma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3472" y="1124745"/>
            <a:ext cx="10441160" cy="554461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hu-HU" sz="2200" b="1" dirty="0"/>
              <a:t>Anyagjellegű ráfordítások </a:t>
            </a:r>
            <a:endParaRPr lang="hu-HU" sz="2200" dirty="0"/>
          </a:p>
          <a:p>
            <a:pPr lvl="1" fontAlgn="base"/>
            <a:r>
              <a:rPr lang="hu-HU" sz="2000" i="1" dirty="0"/>
              <a:t>Anyagköltség</a:t>
            </a:r>
            <a:r>
              <a:rPr lang="hu-HU" sz="2000" dirty="0"/>
              <a:t>: anyagfelhasználás beszerzési áras értéke </a:t>
            </a:r>
          </a:p>
          <a:p>
            <a:pPr lvl="1" fontAlgn="base"/>
            <a:r>
              <a:rPr lang="hu-HU" sz="2000" i="1" dirty="0"/>
              <a:t>Igénybevett szolgáltatás</a:t>
            </a:r>
            <a:r>
              <a:rPr lang="hu-HU" sz="2000" dirty="0"/>
              <a:t>: szállítás, raktározás, bérlés, posta, telefon, könyvelés, stb.      </a:t>
            </a:r>
          </a:p>
          <a:p>
            <a:pPr lvl="1" fontAlgn="base"/>
            <a:r>
              <a:rPr lang="hu-HU" sz="2000" i="1" dirty="0"/>
              <a:t>Egyéb szolgáltatás</a:t>
            </a:r>
            <a:r>
              <a:rPr lang="hu-HU" sz="2000" dirty="0"/>
              <a:t>: banki, pénzügyi, biztosítási, hatósági szolgáltatás </a:t>
            </a:r>
          </a:p>
          <a:p>
            <a:pPr lvl="1" fontAlgn="base"/>
            <a:r>
              <a:rPr lang="hu-HU" sz="2000" i="1" dirty="0"/>
              <a:t>Eladott áruk beszerzési értéke</a:t>
            </a:r>
            <a:r>
              <a:rPr lang="hu-HU" sz="2000" dirty="0"/>
              <a:t>: eladási céllal vett kereskedelmi áru, saját göngyölegek értéke      </a:t>
            </a:r>
          </a:p>
          <a:p>
            <a:pPr lvl="1" fontAlgn="base"/>
            <a:r>
              <a:rPr lang="hu-HU" sz="2000" i="1" dirty="0"/>
              <a:t>Közvetített szolgáltatások</a:t>
            </a:r>
            <a:r>
              <a:rPr lang="hu-HU" sz="2000" dirty="0"/>
              <a:t>: továbbszámlázott alvállalkozói teljesítmények </a:t>
            </a:r>
          </a:p>
          <a:p>
            <a:pPr marL="0" indent="0" fontAlgn="base">
              <a:buNone/>
            </a:pPr>
            <a:r>
              <a:rPr lang="hu-HU" sz="2200" b="1" dirty="0"/>
              <a:t>Személyi jellegű ráfordítások</a:t>
            </a:r>
            <a:r>
              <a:rPr lang="hu-HU" sz="2200" dirty="0"/>
              <a:t>: </a:t>
            </a:r>
          </a:p>
          <a:p>
            <a:pPr lvl="1"/>
            <a:r>
              <a:rPr lang="hu-HU" sz="2000" i="1" dirty="0"/>
              <a:t>Bruttó bér</a:t>
            </a:r>
            <a:r>
              <a:rPr lang="hu-HU" sz="2000" dirty="0"/>
              <a:t>: törzsbér, jutalék, jutalom, pótlékok, prémium, 13. havi fizetés </a:t>
            </a:r>
          </a:p>
          <a:p>
            <a:pPr lvl="1"/>
            <a:r>
              <a:rPr lang="hu-HU" sz="2000" i="1" dirty="0"/>
              <a:t>Egyéb személyi jellegű kifizetések</a:t>
            </a:r>
            <a:r>
              <a:rPr lang="hu-HU" sz="2000" dirty="0"/>
              <a:t>: betegszabadság, táppénz, költségtérítések, egyéb juttatások </a:t>
            </a:r>
          </a:p>
          <a:p>
            <a:pPr lvl="1"/>
            <a:r>
              <a:rPr lang="hu-HU" sz="2000" i="1" dirty="0"/>
              <a:t>Bérjárulékok</a:t>
            </a:r>
            <a:r>
              <a:rPr lang="hu-HU" sz="2000" dirty="0"/>
              <a:t>: SZOCIÁLIS HOZZÁJÁRULÁSI ADÓ, szakképzési hozzájárulás, rehabilitációs járulék, stb. </a:t>
            </a:r>
          </a:p>
          <a:p>
            <a:pPr marL="0" indent="0" fontAlgn="base">
              <a:buNone/>
            </a:pPr>
            <a:r>
              <a:rPr lang="hu-HU" sz="2200" b="1" dirty="0"/>
              <a:t>Értékcsökkenési leírás:</a:t>
            </a:r>
            <a:r>
              <a:rPr lang="hu-HU" sz="2200" dirty="0"/>
              <a:t> </a:t>
            </a:r>
          </a:p>
          <a:p>
            <a:r>
              <a:rPr lang="hu-HU" sz="2000" dirty="0"/>
              <a:t>A terv szerinti értékcsökkenéseket tartalmazza, amelyet a tárgyi eszközökre és immateriális javakra kell elszámolni. </a:t>
            </a:r>
          </a:p>
        </p:txBody>
      </p:sp>
    </p:spTree>
    <p:extLst>
      <p:ext uri="{BB962C8B-B14F-4D97-AF65-F5344CB8AC3E}">
        <p14:creationId xmlns:p14="http://schemas.microsoft.com/office/powerpoint/2010/main" val="2172018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43666" y="1772816"/>
            <a:ext cx="7704667" cy="792087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/>
              <a:t>Saját termelésű készletek fajtái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2708921"/>
            <a:ext cx="9145016" cy="2304256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hu-HU" sz="2200" b="1" dirty="0"/>
              <a:t>Befejezetlen termelés</a:t>
            </a:r>
            <a:r>
              <a:rPr lang="hu-HU" sz="2200" dirty="0"/>
              <a:t>: megmunkálás alatt levő termék</a:t>
            </a:r>
          </a:p>
          <a:p>
            <a:r>
              <a:rPr lang="hu-HU" sz="2200" b="1" dirty="0"/>
              <a:t>Félkész termékek</a:t>
            </a:r>
            <a:r>
              <a:rPr lang="hu-HU" sz="2200" dirty="0"/>
              <a:t>: még nem ment át minden technológiai folyamaton (saját előállítású alkatrész)</a:t>
            </a:r>
          </a:p>
          <a:p>
            <a:r>
              <a:rPr lang="hu-HU" sz="2200" b="1" dirty="0"/>
              <a:t>Késztermékek:</a:t>
            </a:r>
            <a:r>
              <a:rPr lang="hu-HU" sz="2200" dirty="0"/>
              <a:t> minden technológiai folyamaton átment</a:t>
            </a:r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4222207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31504" y="1196752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saját termelésű készletek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3472" y="2060848"/>
            <a:ext cx="9145016" cy="381642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hu-HU" sz="2000" b="1" dirty="0"/>
              <a:t>önköltség</a:t>
            </a:r>
            <a:r>
              <a:rPr lang="hu-HU" sz="2000" dirty="0"/>
              <a:t>: az eszköz (termék) előállítása, üzembe helyezése, bővítése, rendeltetésének megváltoztatása, átalakítása, eredeti állagának helyreállítása során </a:t>
            </a:r>
            <a:r>
              <a:rPr lang="hu-HU" sz="2000" b="1" dirty="0"/>
              <a:t>közvetlenül felmerültek; </a:t>
            </a:r>
            <a:r>
              <a:rPr lang="hu-HU" sz="2000" dirty="0"/>
              <a:t>az előállítással bizonyíthatóan </a:t>
            </a:r>
            <a:r>
              <a:rPr lang="hu-HU" sz="2000" b="1" dirty="0"/>
              <a:t>szoros kapcsolatban</a:t>
            </a:r>
            <a:r>
              <a:rPr lang="hu-HU" sz="2000" dirty="0"/>
              <a:t> voltak</a:t>
            </a:r>
            <a:r>
              <a:rPr lang="hu-HU" sz="2000" b="1" dirty="0"/>
              <a:t>; </a:t>
            </a:r>
            <a:r>
              <a:rPr lang="hu-HU" sz="2000" dirty="0"/>
              <a:t>az eszközre (termékre) megfelelő </a:t>
            </a:r>
            <a:r>
              <a:rPr lang="hu-HU" sz="2000" b="1" dirty="0"/>
              <a:t>mutatók, vetítési alapok, jellemzők</a:t>
            </a:r>
            <a:r>
              <a:rPr lang="hu-HU" sz="2000" dirty="0"/>
              <a:t> segítségével elszámolhatók. (számviteli törvény)</a:t>
            </a:r>
            <a:br>
              <a:rPr lang="hu-HU" sz="2000" dirty="0"/>
            </a:br>
            <a:r>
              <a:rPr lang="hu-HU" sz="2000" u="sng" dirty="0"/>
              <a:t>Részei</a:t>
            </a:r>
            <a:r>
              <a:rPr lang="hu-HU" sz="2000" dirty="0"/>
              <a:t>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hu-HU" dirty="0"/>
              <a:t>közvetlen anyagköltség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hu-HU" dirty="0"/>
              <a:t>közvetlen bérköltség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hu-HU" dirty="0"/>
              <a:t>közvetlen bérek járulékai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hu-HU" dirty="0"/>
              <a:t>előállítási külön költség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hu-HU" dirty="0"/>
              <a:t>egyéb közvetlen költség</a:t>
            </a:r>
          </a:p>
          <a:p>
            <a:r>
              <a:rPr lang="hu-HU" sz="2000" b="1" i="1" dirty="0"/>
              <a:t>Nem része</a:t>
            </a:r>
            <a:r>
              <a:rPr lang="hu-HU" sz="2000" b="1" dirty="0"/>
              <a:t> </a:t>
            </a:r>
            <a:r>
              <a:rPr lang="hu-HU" sz="2000" dirty="0"/>
              <a:t>a közvetlen költségeknek az értékesítési költség és az előállítással közvetlen kapcsolatba nem hozható igazgatási személyi, anyagi és egyéb általános költségei</a:t>
            </a:r>
          </a:p>
        </p:txBody>
      </p:sp>
    </p:spTree>
    <p:extLst>
      <p:ext uri="{BB962C8B-B14F-4D97-AF65-F5344CB8AC3E}">
        <p14:creationId xmlns:p14="http://schemas.microsoft.com/office/powerpoint/2010/main" val="35928146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37987" y="1014944"/>
            <a:ext cx="8774442" cy="792087"/>
          </a:xfrm>
        </p:spPr>
        <p:txBody>
          <a:bodyPr>
            <a:noAutofit/>
          </a:bodyPr>
          <a:lstStyle/>
          <a:p>
            <a:pPr algn="l"/>
            <a:r>
              <a:rPr lang="hu-HU" sz="4000" dirty="0"/>
              <a:t>A saját termelésű készletek nyilvántartása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37987" y="2060850"/>
            <a:ext cx="9602629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hu-HU" sz="2200" b="1" dirty="0"/>
              <a:t>Egyedi gyártásnál</a:t>
            </a:r>
            <a:r>
              <a:rPr lang="hu-HU" sz="2200" dirty="0"/>
              <a:t>: a termelés befejezésével elkészítik az utókalkulációt. Ekkor </a:t>
            </a:r>
            <a:r>
              <a:rPr lang="hu-HU" sz="2200" u="sng" dirty="0"/>
              <a:t>tényleges önköltségen </a:t>
            </a:r>
            <a:r>
              <a:rPr lang="hu-HU" sz="2200" dirty="0"/>
              <a:t>lehet készletre venni a készterméket</a:t>
            </a:r>
          </a:p>
          <a:p>
            <a:pPr lvl="0"/>
            <a:r>
              <a:rPr lang="hu-HU" sz="2200" dirty="0"/>
              <a:t>Általában </a:t>
            </a:r>
            <a:r>
              <a:rPr lang="hu-HU" sz="2200" b="1" dirty="0"/>
              <a:t>sorozatgyártásnál</a:t>
            </a:r>
            <a:r>
              <a:rPr lang="hu-HU" sz="2200" dirty="0"/>
              <a:t>: csak meghatározott időszakonként (minimum évente egyszer) készítenek utókalkulációt, így évközben nem ismerik a termékek tényleges önköltségét. Ezért a raktárra vétel az előkalkuláció szerinti </a:t>
            </a:r>
            <a:r>
              <a:rPr lang="hu-HU" sz="2200" u="sng" dirty="0"/>
              <a:t>tervezett önköltségen </a:t>
            </a:r>
            <a:r>
              <a:rPr lang="hu-HU" sz="2200" dirty="0"/>
              <a:t>történik. Azaz a készletnyilvántartás évközben fiktív értéken nő vagy csökken. A tényleges önköltség és a tervezett önköltség különbözetét a készlet érték különbözetének (KÉK) nevezzük</a:t>
            </a:r>
          </a:p>
        </p:txBody>
      </p:sp>
    </p:spTree>
    <p:extLst>
      <p:ext uri="{BB962C8B-B14F-4D97-AF65-F5344CB8AC3E}">
        <p14:creationId xmlns:p14="http://schemas.microsoft.com/office/powerpoint/2010/main" val="3070426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4" y="1124746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Fogalmak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79576" y="2060848"/>
            <a:ext cx="9001000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200" b="1" dirty="0"/>
              <a:t>Önköltségszámítás</a:t>
            </a:r>
            <a:r>
              <a:rPr lang="hu-HU" sz="2200" dirty="0"/>
              <a:t>: a termék, a tevékenység, a szolgáltatás tényleges közvetlen önköltségének meghatározása. Az önköltségszámítás feladata többek között, hogy adatokat szolgáltasson az utókalkulációhoz, illetve a saját termelésű készletek időszak végi és üzleti év végi értékeléséhez.</a:t>
            </a:r>
            <a:br>
              <a:rPr lang="hu-HU" sz="2200" dirty="0"/>
            </a:br>
            <a:endParaRPr lang="hu-HU" sz="2200" dirty="0"/>
          </a:p>
          <a:p>
            <a:r>
              <a:rPr lang="hu-HU" sz="2200" b="1" dirty="0"/>
              <a:t>Utókalkuláció</a:t>
            </a:r>
            <a:r>
              <a:rPr lang="hu-HU" sz="2200" dirty="0"/>
              <a:t>: az a műszaki-gazdasági tevékenység, amellyel a vállalkozó a tevékenység befejezése után, illetve az üzleti év végén az elszámolásokban gyűjtött költségek alapján a termék (szolgáltatás) tényleges közvetlen önköltségét kiszámítja (az önköltségszámítás tárgya a kalkulációs egység)</a:t>
            </a:r>
          </a:p>
        </p:txBody>
      </p:sp>
    </p:spTree>
    <p:extLst>
      <p:ext uri="{BB962C8B-B14F-4D97-AF65-F5344CB8AC3E}">
        <p14:creationId xmlns:p14="http://schemas.microsoft.com/office/powerpoint/2010/main" val="1209023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4" y="1124746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költségek könyvelése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6133" y="2060850"/>
            <a:ext cx="8486411" cy="381642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hu-HU" sz="2200" dirty="0"/>
              <a:t>A költségek elemzéséhez szükséges adatok rögzítéséhez kétféle nyilvántartást tesz lehetővé a számviteli törvény. </a:t>
            </a:r>
          </a:p>
          <a:p>
            <a:r>
              <a:rPr lang="hu-HU" sz="2200" dirty="0"/>
              <a:t>Az analitikus nyilvántartás mellett lehetőség van az </a:t>
            </a:r>
            <a:br>
              <a:rPr lang="hu-HU" sz="2200" dirty="0"/>
            </a:br>
            <a:r>
              <a:rPr lang="hu-HU" sz="2200" dirty="0"/>
              <a:t>5. </a:t>
            </a:r>
            <a:r>
              <a:rPr lang="hu-HU" sz="2200" dirty="0" err="1"/>
              <a:t>Költségnemek</a:t>
            </a:r>
            <a:r>
              <a:rPr lang="hu-HU" sz="2200" dirty="0"/>
              <a:t> számlaosztály (kötelező) mellett a </a:t>
            </a:r>
            <a:br>
              <a:rPr lang="hu-HU" sz="2200" dirty="0"/>
            </a:br>
            <a:r>
              <a:rPr lang="hu-HU" sz="2200" dirty="0"/>
              <a:t>6. Költséghelyek számlaosztály</a:t>
            </a:r>
            <a:br>
              <a:rPr lang="hu-HU" sz="2200" dirty="0"/>
            </a:br>
            <a:r>
              <a:rPr lang="hu-HU" sz="2200" dirty="0"/>
              <a:t>7. Költségviselők számlaosztályban egy másfajta csoportosításban is lehet rögzíteni a gazdasági eseményeket.</a:t>
            </a:r>
          </a:p>
          <a:p>
            <a:pPr marL="0" indent="0">
              <a:buNone/>
            </a:pPr>
            <a:r>
              <a:rPr lang="hu-HU" sz="1800" i="1" dirty="0"/>
              <a:t>6. Költséghelyek – a konkrét helyszínek, ahol az erőforrást felhasználták –ezek közvetett költségek, de egy részük kapcsolatba hozható a termékekkel, pl. </a:t>
            </a:r>
            <a:r>
              <a:rPr lang="hu-HU" sz="1800" i="1" dirty="0" err="1"/>
              <a:t>écs</a:t>
            </a:r>
            <a:r>
              <a:rPr lang="hu-HU" sz="1800" i="1" dirty="0"/>
              <a:t> leírás, így feloszthatóak az egyes termékekre</a:t>
            </a:r>
            <a:br>
              <a:rPr lang="hu-HU" sz="1800" i="1" dirty="0"/>
            </a:br>
            <a:r>
              <a:rPr lang="hu-HU" sz="1800" i="1" dirty="0"/>
              <a:t>7. Költségviselők – a konkrét termékek, amely elkészítéséhez az erőforrást felhasználták- ezek közvetlen költségek</a:t>
            </a:r>
          </a:p>
        </p:txBody>
      </p:sp>
    </p:spTree>
    <p:extLst>
      <p:ext uri="{BB962C8B-B14F-4D97-AF65-F5344CB8AC3E}">
        <p14:creationId xmlns:p14="http://schemas.microsoft.com/office/powerpoint/2010/main" val="25905248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1052736"/>
            <a:ext cx="8702434" cy="792087"/>
          </a:xfrm>
        </p:spPr>
        <p:txBody>
          <a:bodyPr>
            <a:noAutofit/>
          </a:bodyPr>
          <a:lstStyle/>
          <a:p>
            <a:pPr algn="l"/>
            <a:r>
              <a:rPr lang="hu-HU" sz="4000" dirty="0"/>
              <a:t>Főkönyvi számlák – számlatükör </a:t>
            </a:r>
            <a:br>
              <a:rPr lang="hu-HU" sz="4000" dirty="0"/>
            </a:br>
            <a:r>
              <a:rPr lang="hu-HU" sz="4000" dirty="0"/>
              <a:t>a költségek könyveléséhez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72962" y="2132856"/>
            <a:ext cx="9307052" cy="3816423"/>
          </a:xfrm>
          <a:solidFill>
            <a:schemeClr val="bg1"/>
          </a:solidFill>
        </p:spPr>
        <p:txBody>
          <a:bodyPr numCol="2">
            <a:normAutofit fontScale="62500" lnSpcReduction="20000"/>
          </a:bodyPr>
          <a:lstStyle/>
          <a:p>
            <a:r>
              <a:rPr lang="hu-HU" dirty="0"/>
              <a:t>1.9 Befektetett eszköz értékcsökkenése</a:t>
            </a:r>
          </a:p>
          <a:p>
            <a:r>
              <a:rPr lang="hu-HU" dirty="0"/>
              <a:t>231 Befejezetlen termék</a:t>
            </a:r>
          </a:p>
          <a:p>
            <a:r>
              <a:rPr lang="hu-HU" dirty="0"/>
              <a:t>251 „A” késztermék</a:t>
            </a:r>
          </a:p>
          <a:p>
            <a:r>
              <a:rPr lang="hu-HU" dirty="0"/>
              <a:t>252 „B” késztermék</a:t>
            </a:r>
          </a:p>
          <a:p>
            <a:r>
              <a:rPr lang="hu-HU" dirty="0"/>
              <a:t>26 Áru</a:t>
            </a:r>
          </a:p>
          <a:p>
            <a:r>
              <a:rPr lang="hu-HU" dirty="0"/>
              <a:t>311 Vevőkövetelés</a:t>
            </a:r>
          </a:p>
          <a:p>
            <a:r>
              <a:rPr lang="hu-HU" dirty="0"/>
              <a:t>45-47 Rövid lejáratú kötelezettség</a:t>
            </a:r>
          </a:p>
          <a:p>
            <a:r>
              <a:rPr lang="hu-HU" dirty="0"/>
              <a:t>467 Fizetendő áfa</a:t>
            </a:r>
          </a:p>
          <a:p>
            <a:r>
              <a:rPr lang="hu-HU" dirty="0"/>
              <a:t>51-53 Anyag jellegű ráfordítások</a:t>
            </a:r>
          </a:p>
          <a:p>
            <a:r>
              <a:rPr lang="hu-HU" dirty="0"/>
              <a:t>54-56 Személyi jellegű ráfordítások</a:t>
            </a:r>
          </a:p>
          <a:p>
            <a:r>
              <a:rPr lang="hu-HU" dirty="0"/>
              <a:t>57 Értékcsökkenési leírás</a:t>
            </a:r>
          </a:p>
          <a:p>
            <a:r>
              <a:rPr lang="hu-HU" dirty="0"/>
              <a:t>581 Aktivált saját teljesítmény</a:t>
            </a:r>
          </a:p>
          <a:p>
            <a:r>
              <a:rPr lang="hu-HU" dirty="0"/>
              <a:t>59 </a:t>
            </a:r>
            <a:r>
              <a:rPr lang="hu-HU" dirty="0" err="1"/>
              <a:t>Költségnem</a:t>
            </a:r>
            <a:r>
              <a:rPr lang="hu-HU" dirty="0"/>
              <a:t> átvezetés</a:t>
            </a:r>
          </a:p>
          <a:p>
            <a:r>
              <a:rPr lang="hu-HU" dirty="0"/>
              <a:t>61  1.számú helyszín</a:t>
            </a:r>
          </a:p>
          <a:p>
            <a:r>
              <a:rPr lang="hu-HU" dirty="0"/>
              <a:t>62  2.számú helyszín</a:t>
            </a:r>
          </a:p>
          <a:p>
            <a:r>
              <a:rPr lang="hu-HU" dirty="0"/>
              <a:t>63  3.számú helyszín</a:t>
            </a:r>
          </a:p>
          <a:p>
            <a:r>
              <a:rPr lang="hu-HU" dirty="0"/>
              <a:t>71 „A” késztermék önköltsége</a:t>
            </a:r>
          </a:p>
          <a:p>
            <a:r>
              <a:rPr lang="hu-HU" dirty="0"/>
              <a:t>72 „B” késztermék önköltsége</a:t>
            </a:r>
          </a:p>
          <a:p>
            <a:r>
              <a:rPr lang="hu-HU" dirty="0"/>
              <a:t>78  Aktivált saját teljesítmény</a:t>
            </a:r>
          </a:p>
          <a:p>
            <a:r>
              <a:rPr lang="hu-HU" dirty="0"/>
              <a:t>79  Költségek átvezetése</a:t>
            </a:r>
          </a:p>
          <a:p>
            <a:r>
              <a:rPr lang="hu-HU" dirty="0"/>
              <a:t>86 Egyéb ráfordítás</a:t>
            </a:r>
          </a:p>
          <a:p>
            <a:r>
              <a:rPr lang="hu-HU" dirty="0"/>
              <a:t>91-92 Értékesítés nettó árbevétele</a:t>
            </a:r>
          </a:p>
        </p:txBody>
      </p:sp>
    </p:spTree>
    <p:extLst>
      <p:ext uri="{BB962C8B-B14F-4D97-AF65-F5344CB8AC3E}">
        <p14:creationId xmlns:p14="http://schemas.microsoft.com/office/powerpoint/2010/main" val="39953155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43666" y="692696"/>
            <a:ext cx="9396950" cy="792087"/>
          </a:xfrm>
        </p:spPr>
        <p:txBody>
          <a:bodyPr>
            <a:noAutofit/>
          </a:bodyPr>
          <a:lstStyle/>
          <a:p>
            <a:pPr algn="l"/>
            <a:r>
              <a:rPr lang="hu-HU" sz="4000" b="1" dirty="0">
                <a:solidFill>
                  <a:schemeClr val="accent5">
                    <a:lumMod val="75000"/>
                  </a:schemeClr>
                </a:solidFill>
              </a:rPr>
              <a:t>Költségek könyvelése elsődlegesen 5-re, másodlagosan 6-7-re</a:t>
            </a:r>
            <a:endParaRPr lang="hu-H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506415"/>
              </p:ext>
            </p:extLst>
          </p:nvPr>
        </p:nvGraphicFramePr>
        <p:xfrm>
          <a:off x="1847528" y="1844824"/>
          <a:ext cx="9036909" cy="42417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52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6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8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s.sz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Gazdasági esemény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Nyitó befejezetlen termelés kivezetése</a:t>
                      </a: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Nyitó egyenleg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Befejezetlen „A”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Befejezetlen „B”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Időszak költségeinek elszámolása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anyag jellegű ráfordítások</a:t>
                      </a: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51-53.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2,3,4.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személyi jellegű ráfordítások</a:t>
                      </a: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54-56.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46-47.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értékcsökkenési leírás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másodlagosan</a:t>
                      </a:r>
                      <a:endParaRPr lang="hu-H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„A” termék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„B” termék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9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34" marR="6133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6758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807916"/>
            <a:ext cx="9351161" cy="792087"/>
          </a:xfrm>
        </p:spPr>
        <p:txBody>
          <a:bodyPr>
            <a:noAutofit/>
          </a:bodyPr>
          <a:lstStyle/>
          <a:p>
            <a:pPr algn="l"/>
            <a:r>
              <a:rPr lang="hu-HU" sz="4000" b="1" dirty="0">
                <a:solidFill>
                  <a:schemeClr val="accent5">
                    <a:lumMod val="75000"/>
                  </a:schemeClr>
                </a:solidFill>
              </a:rPr>
              <a:t>Költségek könyvelése elsődlegesen 5-re, másodlagosan 6-7-re</a:t>
            </a:r>
            <a:endParaRPr lang="hu-H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041081"/>
              </p:ext>
            </p:extLst>
          </p:nvPr>
        </p:nvGraphicFramePr>
        <p:xfrm>
          <a:off x="2154564" y="1916648"/>
          <a:ext cx="8477938" cy="42486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461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5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8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6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s.sz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Gazdasági esemény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Költségek felosztása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helyszínről  az 1. helyszínre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helyszínről az „A” termékre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helyszínről a „B” termékre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Záró befejezetlen termelés készletre vétele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ebből „A”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6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ebből „B”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29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30526" y="836712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vállalkozás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48830" y="1772816"/>
            <a:ext cx="8399698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200" dirty="0"/>
              <a:t>Önálló gazdasági egység,</a:t>
            </a:r>
          </a:p>
          <a:p>
            <a:pPr>
              <a:lnSpc>
                <a:spcPct val="100000"/>
              </a:lnSpc>
            </a:pPr>
            <a:r>
              <a:rPr lang="hu-HU" sz="2200" dirty="0"/>
              <a:t>saját nevében, saját felelősségére üzletszerű tevékenységet folytat, </a:t>
            </a:r>
          </a:p>
          <a:p>
            <a:pPr>
              <a:lnSpc>
                <a:spcPct val="100000"/>
              </a:lnSpc>
            </a:pPr>
            <a:r>
              <a:rPr lang="hu-HU" sz="2200" dirty="0">
                <a:solidFill>
                  <a:srgbClr val="FF0000"/>
                </a:solidFill>
              </a:rPr>
              <a:t>elsődleges célja a profit szerzés,</a:t>
            </a:r>
          </a:p>
          <a:p>
            <a:pPr>
              <a:lnSpc>
                <a:spcPct val="100000"/>
              </a:lnSpc>
            </a:pPr>
            <a:r>
              <a:rPr lang="hu-HU" sz="2200" dirty="0"/>
              <a:t>kockázatot vállal,</a:t>
            </a:r>
          </a:p>
          <a:p>
            <a:pPr>
              <a:lnSpc>
                <a:spcPct val="100000"/>
              </a:lnSpc>
            </a:pPr>
            <a:r>
              <a:rPr lang="hu-HU" sz="2200" dirty="0"/>
              <a:t>a piaci szereplőktől elkülönül, de kapcsolatrendszert alakít ki velük.</a:t>
            </a:r>
          </a:p>
          <a:p>
            <a:pPr>
              <a:lnSpc>
                <a:spcPct val="100000"/>
              </a:lnSpc>
            </a:pPr>
            <a:r>
              <a:rPr lang="hu-HU" sz="2200" b="1" dirty="0"/>
              <a:t>A CÉLOK ELÉRÉSÉHEZ INFORMÁCIÓKRA VAN SZÜKSÉG</a:t>
            </a:r>
          </a:p>
        </p:txBody>
      </p:sp>
      <p:sp>
        <p:nvSpPr>
          <p:cNvPr id="9" name="Nap 8"/>
          <p:cNvSpPr/>
          <p:nvPr/>
        </p:nvSpPr>
        <p:spPr>
          <a:xfrm>
            <a:off x="10050345" y="6381328"/>
            <a:ext cx="410344" cy="33833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4739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98929" y="989246"/>
            <a:ext cx="9125663" cy="792087"/>
          </a:xfrm>
        </p:spPr>
        <p:txBody>
          <a:bodyPr>
            <a:noAutofit/>
          </a:bodyPr>
          <a:lstStyle/>
          <a:p>
            <a:pPr algn="l"/>
            <a:r>
              <a:rPr lang="hu-HU" sz="4000" b="1" dirty="0">
                <a:solidFill>
                  <a:schemeClr val="accent5">
                    <a:lumMod val="75000"/>
                  </a:schemeClr>
                </a:solidFill>
              </a:rPr>
              <a:t>Költségek könyvelése elsődlegesen 5-re, másodlagosan 6-7-re</a:t>
            </a:r>
            <a:endParaRPr lang="hu-H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730731"/>
              </p:ext>
            </p:extLst>
          </p:nvPr>
        </p:nvGraphicFramePr>
        <p:xfrm>
          <a:off x="1415480" y="2163760"/>
          <a:ext cx="9433048" cy="40015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776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3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1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18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24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0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s.sz.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Gazdasági esemény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Elkészült termék készletre vétele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„A” termék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„B” termék</a:t>
                      </a:r>
                      <a:b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0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Záró befejezetlen termelés készletre vétele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záró egyenleg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Befejezetlen „A” </a:t>
                      </a:r>
                      <a:b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Befejezetlen „B”</a:t>
                      </a:r>
                      <a:b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73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082" y="908720"/>
            <a:ext cx="9074470" cy="792087"/>
          </a:xfrm>
        </p:spPr>
        <p:txBody>
          <a:bodyPr>
            <a:noAutofit/>
          </a:bodyPr>
          <a:lstStyle/>
          <a:p>
            <a:pPr algn="l"/>
            <a:r>
              <a:rPr lang="hu-HU" sz="4000" b="1" dirty="0">
                <a:solidFill>
                  <a:schemeClr val="accent5">
                    <a:lumMod val="75000"/>
                  </a:schemeClr>
                </a:solidFill>
              </a:rPr>
              <a:t>Költségek könyvelése elsődlegesen 5-re, másodlagosan 6-7-re</a:t>
            </a:r>
            <a:endParaRPr lang="hu-H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787611"/>
              </p:ext>
            </p:extLst>
          </p:nvPr>
        </p:nvGraphicFramePr>
        <p:xfrm>
          <a:off x="2001202" y="2000000"/>
          <a:ext cx="8847325" cy="41653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484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22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02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5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s.sz.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Gazdasági esemény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Értékesítés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készlet csökkenés</a:t>
                      </a:r>
                      <a:r>
                        <a:rPr lang="hu-HU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”A” 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251.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„A”</a:t>
                      </a:r>
                      <a:b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készlet csökkenés </a:t>
                      </a:r>
                      <a:r>
                        <a:rPr lang="hu-HU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”B”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252.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„B”</a:t>
                      </a:r>
                      <a:b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(számla) nettó eladási ár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311.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91-92.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Nettó eladási ár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fizetendő ÁFA</a:t>
                      </a:r>
                      <a:b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311.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467.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Nettó x ÁFA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6172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7568" y="921040"/>
            <a:ext cx="8856984" cy="792087"/>
          </a:xfrm>
        </p:spPr>
        <p:txBody>
          <a:bodyPr>
            <a:noAutofit/>
          </a:bodyPr>
          <a:lstStyle/>
          <a:p>
            <a:pPr algn="l"/>
            <a:r>
              <a:rPr lang="hu-HU" sz="4000" b="1" dirty="0">
                <a:solidFill>
                  <a:schemeClr val="accent5">
                    <a:lumMod val="75000"/>
                  </a:schemeClr>
                </a:solidFill>
              </a:rPr>
              <a:t>Költségek könyvelése elsődlegesen 5-re, másodlagosan 6-7-re</a:t>
            </a:r>
            <a:endParaRPr lang="hu-H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056321"/>
              </p:ext>
            </p:extLst>
          </p:nvPr>
        </p:nvGraphicFramePr>
        <p:xfrm>
          <a:off x="2063553" y="2060848"/>
          <a:ext cx="9000999" cy="41198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523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74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485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8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s.sz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Gazdasági esemény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Selejtezés, káresemény, hiány, értékvesztés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készlet csökkenés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„A” vagy „B”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251.</a:t>
                      </a:r>
                      <a:b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fiktív készletre vétel</a:t>
                      </a:r>
                      <a:b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7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egyéb ráfordítás elszámolása</a:t>
                      </a:r>
                      <a:b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(fiktív készlet kivezetése)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5453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795439"/>
            <a:ext cx="9145016" cy="792087"/>
          </a:xfrm>
        </p:spPr>
        <p:txBody>
          <a:bodyPr>
            <a:noAutofit/>
          </a:bodyPr>
          <a:lstStyle/>
          <a:p>
            <a:pPr algn="l"/>
            <a:r>
              <a:rPr lang="hu-HU" sz="4000" b="1" dirty="0">
                <a:solidFill>
                  <a:srgbClr val="00B0F0"/>
                </a:solidFill>
              </a:rPr>
              <a:t>Költségek könyvelése elsődlegesen 6-7-re, másodlagosan 5-re</a:t>
            </a:r>
            <a:endParaRPr lang="hu-HU" sz="4000" dirty="0">
              <a:solidFill>
                <a:srgbClr val="00B0F0"/>
              </a:solidFill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885075"/>
              </p:ext>
            </p:extLst>
          </p:nvPr>
        </p:nvGraphicFramePr>
        <p:xfrm>
          <a:off x="1991544" y="1907484"/>
          <a:ext cx="8640960" cy="42774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478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8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9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6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s.sz.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Gazdasági esemény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Nyitó befejezetlen termelés kivezetése</a:t>
                      </a:r>
                      <a:r>
                        <a:rPr lang="hu-HU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„A”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Befejezetlen „A”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231.nyitó egyenlege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Nyitó befejezetlen termelés kivezetése</a:t>
                      </a:r>
                      <a:r>
                        <a:rPr lang="hu-HU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„B”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Befejezetlen „B”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Időszak költségeinek elszámolása elsődlegesen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anyag jellegű ráfordítás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„A” termék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2,3,4.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„B” termék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2,3,4.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2,3,4.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2,3,4.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2,3,4.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3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személyi jellegű ráfordítás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„A” termék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46-47.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„B” termék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46-47.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46-47.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46-47.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46-47.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93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358" marR="5235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4340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587333"/>
            <a:ext cx="9217024" cy="792087"/>
          </a:xfrm>
        </p:spPr>
        <p:txBody>
          <a:bodyPr>
            <a:noAutofit/>
          </a:bodyPr>
          <a:lstStyle/>
          <a:p>
            <a:pPr algn="l"/>
            <a:r>
              <a:rPr lang="hu-HU" sz="4000" b="1" dirty="0">
                <a:solidFill>
                  <a:srgbClr val="00B0F0"/>
                </a:solidFill>
              </a:rPr>
              <a:t>Költségek könyvelése elsődlegesen 6-7-re, másodlagosan 5-re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347575"/>
              </p:ext>
            </p:extLst>
          </p:nvPr>
        </p:nvGraphicFramePr>
        <p:xfrm>
          <a:off x="2075651" y="1663291"/>
          <a:ext cx="8844885" cy="41051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705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5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8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1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1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4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s.sz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Gazdasági esemény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értékcsökkenési leírás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„A” termék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„B” termék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- 3. helyszín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Másodlagosan</a:t>
                      </a: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anyag jellegű ráfordítás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51-53.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személyi jellegű ráfordítás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54-56.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értékcsökkenési leírás</a:t>
                      </a: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2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Költségek fölosztása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1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helyszínről  az 1. helyszínre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1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helyszínről az „A” termékre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helyszínről a „B” termékre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2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166" marR="4616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6944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99293" y="620688"/>
            <a:ext cx="9073008" cy="936104"/>
          </a:xfrm>
        </p:spPr>
        <p:txBody>
          <a:bodyPr>
            <a:noAutofit/>
          </a:bodyPr>
          <a:lstStyle/>
          <a:p>
            <a:pPr algn="l"/>
            <a:r>
              <a:rPr lang="hu-HU" sz="4000" b="1" dirty="0">
                <a:solidFill>
                  <a:srgbClr val="00B0F0"/>
                </a:solidFill>
              </a:rPr>
              <a:t>Költségek könyvelése elsődlegesen 6-7-re, másodlagosan 5-re</a:t>
            </a:r>
            <a:endParaRPr lang="hu-HU" sz="4000" dirty="0">
              <a:solidFill>
                <a:srgbClr val="00B0F0"/>
              </a:solidFill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565498"/>
              </p:ext>
            </p:extLst>
          </p:nvPr>
        </p:nvGraphicFramePr>
        <p:xfrm>
          <a:off x="2121666" y="1772816"/>
          <a:ext cx="8870878" cy="4571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626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631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3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s.sz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Gazdasági esemény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T-forgalom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K-forgalom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összeg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Záró befejezetlen termelés készletre vétele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ebből „A”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 („A”)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ebből „B”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 („B”)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Elkészült termék készletre vétele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„A” termék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r>
                        <a:rPr lang="hu-HU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„A”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 „A”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„B” termék</a:t>
                      </a:r>
                      <a:b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r>
                        <a:rPr lang="hu-HU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„B”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 „B”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0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Záró befejezetlen termelés készletre vétele</a:t>
                      </a:r>
                      <a:r>
                        <a:rPr lang="hu-HU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„A”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231.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Befejezetlen „A” </a:t>
                      </a:r>
                      <a:b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Befejezetlen „A” </a:t>
                      </a:r>
                      <a:b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Záró befejezetlen termelés készletre vétele</a:t>
                      </a:r>
                      <a:r>
                        <a:rPr lang="hu-HU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”B”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Befejezetlen „B”</a:t>
                      </a:r>
                      <a:b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581.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Befejezetlen „B”</a:t>
                      </a:r>
                      <a:b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önköltség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2081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85446" y="1030124"/>
            <a:ext cx="7704667" cy="792087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00B050"/>
                </a:solidFill>
              </a:rPr>
              <a:t>Költségek könyvelése elsődlegesen 6-7-re, másodlagosan 5-re</a:t>
            </a:r>
            <a:endParaRPr lang="hu-HU" sz="2800" dirty="0">
              <a:solidFill>
                <a:srgbClr val="00B050"/>
              </a:solidFill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794689"/>
              </p:ext>
            </p:extLst>
          </p:nvPr>
        </p:nvGraphicFramePr>
        <p:xfrm>
          <a:off x="2590227" y="2059186"/>
          <a:ext cx="7629992" cy="39439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504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2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512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8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</a:rPr>
                        <a:t>s.sz</a:t>
                      </a:r>
                      <a:r>
                        <a:rPr lang="hu-HU" sz="1200" dirty="0">
                          <a:effectLst/>
                        </a:rPr>
                        <a:t>.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Gazdasági esemény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T-forgalom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K-forgalom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összeg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T-forgalom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K-forgalom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összeg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7.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Értékesítés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 készlet csökkenés</a:t>
                      </a:r>
                      <a:br>
                        <a:rPr lang="hu-HU" sz="1200">
                          <a:effectLst/>
                        </a:rPr>
                      </a:br>
                      <a:r>
                        <a:rPr lang="hu-HU" sz="1200">
                          <a:effectLst/>
                        </a:rPr>
                        <a:t>”A” 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78.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251.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TÉNYLEGES önköltség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581.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59.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„A”</a:t>
                      </a:r>
                      <a:r>
                        <a:rPr lang="hu-HU" sz="1200" baseline="0" dirty="0">
                          <a:effectLst/>
                        </a:rPr>
                        <a:t> </a:t>
                      </a:r>
                      <a:r>
                        <a:rPr lang="hu-HU" sz="1200" dirty="0">
                          <a:effectLst/>
                        </a:rPr>
                        <a:t>TÉNYLEGES önköltség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- készlet csökkenés </a:t>
                      </a:r>
                      <a:br>
                        <a:rPr lang="hu-HU" sz="1200" dirty="0">
                          <a:effectLst/>
                        </a:rPr>
                      </a:br>
                      <a:r>
                        <a:rPr lang="hu-HU" sz="1200" dirty="0">
                          <a:effectLst/>
                        </a:rPr>
                        <a:t>”B”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78.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252.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TÉNYLEGES önköltség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581.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59.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„B”</a:t>
                      </a:r>
                      <a:r>
                        <a:rPr lang="hu-HU" sz="1200" baseline="0" dirty="0">
                          <a:effectLst/>
                        </a:rPr>
                        <a:t> </a:t>
                      </a:r>
                      <a:r>
                        <a:rPr lang="hu-HU" sz="1200" dirty="0">
                          <a:effectLst/>
                        </a:rPr>
                        <a:t>TÉNYLEGES önköltség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- (számla) nettó eladási ár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311.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91-92.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Nettó eladási ár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-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-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-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 fizetendő ÁFA</a:t>
                      </a:r>
                      <a:br>
                        <a:rPr lang="hu-HU" sz="1200">
                          <a:effectLst/>
                        </a:rPr>
                      </a:b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311.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467.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Nettó x ÁFA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-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8.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Selejtezés, káresemény, hiány, értékvesztés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 készlet csökkenés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„A” vagy „B”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78.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251.</a:t>
                      </a:r>
                      <a:br>
                        <a:rPr lang="hu-HU" sz="1200">
                          <a:effectLst/>
                        </a:rPr>
                      </a:br>
                      <a:r>
                        <a:rPr lang="hu-HU" sz="1200">
                          <a:effectLst/>
                        </a:rPr>
                        <a:t>252.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TÉNYLEGES önköltség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581.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59.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TÉNYLEGES önköltség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- fiktív készletre vétel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26.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79.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TÉNYLEGES önköltség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59.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582.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TÉNYLEGES önköltség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5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 egyéb ráfordítás elszámolása</a:t>
                      </a:r>
                      <a:br>
                        <a:rPr lang="hu-HU" sz="1200">
                          <a:effectLst/>
                        </a:rPr>
                      </a:br>
                      <a:r>
                        <a:rPr lang="hu-HU" sz="1200">
                          <a:effectLst/>
                        </a:rPr>
                        <a:t>(fiktív készlet kivezetése)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86.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26.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TÉNYLEGES önköltség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Élőláb helye 2"/>
          <p:cNvSpPr>
            <a:spLocks noGrp="1"/>
          </p:cNvSpPr>
          <p:nvPr>
            <p:ph type="ftr" sz="quarter" idx="4294967295"/>
          </p:nvPr>
        </p:nvSpPr>
        <p:spPr>
          <a:xfrm>
            <a:off x="5106988" y="6108700"/>
            <a:ext cx="70850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altLang="hu-HU"/>
              <a:t>gombaszogi.ildiko@uni-obuda.hu</a:t>
            </a:r>
          </a:p>
        </p:txBody>
      </p:sp>
      <p:sp>
        <p:nvSpPr>
          <p:cNvPr id="10" name="Villám 9"/>
          <p:cNvSpPr/>
          <p:nvPr/>
        </p:nvSpPr>
        <p:spPr>
          <a:xfrm>
            <a:off x="10041632" y="6354758"/>
            <a:ext cx="338336" cy="32041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84584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3592" y="836712"/>
            <a:ext cx="7704667" cy="792087"/>
          </a:xfrm>
        </p:spPr>
        <p:txBody>
          <a:bodyPr>
            <a:normAutofit fontScale="90000"/>
          </a:bodyPr>
          <a:lstStyle/>
          <a:p>
            <a:pPr algn="l"/>
            <a:r>
              <a:rPr lang="hu-HU" altLang="hu-HU" dirty="0"/>
              <a:t>A költségszámítás rendszerei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34178" y="1772816"/>
            <a:ext cx="8774389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ct val="65000"/>
              </a:spcBef>
            </a:pPr>
            <a:r>
              <a:rPr lang="hu-HU" altLang="hu-HU" sz="2200" dirty="0"/>
              <a:t>A legfontosabb tényező a költség- és teljesítmény-elszámolási rendszer jövőre orientáltsága. </a:t>
            </a:r>
          </a:p>
          <a:p>
            <a:pPr>
              <a:spcBef>
                <a:spcPct val="65000"/>
              </a:spcBef>
            </a:pPr>
            <a:r>
              <a:rPr lang="hu-HU" altLang="hu-HU" sz="2200" dirty="0"/>
              <a:t>A költségszámítás részletezettségét a vele szemben fellépő információs igény határozza meg. </a:t>
            </a:r>
          </a:p>
          <a:p>
            <a:pPr lvl="1">
              <a:spcBef>
                <a:spcPct val="65000"/>
              </a:spcBef>
            </a:pPr>
            <a:r>
              <a:rPr lang="hu-HU" altLang="hu-HU" sz="2200" dirty="0"/>
              <a:t>teljes költségszámítás </a:t>
            </a:r>
          </a:p>
          <a:p>
            <a:pPr lvl="1">
              <a:spcBef>
                <a:spcPct val="65000"/>
              </a:spcBef>
            </a:pPr>
            <a:r>
              <a:rPr lang="hu-HU" altLang="hu-HU" sz="2200" dirty="0"/>
              <a:t>részköltség számítás </a:t>
            </a:r>
          </a:p>
          <a:p>
            <a:pPr>
              <a:spcBef>
                <a:spcPct val="65000"/>
              </a:spcBef>
            </a:pPr>
            <a:r>
              <a:rPr lang="hu-HU" altLang="hu-HU" sz="2200" dirty="0"/>
              <a:t>A költségszámítás rendszereit az időbeli vetület alapján tény-, bázis- és tervköltség-számításra bonthatjuk. </a:t>
            </a:r>
          </a:p>
        </p:txBody>
      </p:sp>
    </p:spTree>
    <p:extLst>
      <p:ext uri="{BB962C8B-B14F-4D97-AF65-F5344CB8AC3E}">
        <p14:creationId xmlns:p14="http://schemas.microsoft.com/office/powerpoint/2010/main" val="31826761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1584" y="476672"/>
            <a:ext cx="7704667" cy="792087"/>
          </a:xfrm>
        </p:spPr>
        <p:txBody>
          <a:bodyPr>
            <a:normAutofit fontScale="90000"/>
          </a:bodyPr>
          <a:lstStyle/>
          <a:p>
            <a:pPr algn="l"/>
            <a:r>
              <a:rPr lang="hu-HU" altLang="hu-HU" dirty="0"/>
              <a:t>A költségszámítás rendszerei </a:t>
            </a:r>
            <a:endParaRPr lang="hu-HU" dirty="0"/>
          </a:p>
        </p:txBody>
      </p:sp>
      <p:pic>
        <p:nvPicPr>
          <p:cNvPr id="9" name="Picture 4" descr="költség 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431326"/>
            <a:ext cx="9100054" cy="467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0814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b="1" dirty="0">
                <a:solidFill>
                  <a:srgbClr val="00B0F0"/>
                </a:solidFill>
              </a:rPr>
              <a:t>A TOVÁBBIAKBAN </a:t>
            </a:r>
          </a:p>
          <a:p>
            <a:pPr marL="0" indent="0" algn="ctr">
              <a:buNone/>
            </a:pPr>
            <a:r>
              <a:rPr lang="hu-HU" sz="4000" b="1" dirty="0">
                <a:solidFill>
                  <a:srgbClr val="00B0F0"/>
                </a:solidFill>
              </a:rPr>
              <a:t>NÉHÁNY GYAKORLATI FELADAT </a:t>
            </a:r>
          </a:p>
          <a:p>
            <a:pPr marL="0" indent="0" algn="ctr">
              <a:buNone/>
            </a:pPr>
            <a:r>
              <a:rPr lang="hu-HU" sz="4000" b="1" dirty="0">
                <a:solidFill>
                  <a:srgbClr val="00B0F0"/>
                </a:solidFill>
              </a:rPr>
              <a:t>KERÜL BEMUTATÁSRA</a:t>
            </a:r>
          </a:p>
        </p:txBody>
      </p:sp>
    </p:spTree>
    <p:extLst>
      <p:ext uri="{BB962C8B-B14F-4D97-AF65-F5344CB8AC3E}">
        <p14:creationId xmlns:p14="http://schemas.microsoft.com/office/powerpoint/2010/main" val="384519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3" y="764708"/>
            <a:ext cx="7704667" cy="792087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hu-HU" dirty="0"/>
              <a:t>A </a:t>
            </a:r>
            <a:r>
              <a:rPr lang="hu-HU" sz="4000" dirty="0"/>
              <a:t>vállalkozás</a:t>
            </a:r>
            <a:r>
              <a:rPr lang="hu-HU" dirty="0"/>
              <a:t> fekete doboza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3717033"/>
            <a:ext cx="9206491" cy="25922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200" dirty="0"/>
              <a:t>A profit megszerzéséhez a különböző erőforrások nyomonkövetését kell biztosítani</a:t>
            </a:r>
          </a:p>
          <a:p>
            <a:r>
              <a:rPr lang="hu-HU" sz="2200" dirty="0"/>
              <a:t>Ennek kerete a számviteli törvény</a:t>
            </a:r>
          </a:p>
          <a:p>
            <a:r>
              <a:rPr lang="hu-HU" sz="2200" dirty="0"/>
              <a:t>A számvitel információkat szolgáltat a vállalkozás vagyoni-, pénzügyi és jövedelmi helyzetéről, külső és belső személyek számáraszámvitel </a:t>
            </a:r>
            <a:r>
              <a:rPr lang="hu-HU" sz="2200" b="1" dirty="0">
                <a:solidFill>
                  <a:srgbClr val="FF0000"/>
                </a:solidFill>
              </a:rPr>
              <a:t>a vállalkozáson belüli személyek információs igényét </a:t>
            </a:r>
            <a:r>
              <a:rPr lang="hu-HU" sz="2200" dirty="0"/>
              <a:t>szolg</a:t>
            </a:r>
          </a:p>
          <a:p>
            <a:r>
              <a:rPr lang="hu-HU" sz="2200" dirty="0"/>
              <a:t>A vezetői álja ki.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B5568195-E298-4F14-99D3-164E1C99F47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1581315"/>
            <a:ext cx="7615901" cy="1872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49178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663" y="692696"/>
            <a:ext cx="7704667" cy="864096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Önköltségszámítás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1948599"/>
              </p:ext>
            </p:extLst>
          </p:nvPr>
        </p:nvGraphicFramePr>
        <p:xfrm>
          <a:off x="2517428" y="1659607"/>
          <a:ext cx="3740150" cy="3857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8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</a:rPr>
                        <a:t>Önköltség elemei</a:t>
                      </a:r>
                      <a:endParaRPr lang="hu-H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0" marR="318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+ bruttó anyagköltség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0" marR="318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- hulladékmegtérülés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0" marR="318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+ közvetlen anyagköltség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0" marR="318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+ szállítási költség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0" marR="318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+ közvetlen bérköltség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0" marR="318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+ bérek járulékai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0" marR="318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+ gépköltség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0" marR="318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+ gyártóeszköz költsége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0" marR="318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438034" y="1659605"/>
            <a:ext cx="4017584" cy="4197427"/>
          </a:xfrm>
        </p:spPr>
        <p:txBody>
          <a:bodyPr>
            <a:noAutofit/>
          </a:bodyPr>
          <a:lstStyle/>
          <a:p>
            <a:pPr marL="0" indent="0" fontAlgn="b">
              <a:buNone/>
            </a:pPr>
            <a:r>
              <a:rPr lang="hu-HU" sz="1600" b="1">
                <a:solidFill>
                  <a:schemeClr val="accent4">
                    <a:lumMod val="75000"/>
                  </a:schemeClr>
                </a:solidFill>
              </a:rPr>
              <a:t>Önköltség elemei (ugyanaz, más adatokból)</a:t>
            </a:r>
            <a:endParaRPr lang="hu-HU" sz="160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b">
              <a:buNone/>
            </a:pPr>
            <a:r>
              <a:rPr lang="hu-HU" sz="1600" b="1"/>
              <a:t>+ nyitó befejezetlen termelés (tavalyról áthozott megmunkálás alatt lévő termék)</a:t>
            </a:r>
          </a:p>
          <a:p>
            <a:pPr marL="0" indent="0" fontAlgn="b">
              <a:buNone/>
            </a:pPr>
            <a:r>
              <a:rPr lang="hu-HU" sz="1600" b="1"/>
              <a:t>+ időszak közvetlen költségei (költségnemenként) </a:t>
            </a:r>
          </a:p>
          <a:p>
            <a:pPr marL="0" indent="0" fontAlgn="b">
              <a:buNone/>
            </a:pPr>
            <a:r>
              <a:rPr lang="hu-HU" sz="1600" b="1"/>
              <a:t>- Hulladékmegtérülés</a:t>
            </a:r>
          </a:p>
          <a:p>
            <a:pPr marL="0" indent="0" fontAlgn="b">
              <a:buNone/>
            </a:pPr>
            <a:r>
              <a:rPr lang="hu-HU" sz="1600"/>
              <a:t>- Saját előállítású alkatrész felhasználás (félkésztermékek)</a:t>
            </a:r>
          </a:p>
          <a:p>
            <a:pPr marL="0" indent="0" fontAlgn="b">
              <a:buNone/>
            </a:pPr>
            <a:r>
              <a:rPr lang="hu-HU" sz="1600" b="1"/>
              <a:t>+ felosztható költségek </a:t>
            </a:r>
            <a:r>
              <a:rPr lang="hu-HU" sz="1600"/>
              <a:t>(közvetlenül nem mérhető, minden vállalkozásban más!)</a:t>
            </a:r>
          </a:p>
          <a:p>
            <a:pPr marL="0" indent="0" fontAlgn="b">
              <a:buNone/>
            </a:pPr>
            <a:r>
              <a:rPr lang="hu-HU" sz="1600" b="1"/>
              <a:t>- záró befejezetlen termelés</a:t>
            </a:r>
            <a:endParaRPr lang="hu-HU" sz="1600"/>
          </a:p>
        </p:txBody>
      </p:sp>
    </p:spTree>
    <p:extLst>
      <p:ext uri="{BB962C8B-B14F-4D97-AF65-F5344CB8AC3E}">
        <p14:creationId xmlns:p14="http://schemas.microsoft.com/office/powerpoint/2010/main" val="9046546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09995" y="584683"/>
            <a:ext cx="8990466" cy="792087"/>
          </a:xfrm>
        </p:spPr>
        <p:txBody>
          <a:bodyPr>
            <a:noAutofit/>
          </a:bodyPr>
          <a:lstStyle/>
          <a:p>
            <a:pPr algn="l"/>
            <a:r>
              <a:rPr lang="hu-HU" sz="4000" dirty="0">
                <a:solidFill>
                  <a:srgbClr val="00B0F0"/>
                </a:solidFill>
              </a:rPr>
              <a:t>Feladat – tényleges önköltség meghatározása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1568" y="1700808"/>
            <a:ext cx="8788968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Határozza meg a két termék önköltségét! (adatok MFt-ban vannak megadva)</a:t>
            </a:r>
          </a:p>
          <a:p>
            <a:pPr marL="0" indent="0">
              <a:buNone/>
            </a:pPr>
            <a:r>
              <a:rPr lang="hu-HU" sz="2000" dirty="0"/>
              <a:t>Nyitó befejezetlen termelés A: 3 , B:4. </a:t>
            </a:r>
            <a:br>
              <a:rPr lang="hu-HU" sz="2000" dirty="0"/>
            </a:br>
            <a:r>
              <a:rPr lang="hu-HU" sz="2000" dirty="0"/>
              <a:t>Záró befejezetlen termelés A:0, B: 1 (MFt) </a:t>
            </a:r>
          </a:p>
          <a:p>
            <a:pPr marL="0" indent="0">
              <a:buNone/>
            </a:pPr>
            <a:r>
              <a:rPr lang="hu-HU" sz="2000" dirty="0"/>
              <a:t>A gyártó üzem költségeinek 60%-át 1:1 arányban osztják föl a termékek között, a gépköltségeket 1:2 arányban az A és a B termék között. Mindkét termékből 10-10 db készült. 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3415"/>
              </p:ext>
            </p:extLst>
          </p:nvPr>
        </p:nvGraphicFramePr>
        <p:xfrm>
          <a:off x="2207568" y="4099813"/>
          <a:ext cx="7211144" cy="2279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84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61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Gyártó üzem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Központi irányítás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gépköltség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A termék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B termék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Összesen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2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u="none" strike="noStrike">
                          <a:effectLst/>
                        </a:rPr>
                        <a:t>Anyag jell.ráf.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15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14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13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21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11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>
                          <a:effectLst/>
                        </a:rPr>
                        <a:t>74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52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u="none" strike="noStrike">
                          <a:effectLst/>
                        </a:rPr>
                        <a:t>Szem. jell. ráf.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10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9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8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7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6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 dirty="0">
                          <a:effectLst/>
                        </a:rPr>
                        <a:t>40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52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u="none" strike="noStrike">
                          <a:effectLst/>
                        </a:rPr>
                        <a:t>Écs leírás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4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3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2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1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 dirty="0">
                          <a:effectLst/>
                        </a:rPr>
                        <a:t>15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52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u="none" strike="noStrike">
                          <a:effectLst/>
                        </a:rPr>
                        <a:t>Összesen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>
                          <a:effectLst/>
                        </a:rPr>
                        <a:t>30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>
                          <a:effectLst/>
                        </a:rPr>
                        <a:t>27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>
                          <a:effectLst/>
                        </a:rPr>
                        <a:t>24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>
                          <a:effectLst/>
                        </a:rPr>
                        <a:t>30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>
                          <a:effectLst/>
                        </a:rPr>
                        <a:t>18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 dirty="0">
                          <a:effectLst/>
                        </a:rPr>
                        <a:t>129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3599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4" y="692696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>
                <a:solidFill>
                  <a:srgbClr val="00B0F0"/>
                </a:solidFill>
              </a:rPr>
              <a:t>Megoldás</a:t>
            </a: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171986"/>
              </p:ext>
            </p:extLst>
          </p:nvPr>
        </p:nvGraphicFramePr>
        <p:xfrm>
          <a:off x="2506134" y="1556793"/>
          <a:ext cx="7766330" cy="4312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2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342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termék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termék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191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nyitó befejezetlen termelés 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121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időszak közvetlen költségei 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444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felosztható költségek</a:t>
                      </a:r>
                    </a:p>
                    <a:p>
                      <a:pPr algn="l" rtl="0" fontAlgn="b"/>
                      <a:r>
                        <a:rPr lang="hu-H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(gyártó üzem és gépköltség)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és 8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és 16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315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záró befejezetlen termelés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72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 költség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46 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97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előállított mennyiség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db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10db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97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termék közvetlen önköltsége</a:t>
                      </a:r>
                      <a:endParaRPr lang="hu-HU" sz="20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MFt/db</a:t>
                      </a:r>
                      <a:endParaRPr lang="hu-HU" sz="20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 MFt/db</a:t>
                      </a:r>
                      <a:endParaRPr lang="hu-HU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823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43666" y="990647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Fedezetszámítás - Példa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43666" y="2060850"/>
            <a:ext cx="9324942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200" dirty="0"/>
              <a:t>Egy termék egységára 3.000 Ft/db, közvetlen költsége 2.000 Ft/db, közvetett költségek 2.000.000 Ft, amelynek 30%-a az amortizációs költség. (Áfával nem számolunk az egyszerűsítés kedvéért, a bevételek és a költségek egyben kifizetést is jelentenek)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200" dirty="0"/>
              <a:t>Határozza meg </a:t>
            </a:r>
          </a:p>
          <a:p>
            <a:pPr lvl="0">
              <a:lnSpc>
                <a:spcPct val="100000"/>
              </a:lnSpc>
            </a:pPr>
            <a:r>
              <a:rPr lang="hu-HU" sz="2200" dirty="0"/>
              <a:t>a fedezeti mennyiséget és </a:t>
            </a:r>
          </a:p>
          <a:p>
            <a:pPr lvl="0">
              <a:lnSpc>
                <a:spcPct val="100000"/>
              </a:lnSpc>
            </a:pPr>
            <a:r>
              <a:rPr lang="hu-HU" sz="2200" dirty="0"/>
              <a:t>a likviditási pontot!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0391138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61011" y="1196752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Megoldás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39616" y="2060850"/>
            <a:ext cx="8496944" cy="3816423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/>
              <a:t>Eredmény= Bevétel – költségek = 0</a:t>
            </a:r>
          </a:p>
          <a:p>
            <a:pPr marL="0" indent="0">
              <a:buNone/>
            </a:pPr>
            <a:r>
              <a:rPr lang="hu-HU" dirty="0"/>
              <a:t>Bevétel = összes költség</a:t>
            </a:r>
          </a:p>
          <a:p>
            <a:pPr marL="0" indent="0">
              <a:buNone/>
            </a:pPr>
            <a:r>
              <a:rPr lang="hu-HU" dirty="0"/>
              <a:t>q= mennyiség</a:t>
            </a:r>
          </a:p>
          <a:p>
            <a:r>
              <a:rPr lang="hu-HU" dirty="0"/>
              <a:t>3000 Ft/db  x q = 2000 Ft / db x q + 2.000.000 Ft</a:t>
            </a:r>
          </a:p>
          <a:p>
            <a:r>
              <a:rPr lang="hu-HU" b="1" dirty="0">
                <a:solidFill>
                  <a:srgbClr val="00B050"/>
                </a:solidFill>
              </a:rPr>
              <a:t>q = 2.000db fedezeti mennyiség 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dirty="0"/>
              <a:t>likviditási mennyiség = T</a:t>
            </a:r>
          </a:p>
          <a:p>
            <a:pPr marL="0" indent="0">
              <a:buNone/>
            </a:pPr>
            <a:r>
              <a:rPr lang="hu-HU" dirty="0"/>
              <a:t>pénzbevételek = pénzkiadás </a:t>
            </a:r>
          </a:p>
          <a:p>
            <a:r>
              <a:rPr lang="hu-HU" dirty="0"/>
              <a:t>3000 Ft/ db x T = 2000Ft / db x T + 2.000.000 x ( 100%- 30%)</a:t>
            </a:r>
          </a:p>
          <a:p>
            <a:r>
              <a:rPr lang="hu-HU" b="1" dirty="0">
                <a:solidFill>
                  <a:srgbClr val="00B050"/>
                </a:solidFill>
              </a:rPr>
              <a:t>T = 1400 db likviditási mennyiség</a:t>
            </a:r>
          </a:p>
        </p:txBody>
      </p:sp>
    </p:spTree>
    <p:extLst>
      <p:ext uri="{BB962C8B-B14F-4D97-AF65-F5344CB8AC3E}">
        <p14:creationId xmlns:p14="http://schemas.microsoft.com/office/powerpoint/2010/main" val="39988252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1584" y="1022924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Eredménytervezés - Példa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6133" y="2060850"/>
            <a:ext cx="8630427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200" dirty="0"/>
              <a:t>Egy vállalkozás árbevétele az előző évben 500 MFt, proporcionális költsége 300 MFt, fix költsége 160 MFt. tárgyévre 5 MFt nyereségnövekedést kívánnak elérni. Hány %-kal kell ehhez megváltoztatni</a:t>
            </a:r>
          </a:p>
          <a:p>
            <a:pPr lvl="0">
              <a:lnSpc>
                <a:spcPct val="100000"/>
              </a:lnSpc>
            </a:pPr>
            <a:r>
              <a:rPr lang="hu-HU" sz="2200" dirty="0"/>
              <a:t>a bevételt?</a:t>
            </a:r>
          </a:p>
          <a:p>
            <a:pPr lvl="0">
              <a:lnSpc>
                <a:spcPct val="100000"/>
              </a:lnSpc>
            </a:pPr>
            <a:r>
              <a:rPr lang="hu-HU" sz="2200" dirty="0"/>
              <a:t>a proporcionális költségeket?</a:t>
            </a:r>
          </a:p>
          <a:p>
            <a:pPr lvl="0">
              <a:lnSpc>
                <a:spcPct val="100000"/>
              </a:lnSpc>
            </a:pPr>
            <a:r>
              <a:rPr lang="hu-HU" sz="2200" dirty="0"/>
              <a:t>a fix költségeket?</a:t>
            </a:r>
          </a:p>
          <a:p>
            <a:pPr lvl="0">
              <a:lnSpc>
                <a:spcPct val="100000"/>
              </a:lnSpc>
            </a:pPr>
            <a:r>
              <a:rPr lang="hu-HU" sz="2200" dirty="0"/>
              <a:t>a volument?</a:t>
            </a:r>
          </a:p>
          <a:p>
            <a:pPr>
              <a:lnSpc>
                <a:spcPct val="100000"/>
              </a:lnSpc>
            </a:pPr>
            <a:endParaRPr lang="hu-HU" sz="2200" dirty="0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4294967295"/>
          </p:nvPr>
        </p:nvSpPr>
        <p:spPr>
          <a:xfrm>
            <a:off x="5106988" y="6108700"/>
            <a:ext cx="70850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altLang="hu-HU"/>
              <a:t>gombaszogi.ildiko@uni-obuda.hu</a:t>
            </a:r>
          </a:p>
        </p:txBody>
      </p:sp>
      <p:sp>
        <p:nvSpPr>
          <p:cNvPr id="9" name="Nap 8"/>
          <p:cNvSpPr/>
          <p:nvPr/>
        </p:nvSpPr>
        <p:spPr>
          <a:xfrm>
            <a:off x="10210800" y="6381328"/>
            <a:ext cx="410344" cy="33833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512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7568" y="836712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Megoldás</a:t>
            </a: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255860"/>
              </p:ext>
            </p:extLst>
          </p:nvPr>
        </p:nvGraphicFramePr>
        <p:xfrm>
          <a:off x="2207568" y="1628800"/>
          <a:ext cx="8568952" cy="4608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2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86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1.lépés az eredmény meghatározá-sa</a:t>
                      </a:r>
                      <a:endParaRPr lang="hu-H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2.lépés a fedezet visszaszámítása  3.lépés a bevétel visszaszámí-tása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4.lépés a költség visszaszámítása az új fedezet alapján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változatlan egységáron és változatlan önköltség mellett a mennyiségváltozás emeli a fedezeti összeget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bázis</a:t>
                      </a:r>
                      <a:endParaRPr lang="hu-H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árbevétel változás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változó költség változás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 költség változás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fedezeti összeg változás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árbevétel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hu-H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300+205=505</a:t>
                      </a:r>
                      <a:endParaRPr lang="hu-HU" sz="14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mennyiség változás kell!</a:t>
                      </a:r>
                      <a:endParaRPr lang="hu-HU" sz="14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változó költség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hu-H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500-205=295</a:t>
                      </a:r>
                      <a:endParaRPr lang="hu-HU" sz="14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fedezeti összeg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hu-H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160+45=205</a:t>
                      </a:r>
                      <a:endParaRPr lang="hu-HU" sz="14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160+45=205</a:t>
                      </a:r>
                      <a:endParaRPr lang="hu-HU" sz="14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 költség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hu-H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200-45=155</a:t>
                      </a:r>
                      <a:endParaRPr lang="hu-HU" sz="14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eredmény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hu-H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hu-HU" sz="14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hu-HU" sz="14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hu-HU" sz="14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hu-HU" sz="14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2599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39616" y="1132449"/>
            <a:ext cx="7704667" cy="792087"/>
          </a:xfrm>
        </p:spPr>
        <p:txBody>
          <a:bodyPr>
            <a:noAutofit/>
          </a:bodyPr>
          <a:lstStyle/>
          <a:p>
            <a:pPr algn="l"/>
            <a:r>
              <a:rPr lang="hu-HU" sz="4000" dirty="0"/>
              <a:t>Válaszok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39616" y="2060850"/>
            <a:ext cx="8280920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hu-HU" sz="2200" dirty="0"/>
              <a:t>Bevétel változás= +5/500= +1%, ez az eladási ár növekedéséből származik.</a:t>
            </a:r>
          </a:p>
          <a:p>
            <a:pPr marL="457200" indent="-457200">
              <a:buFont typeface="+mj-lt"/>
              <a:buAutoNum type="alphaLcParenR"/>
            </a:pPr>
            <a:r>
              <a:rPr lang="hu-HU" sz="2200" dirty="0"/>
              <a:t>A proporcionális (lineárisan változó) költségek változása= -5/300 = -1,67% önköltség csökkenés.</a:t>
            </a:r>
          </a:p>
          <a:p>
            <a:pPr marL="457200" indent="-457200">
              <a:buFont typeface="+mj-lt"/>
              <a:buAutoNum type="alphaLcParenR"/>
            </a:pPr>
            <a:r>
              <a:rPr lang="hu-HU" sz="2200" dirty="0"/>
              <a:t>A fix költségek változása = -5/160 = - 3,125% közvetett költség csökkenést jelent.</a:t>
            </a:r>
          </a:p>
          <a:p>
            <a:pPr marL="457200" indent="-457200">
              <a:buFont typeface="+mj-lt"/>
              <a:buAutoNum type="alphaLcParenR"/>
            </a:pPr>
            <a:r>
              <a:rPr lang="hu-HU" sz="2200" dirty="0"/>
              <a:t>A volumenváltozást a fedezeti összeg változása mutatja = +5/200 = +2,5% forgalom növekedést jelent.</a:t>
            </a:r>
          </a:p>
          <a:p>
            <a:endParaRPr lang="hu-HU" sz="2200" dirty="0"/>
          </a:p>
        </p:txBody>
      </p:sp>
      <p:sp>
        <p:nvSpPr>
          <p:cNvPr id="9" name="Nap 8"/>
          <p:cNvSpPr/>
          <p:nvPr/>
        </p:nvSpPr>
        <p:spPr>
          <a:xfrm>
            <a:off x="10210800" y="6381328"/>
            <a:ext cx="410344" cy="33833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52794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57554" y="1319606"/>
            <a:ext cx="8558418" cy="792087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/>
              <a:t>Költségváltozás elemzése -Példa</a:t>
            </a:r>
          </a:p>
        </p:txBody>
      </p:sp>
      <p:sp>
        <p:nvSpPr>
          <p:cNvPr id="12" name="Tartalom helye 11"/>
          <p:cNvSpPr>
            <a:spLocks noGrp="1"/>
          </p:cNvSpPr>
          <p:nvPr>
            <p:ph idx="1"/>
          </p:nvPr>
        </p:nvSpPr>
        <p:spPr>
          <a:xfrm>
            <a:off x="1857554" y="2384980"/>
            <a:ext cx="9496246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Egy belső szolgáltatást végző költséghely január havi tevékenységéről az alábbi információkat ismeri:</a:t>
            </a:r>
          </a:p>
          <a:p>
            <a:pPr marL="0" indent="0">
              <a:buNone/>
            </a:pPr>
            <a:endParaRPr lang="hu-HU" sz="2200" dirty="0"/>
          </a:p>
          <a:p>
            <a:pPr marL="0" indent="0">
              <a:buNone/>
            </a:pPr>
            <a:endParaRPr lang="hu-HU" sz="2200" dirty="0"/>
          </a:p>
          <a:p>
            <a:endParaRPr lang="hu-HU" sz="2200" dirty="0"/>
          </a:p>
          <a:p>
            <a:endParaRPr lang="hu-HU" sz="2200" dirty="0"/>
          </a:p>
          <a:p>
            <a:pPr marL="0" indent="0">
              <a:buNone/>
            </a:pPr>
            <a:endParaRPr lang="hu-HU" sz="2200" dirty="0"/>
          </a:p>
          <a:p>
            <a:r>
              <a:rPr lang="hu-HU" sz="2200" dirty="0"/>
              <a:t>Végezze el a költségek eltérésvizsgálatát!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33178" y="-270742"/>
            <a:ext cx="10334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altLang="hu-HU" sz="1000">
                <a:latin typeface="Arial" panose="020B0604020202020204" pitchFamily="34" charset="0"/>
                <a:ea typeface="Times New Roman" panose="02020603050405020304" pitchFamily="18" charset="0"/>
              </a:rPr>
              <a:t>Egy belső szolgáltatást végző költséghely január havi tevékenységéről az alábbi információkat ismeri:</a:t>
            </a:r>
            <a:endParaRPr lang="hu-HU" altLang="hu-HU" sz="800"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altLang="hu-HU" sz="1000">
                <a:latin typeface="Arial" panose="020B0604020202020204" pitchFamily="34" charset="0"/>
                <a:ea typeface="Times New Roman" panose="02020603050405020304" pitchFamily="18" charset="0"/>
              </a:rPr>
              <a:t>Végezze el a költségek eltérésvizsgálatát!</a:t>
            </a:r>
            <a:endParaRPr lang="hu-HU" altLang="hu-HU">
              <a:latin typeface="Arial" panose="020B0604020202020204" pitchFamily="34" charset="0"/>
            </a:endParaRPr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82313"/>
              </p:ext>
            </p:extLst>
          </p:nvPr>
        </p:nvGraphicFramePr>
        <p:xfrm>
          <a:off x="1919536" y="3140968"/>
          <a:ext cx="5184576" cy="1944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Tervezett teljesítmény (ó)</a:t>
                      </a:r>
                      <a:endParaRPr lang="hu-H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90000</a:t>
                      </a:r>
                      <a:endParaRPr lang="hu-H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teljesítmény (ó)</a:t>
                      </a:r>
                      <a:endParaRPr lang="hu-H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84000</a:t>
                      </a:r>
                      <a:endParaRPr lang="hu-H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Tervezett költségek (e Ft)</a:t>
                      </a:r>
                      <a:endParaRPr lang="hu-H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162000</a:t>
                      </a:r>
                      <a:endParaRPr lang="hu-H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Tényleges költségek (e Ft)</a:t>
                      </a:r>
                      <a:endParaRPr lang="hu-H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160000</a:t>
                      </a:r>
                      <a:endParaRPr lang="hu-H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Reagálási fok</a:t>
                      </a:r>
                      <a:endParaRPr lang="hu-H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0,75</a:t>
                      </a:r>
                      <a:endParaRPr lang="hu-H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472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5560" y="692696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Megoldás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1464" y="1574502"/>
            <a:ext cx="10441160" cy="473481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u-HU" sz="1600" i="1" dirty="0"/>
              <a:t>A költségek 2.000eFt-tal csökkentek a tervezetthez képest.</a:t>
            </a:r>
            <a:endParaRPr lang="hu-HU" sz="1600" b="1" u="sng" dirty="0"/>
          </a:p>
          <a:p>
            <a:pPr>
              <a:lnSpc>
                <a:spcPct val="120000"/>
              </a:lnSpc>
            </a:pPr>
            <a:r>
              <a:rPr lang="hu-HU" sz="1600" i="1" dirty="0"/>
              <a:t>Meg kell vizsgálni, hogy ez pozitív változásoknak köszönhető-e!</a:t>
            </a:r>
            <a:endParaRPr lang="hu-HU" sz="1600" b="1" u="sng" dirty="0"/>
          </a:p>
          <a:p>
            <a:pPr>
              <a:lnSpc>
                <a:spcPct val="120000"/>
              </a:lnSpc>
            </a:pPr>
            <a:r>
              <a:rPr lang="hu-HU" sz="1600" i="1" dirty="0"/>
              <a:t>A tervezett teljesítményhez képest a tényleges teljesítmény kisebb, tehát elvárható volt, hogy költség csökkenés történjen!</a:t>
            </a:r>
            <a:endParaRPr lang="hu-HU" sz="1600" b="1" u="sng" dirty="0"/>
          </a:p>
          <a:p>
            <a:pPr>
              <a:lnSpc>
                <a:spcPct val="120000"/>
              </a:lnSpc>
            </a:pPr>
            <a:r>
              <a:rPr lang="hu-HU" sz="1600" i="1" dirty="0"/>
              <a:t>Hány %-kal csökkent a teljesítmény? </a:t>
            </a:r>
            <a:endParaRPr lang="hu-HU" sz="1600" b="1" u="sng" dirty="0"/>
          </a:p>
          <a:p>
            <a:pPr>
              <a:lnSpc>
                <a:spcPct val="120000"/>
              </a:lnSpc>
            </a:pPr>
            <a:r>
              <a:rPr lang="hu-HU" sz="1600" i="1" dirty="0"/>
              <a:t>(84e óra- 90e óra)/90e óra= </a:t>
            </a:r>
            <a:r>
              <a:rPr lang="hu-HU" sz="1600" b="1" i="1" u="sng" dirty="0"/>
              <a:t>- 6,67%-kal csökkent a teljesítmény</a:t>
            </a:r>
            <a:r>
              <a:rPr lang="hu-HU" sz="1600" i="1" dirty="0"/>
              <a:t>, tehát ha a költségek reagálási foka (rugalmassági együtthatója) 0,75, akkor 6,67%*0,75= </a:t>
            </a:r>
            <a:r>
              <a:rPr lang="hu-HU" sz="1600" b="1" i="1" dirty="0">
                <a:solidFill>
                  <a:srgbClr val="00B050"/>
                </a:solidFill>
              </a:rPr>
              <a:t>5%-os költségcsökkenést várunk el.</a:t>
            </a:r>
            <a:endParaRPr lang="hu-HU" sz="1600" b="1" u="sng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</a:pPr>
            <a:r>
              <a:rPr lang="hu-HU" sz="1600" i="1" dirty="0"/>
              <a:t>Így a (tervezett) költségnek a (100-5)%-a kell legyen </a:t>
            </a:r>
            <a:r>
              <a:rPr lang="hu-HU" sz="1600" b="1" i="1" u="sng" dirty="0"/>
              <a:t>az újratervezett költség </a:t>
            </a:r>
            <a:r>
              <a:rPr lang="hu-HU" sz="1600" i="1" dirty="0"/>
              <a:t>a módosított teljesítményhez.</a:t>
            </a:r>
            <a:endParaRPr lang="hu-HU" sz="1600" b="1" u="sng" dirty="0"/>
          </a:p>
          <a:p>
            <a:pPr>
              <a:lnSpc>
                <a:spcPct val="120000"/>
              </a:lnSpc>
            </a:pPr>
            <a:r>
              <a:rPr lang="hu-HU" sz="1600" i="1" dirty="0"/>
              <a:t> 162.000eFt*95%=153.900eFt kellett volna legyen a tényleges költség.</a:t>
            </a:r>
            <a:endParaRPr lang="hu-HU" sz="1600" b="1" u="sng" dirty="0"/>
          </a:p>
          <a:p>
            <a:pPr>
              <a:lnSpc>
                <a:spcPct val="120000"/>
              </a:lnSpc>
            </a:pPr>
            <a:r>
              <a:rPr lang="hu-HU" sz="1600" i="1" dirty="0"/>
              <a:t>Azaz a költségek 2.000eFt-os csökkenése nem elegendő, mert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1600" i="1" dirty="0"/>
              <a:t>160.000eFt-153.900eFt=</a:t>
            </a:r>
            <a:r>
              <a:rPr lang="hu-HU" sz="1600" b="1" i="1" u="sng" dirty="0"/>
              <a:t>6.100eFt indokolatlan költség keletkezett.</a:t>
            </a:r>
            <a:endParaRPr lang="hu-HU" sz="1600" b="1" u="sng" dirty="0"/>
          </a:p>
          <a:p>
            <a:pPr>
              <a:lnSpc>
                <a:spcPct val="120000"/>
              </a:lnSpc>
            </a:pPr>
            <a:r>
              <a:rPr lang="hu-HU" sz="1600" b="1" dirty="0">
                <a:solidFill>
                  <a:srgbClr val="00B050"/>
                </a:solidFill>
              </a:rPr>
              <a:t>Tehát összességében költség növekedés volt! Ez negatív tendencia.</a:t>
            </a:r>
            <a:endParaRPr lang="hu-HU" sz="16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90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5560" y="404664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Vezetés vagy menedzselés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7448" y="1268760"/>
            <a:ext cx="10657184" cy="424847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hu-HU" sz="2200" b="1" dirty="0"/>
              <a:t>Vezető, vezetés – tulajdonos	</a:t>
            </a:r>
          </a:p>
          <a:p>
            <a:pPr lvl="1"/>
            <a:r>
              <a:rPr lang="hu-HU" sz="2000" dirty="0"/>
              <a:t>A szervezet méretétől függően egybe eshet, érdekeik különbözőek lehetnek, a vezetőnek szakértelemmel és a tulajdonosnak tőkével kell rendelkezni, a tulajdonos feladata a vezetői célok összehangolása az érdekeltségi rendszer kiépítésével</a:t>
            </a:r>
          </a:p>
          <a:p>
            <a:r>
              <a:rPr lang="hu-HU" sz="2200" b="1" dirty="0"/>
              <a:t>Menedzseri és vezetői feladatok</a:t>
            </a:r>
          </a:p>
          <a:p>
            <a:pPr lvl="1"/>
            <a:r>
              <a:rPr lang="hu-HU" sz="2000" dirty="0"/>
              <a:t>A menedzselés olyan folyamat, amelyet egy vagy több személy végez mások tevékenységének koordinálására, olyan eredmények elérése érdekében, amit egyikük se tudna elérni egyedül </a:t>
            </a:r>
          </a:p>
          <a:p>
            <a:pPr lvl="1"/>
            <a:r>
              <a:rPr lang="hu-HU" sz="2000" dirty="0"/>
              <a:t>A vállalkozások vezetése egyrészt működési (funkcionális), másrészt szervezeti (intézményi) kapcsolatok kiépítését igényli</a:t>
            </a:r>
          </a:p>
          <a:p>
            <a:r>
              <a:rPr lang="hu-HU" sz="2200" b="1" dirty="0"/>
              <a:t>Menedzselés: </a:t>
            </a:r>
            <a:r>
              <a:rPr lang="hu-HU" sz="2000" dirty="0"/>
              <a:t>eredmények elérése (tervezés, szervezés, döntés, irányítás, összehangolás, ellenőrzés)</a:t>
            </a:r>
          </a:p>
          <a:p>
            <a:r>
              <a:rPr lang="hu-HU" sz="2200" b="1" dirty="0"/>
              <a:t>Vezetés: </a:t>
            </a:r>
            <a:r>
              <a:rPr lang="hu-HU" sz="2000" dirty="0"/>
              <a:t>rendszerek javítása (látomás, megvilágosodás, igazodás, betanítás, hatáskörrel való felruházás, törődés)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FF0000"/>
                </a:solidFill>
              </a:rPr>
              <a:t>A VEZETŐI SZÁMVITEL KÖZVETLENÜL </a:t>
            </a:r>
            <a:r>
              <a:rPr lang="hu-HU" sz="2000" b="1" i="1" u="sng" dirty="0">
                <a:solidFill>
                  <a:srgbClr val="FF0000"/>
                </a:solidFill>
              </a:rPr>
              <a:t>A MENEDZSEREK </a:t>
            </a:r>
            <a:r>
              <a:rPr lang="hu-HU" sz="2000" dirty="0">
                <a:solidFill>
                  <a:srgbClr val="FF0000"/>
                </a:solidFill>
              </a:rPr>
              <a:t>MUNKÁJÁT TÁMOGATJA</a:t>
            </a:r>
          </a:p>
        </p:txBody>
      </p:sp>
    </p:spTree>
    <p:extLst>
      <p:ext uri="{BB962C8B-B14F-4D97-AF65-F5344CB8AC3E}">
        <p14:creationId xmlns:p14="http://schemas.microsoft.com/office/powerpoint/2010/main" val="19353475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3512" y="954145"/>
            <a:ext cx="9001318" cy="1052225"/>
          </a:xfrm>
        </p:spPr>
        <p:txBody>
          <a:bodyPr>
            <a:noAutofit/>
          </a:bodyPr>
          <a:lstStyle/>
          <a:p>
            <a:pPr algn="l"/>
            <a:r>
              <a:rPr lang="hu-HU" sz="4000" dirty="0"/>
              <a:t>Erőforrásgazdálkodás – </a:t>
            </a:r>
            <a:br>
              <a:rPr lang="hu-HU" sz="4000" dirty="0"/>
            </a:br>
            <a:r>
              <a:rPr lang="hu-HU" sz="4000" dirty="0"/>
              <a:t>szűk keresztmetszet esetén - Példa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2060848"/>
            <a:ext cx="9217024" cy="381642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2200" dirty="0"/>
              <a:t>Egy termelő vállalkozás egyik üzemének tevékenységével kapcsolatban az alábbi terv információkat ismeri:</a:t>
            </a:r>
          </a:p>
          <a:p>
            <a:pPr>
              <a:lnSpc>
                <a:spcPct val="120000"/>
              </a:lnSpc>
            </a:pPr>
            <a:r>
              <a:rPr lang="hu-HU" sz="2200" dirty="0"/>
              <a:t>Az előzetes vizsgálatok szerint az üzemben a szűk keresztmetszet a gépek teljesítőképessége. A tervidőszakban felhasználható gépórák száma 48 900 gó. A saját termelésű készletek állománya a tervek szerint nem változik meg. </a:t>
            </a:r>
          </a:p>
          <a:p>
            <a:pPr>
              <a:lnSpc>
                <a:spcPct val="120000"/>
              </a:lnSpc>
            </a:pPr>
            <a:r>
              <a:rPr lang="hu-HU" sz="2200" dirty="0"/>
              <a:t>Határozza meg az egyes termékekből előállítandó mennyiséget (tervezze meg az üzem teljesítményét természetes mértékegységben), valamint a bruttó eredményt!</a:t>
            </a:r>
          </a:p>
        </p:txBody>
      </p:sp>
    </p:spTree>
    <p:extLst>
      <p:ext uri="{BB962C8B-B14F-4D97-AF65-F5344CB8AC3E}">
        <p14:creationId xmlns:p14="http://schemas.microsoft.com/office/powerpoint/2010/main" val="4524295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7568" y="764704"/>
            <a:ext cx="9139749" cy="1008112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/>
              <a:t>Erőforrásgazdálkodás –</a:t>
            </a:r>
            <a:br>
              <a:rPr lang="hu-HU" dirty="0"/>
            </a:br>
            <a:r>
              <a:rPr lang="hu-HU" dirty="0"/>
              <a:t>szűk keresztmetszet esetén- Példa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106812"/>
              </p:ext>
            </p:extLst>
          </p:nvPr>
        </p:nvGraphicFramePr>
        <p:xfrm>
          <a:off x="2188222" y="1988840"/>
          <a:ext cx="8012234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1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800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Megnevezés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Mérték-egység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Termékek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44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C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Nettó eladási ár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Ft/db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25 000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16 000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46 000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Közvetlen önköltség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Ft/db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18 000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10 500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26 000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Gépóra-igény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gó/db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0,3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0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Értékesítési maximum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db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24 000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15 000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18 000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0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Visszaigazolt megrendelés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db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2 000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5 000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10 000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9216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43666" y="614071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Megoldás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15480" y="1422004"/>
            <a:ext cx="10585176" cy="417646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1800" i="1" dirty="0"/>
              <a:t>Az értékesítési maximum a piaci korlátot jeleneti. Ennek egy része már szerződéssel lekötött megrendelés. Az ehhez kapcsolódó kapacitásigény: 2.000 db*1,2 gépóra/db +5.000 db*0,3 gépóra/db +10.000 db*2,8 gépóra/db =31.900 gépóra kapacitás.</a:t>
            </a:r>
            <a:endParaRPr lang="hu-HU" sz="1800" dirty="0"/>
          </a:p>
          <a:p>
            <a:pPr>
              <a:lnSpc>
                <a:spcPct val="100000"/>
              </a:lnSpc>
            </a:pPr>
            <a:r>
              <a:rPr lang="hu-HU" sz="1800" i="1" dirty="0"/>
              <a:t>Tehát az összes kapacitásból </a:t>
            </a:r>
            <a:r>
              <a:rPr lang="hu-HU" sz="1800" dirty="0"/>
              <a:t>48 900 gó- </a:t>
            </a:r>
            <a:r>
              <a:rPr lang="hu-HU" sz="1800" i="1" dirty="0"/>
              <a:t>31.900 gépóra = 17.000 gépóra kapacitás maradt.</a:t>
            </a:r>
            <a:endParaRPr lang="hu-HU" sz="18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800" i="1" dirty="0"/>
              <a:t>El kell dönteni, hogy melyik terméket gyártsuk! A válasz viszonylag egy értelmű, amelyik a legnyereségesebb!</a:t>
            </a:r>
            <a:endParaRPr lang="hu-HU" sz="1800" dirty="0"/>
          </a:p>
          <a:p>
            <a:pPr>
              <a:lnSpc>
                <a:spcPct val="100000"/>
              </a:lnSpc>
            </a:pPr>
            <a:r>
              <a:rPr lang="hu-HU" sz="1800" i="1" dirty="0"/>
              <a:t>Ezt a fedezeti összeg mutatja meg, azonban nekünk az egy gépóra alatt elérhető legnagyobb nyeresége kell!</a:t>
            </a:r>
            <a:endParaRPr lang="hu-HU" sz="18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800" i="1" dirty="0"/>
              <a:t>Ez a mutató a fajlagos fedezet: (</a:t>
            </a:r>
            <a:r>
              <a:rPr lang="hu-HU" sz="1800" dirty="0"/>
              <a:t>Nettó eladási ár- Közvetlen önköltség) /  Gépóra-igény</a:t>
            </a:r>
          </a:p>
          <a:p>
            <a:pPr>
              <a:lnSpc>
                <a:spcPct val="100000"/>
              </a:lnSpc>
            </a:pPr>
            <a:r>
              <a:rPr lang="hu-HU" sz="1800" i="1" dirty="0"/>
              <a:t>A termékre= 7000/1,2=5833</a:t>
            </a:r>
            <a:endParaRPr lang="hu-HU" sz="1800" dirty="0"/>
          </a:p>
          <a:p>
            <a:pPr>
              <a:lnSpc>
                <a:spcPct val="100000"/>
              </a:lnSpc>
            </a:pPr>
            <a:r>
              <a:rPr lang="hu-HU" sz="1800" i="1" dirty="0"/>
              <a:t>B termékre= 5500/0,3=18333</a:t>
            </a:r>
            <a:endParaRPr lang="hu-HU" sz="1800" dirty="0"/>
          </a:p>
          <a:p>
            <a:pPr>
              <a:lnSpc>
                <a:spcPct val="100000"/>
              </a:lnSpc>
            </a:pPr>
            <a:r>
              <a:rPr lang="hu-HU" sz="1800" i="1" dirty="0"/>
              <a:t>C termékre= 20000/2,8=7143</a:t>
            </a:r>
            <a:endParaRPr lang="hu-HU" sz="18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800" b="1" dirty="0">
                <a:solidFill>
                  <a:srgbClr val="00B050"/>
                </a:solidFill>
              </a:rPr>
              <a:t>Ebből felállítható a gyártási rangsor: B, C, A a gyártási sorrend.</a:t>
            </a:r>
          </a:p>
        </p:txBody>
      </p:sp>
    </p:spTree>
    <p:extLst>
      <p:ext uri="{BB962C8B-B14F-4D97-AF65-F5344CB8AC3E}">
        <p14:creationId xmlns:p14="http://schemas.microsoft.com/office/powerpoint/2010/main" val="41517752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6133" y="736406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Megoldás 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5560" y="1628800"/>
            <a:ext cx="8856984" cy="3816423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u-HU" sz="1800" i="1" dirty="0"/>
              <a:t>Így </a:t>
            </a:r>
            <a:r>
              <a:rPr lang="hu-HU" sz="1800" b="1" i="1" dirty="0"/>
              <a:t>a B termékből</a:t>
            </a:r>
            <a:r>
              <a:rPr lang="hu-HU" sz="1800" i="1" dirty="0"/>
              <a:t> már megrendelésre legyártanak </a:t>
            </a:r>
            <a:r>
              <a:rPr lang="hu-HU" sz="1800" dirty="0"/>
              <a:t>5 000db</a:t>
            </a:r>
            <a:r>
              <a:rPr lang="hu-HU" sz="1800" i="1" dirty="0"/>
              <a:t>-ot, tehát a piaci igények szerint még 10.000db-ra van kereslet. Ennek a gépóra igénye 3.000 gó. Még maradt 17.000-3.000= 14.000 gó.</a:t>
            </a:r>
            <a:endParaRPr lang="hu-HU" sz="1800" dirty="0"/>
          </a:p>
          <a:p>
            <a:pPr>
              <a:lnSpc>
                <a:spcPct val="120000"/>
              </a:lnSpc>
            </a:pPr>
            <a:r>
              <a:rPr lang="hu-HU" sz="1800" i="1" dirty="0"/>
              <a:t>Ha a </a:t>
            </a:r>
            <a:r>
              <a:rPr lang="hu-HU" sz="1800" b="1" i="1" dirty="0"/>
              <a:t>C termékből</a:t>
            </a:r>
            <a:r>
              <a:rPr lang="hu-HU" sz="1800" dirty="0"/>
              <a:t> 10.000 db-ot </a:t>
            </a:r>
            <a:r>
              <a:rPr lang="hu-HU" sz="1800" i="1" dirty="0"/>
              <a:t>már lekötöttek, akkor még 8000 db az eladható mennyiség. Ennek a gépóra igénye 8.000*2,8=22.400 gépóra. Ennyi már nincsen. Tehát a C termékből már csak 14.000gó/2.8gó/db=5.000 db-ot tudnak gyártani.</a:t>
            </a:r>
            <a:endParaRPr lang="hu-HU" sz="1800" dirty="0"/>
          </a:p>
          <a:p>
            <a:pPr>
              <a:lnSpc>
                <a:spcPct val="120000"/>
              </a:lnSpc>
            </a:pPr>
            <a:r>
              <a:rPr lang="hu-HU" sz="1800" i="1" dirty="0"/>
              <a:t>Az </a:t>
            </a:r>
            <a:r>
              <a:rPr lang="hu-HU" sz="1800" b="1" i="1" dirty="0"/>
              <a:t>A termékre</a:t>
            </a:r>
            <a:r>
              <a:rPr lang="hu-HU" sz="1800" i="1" dirty="0"/>
              <a:t> már nincs szabad kapacitás. </a:t>
            </a:r>
            <a:endParaRPr lang="hu-HU" sz="1800" dirty="0"/>
          </a:p>
          <a:p>
            <a:pPr marL="0" indent="0">
              <a:lnSpc>
                <a:spcPct val="120000"/>
              </a:lnSpc>
              <a:buNone/>
            </a:pPr>
            <a:r>
              <a:rPr lang="hu-HU" sz="1800" b="1" i="1" u="sng" dirty="0"/>
              <a:t>Így a termékösszetétel az alábbiak szerint alakul:</a:t>
            </a:r>
            <a:endParaRPr lang="hu-HU" sz="1800" dirty="0"/>
          </a:p>
          <a:p>
            <a:pPr>
              <a:lnSpc>
                <a:spcPct val="120000"/>
              </a:lnSpc>
            </a:pPr>
            <a:r>
              <a:rPr lang="hu-HU" sz="1800" b="1" dirty="0">
                <a:solidFill>
                  <a:srgbClr val="00B050"/>
                </a:solidFill>
              </a:rPr>
              <a:t>A termékből = 2 000 db</a:t>
            </a:r>
          </a:p>
          <a:p>
            <a:pPr>
              <a:lnSpc>
                <a:spcPct val="120000"/>
              </a:lnSpc>
            </a:pPr>
            <a:r>
              <a:rPr lang="hu-HU" sz="1800" b="1" dirty="0">
                <a:solidFill>
                  <a:srgbClr val="00B050"/>
                </a:solidFill>
              </a:rPr>
              <a:t>B termékből= 5 000 db + 10 000 db =15 000 db</a:t>
            </a:r>
          </a:p>
          <a:p>
            <a:pPr>
              <a:lnSpc>
                <a:spcPct val="120000"/>
              </a:lnSpc>
            </a:pPr>
            <a:r>
              <a:rPr lang="hu-HU" sz="1800" b="1" dirty="0">
                <a:solidFill>
                  <a:srgbClr val="00B050"/>
                </a:solidFill>
              </a:rPr>
              <a:t>C termékből= 10 000 db + 5 000 db= 15 000 db</a:t>
            </a:r>
          </a:p>
        </p:txBody>
      </p:sp>
    </p:spTree>
    <p:extLst>
      <p:ext uri="{BB962C8B-B14F-4D97-AF65-F5344CB8AC3E}">
        <p14:creationId xmlns:p14="http://schemas.microsoft.com/office/powerpoint/2010/main" val="7721255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1584" y="1037336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Megoldás 3.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6133" y="2060850"/>
            <a:ext cx="7704667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200" b="1" i="1" u="sng"/>
              <a:t>A bruttó eredmény a nettó árbevétel-közvetlen költség.</a:t>
            </a:r>
            <a:endParaRPr lang="hu-HU" sz="2200"/>
          </a:p>
          <a:p>
            <a:pPr>
              <a:lnSpc>
                <a:spcPct val="100000"/>
              </a:lnSpc>
            </a:pPr>
            <a:r>
              <a:rPr lang="hu-HU" sz="2200" i="1"/>
              <a:t>A termékre= 7e Ft/db * 2e db =14 MFt</a:t>
            </a:r>
            <a:endParaRPr lang="hu-HU" sz="2200"/>
          </a:p>
          <a:p>
            <a:pPr>
              <a:lnSpc>
                <a:spcPct val="100000"/>
              </a:lnSpc>
            </a:pPr>
            <a:r>
              <a:rPr lang="hu-HU" sz="2200" i="1"/>
              <a:t>B termékre= 5,5e Ft/db * 15e db =82,5 MFt</a:t>
            </a:r>
            <a:endParaRPr lang="hu-HU" sz="2200"/>
          </a:p>
          <a:p>
            <a:pPr>
              <a:lnSpc>
                <a:spcPct val="100000"/>
              </a:lnSpc>
            </a:pPr>
            <a:r>
              <a:rPr lang="hu-HU" sz="2200" i="1"/>
              <a:t>C termékre= 2e Ft/db * 15e db = 30 MFt</a:t>
            </a:r>
            <a:endParaRPr lang="hu-HU" sz="2200"/>
          </a:p>
          <a:p>
            <a:pPr marL="0" indent="0">
              <a:lnSpc>
                <a:spcPct val="100000"/>
              </a:lnSpc>
              <a:buNone/>
            </a:pPr>
            <a:r>
              <a:rPr lang="hu-HU" sz="2200" b="1" u="sng">
                <a:solidFill>
                  <a:srgbClr val="00B050"/>
                </a:solidFill>
              </a:rPr>
              <a:t>A bruttó eredmény 126,5 MFt</a:t>
            </a:r>
            <a:endParaRPr lang="hu-HU" sz="2200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706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1584" y="596011"/>
            <a:ext cx="7704667" cy="792087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/>
              <a:t>Többlépcsős fedezetszámítás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95600" y="1520788"/>
            <a:ext cx="9145016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Határozza meg az egyes szintek fedezeti összegét és eredményét!</a:t>
            </a:r>
          </a:p>
          <a:p>
            <a:endParaRPr lang="hu-HU" sz="2200" dirty="0"/>
          </a:p>
          <a:p>
            <a:pPr marL="0" indent="0">
              <a:buNone/>
            </a:pPr>
            <a:endParaRPr lang="hu-HU" sz="2200" dirty="0"/>
          </a:p>
          <a:p>
            <a:endParaRPr lang="hu-HU" sz="2200" dirty="0"/>
          </a:p>
          <a:p>
            <a:endParaRPr lang="hu-HU" sz="2200" dirty="0"/>
          </a:p>
          <a:p>
            <a:endParaRPr lang="hu-HU" sz="2200" dirty="0"/>
          </a:p>
          <a:p>
            <a:pPr marL="0" indent="0">
              <a:buNone/>
            </a:pPr>
            <a:endParaRPr lang="hu-HU" sz="2200" dirty="0"/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330114"/>
              </p:ext>
            </p:extLst>
          </p:nvPr>
        </p:nvGraphicFramePr>
        <p:xfrm>
          <a:off x="2495600" y="1988840"/>
          <a:ext cx="8496945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722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megnevezés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Mértékegys.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üzem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2.üzem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3.üzem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 termék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 termék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termék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termék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értékesítés volumene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edb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nettó eladási ár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eFt/db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változó költség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eFt/db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termék szintű fix költség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termékcsoport szintű fix költség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divízió szerinti fix költség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30                      40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vállalkozás szintű fix költség</a:t>
                      </a:r>
                      <a:endParaRPr lang="hu-H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hu-H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0629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5944" y="476672"/>
            <a:ext cx="7118259" cy="481606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/>
              <a:t>Megoldás</a:t>
            </a: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612517"/>
              </p:ext>
            </p:extLst>
          </p:nvPr>
        </p:nvGraphicFramePr>
        <p:xfrm>
          <a:off x="1919536" y="1059466"/>
          <a:ext cx="9361040" cy="5532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636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682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megnevezés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Mértékegys.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üzem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2.üzem                                                                                            3.üzem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9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 termék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 termék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termék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termék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értékesítés volumene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edb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nettó eladási ár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eFt/db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változó költség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eFt/db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termékre jutó fedezet</a:t>
                      </a:r>
                      <a:endParaRPr lang="hu-HU" sz="130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eFt/db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120-80= 40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80-50=30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400-350=50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100-80=20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össztermékre jutó fedezeti összeg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6* 40=240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30*1=30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50*2,2=110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20*6,3=126 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termék szintű fix költség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termék szintű eredmény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240-70=170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3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3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3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termékcsoport szintű fedezet</a:t>
                      </a:r>
                      <a:endParaRPr lang="hu-HU" sz="13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170+20= 190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              70                 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hu-HU" sz="1300" dirty="0"/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termékcsoport szintű fix költség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termékcsoport szintű eredmény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190-60= 130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              70                 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hu-HU" sz="1300" dirty="0"/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 dirty="0"/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divízió szintű fedezet</a:t>
                      </a:r>
                      <a:endParaRPr lang="hu-HU" sz="130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               70                                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hu-HU" sz="1300" dirty="0"/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divízió szerinti fix költség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30                                40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divízió szintű eredmény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                40                    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hu-HU" sz="1300" dirty="0"/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vállalkozás szintű fedezet</a:t>
                      </a:r>
                      <a:endParaRPr lang="hu-HU" sz="13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vállalkozás szintű fix költség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hu-H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vállalkozás szintű eredmény</a:t>
                      </a:r>
                      <a:endParaRPr lang="hu-HU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MFT</a:t>
                      </a:r>
                      <a:endParaRPr lang="hu-HU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hu-HU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74" marR="31974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8840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3244334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1283004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99656" y="1844824"/>
            <a:ext cx="7283152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b="1" u="sng" dirty="0"/>
              <a:t>Elérhetőségek:</a:t>
            </a:r>
          </a:p>
          <a:p>
            <a:pPr marL="0" indent="0">
              <a:buNone/>
            </a:pPr>
            <a:r>
              <a:rPr lang="hu-HU" sz="2200" dirty="0"/>
              <a:t>Gombaszögi Ildikó</a:t>
            </a:r>
          </a:p>
          <a:p>
            <a:pPr marL="0" indent="0">
              <a:buNone/>
            </a:pPr>
            <a:r>
              <a:rPr lang="hu-HU" sz="2200" dirty="0"/>
              <a:t>Óbudai Egyetem</a:t>
            </a:r>
          </a:p>
          <a:p>
            <a:pPr marL="0" indent="0">
              <a:buNone/>
            </a:pPr>
            <a:r>
              <a:rPr lang="hu-HU" sz="2200" dirty="0"/>
              <a:t>Keleti Károly Gazdasági Kar</a:t>
            </a:r>
          </a:p>
          <a:p>
            <a:pPr marL="0" indent="0">
              <a:buNone/>
            </a:pPr>
            <a:r>
              <a:rPr lang="hu-HU" sz="2200" dirty="0"/>
              <a:t>Módszertani és menedzsment Intézet</a:t>
            </a:r>
          </a:p>
          <a:p>
            <a:pPr marL="0" indent="0">
              <a:buNone/>
            </a:pPr>
            <a:r>
              <a:rPr lang="hu-HU" sz="2200" dirty="0"/>
              <a:t>gombaszogi.ildiko@kgk.uni-obuda.hu</a:t>
            </a:r>
          </a:p>
        </p:txBody>
      </p:sp>
    </p:spTree>
    <p:extLst>
      <p:ext uri="{BB962C8B-B14F-4D97-AF65-F5344CB8AC3E}">
        <p14:creationId xmlns:p14="http://schemas.microsoft.com/office/powerpoint/2010/main" val="276550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874" y="964595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b="1" dirty="0"/>
              <a:t>Szakkönyvek: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72874" y="1844824"/>
            <a:ext cx="9355774" cy="381642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dirty="0" err="1"/>
              <a:t>Laáb</a:t>
            </a:r>
            <a:r>
              <a:rPr lang="hu-HU" sz="2200" dirty="0"/>
              <a:t> Ágnes: </a:t>
            </a:r>
            <a:br>
              <a:rPr lang="hu-HU" sz="2200" dirty="0"/>
            </a:br>
            <a:r>
              <a:rPr lang="hu-HU" sz="2200" b="1" dirty="0"/>
              <a:t>Döntéstámogató számvitel – érthetően, szórakoztatóan </a:t>
            </a:r>
            <a:r>
              <a:rPr lang="hu-HU" sz="2200" dirty="0"/>
              <a:t>(</a:t>
            </a:r>
            <a:r>
              <a:rPr lang="hu-HU" sz="2200" dirty="0" err="1"/>
              <a:t>Wolters</a:t>
            </a:r>
            <a:r>
              <a:rPr lang="hu-HU" sz="2200" dirty="0"/>
              <a:t> </a:t>
            </a:r>
            <a:r>
              <a:rPr lang="hu-HU" sz="2200" dirty="0" err="1"/>
              <a:t>Kluwer</a:t>
            </a:r>
            <a:r>
              <a:rPr lang="hu-HU" sz="2200" dirty="0"/>
              <a:t>, 2017)</a:t>
            </a:r>
            <a:br>
              <a:rPr lang="hu-HU" sz="2200" dirty="0"/>
            </a:br>
            <a:endParaRPr lang="hu-HU" sz="2200" dirty="0"/>
          </a:p>
          <a:p>
            <a:pPr marL="0" indent="0">
              <a:buNone/>
            </a:pPr>
            <a:r>
              <a:rPr lang="hu-HU" sz="2200" dirty="0"/>
              <a:t>Kardos </a:t>
            </a:r>
            <a:r>
              <a:rPr lang="hu-HU" sz="2200" dirty="0" err="1"/>
              <a:t>Barbara-Sztanó</a:t>
            </a:r>
            <a:r>
              <a:rPr lang="hu-HU" sz="2200" dirty="0"/>
              <a:t> Imre-Veress Attila: </a:t>
            </a:r>
            <a:br>
              <a:rPr lang="hu-HU" sz="2200" dirty="0"/>
            </a:br>
            <a:r>
              <a:rPr lang="hu-HU" sz="2200" b="1" dirty="0"/>
              <a:t>A vezetői számvitel alapjai</a:t>
            </a:r>
            <a:r>
              <a:rPr lang="hu-HU" sz="2200" dirty="0"/>
              <a:t> (</a:t>
            </a:r>
            <a:r>
              <a:rPr lang="hu-HU" sz="2200" dirty="0" err="1"/>
              <a:t>Saldo</a:t>
            </a:r>
            <a:r>
              <a:rPr lang="hu-HU" sz="2200" dirty="0"/>
              <a:t>, 2012)</a:t>
            </a:r>
            <a:br>
              <a:rPr lang="hu-HU" sz="2200" dirty="0"/>
            </a:br>
            <a:endParaRPr lang="hu-HU" sz="2200" dirty="0"/>
          </a:p>
          <a:p>
            <a:pPr marL="0" indent="0">
              <a:buNone/>
            </a:pPr>
            <a:r>
              <a:rPr lang="hu-HU" sz="2200" dirty="0"/>
              <a:t>Dr. Kardos Barbara, </a:t>
            </a:r>
            <a:r>
              <a:rPr lang="hu-HU" sz="2200" dirty="0" err="1"/>
              <a:t>Miklósyné</a:t>
            </a:r>
            <a:r>
              <a:rPr lang="hu-HU" sz="2200" dirty="0"/>
              <a:t> Ács Klára, Dr. Sisa Krisztina Andrea, Szabó Szabolcs, Dr. Szekeres Bernadett, Szijártó Boglárka, Török Martina Zsófia, Dr. Veress Attila, Zatykó Zsuzsanna: </a:t>
            </a:r>
            <a:br>
              <a:rPr lang="hu-HU" sz="2200" dirty="0"/>
            </a:br>
            <a:r>
              <a:rPr lang="hu-HU" sz="2200" b="1" dirty="0"/>
              <a:t>Vezetői számvitel feladatgyűjtemény </a:t>
            </a:r>
            <a:r>
              <a:rPr lang="hu-HU" sz="2200" dirty="0"/>
              <a:t>(</a:t>
            </a:r>
            <a:r>
              <a:rPr lang="hu-HU" sz="2200" dirty="0" err="1"/>
              <a:t>Saldo</a:t>
            </a:r>
            <a:r>
              <a:rPr lang="hu-HU" sz="2200" dirty="0"/>
              <a:t>, 2016)</a:t>
            </a:r>
          </a:p>
        </p:txBody>
      </p:sp>
    </p:spTree>
    <p:extLst>
      <p:ext uri="{BB962C8B-B14F-4D97-AF65-F5344CB8AC3E}">
        <p14:creationId xmlns:p14="http://schemas.microsoft.com/office/powerpoint/2010/main" val="3963931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43666" y="649345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vezetői számvitel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545028"/>
            <a:ext cx="9217024" cy="455936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altLang="hu-HU" sz="2200" dirty="0"/>
              <a:t>Üzleti döntések megalapozását szolgálja – </a:t>
            </a:r>
            <a:br>
              <a:rPr lang="hu-HU" altLang="hu-HU" sz="2200" dirty="0"/>
            </a:br>
            <a:r>
              <a:rPr lang="hu-HU" altLang="hu-HU" sz="2200" dirty="0"/>
              <a:t>                                                       </a:t>
            </a:r>
            <a:r>
              <a:rPr lang="hu-HU" altLang="hu-HU" sz="2200" b="1" u="sng" dirty="0">
                <a:solidFill>
                  <a:srgbClr val="FF0000"/>
                </a:solidFill>
              </a:rPr>
              <a:t>a profit </a:t>
            </a:r>
            <a:r>
              <a:rPr lang="hu-HU" altLang="hu-HU" sz="2200" dirty="0">
                <a:solidFill>
                  <a:srgbClr val="FF0000"/>
                </a:solidFill>
              </a:rPr>
              <a:t>növelése érdekében</a:t>
            </a:r>
            <a:endParaRPr lang="hu-HU" altLang="hu-HU" sz="2200" dirty="0"/>
          </a:p>
          <a:p>
            <a:pPr>
              <a:lnSpc>
                <a:spcPct val="90000"/>
              </a:lnSpc>
            </a:pPr>
            <a:r>
              <a:rPr lang="hu-HU" altLang="hu-HU" sz="2200" dirty="0"/>
              <a:t>Módszereket ad </a:t>
            </a:r>
          </a:p>
          <a:p>
            <a:pPr lvl="1">
              <a:lnSpc>
                <a:spcPct val="90000"/>
              </a:lnSpc>
            </a:pPr>
            <a:r>
              <a:rPr lang="hu-HU" altLang="hu-HU" sz="2200" dirty="0"/>
              <a:t>költségszerkezet elemzésére</a:t>
            </a:r>
          </a:p>
          <a:p>
            <a:pPr lvl="1">
              <a:lnSpc>
                <a:spcPct val="90000"/>
              </a:lnSpc>
            </a:pPr>
            <a:r>
              <a:rPr lang="hu-HU" altLang="hu-HU" sz="2200" dirty="0"/>
              <a:t>befolyásolható és a nem befolyásolható költségek rövid és hosszú távú szétválasztására</a:t>
            </a:r>
          </a:p>
          <a:p>
            <a:pPr>
              <a:lnSpc>
                <a:spcPct val="90000"/>
              </a:lnSpc>
            </a:pPr>
            <a:r>
              <a:rPr lang="hu-HU" altLang="hu-HU" sz="2200" dirty="0"/>
              <a:t>Foglalkozik a</a:t>
            </a:r>
          </a:p>
          <a:p>
            <a:pPr lvl="1">
              <a:lnSpc>
                <a:spcPct val="90000"/>
              </a:lnSpc>
            </a:pPr>
            <a:r>
              <a:rPr lang="hu-HU" altLang="hu-HU" sz="2200" dirty="0"/>
              <a:t>rövid távú tervezés</a:t>
            </a:r>
          </a:p>
          <a:p>
            <a:pPr lvl="1">
              <a:lnSpc>
                <a:spcPct val="90000"/>
              </a:lnSpc>
            </a:pPr>
            <a:r>
              <a:rPr lang="hu-HU" altLang="hu-HU" sz="2200" dirty="0"/>
              <a:t>erőforrás allokáció</a:t>
            </a:r>
          </a:p>
          <a:p>
            <a:pPr lvl="1">
              <a:lnSpc>
                <a:spcPct val="90000"/>
              </a:lnSpc>
            </a:pPr>
            <a:r>
              <a:rPr lang="hu-HU" altLang="hu-HU" sz="2200" dirty="0"/>
              <a:t>kapacitás költségeinek kezelésének problémáival</a:t>
            </a:r>
          </a:p>
          <a:p>
            <a:pPr>
              <a:lnSpc>
                <a:spcPct val="90000"/>
              </a:lnSpc>
            </a:pPr>
            <a:r>
              <a:rPr lang="hu-HU" altLang="hu-HU" sz="2200" dirty="0"/>
              <a:t>Méri a szolgáltatóegységek teljesítményét és költségeik üzemekhez, tevékenységekhez rendelését</a:t>
            </a:r>
          </a:p>
        </p:txBody>
      </p:sp>
    </p:spTree>
    <p:extLst>
      <p:ext uri="{BB962C8B-B14F-4D97-AF65-F5344CB8AC3E}">
        <p14:creationId xmlns:p14="http://schemas.microsoft.com/office/powerpoint/2010/main" val="218340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5560" y="764708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vezetői számvitel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700808"/>
            <a:ext cx="9217024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b="1" dirty="0"/>
              <a:t>Mozgástere kiterjed:</a:t>
            </a:r>
          </a:p>
          <a:p>
            <a:pPr lvl="1"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dirty="0"/>
              <a:t>az értékesítés elemzésére,</a:t>
            </a:r>
          </a:p>
          <a:p>
            <a:pPr lvl="1"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dirty="0"/>
              <a:t>a termékek mennyiségére,</a:t>
            </a:r>
          </a:p>
          <a:p>
            <a:pPr lvl="1"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dirty="0"/>
              <a:t>az árakra,</a:t>
            </a:r>
          </a:p>
          <a:p>
            <a:pPr lvl="1"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dirty="0"/>
              <a:t>a rendelkezésre álló kapacitás iránt támasztott keresletre,</a:t>
            </a:r>
          </a:p>
          <a:p>
            <a:pPr lvl="1"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dirty="0"/>
              <a:t>a naturális és nem naturális teljesítménymércék széles körére.</a:t>
            </a:r>
          </a:p>
        </p:txBody>
      </p:sp>
    </p:spTree>
    <p:extLst>
      <p:ext uri="{BB962C8B-B14F-4D97-AF65-F5344CB8AC3E}">
        <p14:creationId xmlns:p14="http://schemas.microsoft.com/office/powerpoint/2010/main" val="60692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995862"/>
            <a:ext cx="7704667" cy="792087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vezetői számvitel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844824"/>
            <a:ext cx="8784976" cy="381642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b="1" dirty="0"/>
              <a:t>Információkat biztosítanak a menedzsment számára</a:t>
            </a:r>
            <a:r>
              <a:rPr lang="hu-HU" altLang="hu-HU" sz="2200" dirty="0"/>
              <a:t> </a:t>
            </a:r>
          </a:p>
          <a:p>
            <a:pPr lvl="1"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dirty="0"/>
              <a:t>a tervezési</a:t>
            </a:r>
          </a:p>
          <a:p>
            <a:pPr lvl="1"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dirty="0"/>
              <a:t>az irányítási </a:t>
            </a:r>
          </a:p>
          <a:p>
            <a:pPr lvl="1"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dirty="0"/>
              <a:t>az ellenőrzési tevékenység támogatása érdekében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b="1" dirty="0"/>
              <a:t>Tevékenységi köre felöleli:</a:t>
            </a:r>
          </a:p>
          <a:p>
            <a:pPr lvl="1"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dirty="0"/>
              <a:t>az információk összegyűjtését, csoportosítását, feldolgozását, elemzését</a:t>
            </a:r>
          </a:p>
          <a:p>
            <a:pPr lvl="1">
              <a:lnSpc>
                <a:spcPct val="90000"/>
              </a:lnSpc>
              <a:spcBef>
                <a:spcPct val="55000"/>
              </a:spcBef>
            </a:pPr>
            <a:r>
              <a:rPr lang="hu-HU" altLang="hu-HU" sz="2200" dirty="0"/>
              <a:t>jelentések összeállítását a vezetők számára</a:t>
            </a:r>
          </a:p>
        </p:txBody>
      </p:sp>
    </p:spTree>
    <p:extLst>
      <p:ext uri="{BB962C8B-B14F-4D97-AF65-F5344CB8AC3E}">
        <p14:creationId xmlns:p14="http://schemas.microsoft.com/office/powerpoint/2010/main" val="2214740206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F1561C-DA05-4509-A36F-B84E6624C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B67263-E2F3-4DB1-B0FD-B08A4CE3A5B0}">
  <ds:schemaRefs>
    <ds:schemaRef ds:uri="http://schemas.microsoft.com/office/2006/metadata/properties"/>
    <ds:schemaRef ds:uri="http://schemas.microsoft.com/office/infopath/2007/PartnerControls"/>
    <ds:schemaRef ds:uri="19c10944-04f6-4a56-b45b-bf26d6f81d58"/>
    <ds:schemaRef ds:uri="62a0cf90-df98-468d-8e62-9dacbd9cd031"/>
  </ds:schemaRefs>
</ds:datastoreItem>
</file>

<file path=customXml/itemProps3.xml><?xml version="1.0" encoding="utf-8"?>
<ds:datastoreItem xmlns:ds="http://schemas.openxmlformats.org/officeDocument/2006/customXml" ds:itemID="{7B4ECB0C-0820-4085-A6F9-69CF967B9C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24239</TotalTime>
  <Words>5484</Words>
  <Application>Microsoft Office PowerPoint</Application>
  <PresentationFormat>Širokoúhlá obrazovka</PresentationFormat>
  <Paragraphs>1383</Paragraphs>
  <Slides>69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5" baseType="lpstr">
      <vt:lpstr>Arial</vt:lpstr>
      <vt:lpstr>Calibri</vt:lpstr>
      <vt:lpstr>Courier New</vt:lpstr>
      <vt:lpstr>Times New Roman</vt:lpstr>
      <vt:lpstr>Wingdings</vt:lpstr>
      <vt:lpstr>Śablona_prezentace_NICE</vt:lpstr>
      <vt:lpstr> </vt:lpstr>
      <vt:lpstr>A tantárgy célja</vt:lpstr>
      <vt:lpstr>A téma elsajátítása</vt:lpstr>
      <vt:lpstr>A vállalkozás</vt:lpstr>
      <vt:lpstr>A vállalkozás fekete doboza</vt:lpstr>
      <vt:lpstr>Vezetés vagy menedzselés</vt:lpstr>
      <vt:lpstr>A vezetői számvitel</vt:lpstr>
      <vt:lpstr>A vezetői számvitel</vt:lpstr>
      <vt:lpstr>A vezetői számvitel</vt:lpstr>
      <vt:lpstr>A vezetői számvitel szerepe</vt:lpstr>
      <vt:lpstr>A profit – egy kis kitérő</vt:lpstr>
      <vt:lpstr>Alapfogalmak</vt:lpstr>
      <vt:lpstr>Az eredmény</vt:lpstr>
      <vt:lpstr>Az eredmény értelmezése</vt:lpstr>
      <vt:lpstr>Mi a különbség?</vt:lpstr>
      <vt:lpstr>Megoldás</vt:lpstr>
      <vt:lpstr>Feladat</vt:lpstr>
      <vt:lpstr>Megoldás</vt:lpstr>
      <vt:lpstr>Az eredmény számviteli értelmezése</vt:lpstr>
      <vt:lpstr>Hova lett 10 db termék? </vt:lpstr>
      <vt:lpstr>Prezentace aplikace PowerPoint</vt:lpstr>
      <vt:lpstr>A kockázat</vt:lpstr>
      <vt:lpstr>A kockázatok szerepe</vt:lpstr>
      <vt:lpstr>Kockázatok csökkentése –  stratégiai és operatív tervezés</vt:lpstr>
      <vt:lpstr>A stratégiai elemzés alapelemei és a vezetői számvitel</vt:lpstr>
      <vt:lpstr>Erőforrás-alapú stratégiai felfogás</vt:lpstr>
      <vt:lpstr>Belső és külső információk</vt:lpstr>
      <vt:lpstr>Számviteli törvény előírásai</vt:lpstr>
      <vt:lpstr>Számviteli információk</vt:lpstr>
      <vt:lpstr>A költségek csoportosítása</vt:lpstr>
      <vt:lpstr>A költségnemek tartalma</vt:lpstr>
      <vt:lpstr>Saját termelésű készletek fajtái</vt:lpstr>
      <vt:lpstr>A saját termelésű készletek</vt:lpstr>
      <vt:lpstr>A saját termelésű készletek nyilvántartása</vt:lpstr>
      <vt:lpstr>Fogalmak</vt:lpstr>
      <vt:lpstr>A költségek könyvelése</vt:lpstr>
      <vt:lpstr>Főkönyvi számlák – számlatükör  a költségek könyveléséhez</vt:lpstr>
      <vt:lpstr>Költségek könyvelése elsődlegesen 5-re, másodlagosan 6-7-re</vt:lpstr>
      <vt:lpstr>Költségek könyvelése elsődlegesen 5-re, másodlagosan 6-7-re</vt:lpstr>
      <vt:lpstr>Költségek könyvelése elsődlegesen 5-re, másodlagosan 6-7-re</vt:lpstr>
      <vt:lpstr>Költségek könyvelése elsődlegesen 5-re, másodlagosan 6-7-re</vt:lpstr>
      <vt:lpstr>Költségek könyvelése elsődlegesen 5-re, másodlagosan 6-7-re</vt:lpstr>
      <vt:lpstr>Költségek könyvelése elsődlegesen 6-7-re, másodlagosan 5-re</vt:lpstr>
      <vt:lpstr>Költségek könyvelése elsődlegesen 6-7-re, másodlagosan 5-re</vt:lpstr>
      <vt:lpstr>Költségek könyvelése elsődlegesen 6-7-re, másodlagosan 5-re</vt:lpstr>
      <vt:lpstr>Költségek könyvelése elsődlegesen 6-7-re, másodlagosan 5-re</vt:lpstr>
      <vt:lpstr>A költségszámítás rendszerei </vt:lpstr>
      <vt:lpstr>A költségszámítás rendszerei </vt:lpstr>
      <vt:lpstr>Prezentace aplikace PowerPoint</vt:lpstr>
      <vt:lpstr>Önköltségszámítás</vt:lpstr>
      <vt:lpstr>Feladat – tényleges önköltség meghatározása</vt:lpstr>
      <vt:lpstr>Megoldás</vt:lpstr>
      <vt:lpstr>Fedezetszámítás - Példa</vt:lpstr>
      <vt:lpstr>Megoldás</vt:lpstr>
      <vt:lpstr>Eredménytervezés - Példa</vt:lpstr>
      <vt:lpstr>Megoldás</vt:lpstr>
      <vt:lpstr>Válaszok</vt:lpstr>
      <vt:lpstr>Költségváltozás elemzése -Példa</vt:lpstr>
      <vt:lpstr>Megoldás</vt:lpstr>
      <vt:lpstr>Erőforrásgazdálkodás –  szűk keresztmetszet esetén - Példa</vt:lpstr>
      <vt:lpstr>Erőforrásgazdálkodás – szűk keresztmetszet esetén- Példa</vt:lpstr>
      <vt:lpstr>Megoldás 1.</vt:lpstr>
      <vt:lpstr>Megoldás 2.</vt:lpstr>
      <vt:lpstr>Megoldás 3.</vt:lpstr>
      <vt:lpstr>Többlépcsős fedezetszámítás</vt:lpstr>
      <vt:lpstr>Megoldás</vt:lpstr>
      <vt:lpstr>Prezentace aplikace PowerPoint</vt:lpstr>
      <vt:lpstr>Prezentace aplikace PowerPoint</vt:lpstr>
      <vt:lpstr>Szakkönyvek: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148</cp:revision>
  <dcterms:created xsi:type="dcterms:W3CDTF">2014-02-19T13:51:38Z</dcterms:created>
  <dcterms:modified xsi:type="dcterms:W3CDTF">2023-09-08T15:42:22Z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