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4"/>
  </p:sldMasterIdLst>
  <p:sldIdLst>
    <p:sldId id="256" r:id="rId5"/>
    <p:sldId id="356" r:id="rId6"/>
    <p:sldId id="321" r:id="rId7"/>
    <p:sldId id="320" r:id="rId8"/>
    <p:sldId id="323" r:id="rId9"/>
    <p:sldId id="325" r:id="rId10"/>
    <p:sldId id="328" r:id="rId11"/>
    <p:sldId id="327" r:id="rId12"/>
    <p:sldId id="329" r:id="rId13"/>
    <p:sldId id="330" r:id="rId14"/>
    <p:sldId id="331" r:id="rId15"/>
    <p:sldId id="332" r:id="rId16"/>
    <p:sldId id="339" r:id="rId17"/>
    <p:sldId id="340" r:id="rId18"/>
    <p:sldId id="341" r:id="rId19"/>
    <p:sldId id="342" r:id="rId20"/>
    <p:sldId id="343" r:id="rId21"/>
    <p:sldId id="348" r:id="rId22"/>
    <p:sldId id="344" r:id="rId23"/>
    <p:sldId id="345" r:id="rId24"/>
    <p:sldId id="346" r:id="rId25"/>
    <p:sldId id="347" r:id="rId26"/>
    <p:sldId id="349" r:id="rId27"/>
    <p:sldId id="350" r:id="rId28"/>
    <p:sldId id="351" r:id="rId29"/>
    <p:sldId id="352" r:id="rId30"/>
    <p:sldId id="354" r:id="rId31"/>
    <p:sldId id="355" r:id="rId32"/>
    <p:sldId id="322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95" autoAdjust="0"/>
  </p:normalViewPr>
  <p:slideViewPr>
    <p:cSldViewPr>
      <p:cViewPr varScale="1">
        <p:scale>
          <a:sx n="68" d="100"/>
          <a:sy n="68" d="100"/>
        </p:scale>
        <p:origin x="616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110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8972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6444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3460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55766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533400"/>
            <a:ext cx="107696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4114800"/>
            <a:ext cx="8511403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D10A-D79C-4963-9018-7A2847D9FA26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9841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52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brandbook.hu/2018/07/az-influencerek-hatasa-a-fogyasztoi-szokasainkra" TargetMode="External"/><Relationship Id="rId2" Type="http://schemas.openxmlformats.org/officeDocument/2006/relationships/hyperlink" Target="https://www.ted.com/talks/robert_waldinger_what_makes_a_good_life_lessons_from_the_longest_study_on_happiness?utm_source=tedcomshare&amp;utm_medium=email&amp;utm_campaign=tedspread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hirado.hu/belfold/kozelet/cikk/2019/05/03/felforgatja-a-z-generacio-a-fogyasztoi-tarsadalom-modelljet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03512" y="1040747"/>
            <a:ext cx="8856984" cy="181548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br>
              <a:rPr lang="hu-HU" sz="4000" dirty="0"/>
            </a:br>
            <a:endParaRPr lang="hu-H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75520" y="2813642"/>
            <a:ext cx="9505056" cy="237626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br>
              <a:rPr lang="hu-HU" sz="4800" b="1" dirty="0">
                <a:solidFill>
                  <a:srgbClr val="00B0F0"/>
                </a:solidFill>
              </a:rPr>
            </a:br>
            <a:r>
              <a:rPr lang="hu-HU" sz="4800" b="1" dirty="0">
                <a:solidFill>
                  <a:srgbClr val="00B0F0"/>
                </a:solidFill>
              </a:rPr>
              <a:t>FOGYASZTÓI MAGATARTÁS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hu-HU" sz="4800" b="1" dirty="0">
                <a:solidFill>
                  <a:srgbClr val="00B0F0"/>
                </a:solidFill>
              </a:rPr>
              <a:t>ELMÉLETE ÉS GYAKORLATA</a:t>
            </a:r>
            <a:endParaRPr lang="hu-HU" altLang="hu-HU" sz="4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15480" y="1340768"/>
            <a:ext cx="9829092" cy="4851568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2000" b="1" dirty="0">
                <a:solidFill>
                  <a:srgbClr val="00B0F0"/>
                </a:solidFill>
              </a:rPr>
              <a:t>A kultúra dimenziói: </a:t>
            </a:r>
            <a:r>
              <a:rPr lang="hu-HU" sz="2000" dirty="0"/>
              <a:t>A kultúra dimenzióinak azonosítása azért fontos, mert segítségével a különböző társadalmak összehasonlíthatók, és a kultúra jellemzői mérhetők</a:t>
            </a:r>
          </a:p>
          <a:p>
            <a:pPr>
              <a:lnSpc>
                <a:spcPct val="100000"/>
              </a:lnSpc>
            </a:pPr>
            <a:r>
              <a:rPr lang="hu-HU" sz="2000" i="1" dirty="0" err="1"/>
              <a:t>Hofstede</a:t>
            </a:r>
            <a:r>
              <a:rPr lang="hu-HU" sz="2000" dirty="0"/>
              <a:t> a következő </a:t>
            </a:r>
            <a:r>
              <a:rPr lang="hu-HU" sz="2000" b="1" dirty="0"/>
              <a:t>kultúradimenziókat</a:t>
            </a:r>
            <a:r>
              <a:rPr lang="hu-HU" sz="2000" dirty="0"/>
              <a:t> különbözteti meg: </a:t>
            </a:r>
          </a:p>
          <a:p>
            <a:pPr lvl="1" fontAlgn="base">
              <a:lnSpc>
                <a:spcPct val="100000"/>
              </a:lnSpc>
            </a:pPr>
            <a:r>
              <a:rPr lang="hu-HU" sz="2000" b="1" dirty="0"/>
              <a:t>hatalmi távolság - </a:t>
            </a:r>
            <a:r>
              <a:rPr lang="hu-HU" sz="2000" dirty="0"/>
              <a:t> magas hatalmi távolságú országokban elfogadottabb a társadalmi egyenlőtlenség: a közösségben a hatalommal rendelkező, a magasabb társadalmi státuszú egyének véleményét tartják irányadónak és megfellebbezhetetlennek</a:t>
            </a:r>
          </a:p>
          <a:p>
            <a:pPr lvl="1" fontAlgn="base">
              <a:lnSpc>
                <a:spcPct val="100000"/>
              </a:lnSpc>
            </a:pPr>
            <a:r>
              <a:rPr lang="hu-HU" sz="2000" b="1" dirty="0"/>
              <a:t>kollektivizmus/individualizmus - </a:t>
            </a:r>
            <a:r>
              <a:rPr lang="hu-HU" sz="2000" dirty="0"/>
              <a:t>Az </a:t>
            </a:r>
            <a:r>
              <a:rPr lang="hu-HU" sz="2000" b="1" dirty="0"/>
              <a:t>individualizmus</a:t>
            </a:r>
            <a:r>
              <a:rPr lang="hu-HU" sz="2000" dirty="0"/>
              <a:t> dimenziója azt fejezi ki, hogy az egyén mennyire tartja fontosnak önmagát, önmegvalósítását, önállóságát, egyéni szabadságát. A másik pólust </a:t>
            </a:r>
            <a:r>
              <a:rPr lang="hu-HU" sz="2000" b="1" dirty="0"/>
              <a:t>a kollektivizmus</a:t>
            </a:r>
            <a:r>
              <a:rPr lang="hu-HU" sz="2000" dirty="0"/>
              <a:t> képviseli, amely azt jelenti, hogy a csoporttagoktól feltétlen lojalitást és az egyéni érdekek háttérbe szorítását várják el, a közösségi érdekek javára. </a:t>
            </a:r>
          </a:p>
          <a:p>
            <a:pPr fontAlgn="base">
              <a:lnSpc>
                <a:spcPct val="100000"/>
              </a:lnSpc>
            </a:pPr>
            <a:endParaRPr lang="hu-HU" sz="2000" dirty="0"/>
          </a:p>
          <a:p>
            <a:pPr>
              <a:lnSpc>
                <a:spcPct val="100000"/>
              </a:lnSpc>
            </a:pPr>
            <a:endParaRPr lang="hu-HU" sz="2000" dirty="0"/>
          </a:p>
          <a:p>
            <a:pPr fontAlgn="base">
              <a:lnSpc>
                <a:spcPct val="100000"/>
              </a:lnSpc>
            </a:pPr>
            <a:endParaRPr lang="hu-HU" sz="2000" b="1" dirty="0"/>
          </a:p>
          <a:p>
            <a:pPr fontAlgn="base">
              <a:lnSpc>
                <a:spcPct val="100000"/>
              </a:lnSpc>
            </a:pPr>
            <a:endParaRPr lang="hu-HU" sz="2000" dirty="0"/>
          </a:p>
          <a:p>
            <a:pPr>
              <a:lnSpc>
                <a:spcPct val="100000"/>
              </a:lnSpc>
            </a:pP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2491352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55440" y="1124744"/>
            <a:ext cx="10225136" cy="4851568"/>
          </a:xfrm>
        </p:spPr>
        <p:txBody>
          <a:bodyPr anchor="t">
            <a:noAutofit/>
          </a:bodyPr>
          <a:lstStyle/>
          <a:p>
            <a:pPr lvl="1" fontAlgn="base">
              <a:lnSpc>
                <a:spcPct val="120000"/>
              </a:lnSpc>
            </a:pPr>
            <a:r>
              <a:rPr lang="hu-HU" sz="2000" b="1" dirty="0"/>
              <a:t>férfiasság/nőiesség - </a:t>
            </a:r>
            <a:r>
              <a:rPr lang="hu-HU" sz="2000" dirty="0"/>
              <a:t>A </a:t>
            </a:r>
            <a:r>
              <a:rPr lang="hu-HU" sz="2000" b="1" dirty="0"/>
              <a:t>nőies értékek </a:t>
            </a:r>
            <a:r>
              <a:rPr lang="hu-HU" sz="2000" dirty="0"/>
              <a:t>közé sorolják a humán értékeket, mint pl. a másokkal való törődés, gondoskodás a rászorulókról, az emberi kapcsolatok ápolása, az élet minőségének javítása, a környezetvédelem (pl. skandináv országok). A </a:t>
            </a:r>
            <a:r>
              <a:rPr lang="hu-HU" sz="2000" b="1" dirty="0"/>
              <a:t>férfias kultúrák</a:t>
            </a:r>
            <a:r>
              <a:rPr lang="hu-HU" sz="2000" dirty="0"/>
              <a:t>ban a kihívás vállalását, a javak birtoklását, a teljesítményt, a versenyszellemet és a keménységet tartják nagyra. </a:t>
            </a:r>
          </a:p>
          <a:p>
            <a:pPr lvl="1" fontAlgn="base">
              <a:lnSpc>
                <a:spcPct val="120000"/>
              </a:lnSpc>
            </a:pPr>
            <a:r>
              <a:rPr lang="hu-HU" sz="2000" b="1" dirty="0"/>
              <a:t>bizonytalanság kerülése – </a:t>
            </a:r>
            <a:r>
              <a:rPr lang="hu-HU" sz="2000" dirty="0"/>
              <a:t>Azokban az országokban, ahol </a:t>
            </a:r>
            <a:r>
              <a:rPr lang="hu-HU" sz="2000" b="1" dirty="0"/>
              <a:t>magas </a:t>
            </a:r>
            <a:r>
              <a:rPr lang="hu-HU" sz="2000" dirty="0"/>
              <a:t>a bizonytalanságkerülési index („szorongó kultúrák”), általában elfogadott az érzelmek (nyugtalanság, agresszivitás, érzelgősség stb.) kimutatása. Míg azokban az országokban, ahol </a:t>
            </a:r>
            <a:r>
              <a:rPr lang="hu-HU" sz="2000" b="1" dirty="0"/>
              <a:t>alacsony</a:t>
            </a:r>
            <a:r>
              <a:rPr lang="hu-HU" sz="2000" dirty="0"/>
              <a:t> a bizonytalanságkerülés index, az emberek igyekeznek uralkodni az érzéseiken, így a szorongásaikon is, nyugodtnak, kiegyensúlyozottnak mutatkoznak.</a:t>
            </a:r>
          </a:p>
          <a:p>
            <a:pPr lvl="1" fontAlgn="base">
              <a:lnSpc>
                <a:spcPct val="120000"/>
              </a:lnSpc>
            </a:pPr>
            <a:r>
              <a:rPr lang="hu-HU" sz="2000" b="1" dirty="0"/>
              <a:t>Időorientáció - </a:t>
            </a:r>
            <a:r>
              <a:rPr lang="hu-HU" sz="2000" dirty="0"/>
              <a:t>A keleti kultúrákra a hosszú távú orientáció a jellemző, míg a nyugati társadalmak gondolkodásmódja a rövid távú sikerorientációra rendezkedett be évszázadok óta.</a:t>
            </a:r>
            <a:endParaRPr lang="hu-HU" sz="2000" b="1" dirty="0"/>
          </a:p>
          <a:p>
            <a:pPr fontAlgn="base">
              <a:lnSpc>
                <a:spcPct val="120000"/>
              </a:lnSpc>
            </a:pPr>
            <a:endParaRPr lang="hu-HU" sz="2000" dirty="0"/>
          </a:p>
          <a:p>
            <a:pPr>
              <a:lnSpc>
                <a:spcPct val="120000"/>
              </a:lnSpc>
            </a:pPr>
            <a:endParaRPr lang="hu-HU" sz="2000" dirty="0"/>
          </a:p>
          <a:p>
            <a:pPr fontAlgn="base">
              <a:lnSpc>
                <a:spcPct val="120000"/>
              </a:lnSpc>
            </a:pPr>
            <a:endParaRPr lang="hu-HU" sz="2000" b="1" dirty="0"/>
          </a:p>
          <a:p>
            <a:pPr fontAlgn="base">
              <a:lnSpc>
                <a:spcPct val="120000"/>
              </a:lnSpc>
            </a:pPr>
            <a:endParaRPr lang="hu-HU" sz="2000" dirty="0"/>
          </a:p>
          <a:p>
            <a:pPr>
              <a:lnSpc>
                <a:spcPct val="120000"/>
              </a:lnSpc>
            </a:pP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3973245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3432" y="1556792"/>
            <a:ext cx="9884651" cy="4851568"/>
          </a:xfrm>
        </p:spPr>
        <p:txBody>
          <a:bodyPr anchor="t">
            <a:normAutofit/>
          </a:bodyPr>
          <a:lstStyle/>
          <a:p>
            <a:pPr lvl="1" fontAlgn="base">
              <a:lnSpc>
                <a:spcPct val="110000"/>
              </a:lnSpc>
            </a:pPr>
            <a:r>
              <a:rPr lang="hu-HU" sz="2000" b="1" dirty="0">
                <a:solidFill>
                  <a:srgbClr val="00B0F0"/>
                </a:solidFill>
              </a:rPr>
              <a:t>Az érték </a:t>
            </a:r>
            <a:r>
              <a:rPr lang="hu-HU" sz="2000" b="1" dirty="0"/>
              <a:t>viselkedésünk kritériuma, mérce, mely önmagunknak és másoknak a megítélésre szolgál</a:t>
            </a:r>
            <a:r>
              <a:rPr lang="hu-HU" sz="2000" dirty="0"/>
              <a:t>. Minden kultúrának megvannak a sajátos alapértékei, melyek meghatározzák a közösségi tagok számára </a:t>
            </a:r>
            <a:r>
              <a:rPr lang="hu-HU" sz="2000" b="1" dirty="0"/>
              <a:t>a kívánatos és követendő magatartásmintákat. Az értékek és értékrendszerek befolyásolják a fogyasztói magatartást is.</a:t>
            </a:r>
            <a:r>
              <a:rPr lang="hu-HU" sz="2000" dirty="0"/>
              <a:t> (</a:t>
            </a:r>
            <a:r>
              <a:rPr lang="hu-HU" sz="2000" i="1" dirty="0" err="1"/>
              <a:t>Lehota</a:t>
            </a:r>
            <a:r>
              <a:rPr lang="hu-HU" sz="2000" i="1" dirty="0"/>
              <a:t>,</a:t>
            </a:r>
            <a:r>
              <a:rPr lang="hu-HU" sz="2000" dirty="0"/>
              <a:t> 2004).</a:t>
            </a:r>
          </a:p>
          <a:p>
            <a:pPr lvl="1" fontAlgn="base">
              <a:lnSpc>
                <a:spcPct val="110000"/>
              </a:lnSpc>
            </a:pPr>
            <a:r>
              <a:rPr lang="hu-HU" sz="2000" dirty="0"/>
              <a:t>Az értékek kifejezik azt, hogy az adott társadalomban mit tartanak kívánatosnak és fontosnak, jónak vagy rossznak.</a:t>
            </a:r>
          </a:p>
          <a:p>
            <a:pPr lvl="1" fontAlgn="base">
              <a:lnSpc>
                <a:spcPct val="110000"/>
              </a:lnSpc>
            </a:pPr>
            <a:r>
              <a:rPr lang="hu-HU" sz="2000" dirty="0"/>
              <a:t>Napjainkra Magyarországon nemzetközi összehasonlításban </a:t>
            </a:r>
            <a:r>
              <a:rPr lang="hu-HU" sz="2000" b="1" dirty="0"/>
              <a:t>kimagasló a materialista értékekhez</a:t>
            </a:r>
            <a:r>
              <a:rPr lang="hu-HU" sz="2000" dirty="0"/>
              <a:t> kötődők aránya, felértékelődött az egyéni teljesítmény jelentősége, amit a siker, a magasabb státusz és az önmegvalósítás felé vezető út alapjának tekintenek a társadalom széles rétegei .</a:t>
            </a:r>
          </a:p>
          <a:p>
            <a:pPr fontAlgn="base">
              <a:lnSpc>
                <a:spcPct val="110000"/>
              </a:lnSpc>
            </a:pPr>
            <a:endParaRPr lang="hu-HU" sz="2000" b="1" dirty="0"/>
          </a:p>
          <a:p>
            <a:pPr fontAlgn="base">
              <a:lnSpc>
                <a:spcPct val="110000"/>
              </a:lnSpc>
            </a:pPr>
            <a:endParaRPr lang="hu-HU" sz="2000" dirty="0"/>
          </a:p>
          <a:p>
            <a:pPr>
              <a:lnSpc>
                <a:spcPct val="110000"/>
              </a:lnSpc>
            </a:pP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1636879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8962" y="1556792"/>
            <a:ext cx="10039645" cy="374441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00000"/>
              </a:lnSpc>
              <a:buNone/>
            </a:pPr>
            <a:endParaRPr lang="hu-HU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3200" b="1" dirty="0">
                <a:solidFill>
                  <a:srgbClr val="00B0F0"/>
                </a:solidFill>
              </a:rPr>
              <a:t>Társadalmi tényezők: csoport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400" b="1" dirty="0"/>
              <a:t>Ebből a fejezetből megismerheted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a csoport fogalmát, típusait, szerepét a fogyasztói magatartásban,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a referencia csoport fogalmát, és jelentőségét ,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a véleményvezérek szerepét.</a:t>
            </a:r>
          </a:p>
          <a:p>
            <a:pPr lvl="1">
              <a:lnSpc>
                <a:spcPct val="100000"/>
              </a:lnSpc>
            </a:pPr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354533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99457" y="1196752"/>
            <a:ext cx="10009112" cy="5516252"/>
          </a:xfrm>
        </p:spPr>
        <p:txBody>
          <a:bodyPr anchor="t">
            <a:normAutofit/>
          </a:bodyPr>
          <a:lstStyle/>
          <a:p>
            <a:pPr marL="0" indent="0" algn="just" fontAlgn="base">
              <a:lnSpc>
                <a:spcPct val="100000"/>
              </a:lnSpc>
              <a:buNone/>
            </a:pPr>
            <a:r>
              <a:rPr lang="hu-HU" sz="2000" b="1" dirty="0">
                <a:solidFill>
                  <a:srgbClr val="00B0F0"/>
                </a:solidFill>
              </a:rPr>
              <a:t>A csoport</a:t>
            </a:r>
          </a:p>
          <a:p>
            <a:pPr algn="just" fontAlgn="base">
              <a:lnSpc>
                <a:spcPct val="100000"/>
              </a:lnSpc>
            </a:pPr>
            <a:r>
              <a:rPr lang="hu-HU" sz="2000" dirty="0"/>
              <a:t>A fiziológiai és biztonsági szükséglet mellett az ember egyik legfontosabb motivációja </a:t>
            </a:r>
            <a:r>
              <a:rPr lang="hu-HU" sz="2000" b="1" dirty="0"/>
              <a:t>a „valahová tartozás igénye”. </a:t>
            </a:r>
            <a:r>
              <a:rPr lang="hu-HU" sz="2000" dirty="0"/>
              <a:t>Ennek a szükségletnek a kielégítését szolgálják a különböző </a:t>
            </a:r>
            <a:r>
              <a:rPr lang="hu-HU" sz="2000" b="1" dirty="0"/>
              <a:t>csoportok, ahol az egyén</a:t>
            </a:r>
            <a:r>
              <a:rPr lang="hu-HU" sz="2000" dirty="0"/>
              <a:t> </a:t>
            </a:r>
            <a:r>
              <a:rPr lang="hu-HU" sz="2000" b="1" dirty="0"/>
              <a:t>közvetlen szocializációja zajlik.</a:t>
            </a:r>
          </a:p>
          <a:p>
            <a:pPr>
              <a:lnSpc>
                <a:spcPct val="100000"/>
              </a:lnSpc>
            </a:pPr>
            <a:r>
              <a:rPr lang="hu-HU" sz="2000" b="1" dirty="0"/>
              <a:t>Több ember közösségét akkor tekinthetjük csoportnak,</a:t>
            </a:r>
            <a:r>
              <a:rPr lang="hu-HU" sz="2000" dirty="0"/>
              <a:t> ha a következő feltételek teljesülnek:</a:t>
            </a:r>
          </a:p>
          <a:p>
            <a:pPr lvl="2" fontAlgn="base">
              <a:lnSpc>
                <a:spcPct val="100000"/>
              </a:lnSpc>
            </a:pPr>
            <a:r>
              <a:rPr lang="hu-HU" dirty="0"/>
              <a:t>a kapcsolat </a:t>
            </a:r>
            <a:r>
              <a:rPr lang="hu-HU" b="1" dirty="0"/>
              <a:t>folyamatos és kölcsönös;</a:t>
            </a:r>
            <a:endParaRPr lang="hu-HU" dirty="0"/>
          </a:p>
          <a:p>
            <a:pPr lvl="2" fontAlgn="base">
              <a:lnSpc>
                <a:spcPct val="100000"/>
              </a:lnSpc>
            </a:pPr>
            <a:r>
              <a:rPr lang="hu-HU" dirty="0"/>
              <a:t>a csoportnak van </a:t>
            </a:r>
            <a:r>
              <a:rPr lang="hu-HU" b="1" dirty="0"/>
              <a:t>közös célja;</a:t>
            </a:r>
            <a:endParaRPr lang="hu-HU" dirty="0"/>
          </a:p>
          <a:p>
            <a:pPr lvl="2" fontAlgn="base">
              <a:lnSpc>
                <a:spcPct val="100000"/>
              </a:lnSpc>
            </a:pPr>
            <a:r>
              <a:rPr lang="hu-HU" dirty="0"/>
              <a:t>a tagok közt rendszeres és kölcsönös </a:t>
            </a:r>
            <a:r>
              <a:rPr lang="hu-HU" b="1" dirty="0"/>
              <a:t>kommunikáció zajlik;</a:t>
            </a:r>
            <a:endParaRPr lang="hu-HU" dirty="0"/>
          </a:p>
          <a:p>
            <a:pPr lvl="2" fontAlgn="base">
              <a:lnSpc>
                <a:spcPct val="100000"/>
              </a:lnSpc>
            </a:pPr>
            <a:r>
              <a:rPr lang="hu-HU" dirty="0"/>
              <a:t>a csoport által elfogadott </a:t>
            </a:r>
            <a:r>
              <a:rPr lang="hu-HU" b="1" dirty="0"/>
              <a:t>értékek és normák</a:t>
            </a:r>
            <a:r>
              <a:rPr lang="hu-HU" dirty="0"/>
              <a:t> vezérlik a tagok viselkedését, együttműködését;</a:t>
            </a:r>
          </a:p>
          <a:p>
            <a:pPr lvl="2" fontAlgn="base">
              <a:lnSpc>
                <a:spcPct val="100000"/>
              </a:lnSpc>
            </a:pPr>
            <a:r>
              <a:rPr lang="hu-HU" dirty="0"/>
              <a:t>a tagok közt </a:t>
            </a:r>
            <a:r>
              <a:rPr lang="hu-HU" b="1" dirty="0"/>
              <a:t>kölcsönhatás</a:t>
            </a:r>
            <a:r>
              <a:rPr lang="hu-HU" dirty="0"/>
              <a:t>, </a:t>
            </a:r>
            <a:r>
              <a:rPr lang="hu-HU" b="1" dirty="0"/>
              <a:t>egymástól való függőség</a:t>
            </a:r>
            <a:r>
              <a:rPr lang="hu-HU" dirty="0"/>
              <a:t> (</a:t>
            </a:r>
            <a:r>
              <a:rPr lang="hu-HU" dirty="0" err="1"/>
              <a:t>interdependencia</a:t>
            </a:r>
            <a:r>
              <a:rPr lang="hu-HU" dirty="0"/>
              <a:t>) érvényesül. </a:t>
            </a:r>
          </a:p>
          <a:p>
            <a:pPr lvl="1" algn="just" fontAlgn="base">
              <a:lnSpc>
                <a:spcPct val="100000"/>
              </a:lnSpc>
            </a:pPr>
            <a:endParaRPr lang="hu-HU" sz="2000" dirty="0"/>
          </a:p>
          <a:p>
            <a:pPr lvl="1" algn="just" fontAlgn="base">
              <a:lnSpc>
                <a:spcPct val="100000"/>
              </a:lnSpc>
            </a:pPr>
            <a:endParaRPr lang="hu-HU" sz="20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3232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55440" y="1441140"/>
            <a:ext cx="10081120" cy="5516252"/>
          </a:xfrm>
        </p:spPr>
        <p:txBody>
          <a:bodyPr anchor="t"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r>
              <a:rPr lang="hu-HU" sz="2000" b="1" dirty="0">
                <a:solidFill>
                  <a:srgbClr val="00B0F0"/>
                </a:solidFill>
              </a:rPr>
              <a:t>A referencia csoportok </a:t>
            </a:r>
            <a:r>
              <a:rPr lang="hu-HU" sz="2000" dirty="0"/>
              <a:t>olyan formális vagy informális </a:t>
            </a:r>
            <a:r>
              <a:rPr lang="hu-HU" sz="2000" b="1" dirty="0"/>
              <a:t>közösségek</a:t>
            </a:r>
            <a:r>
              <a:rPr lang="hu-HU" sz="2000" dirty="0"/>
              <a:t>, társadalmi </a:t>
            </a:r>
            <a:r>
              <a:rPr lang="hu-HU" sz="2000" b="1" dirty="0"/>
              <a:t>csoportosulások</a:t>
            </a:r>
            <a:r>
              <a:rPr lang="hu-HU" sz="2000" dirty="0"/>
              <a:t>, amelyek normáihoz, értékeihez, szokásaihoz </a:t>
            </a:r>
            <a:r>
              <a:rPr lang="hu-HU" sz="2000" b="1" dirty="0"/>
              <a:t>az egyén valamilyen szinten igazodik</a:t>
            </a:r>
            <a:r>
              <a:rPr lang="hu-HU" sz="2000" dirty="0"/>
              <a:t>, azt a </a:t>
            </a:r>
            <a:r>
              <a:rPr lang="hu-HU" sz="2000" b="1" dirty="0"/>
              <a:t>vásárlásainál</a:t>
            </a:r>
            <a:r>
              <a:rPr lang="hu-HU" sz="2000" dirty="0"/>
              <a:t> is </a:t>
            </a:r>
            <a:r>
              <a:rPr lang="hu-HU" sz="2000" b="1" dirty="0"/>
              <a:t>figyelembe veszi</a:t>
            </a:r>
            <a:r>
              <a:rPr lang="hu-HU" sz="2000" dirty="0"/>
              <a:t>.  </a:t>
            </a:r>
          </a:p>
          <a:p>
            <a:pPr>
              <a:lnSpc>
                <a:spcPct val="100000"/>
              </a:lnSpc>
            </a:pPr>
            <a:r>
              <a:rPr lang="hu-HU" sz="2000" b="1" dirty="0"/>
              <a:t>Az emberek</a:t>
            </a:r>
            <a:r>
              <a:rPr lang="hu-HU" sz="2000" dirty="0"/>
              <a:t> természetes törekvése, hogy </a:t>
            </a:r>
            <a:r>
              <a:rPr lang="hu-HU" sz="2000" b="1" dirty="0"/>
              <a:t>igyekeznek megfelelni a számukra fontos közösségek elvárásainak. </a:t>
            </a:r>
            <a:r>
              <a:rPr lang="hu-HU" sz="2000" dirty="0"/>
              <a:t>Igyekeznek a csoporttagokhoz hasonló módon viselkedni, </a:t>
            </a:r>
            <a:r>
              <a:rPr lang="hu-HU" sz="2000" b="1" dirty="0"/>
              <a:t>ugyanazokat a termékeket, márkákat vásárolni és használni, mint ők</a:t>
            </a:r>
            <a:r>
              <a:rPr lang="hu-HU" sz="2000" dirty="0"/>
              <a:t>.        </a:t>
            </a:r>
          </a:p>
          <a:p>
            <a:pPr marL="0" indent="0">
              <a:lnSpc>
                <a:spcPct val="100000"/>
              </a:lnSpc>
              <a:buNone/>
            </a:pPr>
            <a:endParaRPr lang="hu-HU" sz="2000" dirty="0"/>
          </a:p>
          <a:p>
            <a:pPr marL="0" indent="0">
              <a:lnSpc>
                <a:spcPct val="100000"/>
              </a:lnSpc>
              <a:buNone/>
            </a:pPr>
            <a:endParaRPr lang="hu-HU" sz="20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2000" b="1" dirty="0"/>
              <a:t>Erre a törvényszerűségre építeni lehet a reklám, az értékesítésösztönzés és a személyes eladás eszközeinek tervezése során.</a:t>
            </a:r>
          </a:p>
          <a:p>
            <a:pPr>
              <a:lnSpc>
                <a:spcPct val="100000"/>
              </a:lnSpc>
            </a:pPr>
            <a:endParaRPr lang="hu-HU" sz="2000" dirty="0"/>
          </a:p>
          <a:p>
            <a:pPr lvl="1" fontAlgn="base">
              <a:lnSpc>
                <a:spcPct val="100000"/>
              </a:lnSpc>
            </a:pPr>
            <a:endParaRPr lang="hu-HU" sz="2000" dirty="0"/>
          </a:p>
          <a:p>
            <a:pPr lvl="1" fontAlgn="base">
              <a:lnSpc>
                <a:spcPct val="100000"/>
              </a:lnSpc>
            </a:pPr>
            <a:endParaRPr lang="hu-HU" sz="20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2" name="Jobbra nyíl 1"/>
          <p:cNvSpPr/>
          <p:nvPr/>
        </p:nvSpPr>
        <p:spPr>
          <a:xfrm rot="5400000">
            <a:off x="5483932" y="3753036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5509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43472" y="2060848"/>
            <a:ext cx="9721080" cy="3572036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2000" b="1" dirty="0"/>
              <a:t>A közösséghez való tartozás külső, látható jegyekkel (termék/szolgáltatás) történő prezentálását (bemutatását) szolgálja a státuszszimbólum és a presztízstermék.</a:t>
            </a:r>
            <a:r>
              <a:rPr lang="hu-HU" sz="2000" dirty="0"/>
              <a:t> A két kategória a köznapi szóhasználatban már összemosódott, bár tartalmilag nem tekinthetők azonosnak. </a:t>
            </a:r>
          </a:p>
          <a:p>
            <a:pPr lvl="1" fontAlgn="base">
              <a:lnSpc>
                <a:spcPct val="100000"/>
              </a:lnSpc>
            </a:pPr>
            <a:r>
              <a:rPr lang="hu-HU" sz="2000" dirty="0"/>
              <a:t>A </a:t>
            </a:r>
            <a:r>
              <a:rPr lang="hu-HU" sz="2000" i="1" dirty="0"/>
              <a:t>státuszszimbólum</a:t>
            </a:r>
            <a:r>
              <a:rPr lang="hu-HU" sz="2000" dirty="0"/>
              <a:t> a közösségen belül elfoglalt hely </a:t>
            </a:r>
            <a:r>
              <a:rPr lang="hu-HU" sz="2000" i="1" dirty="0"/>
              <a:t>demonstrálására</a:t>
            </a:r>
            <a:r>
              <a:rPr lang="hu-HU" sz="2000" dirty="0"/>
              <a:t> (bemutatására) szolgál. </a:t>
            </a:r>
          </a:p>
          <a:p>
            <a:pPr lvl="1" fontAlgn="base">
              <a:lnSpc>
                <a:spcPct val="100000"/>
              </a:lnSpc>
            </a:pPr>
            <a:r>
              <a:rPr lang="hu-HU" sz="2000" i="1" dirty="0"/>
              <a:t>A presztízst (tekintélyt) jelentő termékek</a:t>
            </a:r>
            <a:r>
              <a:rPr lang="hu-HU" sz="2000" dirty="0"/>
              <a:t>, márkák (pl. luxustermékek) birtoklása az adott közösség </a:t>
            </a:r>
            <a:r>
              <a:rPr lang="hu-HU" sz="2000" i="1" dirty="0"/>
              <a:t>elismerésének elnyerését célozza.</a:t>
            </a:r>
            <a:endParaRPr lang="hu-HU" sz="2000" dirty="0"/>
          </a:p>
          <a:p>
            <a:pPr>
              <a:lnSpc>
                <a:spcPct val="100000"/>
              </a:lnSpc>
            </a:pPr>
            <a:endParaRPr lang="hu-HU" sz="2000" dirty="0"/>
          </a:p>
          <a:p>
            <a:pPr lvl="1" fontAlgn="base">
              <a:lnSpc>
                <a:spcPct val="100000"/>
              </a:lnSpc>
            </a:pPr>
            <a:endParaRPr lang="hu-HU" sz="2000" dirty="0"/>
          </a:p>
          <a:p>
            <a:pPr lvl="1" fontAlgn="base">
              <a:lnSpc>
                <a:spcPct val="100000"/>
              </a:lnSpc>
            </a:pPr>
            <a:endParaRPr lang="hu-HU" sz="20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935936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99456" y="1422863"/>
            <a:ext cx="10047931" cy="5516252"/>
          </a:xfrm>
        </p:spPr>
        <p:txBody>
          <a:bodyPr anchor="t"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r>
              <a:rPr lang="hu-HU" sz="3200" b="1" dirty="0">
                <a:solidFill>
                  <a:srgbClr val="00B0F0"/>
                </a:solidFill>
              </a:rPr>
              <a:t>A véleményvezetők  - „</a:t>
            </a:r>
            <a:r>
              <a:rPr lang="hu-HU" sz="3200" b="1" dirty="0" err="1">
                <a:solidFill>
                  <a:srgbClr val="00B0F0"/>
                </a:solidFill>
              </a:rPr>
              <a:t>influencerek</a:t>
            </a:r>
            <a:r>
              <a:rPr lang="hu-HU" sz="3200" b="1" dirty="0">
                <a:solidFill>
                  <a:srgbClr val="00B0F0"/>
                </a:solidFill>
              </a:rPr>
              <a:t>”- szerepe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hu-HU" sz="2000" dirty="0"/>
              <a:t>Az egyes csoportok </a:t>
            </a:r>
            <a:r>
              <a:rPr lang="hu-HU" sz="2000" b="1" dirty="0"/>
              <a:t>véleményének alakulásában meghatározó szerepet </a:t>
            </a:r>
            <a:r>
              <a:rPr lang="hu-HU" sz="2000" dirty="0"/>
              <a:t>betöltő személyeket véleményvezetőknek nevezzük  – ma őket hívjuk </a:t>
            </a:r>
            <a:r>
              <a:rPr lang="hu-HU" sz="2000" b="1" dirty="0"/>
              <a:t>„</a:t>
            </a:r>
            <a:r>
              <a:rPr lang="hu-HU" sz="2000" b="1" dirty="0" err="1"/>
              <a:t>influencer</a:t>
            </a:r>
            <a:r>
              <a:rPr lang="hu-HU" sz="2000" b="1" dirty="0"/>
              <a:t>”</a:t>
            </a:r>
            <a:r>
              <a:rPr lang="hu-HU" sz="2000" dirty="0"/>
              <a:t>-</a:t>
            </a:r>
            <a:r>
              <a:rPr lang="hu-HU" sz="2000" dirty="0" err="1"/>
              <a:t>nek</a:t>
            </a:r>
            <a:r>
              <a:rPr lang="hu-HU" sz="2000" dirty="0"/>
              <a:t>. </a:t>
            </a:r>
          </a:p>
          <a:p>
            <a:pPr>
              <a:lnSpc>
                <a:spcPct val="100000"/>
              </a:lnSpc>
            </a:pPr>
            <a:r>
              <a:rPr lang="hu-HU" sz="2000" dirty="0"/>
              <a:t>Az </a:t>
            </a:r>
            <a:r>
              <a:rPr lang="hu-HU" sz="2000" dirty="0" err="1"/>
              <a:t>influencereket</a:t>
            </a:r>
            <a:r>
              <a:rPr lang="hu-HU" sz="2000" dirty="0"/>
              <a:t> </a:t>
            </a:r>
            <a:r>
              <a:rPr lang="hu-HU" sz="2000" b="1" dirty="0"/>
              <a:t>gyakran alkalmazzák reklámkampányokban</a:t>
            </a:r>
            <a:r>
              <a:rPr lang="hu-HU" sz="2000" dirty="0"/>
              <a:t> vagy úgy, hogy </a:t>
            </a:r>
            <a:r>
              <a:rPr lang="hu-HU" sz="2000" b="1" dirty="0"/>
              <a:t>közvetlenül hozzájuk juttatják el a továbbítandó információkat,</a:t>
            </a:r>
            <a:r>
              <a:rPr lang="hu-HU" sz="2000" dirty="0"/>
              <a:t> vagy úgy, hogy </a:t>
            </a:r>
            <a:r>
              <a:rPr lang="hu-HU" sz="2000" b="1" dirty="0"/>
              <a:t>bevonják őket az ún. „követőknek” szóló reklámkampányba.</a:t>
            </a:r>
          </a:p>
          <a:p>
            <a:pPr>
              <a:lnSpc>
                <a:spcPct val="100000"/>
              </a:lnSpc>
            </a:pPr>
            <a:r>
              <a:rPr lang="hu-HU" sz="2000" b="1" dirty="0"/>
              <a:t>Az információcsere </a:t>
            </a:r>
            <a:r>
              <a:rPr lang="hu-HU" sz="2000" dirty="0"/>
              <a:t>és a kapcsolattartás színtere megváltozott a </a:t>
            </a:r>
            <a:r>
              <a:rPr lang="hu-HU" sz="2000" dirty="0" err="1"/>
              <a:t>social</a:t>
            </a:r>
            <a:r>
              <a:rPr lang="hu-HU" sz="2000" dirty="0"/>
              <a:t> </a:t>
            </a:r>
            <a:r>
              <a:rPr lang="hu-HU" sz="2000" dirty="0" err="1"/>
              <a:t>media</a:t>
            </a:r>
            <a:r>
              <a:rPr lang="hu-HU" sz="2000" dirty="0"/>
              <a:t> elterjedésével: </a:t>
            </a:r>
            <a:r>
              <a:rPr lang="hu-HU" sz="2000" b="1" dirty="0"/>
              <a:t>az offline térből átkerült az online térbe</a:t>
            </a:r>
            <a:r>
              <a:rPr lang="hu-HU" sz="2000" dirty="0"/>
              <a:t>. Ennek hatására még nagyobb tér nyílt a </a:t>
            </a:r>
            <a:r>
              <a:rPr lang="hu-HU" sz="2000" b="1" dirty="0"/>
              <a:t>fogyasztói vélemények terjedésére</a:t>
            </a:r>
            <a:r>
              <a:rPr lang="hu-HU" sz="2000" dirty="0"/>
              <a:t>, az azonnali </a:t>
            </a:r>
            <a:r>
              <a:rPr lang="hu-HU" sz="2000" b="1" dirty="0"/>
              <a:t>visszacsatolás lehetőségére </a:t>
            </a:r>
            <a:r>
              <a:rPr lang="hu-HU" sz="2000" dirty="0"/>
              <a:t>-  felerősítve ezzel a fogyasztók generálta marketing hatását. Ezt nevezik a szakirodalomban </a:t>
            </a:r>
            <a:r>
              <a:rPr lang="hu-HU" sz="2000" b="1" dirty="0"/>
              <a:t>CGM</a:t>
            </a:r>
            <a:r>
              <a:rPr lang="hu-HU" sz="2000" dirty="0"/>
              <a:t>-</a:t>
            </a:r>
            <a:r>
              <a:rPr lang="hu-HU" sz="2000" dirty="0" err="1"/>
              <a:t>nek</a:t>
            </a:r>
            <a:r>
              <a:rPr lang="hu-HU" sz="2000" dirty="0"/>
              <a:t>, azaz </a:t>
            </a:r>
            <a:r>
              <a:rPr lang="hu-HU" sz="2000" b="1" dirty="0" err="1"/>
              <a:t>costumer</a:t>
            </a:r>
            <a:r>
              <a:rPr lang="hu-HU" sz="2000" b="1" dirty="0"/>
              <a:t> </a:t>
            </a:r>
            <a:r>
              <a:rPr lang="hu-HU" sz="2000" b="1" dirty="0" err="1"/>
              <a:t>generated</a:t>
            </a:r>
            <a:r>
              <a:rPr lang="hu-HU" sz="2000" b="1" dirty="0"/>
              <a:t> markeringnek</a:t>
            </a:r>
            <a:r>
              <a:rPr lang="hu-HU" sz="2000" dirty="0"/>
              <a:t>.</a:t>
            </a:r>
          </a:p>
          <a:p>
            <a:pPr>
              <a:lnSpc>
                <a:spcPct val="100000"/>
              </a:lnSpc>
            </a:pPr>
            <a:endParaRPr lang="hu-HU" dirty="0"/>
          </a:p>
          <a:p>
            <a:pPr>
              <a:lnSpc>
                <a:spcPct val="100000"/>
              </a:lnSpc>
            </a:pPr>
            <a:endParaRPr lang="hu-HU" dirty="0"/>
          </a:p>
          <a:p>
            <a:pPr lvl="1" fontAlgn="base">
              <a:lnSpc>
                <a:spcPct val="100000"/>
              </a:lnSpc>
            </a:pPr>
            <a:endParaRPr lang="hu-HU" sz="3600" dirty="0"/>
          </a:p>
          <a:p>
            <a:pPr lvl="1" fontAlgn="base">
              <a:lnSpc>
                <a:spcPct val="100000"/>
              </a:lnSpc>
            </a:pPr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880162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512" y="1772816"/>
            <a:ext cx="9439200" cy="374441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00000"/>
              </a:lnSpc>
              <a:buNone/>
            </a:pPr>
            <a:endParaRPr lang="hu-HU" i="1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3200" b="1" dirty="0">
                <a:solidFill>
                  <a:srgbClr val="00B0F0"/>
                </a:solidFill>
              </a:rPr>
              <a:t>Társadalmi tényezők: család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400" b="1" dirty="0"/>
              <a:t>Ebből a fejezetből megtudhatod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mi a különbség a család és a háztartás között,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milyen szerepet gyakorol a család a fogyasztói magatartásra,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mit jelent a generációs marketing.</a:t>
            </a:r>
          </a:p>
          <a:p>
            <a:pPr lvl="1">
              <a:lnSpc>
                <a:spcPct val="100000"/>
              </a:lnSpc>
            </a:pPr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91572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9104" y="1441140"/>
            <a:ext cx="9640688" cy="551625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sz="2000" b="1" dirty="0">
                <a:solidFill>
                  <a:srgbClr val="00B0F0"/>
                </a:solidFill>
              </a:rPr>
              <a:t>A háztartás, család fogalma</a:t>
            </a:r>
          </a:p>
          <a:p>
            <a:pPr marL="0" indent="0">
              <a:buNone/>
            </a:pPr>
            <a:r>
              <a:rPr lang="hu-HU" sz="2000" b="1" dirty="0"/>
              <a:t>A háztartás, ill. a család a gazdaság legkisebb gazdálkodó és kollektív döntéshozó egysége.</a:t>
            </a:r>
            <a:r>
              <a:rPr lang="hu-HU" sz="2000" dirty="0"/>
              <a:t> A háztartás és család fogalmát</a:t>
            </a:r>
            <a:r>
              <a:rPr lang="hu-HU" sz="2000" b="1" dirty="0"/>
              <a:t> </a:t>
            </a:r>
            <a:r>
              <a:rPr lang="hu-HU" sz="2000" dirty="0"/>
              <a:t>a köznapi szóhasználatban sokszor egymással szinonimaként használják, annak ellenére, hogy a két kategória más társadalmi és gazdasági tartalommal bír. </a:t>
            </a:r>
          </a:p>
          <a:p>
            <a:r>
              <a:rPr lang="hu-HU" sz="2000" b="1" dirty="0"/>
              <a:t>A család két vagy több olyan ember közössége, akik vér szerint, házasság útján vagy örökbefogadás révén kerültek egymással kapcsolatba</a:t>
            </a:r>
            <a:r>
              <a:rPr lang="hu-HU" sz="2000" dirty="0"/>
              <a:t> (</a:t>
            </a:r>
            <a:r>
              <a:rPr lang="hu-HU" sz="2000" i="1" dirty="0" err="1"/>
              <a:t>Chisnall</a:t>
            </a:r>
            <a:r>
              <a:rPr lang="hu-HU" sz="2000" i="1" dirty="0"/>
              <a:t>,</a:t>
            </a:r>
            <a:r>
              <a:rPr lang="hu-HU" sz="2000" dirty="0"/>
              <a:t> 1985). </a:t>
            </a:r>
          </a:p>
          <a:p>
            <a:r>
              <a:rPr lang="hu-HU" sz="2000" dirty="0"/>
              <a:t>A</a:t>
            </a:r>
            <a:r>
              <a:rPr lang="hu-HU" sz="2000" b="1" dirty="0"/>
              <a:t> „közös háztartásba olyan együtt lakó személyek tartoznak, akik egy lakásban vagy annak egy részében laknak, és a létfenntartásuk költségeit közösen viselik.”</a:t>
            </a:r>
            <a:r>
              <a:rPr lang="hu-HU" sz="2000" dirty="0"/>
              <a:t> (KSH, 2006)</a:t>
            </a:r>
            <a:r>
              <a:rPr lang="hu-HU" sz="2000" b="1" dirty="0"/>
              <a:t> </a:t>
            </a:r>
          </a:p>
          <a:p>
            <a:r>
              <a:rPr lang="hu-HU" sz="2000" dirty="0"/>
              <a:t>A családban uralkodó életelvek nagymértékben befolyásolják a fogyasztási szokásokat, és hatást gyakorolnak a vásárlások gyakoriságára, szerkezetére.</a:t>
            </a:r>
          </a:p>
          <a:p>
            <a:pPr lvl="1"/>
            <a:endParaRPr lang="hu-HU" sz="2000" b="1" dirty="0"/>
          </a:p>
          <a:p>
            <a:pPr marL="0" indent="0" fontAlgn="base">
              <a:buNone/>
            </a:pPr>
            <a:endParaRPr lang="hu-HU" sz="2000" b="1" dirty="0">
              <a:solidFill>
                <a:schemeClr val="tx1"/>
              </a:solidFill>
            </a:endParaRPr>
          </a:p>
          <a:p>
            <a:endParaRPr lang="hu-HU" sz="2000" dirty="0"/>
          </a:p>
          <a:p>
            <a:endParaRPr lang="hu-HU" sz="2000" dirty="0"/>
          </a:p>
          <a:p>
            <a:pPr lvl="1" algn="just" fontAlgn="base"/>
            <a:endParaRPr lang="hu-HU" sz="2000" dirty="0"/>
          </a:p>
          <a:p>
            <a:pPr lvl="1" algn="just" fontAlgn="base"/>
            <a:endParaRPr lang="hu-HU" sz="20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6612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03276" y="1196752"/>
            <a:ext cx="5184576" cy="432048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hu-HU" sz="4000" dirty="0"/>
              <a:t>A</a:t>
            </a:r>
            <a:r>
              <a:rPr lang="hu-HU" sz="4000" b="1" dirty="0"/>
              <a:t>z óra vázlata:</a:t>
            </a:r>
            <a:endParaRPr lang="hu-HU" sz="4000" dirty="0">
              <a:solidFill>
                <a:schemeClr val="bg1"/>
              </a:solidFill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419784"/>
              </p:ext>
            </p:extLst>
          </p:nvPr>
        </p:nvGraphicFramePr>
        <p:xfrm>
          <a:off x="1847528" y="1844824"/>
          <a:ext cx="8064896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284">
                  <a:extLst>
                    <a:ext uri="{9D8B030D-6E8A-4147-A177-3AD203B41FA5}">
                      <a16:colId xmlns:a16="http://schemas.microsoft.com/office/drawing/2014/main" val="862156523"/>
                    </a:ext>
                  </a:extLst>
                </a:gridCol>
                <a:gridCol w="4730612">
                  <a:extLst>
                    <a:ext uri="{9D8B030D-6E8A-4147-A177-3AD203B41FA5}">
                      <a16:colId xmlns:a16="http://schemas.microsoft.com/office/drawing/2014/main" val="3188085263"/>
                    </a:ext>
                  </a:extLst>
                </a:gridCol>
              </a:tblGrid>
              <a:tr h="762043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Az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óra célja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Átfogó képet adni a fogyasztói magatartás jelentőségéről, a fogyasztót befolyásoló tényezőkről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60411"/>
                  </a:ext>
                </a:extLst>
              </a:tr>
              <a:tr h="326590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Időkeret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4x45 min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46328"/>
                  </a:ext>
                </a:extLst>
              </a:tr>
              <a:tr h="544316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Célcsoport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Középiskola bármely osztálya, javasolt közgazdasági képzések esetén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78158"/>
                  </a:ext>
                </a:extLst>
              </a:tr>
              <a:tr h="544316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Igényelt eszközök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tananyag nem igényel online támogatást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59711"/>
                  </a:ext>
                </a:extLst>
              </a:tr>
              <a:tr h="762043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Megjegyzés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tantárgy kiegészíthető csoportos/egyéni házi feladattal (erre példa lesz a tananyag végén)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63257"/>
                  </a:ext>
                </a:extLst>
              </a:tr>
              <a:tr h="1309164">
                <a:tc>
                  <a:txBody>
                    <a:bodyPr/>
                    <a:lstStyle/>
                    <a:p>
                      <a:pPr algn="just"/>
                      <a:r>
                        <a:rPr lang="hu-HU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Az óra felépítése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 óra első része egy elméleti kitekintés </a:t>
                      </a:r>
                    </a:p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 óra második része egy esettanulmány, mint gyakorlati példa elemezhető </a:t>
                      </a:r>
                    </a:p>
                    <a:p>
                      <a:pPr marL="171450" indent="-171450" algn="l" defTabSz="457200" rtl="0" eaLnBrk="1" latinLnBrk="0" hangingPunct="1">
                        <a:buFontTx/>
                        <a:buChar char="-"/>
                      </a:pPr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 óra lezárása, ellenőrző kérdések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1383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15480" y="783814"/>
            <a:ext cx="10297144" cy="5516252"/>
          </a:xfrm>
        </p:spPr>
        <p:txBody>
          <a:bodyPr anchor="t">
            <a:noAutofit/>
          </a:bodyPr>
          <a:lstStyle/>
          <a:p>
            <a:pPr>
              <a:lnSpc>
                <a:spcPct val="110000"/>
              </a:lnSpc>
            </a:pPr>
            <a:r>
              <a:rPr lang="hu-HU" sz="2000" dirty="0"/>
              <a:t>A </a:t>
            </a:r>
            <a:r>
              <a:rPr lang="hu-HU" sz="2000" b="1" dirty="0"/>
              <a:t>család vásárlási magatartásra </a:t>
            </a:r>
            <a:r>
              <a:rPr lang="hu-HU" sz="2000" dirty="0"/>
              <a:t>gyakorolt szerepének elemzése a következő </a:t>
            </a:r>
            <a:r>
              <a:rPr lang="hu-HU" sz="2000" b="1" dirty="0"/>
              <a:t>kérdések </a:t>
            </a:r>
            <a:r>
              <a:rPr lang="hu-HU" sz="2000" dirty="0"/>
              <a:t>köré csoportosítható:</a:t>
            </a:r>
          </a:p>
          <a:p>
            <a:pPr lvl="1" fontAlgn="base" hangingPunct="0">
              <a:lnSpc>
                <a:spcPct val="110000"/>
              </a:lnSpc>
            </a:pPr>
            <a:r>
              <a:rPr lang="hu-HU" sz="2000" dirty="0"/>
              <a:t>Melyik </a:t>
            </a:r>
            <a:r>
              <a:rPr lang="hu-HU" sz="2000" i="1" dirty="0"/>
              <a:t>családtag</a:t>
            </a:r>
            <a:r>
              <a:rPr lang="hu-HU" sz="2000" dirty="0"/>
              <a:t> (férj, feleség, gyerek) vásárol?</a:t>
            </a:r>
          </a:p>
          <a:p>
            <a:pPr lvl="1" fontAlgn="base" hangingPunct="0">
              <a:lnSpc>
                <a:spcPct val="110000"/>
              </a:lnSpc>
            </a:pPr>
            <a:r>
              <a:rPr lang="hu-HU" sz="2000" dirty="0"/>
              <a:t>Milyen </a:t>
            </a:r>
            <a:r>
              <a:rPr lang="hu-HU" sz="2000" i="1" dirty="0"/>
              <a:t>terméket</a:t>
            </a:r>
            <a:r>
              <a:rPr lang="hu-HU" sz="2000" dirty="0"/>
              <a:t> (napi fogyasztási cikk, tartós fogyasztási cikk, megtakarítás stb.) vásárol?</a:t>
            </a:r>
          </a:p>
          <a:p>
            <a:pPr lvl="1" fontAlgn="base" hangingPunct="0">
              <a:lnSpc>
                <a:spcPct val="110000"/>
              </a:lnSpc>
            </a:pPr>
            <a:r>
              <a:rPr lang="hu-HU" sz="2000" dirty="0"/>
              <a:t>Milyen </a:t>
            </a:r>
            <a:r>
              <a:rPr lang="hu-HU" sz="2000" i="1" dirty="0"/>
              <a:t>időpontban</a:t>
            </a:r>
            <a:r>
              <a:rPr lang="hu-HU" sz="2000" dirty="0"/>
              <a:t> (családi életciklus) vásárol?</a:t>
            </a:r>
          </a:p>
          <a:p>
            <a:pPr lvl="1" fontAlgn="base" hangingPunct="0">
              <a:lnSpc>
                <a:spcPct val="110000"/>
              </a:lnSpc>
            </a:pPr>
            <a:r>
              <a:rPr lang="hu-HU" sz="2000" dirty="0"/>
              <a:t>Milyen </a:t>
            </a:r>
            <a:r>
              <a:rPr lang="hu-HU" sz="2000" i="1" dirty="0"/>
              <a:t>aktivitással</a:t>
            </a:r>
            <a:r>
              <a:rPr lang="hu-HU" sz="2000" dirty="0"/>
              <a:t> vásárol (szerepdominancia)?</a:t>
            </a:r>
          </a:p>
          <a:p>
            <a:pPr lvl="1" fontAlgn="base" hangingPunct="0">
              <a:lnSpc>
                <a:spcPct val="110000"/>
              </a:lnSpc>
            </a:pPr>
            <a:r>
              <a:rPr lang="hu-HU" sz="2000" dirty="0"/>
              <a:t>Milyen vásárlási </a:t>
            </a:r>
            <a:r>
              <a:rPr lang="hu-HU" sz="2000" i="1" dirty="0"/>
              <a:t>döntési szakaszban</a:t>
            </a:r>
            <a:r>
              <a:rPr lang="hu-HU" sz="2000" dirty="0"/>
              <a:t> vesznek részt az egyes családtagok?</a:t>
            </a:r>
          </a:p>
          <a:p>
            <a:pPr fontAlgn="base" hangingPunct="0">
              <a:lnSpc>
                <a:spcPct val="110000"/>
              </a:lnSpc>
            </a:pPr>
            <a:r>
              <a:rPr lang="hu-HU" sz="2000" b="1" dirty="0"/>
              <a:t>A kollektív családi döntéshozatal értelmezése szempontjából két különböző irányzat különíthető el:</a:t>
            </a:r>
            <a:r>
              <a:rPr lang="hu-HU" sz="2000" dirty="0"/>
              <a:t> </a:t>
            </a:r>
          </a:p>
          <a:p>
            <a:pPr lvl="1" fontAlgn="base">
              <a:lnSpc>
                <a:spcPct val="110000"/>
              </a:lnSpc>
            </a:pPr>
            <a:r>
              <a:rPr lang="hu-HU" sz="2000" b="1" dirty="0"/>
              <a:t>A dinamikus irányzat</a:t>
            </a:r>
            <a:r>
              <a:rPr lang="hu-HU" sz="2000" dirty="0"/>
              <a:t> azt vizsgálja, hogy a családi életciklus különböző szakaszaiban melyik családtagnak mennyire erős az érdekérvényesítő szerepe a vétel és döntés során. </a:t>
            </a:r>
          </a:p>
          <a:p>
            <a:pPr lvl="1" fontAlgn="base">
              <a:lnSpc>
                <a:spcPct val="110000"/>
              </a:lnSpc>
            </a:pPr>
            <a:r>
              <a:rPr lang="hu-HU" sz="2000" b="1" dirty="0"/>
              <a:t>A statikus irányzat</a:t>
            </a:r>
            <a:r>
              <a:rPr lang="hu-HU" sz="2000" dirty="0"/>
              <a:t> arra keresi a választ, hogy bizonyos termékek vásárlásánál a család melyik tagja bizonyul aktívabbnak. </a:t>
            </a:r>
          </a:p>
          <a:p>
            <a:pPr lvl="1" fontAlgn="base" hangingPunct="0">
              <a:lnSpc>
                <a:spcPct val="110000"/>
              </a:lnSpc>
            </a:pPr>
            <a:endParaRPr lang="hu-HU" sz="2000" dirty="0"/>
          </a:p>
          <a:p>
            <a:pPr lvl="1">
              <a:lnSpc>
                <a:spcPct val="110000"/>
              </a:lnSpc>
            </a:pPr>
            <a:endParaRPr lang="hu-HU" sz="2000" b="1" dirty="0"/>
          </a:p>
          <a:p>
            <a:pPr marL="0" indent="0" fontAlgn="base">
              <a:lnSpc>
                <a:spcPct val="110000"/>
              </a:lnSpc>
              <a:buNone/>
            </a:pPr>
            <a:endParaRPr lang="hu-HU" sz="2000" b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endParaRPr lang="hu-HU" sz="2000" dirty="0"/>
          </a:p>
          <a:p>
            <a:pPr>
              <a:lnSpc>
                <a:spcPct val="110000"/>
              </a:lnSpc>
            </a:pPr>
            <a:endParaRPr lang="hu-HU" sz="2000" dirty="0"/>
          </a:p>
          <a:p>
            <a:pPr lvl="1" fontAlgn="base">
              <a:lnSpc>
                <a:spcPct val="110000"/>
              </a:lnSpc>
            </a:pPr>
            <a:endParaRPr lang="hu-HU" sz="2000" dirty="0"/>
          </a:p>
          <a:p>
            <a:pPr lvl="1" fontAlgn="base">
              <a:lnSpc>
                <a:spcPct val="110000"/>
              </a:lnSpc>
            </a:pPr>
            <a:endParaRPr lang="hu-HU" sz="20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633359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27078" y="634200"/>
            <a:ext cx="9469522" cy="551625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sz="3200" b="1" dirty="0">
                <a:solidFill>
                  <a:srgbClr val="00B0F0"/>
                </a:solidFill>
              </a:rPr>
              <a:t>Generációs marketing</a:t>
            </a:r>
            <a:endParaRPr lang="hu-HU" sz="3200" dirty="0">
              <a:solidFill>
                <a:srgbClr val="00B0F0"/>
              </a:solidFill>
            </a:endParaRPr>
          </a:p>
          <a:p>
            <a:pPr>
              <a:lnSpc>
                <a:spcPct val="110000"/>
              </a:lnSpc>
            </a:pPr>
            <a:r>
              <a:rPr lang="hu-HU" sz="2000" dirty="0"/>
              <a:t>Az aktív korcsoportok értékeinek, igényeinek, elvárasainak elemzése során az életüket meghatározó élményanyagot helyezi a kutatás fókuszába</a:t>
            </a:r>
          </a:p>
          <a:p>
            <a:pPr>
              <a:lnSpc>
                <a:spcPct val="110000"/>
              </a:lnSpc>
            </a:pPr>
            <a:r>
              <a:rPr lang="hu-HU" sz="2000" dirty="0"/>
              <a:t>fogyasztók magatartására az alábbi tényezőkből következtet: </a:t>
            </a:r>
          </a:p>
          <a:p>
            <a:pPr lvl="1" fontAlgn="base">
              <a:lnSpc>
                <a:spcPct val="110000"/>
              </a:lnSpc>
            </a:pPr>
            <a:r>
              <a:rPr lang="hu-HU" sz="2000" dirty="0"/>
              <a:t>életszakasz, </a:t>
            </a:r>
            <a:r>
              <a:rPr lang="hu-HU" sz="2000" i="1" dirty="0"/>
              <a:t>korcsoport;</a:t>
            </a:r>
            <a:endParaRPr lang="hu-HU" sz="2000" dirty="0"/>
          </a:p>
          <a:p>
            <a:pPr lvl="1" fontAlgn="base">
              <a:lnSpc>
                <a:spcPct val="110000"/>
              </a:lnSpc>
            </a:pPr>
            <a:r>
              <a:rPr lang="hu-HU" sz="2000" dirty="0"/>
              <a:t>aktuális körülmények (</a:t>
            </a:r>
            <a:r>
              <a:rPr lang="hu-HU" sz="2000" i="1" dirty="0"/>
              <a:t>makrogazdasági folyamatok</a:t>
            </a:r>
            <a:r>
              <a:rPr lang="hu-HU" sz="2000" dirty="0"/>
              <a:t>);</a:t>
            </a:r>
          </a:p>
          <a:p>
            <a:pPr lvl="1" fontAlgn="base">
              <a:lnSpc>
                <a:spcPct val="110000"/>
              </a:lnSpc>
            </a:pPr>
            <a:r>
              <a:rPr lang="hu-HU" sz="2000" dirty="0"/>
              <a:t>az adott generációra jellemző élmények sorozata: </a:t>
            </a:r>
            <a:r>
              <a:rPr lang="hu-HU" sz="2000" i="1" dirty="0"/>
              <a:t>„a </a:t>
            </a:r>
            <a:r>
              <a:rPr lang="hu-HU" sz="2000" i="1" dirty="0" err="1"/>
              <a:t>kohorszélmény</a:t>
            </a:r>
            <a:r>
              <a:rPr lang="hu-HU" sz="2000" i="1" dirty="0"/>
              <a:t>”.  </a:t>
            </a:r>
          </a:p>
          <a:p>
            <a:pPr fontAlgn="base">
              <a:lnSpc>
                <a:spcPct val="110000"/>
              </a:lnSpc>
            </a:pPr>
            <a:r>
              <a:rPr lang="hu-HU" sz="2000" dirty="0"/>
              <a:t>A fenti szempontok figyelembevétele alapján az</a:t>
            </a:r>
            <a:r>
              <a:rPr lang="hu-HU" sz="2000" b="1" dirty="0"/>
              <a:t> USA-ban az alábbi generációs szegmenseket alakították ki:</a:t>
            </a:r>
            <a:endParaRPr lang="hu-HU" sz="2000" dirty="0"/>
          </a:p>
          <a:p>
            <a:pPr fontAlgn="base">
              <a:lnSpc>
                <a:spcPct val="110000"/>
              </a:lnSpc>
            </a:pPr>
            <a:endParaRPr lang="hu-HU" sz="2000" dirty="0"/>
          </a:p>
          <a:p>
            <a:pPr>
              <a:lnSpc>
                <a:spcPct val="110000"/>
              </a:lnSpc>
            </a:pPr>
            <a:endParaRPr lang="hu-HU" sz="1400" b="1" dirty="0"/>
          </a:p>
          <a:p>
            <a:pPr marL="0" indent="0" fontAlgn="base">
              <a:lnSpc>
                <a:spcPct val="11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endParaRPr lang="hu-HU" dirty="0"/>
          </a:p>
          <a:p>
            <a:pPr>
              <a:lnSpc>
                <a:spcPct val="110000"/>
              </a:lnSpc>
            </a:pPr>
            <a:endParaRPr lang="hu-HU" dirty="0"/>
          </a:p>
          <a:p>
            <a:pPr lvl="1" algn="just" fontAlgn="base">
              <a:lnSpc>
                <a:spcPct val="110000"/>
              </a:lnSpc>
            </a:pPr>
            <a:endParaRPr lang="hu-HU" sz="3600" dirty="0"/>
          </a:p>
          <a:p>
            <a:pPr lvl="1" algn="just" fontAlgn="base">
              <a:lnSpc>
                <a:spcPct val="110000"/>
              </a:lnSpc>
            </a:pPr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2" name="Lefelé nyíl 1"/>
          <p:cNvSpPr/>
          <p:nvPr/>
        </p:nvSpPr>
        <p:spPr>
          <a:xfrm>
            <a:off x="6042088" y="494116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7924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79476" y="1052736"/>
            <a:ext cx="10045116" cy="5516252"/>
          </a:xfrm>
        </p:spPr>
        <p:txBody>
          <a:bodyPr anchor="t">
            <a:noAutofit/>
          </a:bodyPr>
          <a:lstStyle/>
          <a:p>
            <a:pPr lvl="0" fontAlgn="base">
              <a:lnSpc>
                <a:spcPct val="120000"/>
              </a:lnSpc>
            </a:pPr>
            <a:r>
              <a:rPr lang="hu-HU" sz="1600" b="1" i="1" dirty="0"/>
              <a:t>Csendes generáció </a:t>
            </a:r>
            <a:r>
              <a:rPr lang="hu-HU" sz="1600" i="1" dirty="0"/>
              <a:t>(1925</a:t>
            </a:r>
            <a:r>
              <a:rPr lang="hu-HU" sz="1600" dirty="0"/>
              <a:t>–</a:t>
            </a:r>
            <a:r>
              <a:rPr lang="hu-HU" sz="1600" i="1" dirty="0"/>
              <a:t>1942)</a:t>
            </a:r>
            <a:r>
              <a:rPr lang="hu-HU" sz="1600" dirty="0"/>
              <a:t> - Keményen dolgoztak, takarékoskodók, bíznak az államban, az erkölcsösség nagyon fontos számukra.</a:t>
            </a:r>
          </a:p>
          <a:p>
            <a:pPr lvl="0" fontAlgn="base">
              <a:lnSpc>
                <a:spcPct val="120000"/>
              </a:lnSpc>
            </a:pPr>
            <a:r>
              <a:rPr lang="hu-HU" sz="1600" b="1" i="1" dirty="0"/>
              <a:t>Gyerekboom</a:t>
            </a:r>
            <a:r>
              <a:rPr lang="hu-HU" sz="1600" b="1" dirty="0"/>
              <a:t>-</a:t>
            </a:r>
            <a:r>
              <a:rPr lang="hu-HU" sz="1600" b="1" i="1" dirty="0"/>
              <a:t>generáció</a:t>
            </a:r>
            <a:r>
              <a:rPr lang="hu-HU" sz="1600" i="1" dirty="0"/>
              <a:t> (1943</a:t>
            </a:r>
            <a:r>
              <a:rPr lang="hu-HU" sz="1600" dirty="0"/>
              <a:t>–</a:t>
            </a:r>
            <a:r>
              <a:rPr lang="hu-HU" sz="1600" i="1" dirty="0"/>
              <a:t>1964)</a:t>
            </a:r>
            <a:r>
              <a:rPr lang="hu-HU" sz="1600" dirty="0"/>
              <a:t> - Tradicionálisak, </a:t>
            </a:r>
            <a:r>
              <a:rPr lang="hu-HU" sz="1600" dirty="0" err="1"/>
              <a:t>családorientáltak</a:t>
            </a:r>
            <a:r>
              <a:rPr lang="hu-HU" sz="1600" dirty="0"/>
              <a:t>, </a:t>
            </a:r>
            <a:r>
              <a:rPr lang="hu-HU" sz="1600" dirty="0" err="1"/>
              <a:t>aggódóak</a:t>
            </a:r>
            <a:r>
              <a:rPr lang="hu-HU" sz="1600" dirty="0"/>
              <a:t>, politikailag aktívak és leginkább konzervatívok.</a:t>
            </a:r>
          </a:p>
          <a:p>
            <a:pPr lvl="0" fontAlgn="base">
              <a:lnSpc>
                <a:spcPct val="120000"/>
              </a:lnSpc>
            </a:pPr>
            <a:r>
              <a:rPr lang="hu-HU" sz="1600" b="1" i="1" dirty="0"/>
              <a:t>X generáció </a:t>
            </a:r>
            <a:r>
              <a:rPr lang="hu-HU" sz="1600" i="1" dirty="0"/>
              <a:t>(1961</a:t>
            </a:r>
            <a:r>
              <a:rPr lang="hu-HU" sz="1600" dirty="0"/>
              <a:t>–</a:t>
            </a:r>
            <a:r>
              <a:rPr lang="hu-HU" sz="1600" i="1" dirty="0"/>
              <a:t>1976)</a:t>
            </a:r>
            <a:r>
              <a:rPr lang="hu-HU" sz="1600" dirty="0"/>
              <a:t> - A mának élő, kísérletező, azonnali eredményeket elváró, önző, cinikus csoport. Megkérdőjelezik a hatalmat, és úgy érzik, ők fizetnek meg az előző generációk hibáiért. </a:t>
            </a:r>
          </a:p>
          <a:p>
            <a:pPr lvl="0" fontAlgn="base">
              <a:lnSpc>
                <a:spcPct val="120000"/>
              </a:lnSpc>
            </a:pPr>
            <a:r>
              <a:rPr lang="hu-HU" sz="1600" b="1" i="1" dirty="0"/>
              <a:t>Y generáció </a:t>
            </a:r>
            <a:r>
              <a:rPr lang="hu-HU" sz="1600" i="1" dirty="0"/>
              <a:t>(1977</a:t>
            </a:r>
            <a:r>
              <a:rPr lang="hu-HU" sz="1600" dirty="0"/>
              <a:t>–</a:t>
            </a:r>
            <a:r>
              <a:rPr lang="hu-HU" sz="1600" i="1" dirty="0"/>
              <a:t>1994)</a:t>
            </a:r>
            <a:r>
              <a:rPr lang="hu-HU" sz="1600" dirty="0"/>
              <a:t> -Anyagias, önző, tiszteletlen, viszont a technológiában jártas csoport, tagjai túl gyorsan fel akarnak nőni, és nincsenek hagyományos szerepmodelljeik. </a:t>
            </a:r>
          </a:p>
          <a:p>
            <a:pPr lvl="0">
              <a:lnSpc>
                <a:spcPct val="120000"/>
              </a:lnSpc>
            </a:pPr>
            <a:r>
              <a:rPr lang="hu-HU" sz="1600" b="1" i="1" dirty="0"/>
              <a:t>Z generáció</a:t>
            </a:r>
            <a:r>
              <a:rPr lang="hu-HU" sz="1600" i="1" dirty="0"/>
              <a:t> (1994-2010) -</a:t>
            </a:r>
            <a:r>
              <a:rPr lang="hu-HU" sz="1600" dirty="0"/>
              <a:t> A Z generáció ismert úgyis, mint „új-konzervatívok”, „Facebook-generáció”, digitális bennszülöttek, „Instant online” korosztály, netgeneráció, </a:t>
            </a:r>
            <a:r>
              <a:rPr lang="hu-HU" sz="1600" dirty="0" err="1"/>
              <a:t>iGeneráció</a:t>
            </a:r>
            <a:r>
              <a:rPr lang="hu-HU" sz="1600" dirty="0"/>
              <a:t>. A Z generáció a világ első globális nemzedéke, akik ugyanazon a kultúrán nőnek fel, és ugyanazokat az ételeket, divatot, helyeket szeretik. A globalitás nyelvi </a:t>
            </a:r>
            <a:r>
              <a:rPr lang="hu-HU" sz="1600" dirty="0" err="1"/>
              <a:t>eszköztárukra</a:t>
            </a:r>
            <a:r>
              <a:rPr lang="hu-HU" sz="1600" dirty="0"/>
              <a:t> is jellemző.</a:t>
            </a:r>
          </a:p>
          <a:p>
            <a:pPr lvl="0">
              <a:lnSpc>
                <a:spcPct val="120000"/>
              </a:lnSpc>
            </a:pPr>
            <a:r>
              <a:rPr lang="hu-HU" sz="1600" b="1" i="1" dirty="0" err="1"/>
              <a:t>Alpha</a:t>
            </a:r>
            <a:r>
              <a:rPr lang="hu-HU" sz="1600" b="1" i="1" dirty="0"/>
              <a:t> generáció </a:t>
            </a:r>
            <a:r>
              <a:rPr lang="hu-HU" sz="1600" i="1" dirty="0"/>
              <a:t>(2010 után született fiatalok) - akiket sokszor a szakirodalom digitális kisbabáknak nevez. </a:t>
            </a:r>
            <a:r>
              <a:rPr lang="hu-HU" sz="1600" dirty="0"/>
              <a:t>Ők az a nemzedék, akik már az anyatejjel szívják magukba a digitális tudást, és gyakran előbb tanulnak meg érintőképernyőt használni, mint járni.</a:t>
            </a:r>
          </a:p>
          <a:p>
            <a:pPr>
              <a:lnSpc>
                <a:spcPct val="120000"/>
              </a:lnSpc>
            </a:pPr>
            <a:endParaRPr lang="hu-HU" sz="1600" b="1" dirty="0"/>
          </a:p>
          <a:p>
            <a:pPr marL="0" indent="0" fontAlgn="base">
              <a:lnSpc>
                <a:spcPct val="120000"/>
              </a:lnSpc>
              <a:buNone/>
            </a:pPr>
            <a:endParaRPr lang="hu-HU" sz="16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hu-HU" sz="1600" dirty="0"/>
          </a:p>
          <a:p>
            <a:pPr>
              <a:lnSpc>
                <a:spcPct val="120000"/>
              </a:lnSpc>
            </a:pPr>
            <a:endParaRPr lang="hu-HU" sz="1600" dirty="0"/>
          </a:p>
          <a:p>
            <a:pPr lvl="1" fontAlgn="base">
              <a:lnSpc>
                <a:spcPct val="120000"/>
              </a:lnSpc>
            </a:pPr>
            <a:endParaRPr lang="hu-HU" sz="1600" dirty="0"/>
          </a:p>
          <a:p>
            <a:pPr lvl="1" fontAlgn="base">
              <a:lnSpc>
                <a:spcPct val="120000"/>
              </a:lnSpc>
            </a:pPr>
            <a:endParaRPr lang="hu-HU" sz="16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083416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48780" y="1916832"/>
            <a:ext cx="9871248" cy="3744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b="1" dirty="0">
                <a:solidFill>
                  <a:srgbClr val="00B0F0"/>
                </a:solidFill>
              </a:rPr>
              <a:t>Vásárlási döntés és a vásárlói magatartás típusa</a:t>
            </a:r>
          </a:p>
          <a:p>
            <a:pPr marL="0" indent="0">
              <a:buNone/>
            </a:pPr>
            <a:r>
              <a:rPr lang="hu-HU" sz="2400" b="1" dirty="0"/>
              <a:t>Ebből a fejezetből megtudhatod</a:t>
            </a:r>
          </a:p>
          <a:p>
            <a:pPr lvl="1"/>
            <a:r>
              <a:rPr lang="hu-HU" b="1" dirty="0"/>
              <a:t> </a:t>
            </a:r>
            <a:r>
              <a:rPr lang="hu-HU" dirty="0"/>
              <a:t>milyen lépések mentén zajlik a vásárlási döntés</a:t>
            </a:r>
          </a:p>
          <a:p>
            <a:pPr lvl="1"/>
            <a:r>
              <a:rPr lang="hu-HU" dirty="0"/>
              <a:t> milyen típusú vásárlási döntéseket különböztethetünk meg egymástól </a:t>
            </a:r>
          </a:p>
          <a:p>
            <a:pPr lvl="1" algn="just"/>
            <a:endParaRPr lang="hu-HU" sz="17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368154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1112" y="1139822"/>
            <a:ext cx="10017496" cy="504056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hu-HU" sz="2000" dirty="0"/>
              <a:t>Az </a:t>
            </a:r>
            <a:r>
              <a:rPr lang="hu-HU" sz="2000" b="1" dirty="0"/>
              <a:t>eredményes marketingtevékenység érdekében </a:t>
            </a:r>
            <a:r>
              <a:rPr lang="hu-HU" sz="2000" dirty="0"/>
              <a:t>nemcsak azzal kell tisztában lenniük a vállalatoknak, hogy milyen tényezők befolyásolják a fogyasztók döntését a termék/szolgáltatás kiválasztása során, hanem </a:t>
            </a:r>
            <a:r>
              <a:rPr lang="hu-HU" sz="2000" b="1" dirty="0"/>
              <a:t>ismerniük kell </a:t>
            </a:r>
            <a:r>
              <a:rPr lang="hu-HU" sz="2000" dirty="0"/>
              <a:t>azt </a:t>
            </a:r>
            <a:r>
              <a:rPr lang="hu-HU" sz="2000" b="1" dirty="0"/>
              <a:t>a folyamatot, döntési mechanizmust </a:t>
            </a:r>
            <a:r>
              <a:rPr lang="hu-HU" sz="2000" dirty="0"/>
              <a:t>is, mely a termék megvásárlásáig, a szolgáltatás igénybevételéig vezet.</a:t>
            </a:r>
          </a:p>
          <a:p>
            <a:r>
              <a:rPr lang="hu-HU" sz="2000" dirty="0"/>
              <a:t>A vásárlási folyamat lépéseit bemutató modellek közül a legelterjedtebb </a:t>
            </a:r>
            <a:r>
              <a:rPr lang="hu-HU" sz="2000" b="1" dirty="0"/>
              <a:t>Engel ötlépcsős modellje</a:t>
            </a:r>
            <a:r>
              <a:rPr lang="hu-HU" sz="2000" dirty="0"/>
              <a:t>, amely az előre tervezett, összetettebb döntést igénylő vásárlások folyamatának megismerésére alkalmas. Lépései a következők: </a:t>
            </a:r>
          </a:p>
          <a:p>
            <a:pPr marL="457200" lvl="1" indent="0">
              <a:buNone/>
            </a:pPr>
            <a:r>
              <a:rPr lang="hu-HU" sz="2000" dirty="0"/>
              <a:t>1. Probléma-felismerés</a:t>
            </a:r>
          </a:p>
          <a:p>
            <a:pPr marL="457200" lvl="1" indent="0">
              <a:buNone/>
            </a:pPr>
            <a:r>
              <a:rPr lang="hu-HU" sz="2000" dirty="0"/>
              <a:t>2. Információgyűjtés</a:t>
            </a:r>
          </a:p>
          <a:p>
            <a:pPr marL="457200" lvl="1" indent="0">
              <a:buNone/>
            </a:pPr>
            <a:r>
              <a:rPr lang="hu-HU" sz="2000" dirty="0"/>
              <a:t>3. Alternatívák értékelése</a:t>
            </a:r>
          </a:p>
          <a:p>
            <a:pPr marL="457200" lvl="1" indent="0">
              <a:buNone/>
            </a:pPr>
            <a:r>
              <a:rPr lang="hu-HU" sz="2000" dirty="0"/>
              <a:t>4. Vásárlási döntés (vagy a döntés elutasítása)</a:t>
            </a:r>
          </a:p>
          <a:p>
            <a:pPr marL="457200" lvl="1" indent="0">
              <a:buNone/>
            </a:pPr>
            <a:r>
              <a:rPr lang="hu-HU" sz="2000" dirty="0"/>
              <a:t>5. Vásárlás utáni magatartás </a:t>
            </a:r>
          </a:p>
          <a:p>
            <a:pPr marL="0" indent="0" algn="r">
              <a:buNone/>
            </a:pPr>
            <a:r>
              <a:rPr lang="hu-HU" sz="2000" dirty="0"/>
              <a:t>Forrás: </a:t>
            </a:r>
            <a:r>
              <a:rPr lang="hu-HU" sz="2000" dirty="0" err="1"/>
              <a:t>Hofmeister</a:t>
            </a:r>
            <a:r>
              <a:rPr lang="hu-HU" sz="2000" dirty="0"/>
              <a:t>-Tóth Á. (2003). 261. o.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58004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46736" y="1149249"/>
            <a:ext cx="9977856" cy="504056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b="1" dirty="0"/>
              <a:t>Problémafelismerés - </a:t>
            </a:r>
            <a:r>
              <a:rPr lang="hu-HU" sz="2000" dirty="0"/>
              <a:t>A vásárlási folyamat elindítója, hogy a fogyasztó felismeri a problémát, azaz fogyasztói szükséglet keletkezik, tehát </a:t>
            </a:r>
            <a:r>
              <a:rPr lang="hu-HU" sz="2000" b="1" dirty="0"/>
              <a:t>kialakul az igény</a:t>
            </a:r>
            <a:r>
              <a:rPr lang="hu-HU" sz="2000" dirty="0"/>
              <a:t>. </a:t>
            </a:r>
          </a:p>
          <a:p>
            <a:pPr>
              <a:lnSpc>
                <a:spcPct val="100000"/>
              </a:lnSpc>
            </a:pPr>
            <a:r>
              <a:rPr lang="hu-HU" sz="2000" b="1" dirty="0"/>
              <a:t>Információgyűjtés</a:t>
            </a:r>
          </a:p>
          <a:p>
            <a:pPr lvl="1" fontAlgn="base">
              <a:lnSpc>
                <a:spcPct val="100000"/>
              </a:lnSpc>
            </a:pPr>
            <a:r>
              <a:rPr lang="hu-HU" sz="2000" dirty="0"/>
              <a:t>Ha egy diák sportkocsit szeretne vásárolni, hogy gyorsan eljusson az iskolába, </a:t>
            </a:r>
            <a:r>
              <a:rPr lang="hu-HU" sz="2000" b="1" dirty="0"/>
              <a:t>aktív információkeresést</a:t>
            </a:r>
            <a:r>
              <a:rPr lang="hu-HU" sz="2000" dirty="0"/>
              <a:t> hajt végre, ha elmegy több autószalonba, internetes portálokon, szakújságokban utánanéz a teszteredményeknek, vagy megkérdezi a sportkocsival rendelkező barátait, ismerőseit.</a:t>
            </a:r>
          </a:p>
          <a:p>
            <a:pPr lvl="1" fontAlgn="base">
              <a:lnSpc>
                <a:spcPct val="100000"/>
              </a:lnSpc>
            </a:pPr>
            <a:r>
              <a:rPr lang="hu-HU" sz="2000" b="1" dirty="0"/>
              <a:t>Passzív információkeresés</a:t>
            </a:r>
            <a:r>
              <a:rPr lang="hu-HU" sz="2000" dirty="0"/>
              <a:t> esetében a leendő vevő nem keresi szándékosan az információt, csupán </a:t>
            </a:r>
            <a:r>
              <a:rPr lang="hu-HU" sz="2000" b="1" dirty="0"/>
              <a:t>fokozott figyelemmel kíséri a megszerzendő termékkel kapcsolatos formális és informális híreket. </a:t>
            </a:r>
            <a:r>
              <a:rPr lang="hu-HU" sz="2000" dirty="0"/>
              <a:t>A diák ez esetben csupán figyelmesebb lesz a sportautókról szóló hirdetésekre, reklámokra, érzékenyebb lesz a termékkel kapcsolatos információkra. </a:t>
            </a:r>
          </a:p>
          <a:p>
            <a:pPr>
              <a:lnSpc>
                <a:spcPct val="100000"/>
              </a:lnSpc>
            </a:pPr>
            <a:endParaRPr lang="hu-HU" sz="2000" dirty="0"/>
          </a:p>
          <a:p>
            <a:pPr>
              <a:lnSpc>
                <a:spcPct val="100000"/>
              </a:lnSpc>
            </a:pPr>
            <a:endParaRPr lang="hu-HU" sz="2000" dirty="0"/>
          </a:p>
          <a:p>
            <a:pPr lvl="1" algn="just">
              <a:lnSpc>
                <a:spcPct val="100000"/>
              </a:lnSpc>
            </a:pPr>
            <a:endParaRPr lang="hu-HU" sz="20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182008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43472" y="1286994"/>
            <a:ext cx="10225136" cy="5040560"/>
          </a:xfrm>
        </p:spPr>
        <p:txBody>
          <a:bodyPr anchor="t">
            <a:noAutofit/>
          </a:bodyPr>
          <a:lstStyle/>
          <a:p>
            <a:r>
              <a:rPr lang="hu-HU" sz="2000" b="1" dirty="0"/>
              <a:t>Alternatívák értékelése - </a:t>
            </a:r>
            <a:r>
              <a:rPr lang="hu-HU" sz="2000" dirty="0"/>
              <a:t>a fogyasztó értékeli a felmerült lehetőségeket, feldolgozza a különböző márkákról szerzett információkat, értékeli a lehetséges alternatívákat</a:t>
            </a:r>
          </a:p>
          <a:p>
            <a:pPr lvl="1"/>
            <a:r>
              <a:rPr lang="hu-HU" sz="2000" dirty="0"/>
              <a:t>A korábbi példánál maradva: az alternatívák értékelése során a hallgató rangsorolja az általa kiválasztott, preferált sportautómárkákat.</a:t>
            </a:r>
          </a:p>
          <a:p>
            <a:r>
              <a:rPr lang="hu-HU" sz="2000" b="1" dirty="0"/>
              <a:t>Vásárlási döntés (vagy a döntés elutasítása) - </a:t>
            </a:r>
            <a:r>
              <a:rPr lang="hu-HU" sz="2000" dirty="0"/>
              <a:t>egyrészt jelentheti a </a:t>
            </a:r>
            <a:r>
              <a:rPr lang="hu-HU" sz="2000" b="1" dirty="0"/>
              <a:t>termék megvételét,</a:t>
            </a:r>
            <a:r>
              <a:rPr lang="hu-HU" sz="2000" dirty="0"/>
              <a:t> másrészt az is előfordulhat, hogy a fogyasztó </a:t>
            </a:r>
            <a:r>
              <a:rPr lang="hu-HU" sz="2000" b="1" dirty="0"/>
              <a:t>eláll a vásárlástól,</a:t>
            </a:r>
            <a:r>
              <a:rPr lang="hu-HU" sz="2000" dirty="0"/>
              <a:t> vagy egy későbbi időpontra halasztja azt.</a:t>
            </a:r>
          </a:p>
          <a:p>
            <a:r>
              <a:rPr lang="hu-HU" sz="2000" b="1" dirty="0"/>
              <a:t>Vásárlás utáni magatartás - </a:t>
            </a:r>
            <a:r>
              <a:rPr lang="hu-HU" sz="2000" dirty="0"/>
              <a:t>A termék használata, fogyasztása során dől el, hogy mennyire elégedett a vevő, mennyire felel meg a vásárolt termék/szolgáltatás az elvárásoknak. Különösen igaz ez azokban az esetekben, amikor nagy értékű terméket vásárolunk, vagy amikor az alternatívák közötti döntés nehéz.</a:t>
            </a:r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pPr lvl="1" algn="just"/>
            <a:endParaRPr lang="hu-HU" sz="20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592952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71464" y="908720"/>
            <a:ext cx="6554867" cy="1524000"/>
          </a:xfrm>
        </p:spPr>
        <p:txBody>
          <a:bodyPr>
            <a:normAutofit/>
          </a:bodyPr>
          <a:lstStyle/>
          <a:p>
            <a:pPr algn="l"/>
            <a:r>
              <a:rPr lang="hu-HU" sz="4000" dirty="0"/>
              <a:t>Esettanulmányok: </a:t>
            </a:r>
          </a:p>
        </p:txBody>
      </p:sp>
      <p:sp>
        <p:nvSpPr>
          <p:cNvPr id="4" name="Szöveg helye 2"/>
          <p:cNvSpPr txBox="1">
            <a:spLocks/>
          </p:cNvSpPr>
          <p:nvPr/>
        </p:nvSpPr>
        <p:spPr>
          <a:xfrm>
            <a:off x="983432" y="1988840"/>
            <a:ext cx="10441160" cy="4472591"/>
          </a:xfrm>
          <a:prstGeom prst="rect">
            <a:avLst/>
          </a:prstGeom>
        </p:spPr>
        <p:txBody>
          <a:bodyPr anchor="t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Nézd meg az alábbi videót!  Írd le öt mondatban a videóban látottak lényegét,  és hogy szerinted milyen módon és formában kapcsolódik a fogyasztói magatartáshoz? </a:t>
            </a:r>
          </a:p>
          <a:p>
            <a:pPr marL="0" indent="0">
              <a:buNone/>
            </a:pPr>
            <a:r>
              <a:rPr lang="hu-HU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https://www.ted.com/talks/robert_waldinger_what_makes_a_good_life_lessons_from_the_longest_study_on_happiness?utm_source=tedcomshare&amp;utm_medium=email&amp;utm_campaign=tedspread</a:t>
            </a:r>
            <a:endParaRPr lang="hu-HU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Olvasd el az alábbi szakcikket!</a:t>
            </a:r>
          </a:p>
          <a:p>
            <a:pPr marL="0" indent="0">
              <a:buNone/>
            </a:pPr>
            <a:r>
              <a:rPr lang="hu-HU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https://brandbook.hu/2018/07/az-influencerek-hatasa-a-fogyasztoi-szokasainkra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saját legutóbbi, nagyobb értékű vásárlására gondoljon vissza! Ki(k) volt(</a:t>
            </a:r>
            <a:r>
              <a:rPr lang="hu-H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aki(k) befolyásolta(k) az ön döntését? Miben és hogyan befolyásolta(k)?  </a:t>
            </a:r>
          </a:p>
          <a:p>
            <a:pPr marL="0" indent="0">
              <a:buNone/>
            </a:pPr>
            <a:endParaRPr lang="hu-HU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következő szakcikk alapján 3-5 mondatban összegezd a Z generáció fogyasztói szokásainak legfőbb ismérveit! </a:t>
            </a:r>
          </a:p>
          <a:p>
            <a:pPr marL="0" indent="0">
              <a:buNone/>
            </a:pPr>
            <a:r>
              <a:rPr lang="hu-HU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://hirado.hu/belfold/kozelet/cikk/2019/05/03/felforgatja-a-z-generacio-a-fogyasztoi-tarsadalom-modelljet/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8415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79576" y="1268760"/>
            <a:ext cx="6192688" cy="735360"/>
          </a:xfrm>
        </p:spPr>
        <p:txBody>
          <a:bodyPr>
            <a:noAutofit/>
          </a:bodyPr>
          <a:lstStyle/>
          <a:p>
            <a:r>
              <a:rPr lang="hu-HU" sz="3200" b="1" dirty="0"/>
              <a:t>Ellenőrző kérdések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71464" y="2204864"/>
            <a:ext cx="9577064" cy="4392488"/>
          </a:xfrm>
        </p:spPr>
        <p:txBody>
          <a:bodyPr anchor="t">
            <a:noAutofit/>
          </a:bodyPr>
          <a:lstStyle/>
          <a:p>
            <a:pPr marL="857250" indent="-857250" fontAlgn="base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</a:rPr>
              <a:t>Gondold végig saját fogyasztói szokásaidat, életviteled, és írd le azt az öt értéket, mely Neked igazán fontos az életben!</a:t>
            </a:r>
          </a:p>
          <a:p>
            <a:pPr marL="857250" indent="-857250" fontAlgn="base"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chemeClr val="tx1"/>
                </a:solidFill>
              </a:rPr>
              <a:t>Hasonlítsd</a:t>
            </a:r>
            <a:r>
              <a:rPr lang="hu-HU" sz="2000" dirty="0">
                <a:solidFill>
                  <a:schemeClr val="tx1"/>
                </a:solidFill>
              </a:rPr>
              <a:t> össze az általad fontosnak tartott értékeket szüleid által preferált értékekkel! Van-e eltérés? </a:t>
            </a:r>
          </a:p>
          <a:p>
            <a:pPr marL="857250" indent="-857250" fontAlgn="base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</a:rPr>
              <a:t>Mit jelent az individualizmus trendje és milyen hatást gyakorol a fogyasztói szokásainkra! Írj öt konkrét példát!</a:t>
            </a:r>
          </a:p>
          <a:p>
            <a:pPr marL="857250" indent="-857250" fontAlgn="base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</a:rPr>
              <a:t>Gondold végig egy utóbbi, nagyobb </a:t>
            </a:r>
            <a:r>
              <a:rPr lang="hu-HU" sz="2000" dirty="0" err="1">
                <a:solidFill>
                  <a:schemeClr val="tx1"/>
                </a:solidFill>
              </a:rPr>
              <a:t>érétkű</a:t>
            </a:r>
            <a:r>
              <a:rPr lang="hu-HU" sz="2000" dirty="0">
                <a:solidFill>
                  <a:schemeClr val="tx1"/>
                </a:solidFill>
              </a:rPr>
              <a:t>, összetett vásárlói döntésed! Vezesd végig a tanultak alapján, hogy milyen információforrásokból táplálkoztál a vásárlói döntést megelőzően?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07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996952"/>
            <a:ext cx="12191999" cy="14481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000" b="1" dirty="0">
                <a:solidFill>
                  <a:srgbClr val="00B0F0"/>
                </a:solidFill>
              </a:rPr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401664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0174" y="1557995"/>
            <a:ext cx="10202410" cy="4463293"/>
          </a:xfrm>
        </p:spPr>
        <p:txBody>
          <a:bodyPr>
            <a:normAutofit/>
          </a:bodyPr>
          <a:lstStyle/>
          <a:p>
            <a:pPr marL="171450" indent="-171450">
              <a:lnSpc>
                <a:spcPct val="100000"/>
              </a:lnSpc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hu-HU" sz="3200" b="1" dirty="0">
                <a:solidFill>
                  <a:srgbClr val="00B0F0"/>
                </a:solidFill>
              </a:rPr>
              <a:t>Elméleti kitekintés: bevezetés a fogyasztói magatartásba</a:t>
            </a:r>
            <a:r>
              <a:rPr lang="hu-HU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400" b="1" dirty="0"/>
              <a:t>Ebben a fejezetben megismerkedhetsz:</a:t>
            </a:r>
            <a:endParaRPr lang="hu-HU" sz="2400" dirty="0"/>
          </a:p>
          <a:p>
            <a:pPr lvl="1">
              <a:lnSpc>
                <a:spcPct val="100000"/>
              </a:lnSpc>
            </a:pPr>
            <a:r>
              <a:rPr lang="hu-HU" dirty="0"/>
              <a:t>a fogyasztói piac, a fogyasztó és vásárló fogalmával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a fogyasztói magatartás tudományterületének kialakulásával 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a fogyasztói magatartást befolyásoló tényezőket és a fogyasztói-vásárlói döntési folyamatot 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11081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1424" y="1700808"/>
            <a:ext cx="10513168" cy="494093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2000" dirty="0"/>
              <a:t>Pontosan tudjuk, hogy egy jó marketingdöntés előfeltétele a piacok viselkedésének ismerete.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000" dirty="0"/>
              <a:t>Egy marketingszemléletű vállalati magatartás egyik leglényegesebb aspektusa a fogyasztói orientáció. Ez azt jelenti, hogy ismerni szükséges a vevők vásárlási indítékait, a vásárlási döntésük folyamatát. </a:t>
            </a:r>
          </a:p>
          <a:p>
            <a:pPr>
              <a:lnSpc>
                <a:spcPct val="100000"/>
              </a:lnSpc>
            </a:pPr>
            <a:r>
              <a:rPr lang="hu-HU" sz="2000" b="1" dirty="0"/>
              <a:t>A fogyasztói piacot</a:t>
            </a:r>
            <a:r>
              <a:rPr lang="hu-HU" sz="2000" dirty="0"/>
              <a:t> egyének és háztartások, vagyis végső fogyasztók alkotják, akik személyes szükségleteik kielégítésére, egyéni fogyasztásra vagy családjuk számára vásárolják a termékeket és szolgáltatásokat. </a:t>
            </a:r>
          </a:p>
          <a:p>
            <a:pPr>
              <a:lnSpc>
                <a:spcPct val="100000"/>
              </a:lnSpc>
            </a:pPr>
            <a:r>
              <a:rPr lang="hu-HU" sz="2000" b="1" dirty="0"/>
              <a:t>Fogyasztói magatartás </a:t>
            </a:r>
            <a:r>
              <a:rPr lang="hu-HU" sz="2000" dirty="0"/>
              <a:t>a fogyasztó azon cselekedeteinek összessége, amelyek a termékek és szolgáltatások </a:t>
            </a:r>
            <a:r>
              <a:rPr lang="hu-HU" sz="2000" i="1" dirty="0"/>
              <a:t>megszerzésére, használatára, értékelésére és a használatot követő bánásmódra</a:t>
            </a:r>
            <a:r>
              <a:rPr lang="hu-HU" sz="2000" dirty="0"/>
              <a:t> irányulnak, beleértve a </a:t>
            </a:r>
            <a:r>
              <a:rPr lang="hu-HU" sz="2000" i="1" dirty="0"/>
              <a:t>cselekvést megelőző és meghatározó döntési folyamatokat</a:t>
            </a:r>
            <a:r>
              <a:rPr lang="hu-HU" sz="2000" dirty="0"/>
              <a:t>. </a:t>
            </a:r>
          </a:p>
          <a:p>
            <a:pPr marL="0" indent="0">
              <a:lnSpc>
                <a:spcPct val="100000"/>
              </a:lnSpc>
              <a:buNone/>
            </a:pPr>
            <a:endParaRPr lang="hu-HU" sz="2000" dirty="0"/>
          </a:p>
          <a:p>
            <a:pPr marL="0" indent="0">
              <a:lnSpc>
                <a:spcPct val="100000"/>
              </a:lnSpc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91708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99456" y="1556792"/>
            <a:ext cx="9577064" cy="558900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rgbClr val="00B0F0"/>
                </a:solidFill>
              </a:rPr>
              <a:t>A fogyasztói magatartás tudományának kialakulása</a:t>
            </a:r>
          </a:p>
          <a:p>
            <a:r>
              <a:rPr lang="hu-HU" sz="2000" b="1" dirty="0"/>
              <a:t>Közgazdaságtan – </a:t>
            </a:r>
            <a:r>
              <a:rPr lang="hu-HU" sz="2000" i="1" dirty="0"/>
              <a:t>A racionális gazdasági magatartásból</a:t>
            </a:r>
            <a:r>
              <a:rPr lang="hu-HU" sz="2000" dirty="0"/>
              <a:t> indul</a:t>
            </a:r>
            <a:r>
              <a:rPr lang="hu-HU" sz="2000" b="1" dirty="0"/>
              <a:t> </a:t>
            </a:r>
            <a:r>
              <a:rPr lang="hu-HU" sz="2000" dirty="0"/>
              <a:t>ki, és ugyanezt </a:t>
            </a:r>
            <a:r>
              <a:rPr lang="hu-HU" sz="2000" i="1" dirty="0"/>
              <a:t>feltételezi a fogyasztóról</a:t>
            </a:r>
            <a:r>
              <a:rPr lang="hu-HU" sz="2000" dirty="0"/>
              <a:t> is. Elméleteiben központi szerep jut </a:t>
            </a:r>
            <a:r>
              <a:rPr lang="hu-HU" sz="2000" i="1" dirty="0"/>
              <a:t>a keresletnek, árnak, jövedelemnek és a köztük lévő összefüggésnek</a:t>
            </a:r>
            <a:r>
              <a:rPr lang="hu-HU" sz="2000" dirty="0"/>
              <a:t> </a:t>
            </a:r>
          </a:p>
          <a:p>
            <a:r>
              <a:rPr lang="hu-HU" sz="2000" b="1" dirty="0"/>
              <a:t>Szociológia – </a:t>
            </a:r>
            <a:r>
              <a:rPr lang="hu-HU" sz="2000" dirty="0"/>
              <a:t>feltárja azokat a kapcsolati rendszereket, amelyek az egyén és a társadalom egyes csoportjai közt kialakultak, és meghatározóak a fogyasztás szempontjából. </a:t>
            </a:r>
          </a:p>
          <a:p>
            <a:r>
              <a:rPr lang="hu-HU" sz="2000" b="1" dirty="0"/>
              <a:t>Pszichológia – </a:t>
            </a:r>
            <a:r>
              <a:rPr lang="hu-HU" sz="2000" i="1" dirty="0"/>
              <a:t>az egyén lelki, szellemi alkatának, érzéseinek, gondolkodásmódjának, magatartásának lélektani folyamatait vizsgálja. </a:t>
            </a:r>
            <a:endParaRPr lang="hu-HU" sz="2000" dirty="0"/>
          </a:p>
          <a:p>
            <a:r>
              <a:rPr lang="hu-HU" sz="2000" b="1" dirty="0"/>
              <a:t>Antropológia – </a:t>
            </a:r>
            <a:r>
              <a:rPr lang="hu-HU" sz="2000" i="1" dirty="0"/>
              <a:t>olyan ismertekre, tapasztalatokra, cselekvésekre, hiedelmekre összpontosít, amelyek egy bizonyos emberi csoporton belül nemzedékről nemzedékre öröklődnek, és hatnak az életmódra.</a:t>
            </a:r>
            <a:r>
              <a:rPr lang="hu-HU" sz="2000" dirty="0"/>
              <a:t> (</a:t>
            </a:r>
            <a:r>
              <a:rPr lang="hu-HU" sz="2000" i="1" dirty="0" err="1"/>
              <a:t>Meffert</a:t>
            </a:r>
            <a:r>
              <a:rPr lang="hu-HU" sz="2000" i="1" dirty="0"/>
              <a:t>,</a:t>
            </a:r>
            <a:r>
              <a:rPr lang="hu-HU" sz="2000" dirty="0"/>
              <a:t> 1992). </a:t>
            </a:r>
            <a:endParaRPr lang="hu-HU" sz="2000" b="1" dirty="0"/>
          </a:p>
          <a:p>
            <a:endParaRPr lang="hu-HU" b="1" dirty="0">
              <a:solidFill>
                <a:schemeClr val="tx1"/>
              </a:solidFill>
            </a:endParaRPr>
          </a:p>
          <a:p>
            <a:endParaRPr lang="hu-HU" dirty="0"/>
          </a:p>
          <a:p>
            <a:endParaRPr lang="hu-HU" b="1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3493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31504" y="1628800"/>
            <a:ext cx="8856984" cy="4851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rgbClr val="00B0F0"/>
                </a:solidFill>
              </a:rPr>
              <a:t>A fogyasztói magatartást befolyásoló tényezők </a:t>
            </a:r>
          </a:p>
          <a:p>
            <a:r>
              <a:rPr lang="hu-HU" sz="2200" dirty="0"/>
              <a:t>A vevők a vásárlás során egy sokrétű és differenciált döntési folyamat eredményeként határozzák el, hogy megveszik-e a terméket vagy sem. A vásárlási döntési folyamatnak csak egy része „látható”, más része ismeretlen. </a:t>
            </a:r>
          </a:p>
          <a:p>
            <a:r>
              <a:rPr lang="hu-HU" sz="2200" dirty="0"/>
              <a:t>A vásárlási döntést két típusú inger befolyásolja: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745039"/>
              </p:ext>
            </p:extLst>
          </p:nvPr>
        </p:nvGraphicFramePr>
        <p:xfrm>
          <a:off x="1991544" y="4149080"/>
          <a:ext cx="7116452" cy="18722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8226">
                  <a:extLst>
                    <a:ext uri="{9D8B030D-6E8A-4147-A177-3AD203B41FA5}">
                      <a16:colId xmlns:a16="http://schemas.microsoft.com/office/drawing/2014/main" val="3375666591"/>
                    </a:ext>
                  </a:extLst>
                </a:gridCol>
                <a:gridCol w="3558226">
                  <a:extLst>
                    <a:ext uri="{9D8B030D-6E8A-4147-A177-3AD203B41FA5}">
                      <a16:colId xmlns:a16="http://schemas.microsoft.com/office/drawing/2014/main" val="1282152441"/>
                    </a:ext>
                  </a:extLst>
                </a:gridCol>
              </a:tblGrid>
              <a:tr h="539670">
                <a:tc>
                  <a:txBody>
                    <a:bodyPr/>
                    <a:lstStyle/>
                    <a:p>
                      <a:pPr algn="l"/>
                      <a:r>
                        <a:rPr lang="hu-HU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Exogén</a:t>
                      </a:r>
                      <a:r>
                        <a:rPr lang="hu-H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faktorok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Endogén faktorok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5862818"/>
                  </a:ext>
                </a:extLst>
              </a:tr>
              <a:tr h="133253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Makrokörnyezet</a:t>
                      </a:r>
                      <a:r>
                        <a:rPr lang="hu-HU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(politika, kultúra, gazdaság, technológia)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Marketingmix </a:t>
                      </a:r>
                      <a:r>
                        <a:rPr lang="hu-HU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(termék, ár, csatorna, promóció)</a:t>
                      </a:r>
                      <a:endParaRPr lang="hu-H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Kulturális</a:t>
                      </a:r>
                      <a:r>
                        <a:rPr lang="hu-HU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tényezők</a:t>
                      </a:r>
                      <a:endParaRPr lang="hu-H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Társadalmi tényezők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Személyes tényezők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Pszichológiai tényezők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976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0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67580" y="1248280"/>
            <a:ext cx="8856984" cy="4851568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b="1" dirty="0">
                <a:solidFill>
                  <a:srgbClr val="00B0F0"/>
                </a:solidFill>
              </a:rPr>
              <a:t>A vásárlási döntés folyamata</a:t>
            </a:r>
          </a:p>
          <a:p>
            <a:pPr>
              <a:lnSpc>
                <a:spcPct val="100000"/>
              </a:lnSpc>
            </a:pPr>
            <a:r>
              <a:rPr lang="hu-HU" sz="2000" b="1" dirty="0"/>
              <a:t>Az </a:t>
            </a:r>
            <a:r>
              <a:rPr lang="hu-HU" sz="2000" b="1" dirty="0" err="1"/>
              <a:t>exogén</a:t>
            </a:r>
            <a:r>
              <a:rPr lang="hu-HU" sz="2000" b="1" dirty="0"/>
              <a:t> (a vevőn kívüli környezet jellemzői) és  az endogén (a vevő jellemzői) ingerek</a:t>
            </a:r>
            <a:r>
              <a:rPr lang="hu-HU" sz="2000" i="1" dirty="0"/>
              <a:t> </a:t>
            </a:r>
            <a:r>
              <a:rPr lang="hu-HU" sz="2000" dirty="0"/>
              <a:t>belépése </a:t>
            </a:r>
            <a:r>
              <a:rPr lang="hu-HU" sz="2000" i="1" dirty="0"/>
              <a:t>a vevő „fekete dobozába”</a:t>
            </a:r>
            <a:r>
              <a:rPr lang="hu-HU" sz="2000" dirty="0"/>
              <a:t> bizonyos vásárlói válaszreakciót vált ki. Ez </a:t>
            </a:r>
            <a:r>
              <a:rPr lang="hu-HU" sz="2000" b="1" dirty="0"/>
              <a:t>a válaszreakció maga a vásárlói döntés</a:t>
            </a:r>
            <a:endParaRPr lang="hu-HU" sz="2000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>
            <a:off x="6007913" y="6897027"/>
            <a:ext cx="531812" cy="531812"/>
          </a:xfrm>
          <a:custGeom>
            <a:avLst/>
            <a:gdLst>
              <a:gd name="G0" fmla="+- 0 0 0"/>
              <a:gd name="G1" fmla="+- 0 0 0"/>
              <a:gd name="G2" fmla="+- 0 0 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0 0 0"/>
              <a:gd name="G9" fmla="+- 0 0 0"/>
              <a:gd name="G10" fmla="+- 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0 0"/>
              <a:gd name="G29" fmla="sin 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0"/>
              <a:gd name="G36" fmla="sin G34 0"/>
              <a:gd name="G37" fmla="+/ 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0 G39"/>
              <a:gd name="G43" fmla="sin 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66063 w 532125"/>
              <a:gd name="T5" fmla="*/ 0 h 532125"/>
              <a:gd name="T6" fmla="*/ 532125 w 532125"/>
              <a:gd name="T7" fmla="*/ 266063 h 532125"/>
              <a:gd name="T8" fmla="*/ 266063 w 532125"/>
              <a:gd name="T9" fmla="*/ 532125 h 532125"/>
              <a:gd name="T10" fmla="*/ 0 w 532125"/>
              <a:gd name="T11" fmla="*/ 266063 h 532125"/>
              <a:gd name="T12" fmla="*/ 0 w 532125"/>
              <a:gd name="T13" fmla="*/ 0 h 532125"/>
              <a:gd name="T14" fmla="*/ 532125 w 532125"/>
              <a:gd name="T15" fmla="*/ 532125 h 532125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5898240 60000 65536"/>
              <a:gd name="T21" fmla="*/ 17694720 60000 65536"/>
              <a:gd name="T22" fmla="*/ 0 w 532125"/>
              <a:gd name="T23" fmla="*/ 0 h 532125"/>
              <a:gd name="T24" fmla="*/ 532125 w 532125"/>
              <a:gd name="T25" fmla="*/ 532125 h 532125"/>
            </a:gdLst>
            <a:ahLst/>
            <a:cxnLst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  <a:cxn ang="T21">
                <a:pos x="T14" y="T15"/>
              </a:cxn>
            </a:cxnLst>
            <a:rect l="T22" t="T23" r="T24" b="T25"/>
            <a:pathLst/>
          </a:custGeom>
          <a:noFill/>
          <a:ln w="9528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hu-HU"/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H="1">
            <a:off x="5955525" y="7793964"/>
            <a:ext cx="584200" cy="584200"/>
          </a:xfrm>
          <a:custGeom>
            <a:avLst/>
            <a:gdLst>
              <a:gd name="G0" fmla="+- 0 0 0"/>
              <a:gd name="G1" fmla="+- 0 0 0"/>
              <a:gd name="G2" fmla="+- 0 0 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0 0 0"/>
              <a:gd name="G9" fmla="+- 0 0 0"/>
              <a:gd name="G10" fmla="+- 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0 0"/>
              <a:gd name="G29" fmla="sin 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0"/>
              <a:gd name="G36" fmla="sin G34 0"/>
              <a:gd name="G37" fmla="+/ 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0 G39"/>
              <a:gd name="G43" fmla="sin 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92736 w 585472"/>
              <a:gd name="T5" fmla="*/ 0 h 584831"/>
              <a:gd name="T6" fmla="*/ 585472 w 585472"/>
              <a:gd name="T7" fmla="*/ 292416 h 584831"/>
              <a:gd name="T8" fmla="*/ 292736 w 585472"/>
              <a:gd name="T9" fmla="*/ 584831 h 584831"/>
              <a:gd name="T10" fmla="*/ 0 w 585472"/>
              <a:gd name="T11" fmla="*/ 292416 h 584831"/>
              <a:gd name="T12" fmla="*/ 0 w 585472"/>
              <a:gd name="T13" fmla="*/ 0 h 584831"/>
              <a:gd name="T14" fmla="*/ 585472 w 585472"/>
              <a:gd name="T15" fmla="*/ 584831 h 584831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5898240 60000 65536"/>
              <a:gd name="T21" fmla="*/ 17694720 60000 65536"/>
              <a:gd name="T22" fmla="*/ 0 w 585472"/>
              <a:gd name="T23" fmla="*/ 0 h 584831"/>
              <a:gd name="T24" fmla="*/ 585472 w 585472"/>
              <a:gd name="T25" fmla="*/ 584831 h 584831"/>
            </a:gdLst>
            <a:ahLst/>
            <a:cxnLst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  <a:cxn ang="T21">
                <a:pos x="T14" y="T15"/>
              </a:cxn>
            </a:cxnLst>
            <a:rect l="T22" t="T23" r="T24" b="T25"/>
            <a:pathLst/>
          </a:custGeom>
          <a:noFill/>
          <a:ln w="9528">
            <a:solidFill>
              <a:srgbClr val="000000"/>
            </a:solidFill>
            <a:round/>
            <a:headEnd type="arrow" w="med" len="med"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hu-HU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7230288" y="7676489"/>
            <a:ext cx="266700" cy="0"/>
          </a:xfrm>
          <a:custGeom>
            <a:avLst/>
            <a:gdLst>
              <a:gd name="G0" fmla="+- 0 0 0"/>
              <a:gd name="G1" fmla="+- 0 0 0"/>
              <a:gd name="G2" fmla="+- 0 0 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0 0 0"/>
              <a:gd name="G9" fmla="+- 0 0 0"/>
              <a:gd name="G10" fmla="+- 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0 0"/>
              <a:gd name="G29" fmla="sin 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0"/>
              <a:gd name="G36" fmla="sin G34 0"/>
              <a:gd name="G37" fmla="+/ 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0 G39"/>
              <a:gd name="G43" fmla="sin 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33352 w 266703"/>
              <a:gd name="T5" fmla="*/ 0 h 630"/>
              <a:gd name="T6" fmla="*/ 266703 w 266703"/>
              <a:gd name="T7" fmla="*/ 315 h 630"/>
              <a:gd name="T8" fmla="*/ 133352 w 266703"/>
              <a:gd name="T9" fmla="*/ 630 h 630"/>
              <a:gd name="T10" fmla="*/ 0 w 266703"/>
              <a:gd name="T11" fmla="*/ 315 h 630"/>
              <a:gd name="T12" fmla="*/ 0 w 266703"/>
              <a:gd name="T13" fmla="*/ 0 h 630"/>
              <a:gd name="T14" fmla="*/ 266703 w 266703"/>
              <a:gd name="T15" fmla="*/ 630 h 630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5898240 60000 65536"/>
              <a:gd name="T21" fmla="*/ 17694720 60000 65536"/>
              <a:gd name="T22" fmla="*/ 0 w 266703"/>
              <a:gd name="T23" fmla="*/ 0 h 630"/>
              <a:gd name="T24" fmla="*/ 266703 w 266703"/>
              <a:gd name="T25" fmla="*/ 630 h 630"/>
            </a:gdLst>
            <a:ahLst/>
            <a:cxnLst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  <a:cxn ang="T21">
                <a:pos x="T14" y="T15"/>
              </a:cxn>
            </a:cxnLst>
            <a:rect l="T22" t="T23" r="T24" b="T25"/>
            <a:pathLst/>
          </a:custGeom>
          <a:noFill/>
          <a:ln w="9528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hu-HU"/>
          </a:p>
        </p:txBody>
      </p:sp>
      <p:sp>
        <p:nvSpPr>
          <p:cNvPr id="13" name="Szabadkézi sokszög 12"/>
          <p:cNvSpPr>
            <a:spLocks/>
          </p:cNvSpPr>
          <p:nvPr/>
        </p:nvSpPr>
        <p:spPr bwMode="auto">
          <a:xfrm>
            <a:off x="8878113" y="7686014"/>
            <a:ext cx="266700" cy="1588"/>
          </a:xfrm>
          <a:custGeom>
            <a:avLst/>
            <a:gdLst>
              <a:gd name="G0" fmla="+- 0 0 0"/>
              <a:gd name="G1" fmla="+- 0 0 0"/>
              <a:gd name="G2" fmla="+- 0 0 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0 0 0"/>
              <a:gd name="G9" fmla="+- 0 0 0"/>
              <a:gd name="G10" fmla="+- 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0 0"/>
              <a:gd name="G29" fmla="sin 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0"/>
              <a:gd name="G36" fmla="sin G34 0"/>
              <a:gd name="G37" fmla="+/ 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0 G39"/>
              <a:gd name="G43" fmla="sin 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33352 w 266703"/>
              <a:gd name="T5" fmla="*/ 0 h 630"/>
              <a:gd name="T6" fmla="*/ 266703 w 266703"/>
              <a:gd name="T7" fmla="*/ 315 h 630"/>
              <a:gd name="T8" fmla="*/ 133352 w 266703"/>
              <a:gd name="T9" fmla="*/ 630 h 630"/>
              <a:gd name="T10" fmla="*/ 0 w 266703"/>
              <a:gd name="T11" fmla="*/ 315 h 630"/>
              <a:gd name="T12" fmla="*/ 0 w 266703"/>
              <a:gd name="T13" fmla="*/ 0 h 630"/>
              <a:gd name="T14" fmla="*/ 266703 w 266703"/>
              <a:gd name="T15" fmla="*/ 630 h 630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5898240 60000 65536"/>
              <a:gd name="T21" fmla="*/ 17694720 60000 65536"/>
              <a:gd name="T22" fmla="*/ 0 w 266703"/>
              <a:gd name="T23" fmla="*/ 0 h 630"/>
              <a:gd name="T24" fmla="*/ 266703 w 266703"/>
              <a:gd name="T25" fmla="*/ 630 h 630"/>
            </a:gdLst>
            <a:ahLst/>
            <a:cxnLst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  <a:cxn ang="T21">
                <a:pos x="T14" y="T15"/>
              </a:cxn>
            </a:cxnLst>
            <a:rect l="T22" t="T23" r="T24" b="T25"/>
            <a:pathLst/>
          </a:custGeom>
          <a:noFill/>
          <a:ln w="9528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hu-HU"/>
          </a:p>
        </p:txBody>
      </p:sp>
      <p:sp>
        <p:nvSpPr>
          <p:cNvPr id="14" name="Szabadkézi sokszög 13"/>
          <p:cNvSpPr>
            <a:spLocks/>
          </p:cNvSpPr>
          <p:nvPr/>
        </p:nvSpPr>
        <p:spPr bwMode="auto">
          <a:xfrm>
            <a:off x="9771876" y="7676489"/>
            <a:ext cx="244475" cy="0"/>
          </a:xfrm>
          <a:custGeom>
            <a:avLst/>
            <a:gdLst>
              <a:gd name="G0" fmla="+- 0 0 0"/>
              <a:gd name="G1" fmla="+- 0 0 0"/>
              <a:gd name="G2" fmla="+- 0 0 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0 0 0"/>
              <a:gd name="G9" fmla="+- 0 0 0"/>
              <a:gd name="G10" fmla="+- 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0 0"/>
              <a:gd name="G29" fmla="sin 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0"/>
              <a:gd name="G36" fmla="sin G34 0"/>
              <a:gd name="G37" fmla="+/ 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0 G39"/>
              <a:gd name="G43" fmla="sin 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22557 w 245114"/>
              <a:gd name="T5" fmla="*/ 0 h 630"/>
              <a:gd name="T6" fmla="*/ 245114 w 245114"/>
              <a:gd name="T7" fmla="*/ 315 h 630"/>
              <a:gd name="T8" fmla="*/ 122557 w 245114"/>
              <a:gd name="T9" fmla="*/ 630 h 630"/>
              <a:gd name="T10" fmla="*/ 0 w 245114"/>
              <a:gd name="T11" fmla="*/ 315 h 630"/>
              <a:gd name="T12" fmla="*/ 0 w 245114"/>
              <a:gd name="T13" fmla="*/ 0 h 630"/>
              <a:gd name="T14" fmla="*/ 245114 w 245114"/>
              <a:gd name="T15" fmla="*/ 630 h 630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5898240 60000 65536"/>
              <a:gd name="T21" fmla="*/ 17694720 60000 65536"/>
              <a:gd name="T22" fmla="*/ 0 w 245114"/>
              <a:gd name="T23" fmla="*/ 0 h 630"/>
              <a:gd name="T24" fmla="*/ 245114 w 245114"/>
              <a:gd name="T25" fmla="*/ 630 h 630"/>
            </a:gdLst>
            <a:ahLst/>
            <a:cxnLst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  <a:cxn ang="T21">
                <a:pos x="T14" y="T15"/>
              </a:cxn>
            </a:cxnLst>
            <a:rect l="T22" t="T23" r="T24" b="T25"/>
            <a:pathLst/>
          </a:custGeom>
          <a:noFill/>
          <a:ln w="9528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hu-HU"/>
          </a:p>
        </p:txBody>
      </p:sp>
      <p:grpSp>
        <p:nvGrpSpPr>
          <p:cNvPr id="22" name="Csoportba foglalás 21"/>
          <p:cNvGrpSpPr/>
          <p:nvPr/>
        </p:nvGrpSpPr>
        <p:grpSpPr>
          <a:xfrm>
            <a:off x="1727098" y="3212976"/>
            <a:ext cx="8456854" cy="2682182"/>
            <a:chOff x="677664" y="3768114"/>
            <a:chExt cx="7814686" cy="2021556"/>
          </a:xfrm>
        </p:grpSpPr>
        <p:sp>
          <p:nvSpPr>
            <p:cNvPr id="4" name="Szövegdoboz 3"/>
            <p:cNvSpPr txBox="1"/>
            <p:nvPr/>
          </p:nvSpPr>
          <p:spPr>
            <a:xfrm>
              <a:off x="677664" y="4074974"/>
              <a:ext cx="1224136" cy="556730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Endogén befolyásoló faktorok</a:t>
              </a:r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703197" y="5232940"/>
              <a:ext cx="1224136" cy="556730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Exogén</a:t>
              </a:r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 befolyásoló faktorok</a:t>
              </a:r>
            </a:p>
          </p:txBody>
        </p:sp>
        <p:sp>
          <p:nvSpPr>
            <p:cNvPr id="16" name="Szövegdoboz 15"/>
            <p:cNvSpPr txBox="1"/>
            <p:nvPr/>
          </p:nvSpPr>
          <p:spPr>
            <a:xfrm>
              <a:off x="2051720" y="4902539"/>
              <a:ext cx="1224136" cy="23197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input</a:t>
              </a:r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3524072" y="4687095"/>
              <a:ext cx="1696000" cy="556730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Tulajdonképpeni vásárlási döntési folyamat</a:t>
              </a:r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5468288" y="4925163"/>
              <a:ext cx="1224136" cy="23197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output</a:t>
              </a:r>
            </a:p>
          </p:txBody>
        </p:sp>
        <p:sp>
          <p:nvSpPr>
            <p:cNvPr id="19" name="Szövegdoboz 18"/>
            <p:cNvSpPr txBox="1"/>
            <p:nvPr/>
          </p:nvSpPr>
          <p:spPr>
            <a:xfrm>
              <a:off x="7030832" y="4687095"/>
              <a:ext cx="1461518" cy="556730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A megvalósult vásárlási cselekmény</a:t>
              </a:r>
            </a:p>
          </p:txBody>
        </p:sp>
        <p:sp>
          <p:nvSpPr>
            <p:cNvPr id="20" name="Szövegdoboz 19"/>
            <p:cNvSpPr txBox="1"/>
            <p:nvPr/>
          </p:nvSpPr>
          <p:spPr>
            <a:xfrm>
              <a:off x="3649213" y="3768114"/>
              <a:ext cx="1460068" cy="23197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1400" dirty="0">
                  <a:latin typeface="Arial" panose="020B0604020202020204" pitchFamily="34" charset="0"/>
                  <a:cs typeface="Arial" panose="020B0604020202020204" pitchFamily="34" charset="0"/>
                </a:rPr>
                <a:t>Fekete doboz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686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512" y="1441140"/>
            <a:ext cx="9577064" cy="3744415"/>
          </a:xfrm>
        </p:spPr>
        <p:txBody>
          <a:bodyPr>
            <a:normAutofit/>
          </a:bodyPr>
          <a:lstStyle/>
          <a:p>
            <a:pPr marL="171450" indent="-171450" algn="just">
              <a:lnSpc>
                <a:spcPct val="100000"/>
              </a:lnSpc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hu-HU" sz="3200" b="1" dirty="0">
                <a:solidFill>
                  <a:srgbClr val="00B0F0"/>
                </a:solidFill>
              </a:rPr>
              <a:t>A fogyasztót befolyásoló kulturális környezet</a:t>
            </a:r>
            <a:r>
              <a:rPr lang="hu-HU" sz="3200" b="1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hu-HU" sz="2400" dirty="0"/>
              <a:t>Ebből a fejezetből megtudhatod </a:t>
            </a:r>
          </a:p>
          <a:p>
            <a:pPr lvl="1" algn="just">
              <a:lnSpc>
                <a:spcPct val="100000"/>
              </a:lnSpc>
            </a:pPr>
            <a:r>
              <a:rPr lang="hu-HU" dirty="0"/>
              <a:t>mit jelent a kultúra,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megismerheti a kultúra dimenzióit,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Megtudhatja milyen a kapcsolat a kultúra és az értékrend között. </a:t>
            </a:r>
          </a:p>
          <a:p>
            <a:pPr lvl="1">
              <a:lnSpc>
                <a:spcPct val="100000"/>
              </a:lnSpc>
            </a:pPr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27746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87488" y="1340768"/>
            <a:ext cx="10009112" cy="4851568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2400" b="1" dirty="0">
                <a:solidFill>
                  <a:srgbClr val="00B0F0"/>
                </a:solidFill>
              </a:rPr>
              <a:t>A kultúra</a:t>
            </a:r>
            <a:r>
              <a:rPr lang="hu-HU" sz="2400" dirty="0">
                <a:solidFill>
                  <a:srgbClr val="00B0F0"/>
                </a:solidFill>
              </a:rPr>
              <a:t> </a:t>
            </a:r>
            <a:r>
              <a:rPr lang="hu-HU" sz="2400" dirty="0"/>
              <a:t>szokások, meggyőződések, hitek és értékek összessége, amely adott társadalom vagy népcsoport magatartását irányítja. </a:t>
            </a:r>
          </a:p>
          <a:p>
            <a:pPr>
              <a:lnSpc>
                <a:spcPct val="100000"/>
              </a:lnSpc>
            </a:pPr>
            <a:r>
              <a:rPr lang="hu-HU" sz="2400" b="1" dirty="0"/>
              <a:t>A kultúra </a:t>
            </a:r>
            <a:r>
              <a:rPr lang="hu-HU" sz="2400" dirty="0"/>
              <a:t>leggyakrabban említett </a:t>
            </a:r>
            <a:r>
              <a:rPr lang="hu-HU" sz="2400" b="1" dirty="0"/>
              <a:t>sajátosságai </a:t>
            </a:r>
            <a:r>
              <a:rPr lang="hu-HU" sz="2400" dirty="0"/>
              <a:t>a következők:</a:t>
            </a:r>
          </a:p>
          <a:p>
            <a:pPr lvl="1" fontAlgn="base">
              <a:lnSpc>
                <a:spcPct val="100000"/>
              </a:lnSpc>
            </a:pPr>
            <a:r>
              <a:rPr lang="hu-HU" b="1" dirty="0"/>
              <a:t>tanulási folyamat</a:t>
            </a:r>
            <a:r>
              <a:rPr lang="hu-HU" dirty="0"/>
              <a:t> eredménye,</a:t>
            </a:r>
          </a:p>
          <a:p>
            <a:pPr lvl="1" fontAlgn="base">
              <a:lnSpc>
                <a:spcPct val="100000"/>
              </a:lnSpc>
            </a:pPr>
            <a:r>
              <a:rPr lang="hu-HU" b="1" dirty="0"/>
              <a:t>generációkról generációkra </a:t>
            </a:r>
            <a:r>
              <a:rPr lang="hu-HU" dirty="0"/>
              <a:t>„</a:t>
            </a:r>
            <a:r>
              <a:rPr lang="hu-HU" b="1" dirty="0"/>
              <a:t>öröklődik”,</a:t>
            </a:r>
            <a:endParaRPr lang="hu-HU" dirty="0"/>
          </a:p>
          <a:p>
            <a:pPr lvl="1" fontAlgn="base">
              <a:lnSpc>
                <a:spcPct val="100000"/>
              </a:lnSpc>
            </a:pPr>
            <a:r>
              <a:rPr lang="hu-HU" b="1" dirty="0"/>
              <a:t>társadalmi intézmények rendszere.</a:t>
            </a:r>
          </a:p>
          <a:p>
            <a:pPr fontAlgn="base">
              <a:lnSpc>
                <a:spcPct val="100000"/>
              </a:lnSpc>
            </a:pPr>
            <a:r>
              <a:rPr lang="hu-HU" sz="2400" dirty="0"/>
              <a:t>Egy-egy közösség tagjai a kultúrát többnyire </a:t>
            </a:r>
            <a:r>
              <a:rPr lang="hu-HU" sz="2400" b="1" dirty="0"/>
              <a:t>tanulás útján</a:t>
            </a:r>
            <a:r>
              <a:rPr lang="hu-HU" sz="2400" dirty="0"/>
              <a:t> sajátítják el, ezt a folyamatot nevezik </a:t>
            </a:r>
            <a:r>
              <a:rPr lang="hu-HU" sz="2400" b="1" dirty="0"/>
              <a:t>szocializációnak.</a:t>
            </a:r>
          </a:p>
          <a:p>
            <a:pPr fontAlgn="base">
              <a:lnSpc>
                <a:spcPct val="100000"/>
              </a:lnSpc>
            </a:pPr>
            <a:r>
              <a:rPr lang="hu-HU" sz="2400" dirty="0"/>
              <a:t>A kultúra értelmezhető </a:t>
            </a:r>
            <a:r>
              <a:rPr lang="hu-HU" sz="2400" b="1" dirty="0"/>
              <a:t>országcsoport, nemzet/ország, régió, etnikum szintjén, </a:t>
            </a:r>
            <a:r>
              <a:rPr lang="hu-HU" sz="2400" dirty="0"/>
              <a:t>ennek megfelelően</a:t>
            </a:r>
            <a:r>
              <a:rPr lang="hu-HU" sz="2400" b="1" dirty="0"/>
              <a:t> beszélhetünk makro-, és </a:t>
            </a:r>
            <a:r>
              <a:rPr lang="hu-HU" sz="2400" b="1" dirty="0" err="1"/>
              <a:t>mikrokultúráról</a:t>
            </a:r>
            <a:r>
              <a:rPr lang="hu-HU" sz="2400" b="1" dirty="0"/>
              <a:t>.</a:t>
            </a:r>
            <a:endParaRPr lang="hu-HU" sz="2400" dirty="0"/>
          </a:p>
          <a:p>
            <a:pPr fontAlgn="base">
              <a:lnSpc>
                <a:spcPct val="100000"/>
              </a:lnSpc>
            </a:pPr>
            <a:endParaRPr lang="hu-HU" sz="2400" dirty="0"/>
          </a:p>
          <a:p>
            <a:pPr fontAlgn="base">
              <a:lnSpc>
                <a:spcPct val="100000"/>
              </a:lnSpc>
            </a:pPr>
            <a:endParaRPr lang="hu-HU" sz="2400" b="1" dirty="0"/>
          </a:p>
          <a:p>
            <a:pPr fontAlgn="base">
              <a:lnSpc>
                <a:spcPct val="100000"/>
              </a:lnSpc>
            </a:pPr>
            <a:endParaRPr lang="hu-HU" sz="2400" dirty="0"/>
          </a:p>
          <a:p>
            <a:pPr>
              <a:lnSpc>
                <a:spcPct val="100000"/>
              </a:lnSpc>
            </a:pP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4153843218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E0A4AE-8197-41F7-B86F-8D01A4DC59A5}">
  <ds:schemaRefs>
    <ds:schemaRef ds:uri="http://www.w3.org/XML/1998/namespace"/>
    <ds:schemaRef ds:uri="http://schemas.microsoft.com/office/infopath/2007/PartnerControls"/>
    <ds:schemaRef ds:uri="d92b5cf3-cece-4e4a-baf8-bdbb641cfa7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d092f08-ce81-49ff-9dcf-af1944577f02"/>
    <ds:schemaRef ds:uri="http://purl.org/dc/dcmitype/"/>
    <ds:schemaRef ds:uri="http://purl.org/dc/terms/"/>
    <ds:schemaRef ds:uri="19c10944-04f6-4a56-b45b-bf26d6f81d58"/>
    <ds:schemaRef ds:uri="62a0cf90-df98-468d-8e62-9dacbd9cd031"/>
  </ds:schemaRefs>
</ds:datastoreItem>
</file>

<file path=customXml/itemProps2.xml><?xml version="1.0" encoding="utf-8"?>
<ds:datastoreItem xmlns:ds="http://schemas.openxmlformats.org/officeDocument/2006/customXml" ds:itemID="{CF0B57CC-B168-4C26-B796-1D79F6D6D1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93EBA7-EC39-4F26-B031-C9776561D4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23263</TotalTime>
  <Words>2585</Words>
  <Application>Microsoft Office PowerPoint</Application>
  <PresentationFormat>Širokoúhlá obrazovka</PresentationFormat>
  <Paragraphs>257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Century Gothic</vt:lpstr>
      <vt:lpstr>Wingdings 3</vt:lpstr>
      <vt:lpstr>Śablona_prezentace_NICE</vt:lpstr>
      <vt:lpstr> </vt:lpstr>
      <vt:lpstr>Az óra vázlata: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Esettanulmányok: </vt:lpstr>
      <vt:lpstr>Ellenőrző kérdések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142</cp:revision>
  <dcterms:created xsi:type="dcterms:W3CDTF">2014-02-19T13:51:38Z</dcterms:created>
  <dcterms:modified xsi:type="dcterms:W3CDTF">2023-09-08T12:13:02Z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