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413" r:id="rId6"/>
    <p:sldId id="425" r:id="rId7"/>
    <p:sldId id="415" r:id="rId8"/>
    <p:sldId id="438" r:id="rId9"/>
    <p:sldId id="321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95" autoAdjust="0"/>
  </p:normalViewPr>
  <p:slideViewPr>
    <p:cSldViewPr>
      <p:cViewPr varScale="1">
        <p:scale>
          <a:sx n="62" d="100"/>
          <a:sy n="62" d="100"/>
        </p:scale>
        <p:origin x="4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hu-HU" sz="1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szervezet konfliktusa (szervezetközi konfliktus) esetén a konfliktus megoldásának melyik módját részesíti előnyben a döntésében?</a:t>
            </a:r>
          </a:p>
        </c:rich>
      </c:tx>
      <c:layout>
        <c:manualLayout>
          <c:xMode val="edge"/>
          <c:yMode val="edge"/>
          <c:x val="0.127048474409448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E52-4C76-9AFD-CF5C3821B1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E52-4C76-9AFD-CF5C3821B1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E52-4C76-9AFD-CF5C3821B1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E52-4C76-9AFD-CF5C3821B16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aseline="0" dirty="0"/>
                      <a:t>1. </a:t>
                    </a:r>
                    <a:r>
                      <a:rPr lang="en-US" sz="1400" baseline="0" dirty="0" err="1"/>
                      <a:t>Válassza</a:t>
                    </a:r>
                    <a:r>
                      <a:rPr lang="en-US" sz="1400" baseline="0" dirty="0"/>
                      <a:t> a KÖZVETÍTÉS </a:t>
                    </a:r>
                    <a:r>
                      <a:rPr lang="en-US" sz="1400" baseline="0" dirty="0" err="1"/>
                      <a:t>lehetőséget</a:t>
                    </a:r>
                    <a:endParaRPr lang="en-US" sz="1400" baseline="0" dirty="0"/>
                  </a:p>
                  <a:p>
                    <a:r>
                      <a:rPr lang="en-US" sz="1400" baseline="0" dirty="0"/>
                      <a:t>48%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E52-4C76-9AFD-CF5C3821B16F}"/>
                </c:ext>
              </c:extLst>
            </c:dLbl>
            <c:dLbl>
              <c:idx val="1"/>
              <c:layout>
                <c:manualLayout>
                  <c:x val="-5.277777777777780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2.</a:t>
                    </a:r>
                  </a:p>
                  <a:p>
                    <a:r>
                      <a:rPr lang="en-US" sz="1600" dirty="0"/>
                      <a:t>19% </a:t>
                    </a:r>
                    <a:r>
                      <a:rPr lang="en-US" sz="1600" dirty="0" err="1"/>
                      <a:t>választja</a:t>
                    </a:r>
                    <a:r>
                      <a:rPr lang="en-US" sz="1600" dirty="0"/>
                      <a:t> </a:t>
                    </a:r>
                    <a:r>
                      <a:rPr lang="en-US" sz="1600" dirty="0" err="1"/>
                      <a:t>az</a:t>
                    </a:r>
                    <a:r>
                      <a:rPr lang="en-US" sz="1600" dirty="0"/>
                      <a:t> </a:t>
                    </a:r>
                    <a:r>
                      <a:rPr lang="en-US" sz="1600" dirty="0" err="1"/>
                      <a:t>egyeztetést</a:t>
                    </a:r>
                    <a:endParaRPr lang="en-US" sz="16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E52-4C76-9AFD-CF5C3821B16F}"/>
                </c:ext>
              </c:extLst>
            </c:dLbl>
            <c:dLbl>
              <c:idx val="2"/>
              <c:layout>
                <c:manualLayout>
                  <c:x val="-1.0416666666666667E-3"/>
                  <c:y val="-5.0090000325686208E-17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3.</a:t>
                    </a:r>
                  </a:p>
                  <a:p>
                    <a:r>
                      <a:rPr lang="en-US" sz="1400" baseline="0" dirty="0"/>
                      <a:t>26% BÍRÓSÁGI </a:t>
                    </a:r>
                    <a:r>
                      <a:rPr lang="en-US" sz="1400" baseline="0" dirty="0" err="1"/>
                      <a:t>eljárás</a:t>
                    </a:r>
                    <a:r>
                      <a:rPr lang="en-US" sz="1400" baseline="0" dirty="0"/>
                      <a:t> </a:t>
                    </a:r>
                    <a:r>
                      <a:rPr lang="en-US" sz="1400" baseline="0" dirty="0" err="1"/>
                      <a:t>indítása</a:t>
                    </a:r>
                    <a:endParaRPr lang="en-US" sz="14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E52-4C76-9AFD-CF5C3821B16F}"/>
                </c:ext>
              </c:extLst>
            </c:dLbl>
            <c:dLbl>
              <c:idx val="3"/>
              <c:layout>
                <c:manualLayout>
                  <c:x val="-9.7916666666666707E-2"/>
                  <c:y val="5.4644267966884714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4.</a:t>
                    </a:r>
                  </a:p>
                  <a:p>
                    <a:r>
                      <a:rPr lang="en-US" sz="1400" baseline="0" dirty="0"/>
                      <a:t>7%</a:t>
                    </a:r>
                    <a:r>
                      <a:rPr lang="en-US" sz="1400" baseline="0"/>
                      <a:t> Válassza</a:t>
                    </a:r>
                    <a:r>
                      <a:rPr lang="en-US" sz="1400" baseline="0" dirty="0"/>
                      <a:t> a VÁLASZTOTTBÍRÁSKODÁST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E52-4C76-9AFD-CF5C3821B16F}"/>
                </c:ext>
              </c:extLst>
            </c:dLbl>
            <c:spPr>
              <a:solidFill>
                <a:sysClr val="window" lastClr="FFFFFF">
                  <a:alpha val="75000"/>
                </a:sysClr>
              </a:solidFill>
              <a:ln w="9525"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val>
            <c:numRef>
              <c:f>Munka1!$A$1:$A$4</c:f>
              <c:numCache>
                <c:formatCode>0.00%</c:formatCode>
                <c:ptCount val="4"/>
                <c:pt idx="0">
                  <c:v>0.48399999999999999</c:v>
                </c:pt>
                <c:pt idx="1">
                  <c:v>0.19400000000000001</c:v>
                </c:pt>
                <c:pt idx="2">
                  <c:v>0.25800000000000001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52-4C76-9AFD-CF5C3821B16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388369422572179"/>
          <c:y val="0.89924930823368643"/>
          <c:w val="0.11806594488188976"/>
          <c:h val="8.4357411376248151E-2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1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7822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23354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2613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9832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4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3512" y="2856227"/>
            <a:ext cx="9184096" cy="158088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hu-HU" altLang="hu-HU" sz="5400" b="1" cap="all" dirty="0">
                <a:solidFill>
                  <a:srgbClr val="00B0F0"/>
                </a:solidFill>
              </a:rPr>
              <a:t>Vezetési stílusok konfliktusban. </a:t>
            </a:r>
          </a:p>
          <a:p>
            <a:pPr>
              <a:lnSpc>
                <a:spcPct val="100000"/>
              </a:lnSpc>
              <a:defRPr/>
            </a:pPr>
            <a:r>
              <a:rPr lang="hu-HU" altLang="hu-HU" sz="5400" b="1" cap="all" dirty="0">
                <a:solidFill>
                  <a:srgbClr val="00B0F0"/>
                </a:solidFill>
              </a:rPr>
              <a:t>A vezetők döntései.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987352" y="703173"/>
            <a:ext cx="8649344" cy="210048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dirty="0"/>
              <a:t>SZERVEZETI KÖRNYEZET:</a:t>
            </a:r>
            <a:br>
              <a:rPr lang="hu-HU" sz="3600" dirty="0"/>
            </a:b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dirty="0" err="1">
                <a:solidFill>
                  <a:schemeClr val="tx1"/>
                </a:solidFill>
              </a:rPr>
              <a:t>vezetők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döntéseket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hoznak</a:t>
            </a:r>
            <a:r>
              <a:rPr lang="en-US" sz="2600" dirty="0">
                <a:solidFill>
                  <a:schemeClr val="tx1"/>
                </a:solidFill>
              </a:rPr>
              <a:t> – </a:t>
            </a:r>
            <a:r>
              <a:rPr lang="en-US" sz="2600" dirty="0" err="1">
                <a:solidFill>
                  <a:schemeClr val="tx1"/>
                </a:solidFill>
              </a:rPr>
              <a:t>vezetési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stílusok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és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konfliktuskezelési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stílusok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852296" y="2544364"/>
            <a:ext cx="9500287" cy="3312368"/>
          </a:xfrm>
        </p:spPr>
        <p:txBody>
          <a:bodyPr>
            <a:normAutofit/>
          </a:bodyPr>
          <a:lstStyle/>
          <a:p>
            <a:pPr marL="452628" indent="-3429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200" dirty="0"/>
              <a:t>Konfliktuskezelési stílusok: egyéni beállítottság, stabil az idő múlásával és a helyzeteken átívelően.</a:t>
            </a:r>
          </a:p>
          <a:p>
            <a:pPr marL="452628" indent="-3429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200" dirty="0"/>
              <a:t>A VEZETÉSI STÍLUSOK VAGY VISELKEDÉSEK idővel stabilak maradnak, és várhatóan jelentősen kapcsolódnak a konfliktuskezelési stílusokhoz.</a:t>
            </a:r>
          </a:p>
          <a:p>
            <a:pPr marL="452628" indent="-3429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200" dirty="0"/>
              <a:t>A KONFLIKTUSKEZELÉSI STÍLUSOK TIPOLÓGIÁI. (Blake és Mouton 1964, Thomas, 1976, Rahim és Bonoma., 1979)</a:t>
            </a:r>
          </a:p>
        </p:txBody>
      </p:sp>
    </p:spTree>
    <p:extLst>
      <p:ext uri="{BB962C8B-B14F-4D97-AF65-F5344CB8AC3E}">
        <p14:creationId xmlns:p14="http://schemas.microsoft.com/office/powerpoint/2010/main" val="397659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631504" y="685800"/>
            <a:ext cx="9253718" cy="2100484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KONFLIKTUSKEZELÉSI STÍLUSOK TIPOLÓGIÁI (1 - 3.)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448557" y="2415533"/>
            <a:ext cx="9032925" cy="3312368"/>
          </a:xfrm>
        </p:spPr>
        <p:txBody>
          <a:bodyPr>
            <a:normAutofit/>
          </a:bodyPr>
          <a:lstStyle/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INTEGRÁLÓ (együttműködő) stílus: nyitottság, információcsere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KÖTELEZŐ (alkalmazkodó) stílus: a különbségek elbagatellizálásának és a közös vonások hangsúlyozásának kísérletéhez kapcsolódik, hogy </a:t>
            </a:r>
            <a:r>
              <a:rPr lang="hu-HU" sz="2200" dirty="0" err="1"/>
              <a:t>elfojtsa</a:t>
            </a:r>
            <a:r>
              <a:rPr lang="hu-HU" sz="2200" dirty="0"/>
              <a:t> a másik fél aggodalmait. 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DOMINÁNS (versengő) stílus: az embereket jobban érdekli a saját érdekük, mint a partnerük érdekei.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60576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494898" y="917056"/>
            <a:ext cx="8649344" cy="2100484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KONFLIKTUSKEZELÉSI STÍLUSOK TIPOLÓGIÁI (4 - 6.)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306778" y="2628576"/>
            <a:ext cx="9500287" cy="3312368"/>
          </a:xfrm>
        </p:spPr>
        <p:txBody>
          <a:bodyPr>
            <a:noAutofit/>
          </a:bodyPr>
          <a:lstStyle/>
          <a:p>
            <a:pPr marL="566928" indent="-4572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 startAt="4"/>
              <a:defRPr/>
            </a:pPr>
            <a:r>
              <a:rPr lang="cs-CZ" sz="2200" dirty="0"/>
              <a:t>A stílus elkerülése: a visszahúzódással vagy a helyzetek elkerülésével jár, amelyek azon alapulnak, hogy kevés vagy semmilyen aggodalmat nem fordítanak magukra vagy másokra. </a:t>
            </a:r>
          </a:p>
          <a:p>
            <a:pPr marL="566928" indent="-4572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 startAt="4"/>
              <a:defRPr/>
            </a:pPr>
            <a:r>
              <a:rPr lang="cs-CZ" sz="2200" dirty="0"/>
              <a:t>KOMPROMISSZUMOS stílus: magában foglalja az adok-kapok-kapokat, amikor mindkét fél lemond valamiről, hogy kölcsönösen elfogadható döntést hozzon. </a:t>
            </a:r>
          </a:p>
          <a:p>
            <a:pPr marL="566928" indent="-4572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 startAt="4"/>
              <a:defRPr/>
            </a:pPr>
            <a:r>
              <a:rPr lang="cs-CZ" sz="2200" dirty="0"/>
              <a:t>TRANSZFORMÁCIÓS vezetők: ahelyett, hogy kizárólag alkalmazottaik vagy témáik jelenlegi igényeire összpontosítanának, összpontosítsanak a jövőbeli igényekre.</a:t>
            </a:r>
          </a:p>
        </p:txBody>
      </p:sp>
    </p:spTree>
    <p:extLst>
      <p:ext uri="{BB962C8B-B14F-4D97-AF65-F5344CB8AC3E}">
        <p14:creationId xmlns:p14="http://schemas.microsoft.com/office/powerpoint/2010/main" val="3861344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631504" y="1298638"/>
            <a:ext cx="8649344" cy="2100484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KONFLIKTUSKEZELÉSI STÍLUSOK TIPOLÓGIÁI (7 - 8.)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559496" y="2960715"/>
            <a:ext cx="8856984" cy="3312368"/>
          </a:xfrm>
        </p:spPr>
        <p:txBody>
          <a:bodyPr>
            <a:normAutofit/>
          </a:bodyPr>
          <a:lstStyle/>
          <a:p>
            <a:pPr marL="566928" indent="-4572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 startAt="7"/>
              <a:defRPr/>
            </a:pPr>
            <a:r>
              <a:rPr lang="cs-CZ" sz="2200" dirty="0"/>
              <a:t>TRANZAKCIÓS vezetők: azonosítsák és tisztázzák a beosztottak munkaköri feladatait, és közöljék velük, hogy a feladatok sikeres végrehajtása hogyan vezet a kívánt jutalmak megszerzéséhez. </a:t>
            </a:r>
          </a:p>
          <a:p>
            <a:pPr marL="566928" indent="-4572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 startAt="7"/>
              <a:defRPr/>
            </a:pPr>
            <a:r>
              <a:rPr lang="cs-CZ" sz="2200" dirty="0"/>
              <a:t>LAISSEZ-FAIRE vezetők: mondanak le felelősségükről és kerüljék a döntéshozatalt.</a:t>
            </a:r>
          </a:p>
        </p:txBody>
      </p:sp>
    </p:spTree>
    <p:extLst>
      <p:ext uri="{BB962C8B-B14F-4D97-AF65-F5344CB8AC3E}">
        <p14:creationId xmlns:p14="http://schemas.microsoft.com/office/powerpoint/2010/main" val="2328104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941601" y="1845568"/>
            <a:ext cx="8649344" cy="1159024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ADATGYŰJTÉS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733961" y="2806448"/>
            <a:ext cx="8856984" cy="3312368"/>
          </a:xfrm>
        </p:spPr>
        <p:txBody>
          <a:bodyPr>
            <a:normAutofit/>
          </a:bodyPr>
          <a:lstStyle/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cs-CZ" sz="2200" dirty="0"/>
              <a:t>124 vezetővel vették fel a kapcsolatot, akik válaszoltak a kérdésekre.</a:t>
            </a:r>
          </a:p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cs-CZ" sz="2200" dirty="0"/>
              <a:t> 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cs-CZ" sz="2200" dirty="0"/>
              <a:t>A szervezet konfliktusa (szervezetközi konfliktus) esetén a konfliktus megoldásának melyik módját részesíti előnyben a döntésében? MIUTÁN MEGPRÓBÁLTAM MINDEN TÁRGYALÁST A FELEKKEL, A KÖVETKEZŐKET TESZEM:</a:t>
            </a:r>
          </a:p>
        </p:txBody>
      </p:sp>
    </p:spTree>
    <p:extLst>
      <p:ext uri="{BB962C8B-B14F-4D97-AF65-F5344CB8AC3E}">
        <p14:creationId xmlns:p14="http://schemas.microsoft.com/office/powerpoint/2010/main" val="1434847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2063552" y="2132856"/>
            <a:ext cx="8856984" cy="3312368"/>
          </a:xfrm>
        </p:spPr>
        <p:txBody>
          <a:bodyPr>
            <a:normAutofit/>
          </a:bodyPr>
          <a:lstStyle/>
          <a:p>
            <a:pPr marL="452628" indent="-3429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400" b="1" dirty="0">
                <a:solidFill>
                  <a:srgbClr val="00B0F0"/>
                </a:solidFill>
              </a:rPr>
              <a:t>BÍRÓSÁGI</a:t>
            </a:r>
            <a:r>
              <a:rPr lang="cs-CZ" sz="2400" dirty="0"/>
              <a:t> eljárás indítását választom</a:t>
            </a:r>
          </a:p>
          <a:p>
            <a:pPr marL="452628" indent="-3429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400" b="1" dirty="0">
                <a:solidFill>
                  <a:srgbClr val="00B0F0"/>
                </a:solidFill>
              </a:rPr>
              <a:t>VÁLASZTOTTBÍRÁSKODÁS</a:t>
            </a:r>
            <a:r>
              <a:rPr lang="cs-CZ" sz="2400" dirty="0"/>
              <a:t> lehetőségét választom</a:t>
            </a:r>
          </a:p>
          <a:p>
            <a:pPr marL="452628" indent="-3429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400" b="1" dirty="0">
                <a:solidFill>
                  <a:srgbClr val="00B0F0"/>
                </a:solidFill>
              </a:rPr>
              <a:t>KÖZVETÍTÉS</a:t>
            </a:r>
            <a:r>
              <a:rPr lang="cs-CZ" sz="2400" dirty="0"/>
              <a:t> lehetőségét választom</a:t>
            </a:r>
          </a:p>
          <a:p>
            <a:pPr marL="452628" indent="-342900" algn="just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defRPr/>
            </a:pPr>
            <a:r>
              <a:rPr lang="cs-CZ" sz="2400" b="1" dirty="0">
                <a:solidFill>
                  <a:srgbClr val="00B0F0"/>
                </a:solidFill>
              </a:rPr>
              <a:t>EGYEZTETÉS</a:t>
            </a:r>
            <a:r>
              <a:rPr lang="cs-CZ" sz="2400" dirty="0"/>
              <a:t> lehetőségét választom</a:t>
            </a:r>
          </a:p>
        </p:txBody>
      </p:sp>
    </p:spTree>
    <p:extLst>
      <p:ext uri="{BB962C8B-B14F-4D97-AF65-F5344CB8AC3E}">
        <p14:creationId xmlns:p14="http://schemas.microsoft.com/office/powerpoint/2010/main" val="179879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2017056" y="2370132"/>
            <a:ext cx="9335527" cy="936104"/>
          </a:xfrm>
        </p:spPr>
        <p:txBody>
          <a:bodyPr>
            <a:noAutofit/>
          </a:bodyPr>
          <a:lstStyle/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cs-CZ" sz="4000" b="1" dirty="0">
                <a:solidFill>
                  <a:srgbClr val="00B0F0"/>
                </a:solidFill>
              </a:rPr>
              <a:t>KÖZVETÍTÉS</a:t>
            </a:r>
            <a:r>
              <a:rPr lang="cs-CZ" sz="4000" dirty="0"/>
              <a:t> lehetősége –legtöbb válasz erre érekezett</a:t>
            </a:r>
          </a:p>
        </p:txBody>
      </p:sp>
    </p:spTree>
    <p:extLst>
      <p:ext uri="{BB962C8B-B14F-4D97-AF65-F5344CB8AC3E}">
        <p14:creationId xmlns:p14="http://schemas.microsoft.com/office/powerpoint/2010/main" val="3193139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7">
            <a:extLst>
              <a:ext uri="{FF2B5EF4-FFF2-40B4-BE49-F238E27FC236}">
                <a16:creationId xmlns:a16="http://schemas.microsoft.com/office/drawing/2014/main" id="{1B1394C8-966E-45ED-845A-83396768E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2160816"/>
              </p:ext>
            </p:extLst>
          </p:nvPr>
        </p:nvGraphicFramePr>
        <p:xfrm>
          <a:off x="0" y="1441140"/>
          <a:ext cx="12192000" cy="4648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453791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336367" y="650112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667508" y="2420888"/>
            <a:ext cx="8856984" cy="1368152"/>
          </a:xfrm>
        </p:spPr>
        <p:txBody>
          <a:bodyPr>
            <a:noAutofit/>
          </a:bodyPr>
          <a:lstStyle/>
          <a:p>
            <a:pPr marL="109728" indent="0" algn="ctr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Köszönöm a figyelmet.</a:t>
            </a:r>
          </a:p>
          <a:p>
            <a:pPr marL="109728" indent="0" algn="ctr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Köszönöm az együttműködést.</a:t>
            </a:r>
          </a:p>
        </p:txBody>
      </p:sp>
    </p:spTree>
    <p:extLst>
      <p:ext uri="{BB962C8B-B14F-4D97-AF65-F5344CB8AC3E}">
        <p14:creationId xmlns:p14="http://schemas.microsoft.com/office/powerpoint/2010/main" val="85114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127448" y="2033990"/>
            <a:ext cx="8928992" cy="16110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400" dirty="0"/>
              <a:t>A </a:t>
            </a:r>
            <a:r>
              <a:rPr lang="en-US" sz="2400" dirty="0" err="1"/>
              <a:t>szervezeteken</a:t>
            </a:r>
            <a:r>
              <a:rPr lang="en-US" sz="2400" dirty="0"/>
              <a:t> </a:t>
            </a:r>
            <a:r>
              <a:rPr lang="en-US" sz="2400" dirty="0" err="1"/>
              <a:t>belüli</a:t>
            </a:r>
            <a:r>
              <a:rPr lang="en-US" sz="2400" dirty="0"/>
              <a:t> </a:t>
            </a:r>
            <a:r>
              <a:rPr lang="en-US" sz="2400" dirty="0" err="1"/>
              <a:t>konfliktusokat</a:t>
            </a:r>
            <a:r>
              <a:rPr lang="en-US" sz="2400" dirty="0"/>
              <a:t> </a:t>
            </a:r>
            <a:r>
              <a:rPr lang="en-US" sz="2400" dirty="0" err="1"/>
              <a:t>gyakran</a:t>
            </a:r>
            <a:r>
              <a:rPr lang="en-US" sz="2400" dirty="0"/>
              <a:t> </a:t>
            </a:r>
            <a:r>
              <a:rPr lang="en-US" sz="2400" dirty="0" err="1"/>
              <a:t>elkerülik</a:t>
            </a:r>
            <a:r>
              <a:rPr lang="en-US" sz="2400" dirty="0"/>
              <a:t> </a:t>
            </a:r>
            <a:r>
              <a:rPr lang="en-US" sz="2400" dirty="0" err="1"/>
              <a:t>és</a:t>
            </a:r>
            <a:r>
              <a:rPr lang="en-US" sz="2400" dirty="0"/>
              <a:t> </a:t>
            </a:r>
            <a:r>
              <a:rPr lang="en-US" sz="2400" dirty="0" err="1"/>
              <a:t>elnyomják</a:t>
            </a:r>
            <a:r>
              <a:rPr lang="en-US" sz="2400" dirty="0"/>
              <a:t> </a:t>
            </a:r>
            <a:r>
              <a:rPr lang="en-US" sz="2400" dirty="0" err="1"/>
              <a:t>annak</a:t>
            </a:r>
            <a:r>
              <a:rPr lang="en-US" sz="2400" dirty="0"/>
              <a:t> </a:t>
            </a:r>
            <a:r>
              <a:rPr lang="en-US" sz="2400" dirty="0" err="1"/>
              <a:t>negatív</a:t>
            </a:r>
            <a:r>
              <a:rPr lang="en-US" sz="2400" dirty="0"/>
              <a:t> </a:t>
            </a:r>
            <a:r>
              <a:rPr lang="en-US" sz="2400" dirty="0" err="1"/>
              <a:t>következményei</a:t>
            </a:r>
            <a:r>
              <a:rPr lang="en-US" sz="2400" dirty="0"/>
              <a:t> </a:t>
            </a:r>
            <a:r>
              <a:rPr lang="en-US" sz="2400" dirty="0" err="1"/>
              <a:t>miatt</a:t>
            </a:r>
            <a:r>
              <a:rPr lang="en-US" sz="2400" dirty="0"/>
              <a:t>, </a:t>
            </a:r>
            <a:r>
              <a:rPr lang="en-US" sz="2400" dirty="0" err="1"/>
              <a:t>és</a:t>
            </a:r>
            <a:r>
              <a:rPr lang="en-US" sz="2400" dirty="0"/>
              <a:t> </a:t>
            </a:r>
            <a:r>
              <a:rPr lang="en-US" sz="2400" dirty="0" err="1"/>
              <a:t>igyekeznek</a:t>
            </a:r>
            <a:r>
              <a:rPr lang="en-US" sz="2400" dirty="0"/>
              <a:t> </a:t>
            </a:r>
            <a:r>
              <a:rPr lang="en-US" sz="2400" dirty="0" err="1"/>
              <a:t>megőrizni</a:t>
            </a:r>
            <a:r>
              <a:rPr lang="en-US" sz="2400" dirty="0"/>
              <a:t> a </a:t>
            </a:r>
            <a:r>
              <a:rPr lang="en-US" sz="2400" dirty="0" err="1"/>
              <a:t>következetességet</a:t>
            </a:r>
            <a:r>
              <a:rPr lang="en-US" sz="2400" dirty="0"/>
              <a:t>, a </a:t>
            </a:r>
            <a:r>
              <a:rPr lang="en-US" sz="2400" dirty="0" err="1"/>
              <a:t>stabilitást</a:t>
            </a:r>
            <a:r>
              <a:rPr lang="en-US" sz="2400" dirty="0"/>
              <a:t> </a:t>
            </a:r>
            <a:r>
              <a:rPr lang="en-US" sz="2400" dirty="0" err="1"/>
              <a:t>és</a:t>
            </a:r>
            <a:r>
              <a:rPr lang="en-US" sz="2400" dirty="0"/>
              <a:t> a </a:t>
            </a:r>
            <a:r>
              <a:rPr lang="en-US" sz="2400" dirty="0" err="1"/>
              <a:t>harmóniát</a:t>
            </a:r>
            <a:r>
              <a:rPr lang="en-US" sz="2400" dirty="0"/>
              <a:t> a </a:t>
            </a:r>
            <a:r>
              <a:rPr lang="en-US" sz="2400" dirty="0" err="1"/>
              <a:t>szervezeten</a:t>
            </a:r>
            <a:r>
              <a:rPr lang="en-US" sz="2400" dirty="0"/>
              <a:t> </a:t>
            </a:r>
            <a:r>
              <a:rPr lang="en-US" sz="2400" dirty="0" err="1"/>
              <a:t>belül</a:t>
            </a:r>
            <a:r>
              <a:rPr lang="en-US" sz="2400" dirty="0"/>
              <a:t>.</a:t>
            </a:r>
            <a:endParaRPr lang="hu-HU" sz="2400" dirty="0"/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763DBC7A-D697-4FD7-924E-7E2790F625C7}"/>
              </a:ext>
            </a:extLst>
          </p:cNvPr>
          <p:cNvSpPr txBox="1">
            <a:spLocks/>
          </p:cNvSpPr>
          <p:nvPr/>
        </p:nvSpPr>
        <p:spPr>
          <a:xfrm>
            <a:off x="1127448" y="3534580"/>
            <a:ext cx="8928992" cy="1611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(Nadler and Tushman, 1999)</a:t>
            </a:r>
          </a:p>
        </p:txBody>
      </p:sp>
    </p:spTree>
    <p:extLst>
      <p:ext uri="{BB962C8B-B14F-4D97-AF65-F5344CB8AC3E}">
        <p14:creationId xmlns:p14="http://schemas.microsoft.com/office/powerpoint/2010/main" val="55827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127448" y="1978405"/>
            <a:ext cx="8928992" cy="16110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400" dirty="0" err="1"/>
              <a:t>Ahhoz</a:t>
            </a:r>
            <a:r>
              <a:rPr lang="en-US" sz="2400" dirty="0"/>
              <a:t>, </a:t>
            </a:r>
            <a:r>
              <a:rPr lang="en-US" sz="2400" dirty="0" err="1"/>
              <a:t>hogy</a:t>
            </a:r>
            <a:r>
              <a:rPr lang="en-US" sz="2400" dirty="0"/>
              <a:t> </a:t>
            </a:r>
            <a:r>
              <a:rPr lang="en-US" sz="2400" dirty="0" err="1"/>
              <a:t>egy</a:t>
            </a:r>
            <a:r>
              <a:rPr lang="en-US" sz="2400" dirty="0"/>
              <a:t> </a:t>
            </a:r>
            <a:r>
              <a:rPr lang="en-US" sz="2400" dirty="0" err="1"/>
              <a:t>szervezet</a:t>
            </a:r>
            <a:r>
              <a:rPr lang="en-US" sz="2400" dirty="0"/>
              <a:t> </a:t>
            </a:r>
            <a:r>
              <a:rPr lang="en-US" sz="2400" dirty="0" err="1"/>
              <a:t>sikeres</a:t>
            </a:r>
            <a:r>
              <a:rPr lang="en-US" sz="2400" dirty="0"/>
              <a:t> </a:t>
            </a:r>
            <a:r>
              <a:rPr lang="en-US" sz="2400" dirty="0" err="1"/>
              <a:t>legyen</a:t>
            </a:r>
            <a:r>
              <a:rPr lang="en-US" sz="2400" dirty="0"/>
              <a:t>, </a:t>
            </a:r>
            <a:r>
              <a:rPr lang="en-US" sz="2400" dirty="0" err="1"/>
              <a:t>az</a:t>
            </a:r>
            <a:r>
              <a:rPr lang="en-US" sz="2400" dirty="0"/>
              <a:t> </a:t>
            </a:r>
            <a:r>
              <a:rPr lang="en-US" sz="2400" dirty="0" err="1"/>
              <a:t>alkalmazottaknak</a:t>
            </a:r>
            <a:r>
              <a:rPr lang="en-US" sz="2400" dirty="0"/>
              <a:t> </a:t>
            </a:r>
            <a:r>
              <a:rPr lang="en-US" sz="2400" dirty="0" err="1"/>
              <a:t>harmóniában</a:t>
            </a:r>
            <a:r>
              <a:rPr lang="en-US" sz="2400" dirty="0"/>
              <a:t> </a:t>
            </a:r>
            <a:r>
              <a:rPr lang="en-US" sz="2400" dirty="0" err="1"/>
              <a:t>kell</a:t>
            </a:r>
            <a:r>
              <a:rPr lang="en-US" sz="2400" dirty="0"/>
              <a:t> </a:t>
            </a:r>
            <a:r>
              <a:rPr lang="en-US" sz="2400" dirty="0" err="1"/>
              <a:t>dolgozniuk</a:t>
            </a:r>
            <a:r>
              <a:rPr lang="en-US" sz="2400" dirty="0"/>
              <a:t> </a:t>
            </a:r>
            <a:r>
              <a:rPr lang="en-US" sz="2400" dirty="0" err="1"/>
              <a:t>céljaik</a:t>
            </a:r>
            <a:r>
              <a:rPr lang="en-US" sz="2400" dirty="0"/>
              <a:t> </a:t>
            </a:r>
            <a:r>
              <a:rPr lang="en-US" sz="2400" dirty="0" err="1"/>
              <a:t>elérése</a:t>
            </a:r>
            <a:r>
              <a:rPr lang="en-US" sz="2400" dirty="0"/>
              <a:t> </a:t>
            </a:r>
            <a:r>
              <a:rPr lang="en-US" sz="2400" dirty="0" err="1"/>
              <a:t>érdekében</a:t>
            </a:r>
            <a:r>
              <a:rPr lang="en-US" sz="2400" dirty="0"/>
              <a:t>.</a:t>
            </a:r>
            <a:endParaRPr lang="hu-HU" sz="2400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763DBC7A-D697-4FD7-924E-7E2790F625C7}"/>
              </a:ext>
            </a:extLst>
          </p:cNvPr>
          <p:cNvSpPr txBox="1">
            <a:spLocks/>
          </p:cNvSpPr>
          <p:nvPr/>
        </p:nvSpPr>
        <p:spPr>
          <a:xfrm>
            <a:off x="1127448" y="3534580"/>
            <a:ext cx="8928992" cy="1611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000" dirty="0"/>
              <a:t>(Saeed, 2014)</a:t>
            </a:r>
          </a:p>
        </p:txBody>
      </p:sp>
    </p:spTree>
    <p:extLst>
      <p:ext uri="{BB962C8B-B14F-4D97-AF65-F5344CB8AC3E}">
        <p14:creationId xmlns:p14="http://schemas.microsoft.com/office/powerpoint/2010/main" val="134364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351584" y="624383"/>
            <a:ext cx="7016195" cy="836518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Miért konfliktus?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351584" y="1522318"/>
            <a:ext cx="9438385" cy="682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A </a:t>
            </a:r>
            <a:r>
              <a:rPr lang="en-US" b="1" dirty="0" err="1"/>
              <a:t>konfliktus</a:t>
            </a:r>
            <a:r>
              <a:rPr lang="en-US" b="1" dirty="0"/>
              <a:t> </a:t>
            </a:r>
            <a:r>
              <a:rPr lang="en-US" b="1" dirty="0" err="1"/>
              <a:t>mindenütt</a:t>
            </a:r>
            <a:r>
              <a:rPr lang="en-US" b="1" dirty="0"/>
              <a:t> </a:t>
            </a:r>
            <a:r>
              <a:rPr lang="en-US" b="1" dirty="0" err="1"/>
              <a:t>jelen</a:t>
            </a:r>
            <a:r>
              <a:rPr lang="en-US" b="1" dirty="0"/>
              <a:t> van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792CC2D-D051-44BB-B79D-9884E2AA8C48}"/>
              </a:ext>
            </a:extLst>
          </p:cNvPr>
          <p:cNvSpPr txBox="1">
            <a:spLocks/>
          </p:cNvSpPr>
          <p:nvPr/>
        </p:nvSpPr>
        <p:spPr>
          <a:xfrm>
            <a:off x="2347330" y="2287533"/>
            <a:ext cx="8365566" cy="25545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„</a:t>
            </a:r>
            <a:r>
              <a:rPr lang="hu-HU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Kerüld el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a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pereskedést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...</a:t>
            </a:r>
            <a:r>
              <a:rPr lang="hu-HU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..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Béketeremtőként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az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ügyvédnek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kiváló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lehetősége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van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arra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hogy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jó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ember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legyen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."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2000" b="1" i="1" dirty="0">
                <a:solidFill>
                  <a:srgbClr val="000000"/>
                </a:solidFill>
                <a:ea typeface="Times New Roman" panose="02020603050405020304" pitchFamily="18" charset="0"/>
              </a:rPr>
              <a:t>Abraham Lincoln, 1850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endParaRPr lang="en-US" sz="2000" b="1" i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Béketeremtőként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a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közvetítőnek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is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kiváló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lehetőségei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vannak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. És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kiemelkedő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felelősség</a:t>
            </a:r>
            <a:r>
              <a:rPr lang="hu-HU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e</a:t>
            </a: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."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4AB8A2F9-5FF6-46A9-949E-C2D6A294D0D6}"/>
              </a:ext>
            </a:extLst>
          </p:cNvPr>
          <p:cNvSpPr txBox="1">
            <a:spLocks/>
          </p:cNvSpPr>
          <p:nvPr/>
        </p:nvSpPr>
        <p:spPr>
          <a:xfrm>
            <a:off x="2351584" y="4581128"/>
            <a:ext cx="9438385" cy="6825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/>
              <a:t>Mi</a:t>
            </a:r>
            <a:r>
              <a:rPr lang="en-US" b="1" dirty="0"/>
              <a:t> a </a:t>
            </a:r>
            <a:r>
              <a:rPr lang="en-US" b="1" dirty="0" err="1"/>
              <a:t>konfliktuskezelés</a:t>
            </a:r>
            <a:r>
              <a:rPr lang="en-US" b="1" dirty="0"/>
              <a:t> </a:t>
            </a:r>
            <a:r>
              <a:rPr lang="en-US" b="1" dirty="0" err="1"/>
              <a:t>fontossága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4655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B7D6ED-BA7A-4D60-AB66-4D342814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980728"/>
            <a:ext cx="9506272" cy="1325563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VIDEÓ, nézzük meg!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16E0F5-4313-4318-BB73-8830EA1C2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2384980"/>
            <a:ext cx="9506272" cy="3791983"/>
          </a:xfrm>
        </p:spPr>
        <p:txBody>
          <a:bodyPr>
            <a:normAutofit/>
          </a:bodyPr>
          <a:lstStyle/>
          <a:p>
            <a:r>
              <a:rPr lang="hu-HU" sz="2400" dirty="0"/>
              <a:t>Többféleképpen és több szinten reagálhatunk</a:t>
            </a:r>
          </a:p>
          <a:p>
            <a:endParaRPr lang="hu-HU" sz="2400" dirty="0"/>
          </a:p>
          <a:p>
            <a:r>
              <a:rPr lang="hu-HU" sz="2400" dirty="0"/>
              <a:t>https://www.youtube.com/watch?v=SorqWJUHbjM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0212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063552" y="807557"/>
            <a:ext cx="8649344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A </a:t>
            </a:r>
            <a:r>
              <a:rPr lang="en-US" sz="2800" dirty="0" err="1"/>
              <a:t>peres</a:t>
            </a:r>
            <a:r>
              <a:rPr lang="en-US" sz="2800" dirty="0"/>
              <a:t> </a:t>
            </a:r>
            <a:r>
              <a:rPr lang="en-US" sz="2800" dirty="0" err="1"/>
              <a:t>eljárások</a:t>
            </a:r>
            <a:r>
              <a:rPr lang="en-US" sz="2800" dirty="0"/>
              <a:t> </a:t>
            </a:r>
            <a:r>
              <a:rPr lang="en-US" sz="2800" dirty="0" err="1"/>
              <a:t>számos</a:t>
            </a:r>
            <a:r>
              <a:rPr lang="en-US" sz="2800" dirty="0"/>
              <a:t> </a:t>
            </a:r>
            <a:r>
              <a:rPr lang="en-US" sz="2800" dirty="0" err="1"/>
              <a:t>eredendő</a:t>
            </a:r>
            <a:r>
              <a:rPr lang="en-US" sz="2800" dirty="0"/>
              <a:t> </a:t>
            </a:r>
            <a:r>
              <a:rPr lang="en-US" sz="2800" dirty="0" err="1"/>
              <a:t>hátránnyal</a:t>
            </a:r>
            <a:r>
              <a:rPr lang="en-US" sz="2800" dirty="0"/>
              <a:t> </a:t>
            </a:r>
            <a:r>
              <a:rPr lang="en-US" sz="2800" dirty="0" err="1"/>
              <a:t>járnak</a:t>
            </a:r>
            <a:r>
              <a:rPr lang="en-US" sz="2800" dirty="0"/>
              <a:t> a </a:t>
            </a:r>
            <a:r>
              <a:rPr lang="en-US" sz="2800" dirty="0" err="1"/>
              <a:t>vállalatok</a:t>
            </a:r>
            <a:r>
              <a:rPr lang="en-US" sz="2800" dirty="0"/>
              <a:t> </a:t>
            </a:r>
            <a:r>
              <a:rPr lang="en-US" sz="2800" dirty="0" err="1"/>
              <a:t>számára</a:t>
            </a:r>
            <a:r>
              <a:rPr lang="en-US" sz="2800" dirty="0"/>
              <a:t>: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855912" y="1950557"/>
            <a:ext cx="9409276" cy="4502779"/>
          </a:xfrm>
        </p:spPr>
        <p:txBody>
          <a:bodyPr>
            <a:noAutofit/>
          </a:bodyPr>
          <a:lstStyle/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A felek elveszíthetik az irányítást,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Az ügyvédek és az igazságszolgáltatási rendszer hatáskörébe tartozik a konfliktusmegoldás időzítése és eljárása,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A viták megoldása évekig is eltarthat,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A felek elveszítik az egymással való kommunikáció képességét a probléma megoldása érdekében, 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200" dirty="0"/>
              <a:t>A perköltségek jelentősen megnőnek a késedelmek és (többnyire) az ügyvédi díjak miatt.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endParaRPr lang="hu-HU" sz="2200" dirty="0"/>
          </a:p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hu-HU" sz="2200" b="1" dirty="0"/>
              <a:t>Azok a vállalatok, amelyek hosszadalmas, költséges peres eljárásokba kerülnek, elveszíthetik versenyelőnyüket.</a:t>
            </a:r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959732" y="862980"/>
            <a:ext cx="8649344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/>
              <a:t>Alternatív</a:t>
            </a:r>
            <a:r>
              <a:rPr lang="en-US" sz="4000" dirty="0"/>
              <a:t> </a:t>
            </a:r>
            <a:r>
              <a:rPr lang="en-US" sz="4000" dirty="0" err="1"/>
              <a:t>vitarendezés</a:t>
            </a:r>
            <a:endParaRPr lang="en-US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855912" y="1950557"/>
            <a:ext cx="9409276" cy="4502779"/>
          </a:xfrm>
        </p:spPr>
        <p:txBody>
          <a:bodyPr>
            <a:normAutofit/>
          </a:bodyPr>
          <a:lstStyle/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en-US" sz="2400" dirty="0" err="1"/>
              <a:t>Mindazonáltal</a:t>
            </a:r>
            <a:r>
              <a:rPr lang="en-US" sz="2400" dirty="0"/>
              <a:t>:</a:t>
            </a:r>
            <a:endParaRPr lang="hu-HU" sz="2400" dirty="0"/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400" dirty="0"/>
              <a:t>Az optimális hatások fokozatosan általánossá váltak az olyan előnyök miatt, </a:t>
            </a:r>
            <a:r>
              <a:rPr lang="hu-HU" sz="2400" u="sng" dirty="0"/>
              <a:t>mint a költségek előnyei, az egyszerűség és az egész helyzet erejének fenntartása,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400" dirty="0"/>
              <a:t>Csak akkor születik megoldás, ha mindkét fél vállalja, </a:t>
            </a:r>
            <a:r>
              <a:rPr lang="hu-HU" sz="2400" u="sng" dirty="0"/>
              <a:t>hogy önként részt vesz </a:t>
            </a:r>
            <a:r>
              <a:rPr lang="hu-HU" sz="2400" dirty="0"/>
              <a:t>ebben a folyamatban,</a:t>
            </a:r>
          </a:p>
          <a:p>
            <a:pPr marL="566928" indent="-45720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hu-HU" sz="2400" dirty="0"/>
              <a:t>A vitát többnyire </a:t>
            </a:r>
            <a:r>
              <a:rPr lang="hu-HU" sz="2400" u="sng" dirty="0"/>
              <a:t>az érintett felek döntik el, és az érintett harmadik fél </a:t>
            </a:r>
            <a:r>
              <a:rPr lang="hu-HU" sz="2400" dirty="0"/>
              <a:t>(a közvetítő) </a:t>
            </a:r>
            <a:r>
              <a:rPr lang="hu-HU" sz="2400" u="sng" dirty="0"/>
              <a:t>kevesebb hatáskört kap.</a:t>
            </a:r>
          </a:p>
        </p:txBody>
      </p:sp>
    </p:spTree>
    <p:extLst>
      <p:ext uri="{BB962C8B-B14F-4D97-AF65-F5344CB8AC3E}">
        <p14:creationId xmlns:p14="http://schemas.microsoft.com/office/powerpoint/2010/main" val="302072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050976" y="1205880"/>
            <a:ext cx="8649344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/>
              <a:t>Bizalom</a:t>
            </a:r>
            <a:endParaRPr lang="en-US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855912" y="2257731"/>
            <a:ext cx="9136632" cy="4502779"/>
          </a:xfrm>
        </p:spPr>
        <p:txBody>
          <a:bodyPr>
            <a:normAutofit/>
          </a:bodyPr>
          <a:lstStyle/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cs-CZ" sz="2200" dirty="0"/>
              <a:t>A problémamegoldó szerep és a konfliktus megoldása során a felek bizonyos fokú bizalmat alakítanak ki a konfliktuskezelési folyamatban. Ez tekinthető a konfliktus "egyetértek, ha nem értek egyet" megközelítésének. A felek közötti bizalom kialakulása, még akkor is, ha nem értenek egyet egy kérdésben, előnyt jelenthet, és segíthet csökkenteni a tranzakciós költségeket. Ez a megközelítés előnyben részesíti az alternatív vitarendezési módszereket, például a közvetítést vagy a választottbíráskodást.</a:t>
            </a:r>
          </a:p>
        </p:txBody>
      </p:sp>
    </p:spTree>
    <p:extLst>
      <p:ext uri="{BB962C8B-B14F-4D97-AF65-F5344CB8AC3E}">
        <p14:creationId xmlns:p14="http://schemas.microsoft.com/office/powerpoint/2010/main" val="2880572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855912" y="1950557"/>
            <a:ext cx="8992616" cy="4502779"/>
          </a:xfrm>
        </p:spPr>
        <p:txBody>
          <a:bodyPr>
            <a:normAutofit/>
          </a:bodyPr>
          <a:lstStyle/>
          <a:p>
            <a:pPr marL="109728" indent="0">
              <a:lnSpc>
                <a:spcPct val="100000"/>
              </a:lnSpc>
              <a:spcBef>
                <a:spcPts val="580"/>
              </a:spcBef>
              <a:buClr>
                <a:schemeClr val="tx1"/>
              </a:buClr>
              <a:buNone/>
              <a:defRPr/>
            </a:pPr>
            <a:r>
              <a:rPr lang="cs-CZ" sz="2400" dirty="0"/>
              <a:t>A közvetítés és a választottbíráskodás érdekeken és jogokon alapuló eljárások. A kereskedelmi érdekek figyelembevétele azt is jelenti, hogy a felek jövőbeli kapcsolatukra hivatkozva dönthetnek az eredményről, nem pedig kizárólag a múltbeli magatartása alapján.</a:t>
            </a:r>
          </a:p>
        </p:txBody>
      </p:sp>
    </p:spTree>
    <p:extLst>
      <p:ext uri="{BB962C8B-B14F-4D97-AF65-F5344CB8AC3E}">
        <p14:creationId xmlns:p14="http://schemas.microsoft.com/office/powerpoint/2010/main" val="4102311547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Props1.xml><?xml version="1.0" encoding="utf-8"?>
<ds:datastoreItem xmlns:ds="http://schemas.openxmlformats.org/officeDocument/2006/customXml" ds:itemID="{CE93EBA7-EC39-4F26-B031-C9776561D4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DE5F10-EAC6-4FDB-8367-EE300D349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E0A4AE-8197-41F7-B86F-8D01A4DC59A5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2a0cf90-df98-468d-8e62-9dacbd9cd031"/>
    <ds:schemaRef ds:uri="http://purl.org/dc/elements/1.1/"/>
    <ds:schemaRef ds:uri="http://schemas.microsoft.com/office/2006/metadata/properties"/>
    <ds:schemaRef ds:uri="19c10944-04f6-4a56-b45b-bf26d6f81d58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24390</TotalTime>
  <Words>803</Words>
  <Application>Microsoft Office PowerPoint</Application>
  <PresentationFormat>Širokoúhlá obrazovka</PresentationFormat>
  <Paragraphs>100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 Light</vt:lpstr>
      <vt:lpstr>Śablona_prezentace_NICE</vt:lpstr>
      <vt:lpstr> </vt:lpstr>
      <vt:lpstr>Prezentace aplikace PowerPoint</vt:lpstr>
      <vt:lpstr>Prezentace aplikace PowerPoint</vt:lpstr>
      <vt:lpstr>Miért konfliktus?</vt:lpstr>
      <vt:lpstr>VIDEÓ, nézzük meg!</vt:lpstr>
      <vt:lpstr>A peres eljárások számos eredendő hátránnyal járnak a vállalatok számára:</vt:lpstr>
      <vt:lpstr>Alternatív vitarendezés</vt:lpstr>
      <vt:lpstr>Bizalom</vt:lpstr>
      <vt:lpstr>Prezentace aplikace PowerPoint</vt:lpstr>
      <vt:lpstr>SZERVEZETI KÖRNYEZET: A vezetők döntéseket hoznak – vezetési stílusok és konfliktuskezelési stílusok</vt:lpstr>
      <vt:lpstr>A KONFLIKTUSKEZELÉSI STÍLUSOK TIPOLÓGIÁI (1 - 3.)</vt:lpstr>
      <vt:lpstr>A KONFLIKTUSKEZELÉSI STÍLUSOK TIPOLÓGIÁI (4 - 6.)</vt:lpstr>
      <vt:lpstr>A KONFLIKTUSKEZELÉSI STÍLUSOK TIPOLÓGIÁI (7 - 8.)</vt:lpstr>
      <vt:lpstr>ADATGYŰJTÉS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182</cp:revision>
  <dcterms:created xsi:type="dcterms:W3CDTF">2014-02-19T13:51:38Z</dcterms:created>
  <dcterms:modified xsi:type="dcterms:W3CDTF">2023-09-25T13:00:05Z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