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4"/>
  </p:sldMasterIdLst>
  <p:sldIdLst>
    <p:sldId id="256" r:id="rId5"/>
    <p:sldId id="321" r:id="rId6"/>
    <p:sldId id="295" r:id="rId7"/>
    <p:sldId id="262" r:id="rId8"/>
    <p:sldId id="275" r:id="rId9"/>
    <p:sldId id="297" r:id="rId10"/>
    <p:sldId id="263" r:id="rId11"/>
    <p:sldId id="276" r:id="rId12"/>
    <p:sldId id="300" r:id="rId13"/>
    <p:sldId id="301" r:id="rId14"/>
    <p:sldId id="302" r:id="rId15"/>
    <p:sldId id="305" r:id="rId16"/>
    <p:sldId id="306" r:id="rId17"/>
    <p:sldId id="307" r:id="rId18"/>
    <p:sldId id="313" r:id="rId19"/>
    <p:sldId id="315" r:id="rId20"/>
    <p:sldId id="325" r:id="rId21"/>
    <p:sldId id="316" r:id="rId22"/>
    <p:sldId id="324" r:id="rId23"/>
    <p:sldId id="323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hlhoffer-Mizser Csilla Ilona dr." initials="KCId" lastIdx="1" clrIdx="0">
    <p:extLst>
      <p:ext uri="{19B8F6BF-5375-455C-9EA6-DF929625EA0E}">
        <p15:presenceInfo xmlns:p15="http://schemas.microsoft.com/office/powerpoint/2012/main" userId="S-1-5-21-2564629152-823630515-3484178136-326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616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04FEA15-B052-4EF2-83CD-264C14861B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990" y="3948576"/>
            <a:ext cx="3754010" cy="295721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7AB73D9-C2E7-4E6F-98F9-2170CD3187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4085924" cy="38526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67B4897-D9B0-4CFD-8137-994B45F5B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3578" y="2273955"/>
            <a:ext cx="7751805" cy="2387600"/>
          </a:xfrm>
        </p:spPr>
        <p:txBody>
          <a:bodyPr anchor="b"/>
          <a:lstStyle>
            <a:lvl1pPr algn="l">
              <a:defRPr sz="600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7B8A41-B52E-4C71-8155-58470B56E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577" y="4780863"/>
            <a:ext cx="7751806" cy="1655762"/>
          </a:xfrm>
        </p:spPr>
        <p:txBody>
          <a:bodyPr/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CF29AF1F-BEEC-4FDA-B82B-5BC9F5BE4C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064" y="222646"/>
            <a:ext cx="6285051" cy="100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995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D7F4B-178F-4068-847F-A3DD517FE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341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58C1A-5337-4345-ADC3-AC78C3B5D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980"/>
            <a:ext cx="10515600" cy="379198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669252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E2E82-3A08-4406-970D-0BF0B3057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FD0A80-C25E-48AB-ABAA-6FA451D46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613789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E939B-BCE0-45D2-B16D-41C78D4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060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8293E-F3D4-4048-8D1B-5997F2E29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9915F5-46E8-47F6-BF11-5BC0A9F33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327903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72F62-CCBA-4507-BF5D-6E31F320E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298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083843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B3592D6B-834C-43B3-839E-3773636F72B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058" y="5414889"/>
            <a:ext cx="1831942" cy="144311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9B6C3F4-DEDF-4CE1-AC03-6779076005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95BD18-3E86-4085-92D7-CBE4C890E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4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EF8590-89EE-4F8A-B7C7-156DDD2DD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00520"/>
            <a:ext cx="10515600" cy="4376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A60F351C-0FBE-44A9-B1C3-843F7E43D30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076" y="6367451"/>
            <a:ext cx="2837469" cy="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859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49CD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11424" y="3212976"/>
            <a:ext cx="10225136" cy="3124201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hu-HU" sz="4800" b="1" cap="all" dirty="0">
                <a:solidFill>
                  <a:srgbClr val="00B0F0"/>
                </a:solidFill>
              </a:rPr>
              <a:t>Döntéshozatal, Menedzsment, Ellenőrzés -a szervezet jogi keretei</a:t>
            </a:r>
            <a:br>
              <a:rPr lang="hu-HU" sz="4800" dirty="0">
                <a:solidFill>
                  <a:srgbClr val="00B0F0"/>
                </a:solidFill>
              </a:rPr>
            </a:br>
            <a:endParaRPr lang="hu-HU" sz="4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15480" y="5125329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hu-HU" sz="3200" b="1" dirty="0">
                <a:solidFill>
                  <a:srgbClr val="00B0F0"/>
                </a:solidFill>
              </a:rPr>
              <a:t>ÜGYVEZETÉS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55440" y="1333346"/>
            <a:ext cx="10515600" cy="3791983"/>
          </a:xfrm>
        </p:spPr>
        <p:txBody>
          <a:bodyPr>
            <a:normAutofit/>
          </a:bodyPr>
          <a:lstStyle/>
          <a:p>
            <a:pPr lvl="0">
              <a:lnSpc>
                <a:spcPct val="120000"/>
              </a:lnSpc>
            </a:pPr>
            <a:r>
              <a:rPr lang="en-US" sz="2200" b="1" dirty="0" err="1"/>
              <a:t>Vezető</a:t>
            </a:r>
            <a:r>
              <a:rPr lang="en-US" sz="2200" b="1" dirty="0"/>
              <a:t> </a:t>
            </a:r>
            <a:r>
              <a:rPr lang="en-US" sz="2200" b="1" dirty="0" err="1"/>
              <a:t>tisztségviselő</a:t>
            </a:r>
            <a:r>
              <a:rPr lang="en-US" sz="2200" b="1" dirty="0"/>
              <a:t> </a:t>
            </a:r>
            <a:r>
              <a:rPr lang="en-US" sz="2200" b="1" u="sng" dirty="0" err="1"/>
              <a:t>az</a:t>
            </a:r>
            <a:r>
              <a:rPr lang="en-US" sz="2200" b="1" u="sng" dirty="0"/>
              <a:t> a </a:t>
            </a:r>
            <a:r>
              <a:rPr lang="en-US" sz="2200" b="1" u="sng" dirty="0" err="1"/>
              <a:t>nagykorú</a:t>
            </a:r>
            <a:r>
              <a:rPr lang="en-US" sz="2200" b="1" u="sng" dirty="0"/>
              <a:t> </a:t>
            </a:r>
            <a:r>
              <a:rPr lang="en-US" sz="2200" b="1" u="sng" dirty="0" err="1"/>
              <a:t>személy</a:t>
            </a:r>
            <a:r>
              <a:rPr lang="en-US" sz="2200" b="1" u="sng" dirty="0"/>
              <a:t> </a:t>
            </a:r>
            <a:r>
              <a:rPr lang="en-US" sz="2200" b="1" u="sng" dirty="0" err="1"/>
              <a:t>lehet</a:t>
            </a:r>
            <a:r>
              <a:rPr lang="en-US" sz="2200" b="1" u="sng" dirty="0"/>
              <a:t>, </a:t>
            </a:r>
            <a:r>
              <a:rPr lang="en-US" sz="2200" b="1" dirty="0" err="1"/>
              <a:t>akinek</a:t>
            </a:r>
            <a:r>
              <a:rPr lang="en-US" sz="2200" b="1" dirty="0"/>
              <a:t> </a:t>
            </a:r>
            <a:r>
              <a:rPr lang="en-US" sz="2200" b="1" dirty="0" err="1"/>
              <a:t>cselekvőképességét</a:t>
            </a:r>
            <a:r>
              <a:rPr lang="en-US" sz="2200" b="1" dirty="0"/>
              <a:t> a </a:t>
            </a:r>
            <a:r>
              <a:rPr lang="en-US" sz="2200" b="1" dirty="0" err="1"/>
              <a:t>tevékenysége</a:t>
            </a:r>
            <a:r>
              <a:rPr lang="en-US" sz="2200" b="1" dirty="0"/>
              <a:t> </a:t>
            </a:r>
            <a:r>
              <a:rPr lang="en-US" sz="2200" b="1" dirty="0" err="1"/>
              <a:t>ellátásához</a:t>
            </a:r>
            <a:r>
              <a:rPr lang="en-US" sz="2200" b="1" dirty="0"/>
              <a:t> </a:t>
            </a:r>
            <a:r>
              <a:rPr lang="en-US" sz="2200" b="1" dirty="0" err="1"/>
              <a:t>szükséges</a:t>
            </a:r>
            <a:r>
              <a:rPr lang="en-US" sz="2200" b="1" dirty="0"/>
              <a:t> </a:t>
            </a:r>
            <a:r>
              <a:rPr lang="en-US" sz="2200" b="1" dirty="0" err="1"/>
              <a:t>körben</a:t>
            </a:r>
            <a:r>
              <a:rPr lang="en-US" sz="2200" b="1" dirty="0"/>
              <a:t> </a:t>
            </a:r>
            <a:r>
              <a:rPr lang="en-US" sz="2200" b="1" dirty="0" err="1"/>
              <a:t>nem</a:t>
            </a:r>
            <a:r>
              <a:rPr lang="en-US" sz="2200" b="1" dirty="0"/>
              <a:t> </a:t>
            </a:r>
            <a:r>
              <a:rPr lang="en-US" sz="2200" b="1" dirty="0" err="1"/>
              <a:t>korlátozták</a:t>
            </a:r>
            <a:r>
              <a:rPr lang="en-US" sz="2200" b="1" dirty="0"/>
              <a:t>.</a:t>
            </a:r>
          </a:p>
          <a:p>
            <a:pPr lvl="0">
              <a:lnSpc>
                <a:spcPct val="120000"/>
              </a:lnSpc>
            </a:pPr>
            <a:r>
              <a:rPr lang="en-US" sz="2200" b="1" dirty="0"/>
              <a:t>Ha a </a:t>
            </a:r>
            <a:r>
              <a:rPr lang="en-US" sz="2200" b="1" dirty="0" err="1"/>
              <a:t>vezető</a:t>
            </a:r>
            <a:r>
              <a:rPr lang="en-US" sz="2200" b="1" dirty="0"/>
              <a:t> </a:t>
            </a:r>
            <a:r>
              <a:rPr lang="en-US" sz="2200" b="1" dirty="0" err="1"/>
              <a:t>tisztségviselő</a:t>
            </a:r>
            <a:r>
              <a:rPr lang="en-US" sz="2200" b="1" dirty="0"/>
              <a:t> </a:t>
            </a:r>
            <a:r>
              <a:rPr lang="en-US" sz="2200" b="1" dirty="0" err="1"/>
              <a:t>jogi</a:t>
            </a:r>
            <a:r>
              <a:rPr lang="en-US" sz="2200" b="1" dirty="0"/>
              <a:t> </a:t>
            </a:r>
            <a:r>
              <a:rPr lang="en-US" sz="2200" b="1" dirty="0" err="1"/>
              <a:t>személy</a:t>
            </a:r>
            <a:r>
              <a:rPr lang="en-US" sz="2200" b="1" dirty="0"/>
              <a:t>, a </a:t>
            </a:r>
            <a:r>
              <a:rPr lang="en-US" sz="2200" b="1" dirty="0" err="1"/>
              <a:t>jogi</a:t>
            </a:r>
            <a:r>
              <a:rPr lang="en-US" sz="2200" b="1" dirty="0"/>
              <a:t> </a:t>
            </a:r>
            <a:r>
              <a:rPr lang="en-US" sz="2200" b="1" dirty="0" err="1"/>
              <a:t>személy</a:t>
            </a:r>
            <a:r>
              <a:rPr lang="en-US" sz="2200" b="1" dirty="0"/>
              <a:t> </a:t>
            </a:r>
            <a:r>
              <a:rPr lang="en-US" sz="2200" b="1" dirty="0" err="1"/>
              <a:t>köteles</a:t>
            </a:r>
            <a:r>
              <a:rPr lang="en-US" sz="2200" b="1" dirty="0"/>
              <a:t> </a:t>
            </a:r>
            <a:r>
              <a:rPr lang="en-US" sz="2200" b="1" dirty="0" err="1"/>
              <a:t>kijelölni</a:t>
            </a:r>
            <a:r>
              <a:rPr lang="en-US" sz="2200" b="1" dirty="0"/>
              <a:t> </a:t>
            </a:r>
            <a:r>
              <a:rPr lang="en-US" sz="2200" b="1" dirty="0" err="1"/>
              <a:t>azt</a:t>
            </a:r>
            <a:r>
              <a:rPr lang="en-US" sz="2200" b="1" dirty="0"/>
              <a:t> a </a:t>
            </a:r>
            <a:r>
              <a:rPr lang="en-US" sz="2200" b="1" dirty="0" err="1"/>
              <a:t>természetes</a:t>
            </a:r>
            <a:r>
              <a:rPr lang="en-US" sz="2200" b="1" dirty="0"/>
              <a:t> </a:t>
            </a:r>
            <a:r>
              <a:rPr lang="en-US" sz="2200" b="1" dirty="0" err="1"/>
              <a:t>személyt</a:t>
            </a:r>
            <a:r>
              <a:rPr lang="en-US" sz="2200" b="1" dirty="0"/>
              <a:t>, </a:t>
            </a:r>
            <a:r>
              <a:rPr lang="en-US" sz="2200" b="1" dirty="0" err="1"/>
              <a:t>aki</a:t>
            </a:r>
            <a:r>
              <a:rPr lang="en-US" sz="2200" b="1" dirty="0"/>
              <a:t> a </a:t>
            </a:r>
            <a:r>
              <a:rPr lang="en-US" sz="2200" b="1" dirty="0" err="1"/>
              <a:t>vezető</a:t>
            </a:r>
            <a:r>
              <a:rPr lang="en-US" sz="2200" b="1" dirty="0"/>
              <a:t> </a:t>
            </a:r>
            <a:r>
              <a:rPr lang="en-US" sz="2200" b="1" dirty="0" err="1"/>
              <a:t>tisztségviselői</a:t>
            </a:r>
            <a:r>
              <a:rPr lang="en-US" sz="2200" b="1" dirty="0"/>
              <a:t> </a:t>
            </a:r>
            <a:r>
              <a:rPr lang="en-US" sz="2200" b="1" dirty="0" err="1"/>
              <a:t>feladatokat</a:t>
            </a:r>
            <a:r>
              <a:rPr lang="en-US" sz="2200" b="1" dirty="0"/>
              <a:t> </a:t>
            </a:r>
            <a:r>
              <a:rPr lang="en-US" sz="2200" b="1" dirty="0" err="1"/>
              <a:t>nevében</a:t>
            </a:r>
            <a:r>
              <a:rPr lang="en-US" sz="2200" b="1" dirty="0"/>
              <a:t> </a:t>
            </a:r>
            <a:r>
              <a:rPr lang="en-US" sz="2200" b="1" dirty="0" err="1"/>
              <a:t>ellátja</a:t>
            </a:r>
            <a:r>
              <a:rPr lang="en-US" sz="2200" b="1" dirty="0"/>
              <a:t>. A </a:t>
            </a:r>
            <a:r>
              <a:rPr lang="en-US" sz="2200" b="1" dirty="0" err="1"/>
              <a:t>vezető</a:t>
            </a:r>
            <a:r>
              <a:rPr lang="en-US" sz="2200" b="1" dirty="0"/>
              <a:t> </a:t>
            </a:r>
            <a:r>
              <a:rPr lang="en-US" sz="2200" b="1" dirty="0" err="1"/>
              <a:t>tisztségviselőkre</a:t>
            </a:r>
            <a:r>
              <a:rPr lang="en-US" sz="2200" b="1" dirty="0"/>
              <a:t> </a:t>
            </a:r>
            <a:r>
              <a:rPr lang="en-US" sz="2200" b="1" dirty="0" err="1"/>
              <a:t>vonatkozó</a:t>
            </a:r>
            <a:r>
              <a:rPr lang="en-US" sz="2200" b="1" dirty="0"/>
              <a:t> </a:t>
            </a:r>
            <a:r>
              <a:rPr lang="en-US" sz="2200" b="1" dirty="0" err="1"/>
              <a:t>szabályokat</a:t>
            </a:r>
            <a:r>
              <a:rPr lang="en-US" sz="2200" b="1" dirty="0"/>
              <a:t> a </a:t>
            </a:r>
            <a:r>
              <a:rPr lang="en-US" sz="2200" b="1" dirty="0" err="1"/>
              <a:t>kijelölt</a:t>
            </a:r>
            <a:r>
              <a:rPr lang="en-US" sz="2200" b="1" dirty="0"/>
              <a:t> </a:t>
            </a:r>
            <a:r>
              <a:rPr lang="en-US" sz="2200" b="1" dirty="0" err="1"/>
              <a:t>személyre</a:t>
            </a:r>
            <a:r>
              <a:rPr lang="en-US" sz="2200" b="1" dirty="0"/>
              <a:t> is </a:t>
            </a:r>
            <a:r>
              <a:rPr lang="en-US" sz="2200" b="1" dirty="0" err="1"/>
              <a:t>alkalmazni</a:t>
            </a:r>
            <a:r>
              <a:rPr lang="en-US" sz="2200" b="1" dirty="0"/>
              <a:t> </a:t>
            </a:r>
            <a:r>
              <a:rPr lang="en-US" sz="2200" b="1" dirty="0" err="1"/>
              <a:t>kell</a:t>
            </a:r>
            <a:r>
              <a:rPr lang="en-US" sz="2200" b="1" dirty="0"/>
              <a:t>.</a:t>
            </a:r>
          </a:p>
          <a:p>
            <a:pPr lvl="0">
              <a:lnSpc>
                <a:spcPct val="120000"/>
              </a:lnSpc>
            </a:pPr>
            <a:r>
              <a:rPr lang="en-US" sz="2200" b="1" dirty="0"/>
              <a:t>A </a:t>
            </a:r>
            <a:r>
              <a:rPr lang="en-US" sz="2200" b="1" dirty="0" err="1"/>
              <a:t>vezető</a:t>
            </a:r>
            <a:r>
              <a:rPr lang="en-US" sz="2200" b="1" dirty="0"/>
              <a:t> </a:t>
            </a:r>
            <a:r>
              <a:rPr lang="en-US" sz="2200" b="1" dirty="0" err="1"/>
              <a:t>tisztségviselő</a:t>
            </a:r>
            <a:r>
              <a:rPr lang="en-US" sz="2200" b="1" dirty="0"/>
              <a:t> </a:t>
            </a:r>
            <a:r>
              <a:rPr lang="en-US" sz="2200" b="1" dirty="0" err="1"/>
              <a:t>ügyvezetési</a:t>
            </a:r>
            <a:r>
              <a:rPr lang="en-US" sz="2200" b="1" dirty="0"/>
              <a:t> </a:t>
            </a:r>
            <a:r>
              <a:rPr lang="en-US" sz="2200" b="1" dirty="0" err="1"/>
              <a:t>feladatait</a:t>
            </a:r>
            <a:r>
              <a:rPr lang="en-US" sz="2200" b="1" dirty="0"/>
              <a:t> </a:t>
            </a:r>
            <a:r>
              <a:rPr lang="en-US" sz="2200" b="1" dirty="0" err="1"/>
              <a:t>személyesen</a:t>
            </a:r>
            <a:r>
              <a:rPr lang="en-US" sz="2200" b="1" dirty="0"/>
              <a:t> </a:t>
            </a:r>
            <a:r>
              <a:rPr lang="en-US" sz="2200" b="1" dirty="0" err="1"/>
              <a:t>köteles</a:t>
            </a:r>
            <a:r>
              <a:rPr lang="en-US" sz="2200" b="1" dirty="0"/>
              <a:t> </a:t>
            </a:r>
            <a:r>
              <a:rPr lang="en-US" sz="2200" b="1" dirty="0" err="1"/>
              <a:t>ellátni</a:t>
            </a:r>
            <a:r>
              <a:rPr lang="en-US" sz="2200" b="1" dirty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59496" y="1772816"/>
            <a:ext cx="8568952" cy="3791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4400" b="1" dirty="0"/>
              <a:t>A vezető tisztségviselővel szembeni követelmények és kizáró okok</a:t>
            </a:r>
            <a:endParaRPr lang="en-US" sz="44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44824"/>
            <a:ext cx="10515600" cy="3791983"/>
          </a:xfrm>
        </p:spPr>
        <p:txBody>
          <a:bodyPr>
            <a:normAutofit/>
          </a:bodyPr>
          <a:lstStyle/>
          <a:p>
            <a:pPr algn="just"/>
            <a:r>
              <a:rPr lang="hu-HU" sz="2200" b="1" dirty="0"/>
              <a:t>Nem lehet </a:t>
            </a:r>
            <a:r>
              <a:rPr lang="hu-HU" sz="2200" dirty="0"/>
              <a:t>vezető tisztségviselő az, akit bűncselekmény elkövetése miatt jogerősen szabadságvesztés büntetésre ítéltek, amíg a büntetett előélethez fűződő hátrányos következmények alól nem mentesült.</a:t>
            </a:r>
          </a:p>
          <a:p>
            <a:pPr algn="just"/>
            <a:r>
              <a:rPr lang="hu-HU" sz="2200" b="1" dirty="0"/>
              <a:t>Nem lehet </a:t>
            </a:r>
            <a:r>
              <a:rPr lang="hu-HU" sz="2200" dirty="0"/>
              <a:t>vezető tisztségviselő az, akit e foglalkozástól jogerősen eltiltottak. Akit valamely foglalkozástól jogerős bírói ítélettel eltiltottak, az eltiltás hatálya alatt az ítéletben megjelölt tevékenységet folytató jogi személy vezető tisztségviselője nem lehet.</a:t>
            </a:r>
          </a:p>
          <a:p>
            <a:pPr>
              <a:lnSpc>
                <a:spcPct val="100000"/>
              </a:lnSpc>
            </a:pPr>
            <a:r>
              <a:rPr lang="hu-HU" sz="2200" dirty="0"/>
              <a:t>Az eltiltást kimondó határozatban megszabott időtartamig nem lehet vezető tisztségviselő az, akit eltiltottak a vezető tisztségviselői tevékenységtől.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57401" y="4877407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hu-HU" sz="3200" b="1" dirty="0">
                <a:solidFill>
                  <a:srgbClr val="00B0F0"/>
                </a:solidFill>
              </a:rPr>
              <a:t>A jogi személy tulajdonosi ellenőrzése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784113"/>
            <a:ext cx="10515600" cy="21489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400" b="1" i="1" u="sng" dirty="0"/>
              <a:t>A felügyelőbizottság létrehozása és tagsága</a:t>
            </a:r>
          </a:p>
          <a:p>
            <a:pPr marL="0" indent="0">
              <a:buNone/>
            </a:pPr>
            <a:r>
              <a:rPr lang="hu-HU" sz="2400" b="1" dirty="0"/>
              <a:t>A tagok vagy az alapítók a létesítő okiratban három tagból álló felügyelőbizottság létrehozását rendelhetik el azzal a feladattal, hogy az ügyvezetést a jogi személy érdekeinek megóvása céljából ellenőrizze.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1424" y="4293096"/>
            <a:ext cx="8079947" cy="1524000"/>
          </a:xfrm>
        </p:spPr>
        <p:txBody>
          <a:bodyPr>
            <a:normAutofit/>
          </a:bodyPr>
          <a:lstStyle/>
          <a:p>
            <a:pPr algn="l"/>
            <a:r>
              <a:rPr lang="hu-HU" sz="3200" dirty="0"/>
              <a:t>FELÜGYELŐBIZOTTSÁG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249197"/>
            <a:ext cx="10515600" cy="235960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hu-HU" sz="2400" b="1" dirty="0"/>
              <a:t>A felügyelőbizottság tagja </a:t>
            </a:r>
            <a:r>
              <a:rPr lang="hu-HU" sz="2400" b="1" u="sng" dirty="0"/>
              <a:t>az a nagykorú személy lehet</a:t>
            </a:r>
            <a:r>
              <a:rPr lang="hu-HU" sz="2400" b="1" dirty="0"/>
              <a:t>, akinek cselekvőképességét a tevékenysége ellátásához szükséges körben nem korlátozták. Nem lehet a felügyelőbizottság tagja, akivel szemben a vezető tisztségviselőkre vonatkozó kizáró ok áll fenn, továbbá aki vagy akinek a hozzátartozója a jogi személy vezető tisztségviselője.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4851400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hu-HU" sz="3200" b="1" cap="all" dirty="0">
                <a:solidFill>
                  <a:srgbClr val="00B0F0"/>
                </a:solidFill>
              </a:rPr>
              <a:t>A jogi személy képviselete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11424" y="1973905"/>
            <a:ext cx="9650288" cy="27512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b="1" i="1" dirty="0"/>
              <a:t>A jogi személy törvényes képviselete</a:t>
            </a:r>
            <a:endParaRPr lang="hu-HU" sz="2400" b="1" dirty="0"/>
          </a:p>
          <a:p>
            <a:pPr algn="just"/>
            <a:r>
              <a:rPr lang="hu-HU" sz="2400" dirty="0"/>
              <a:t>A jogi személy törvényes képviseletét a vezető tisztségviselő látja el.</a:t>
            </a:r>
          </a:p>
          <a:p>
            <a:pPr algn="just"/>
            <a:r>
              <a:rPr lang="hu-HU" sz="2400" dirty="0"/>
              <a:t>A vezető tisztségviselő képviseleti jogát önállóan gyakorolja.</a:t>
            </a:r>
          </a:p>
          <a:p>
            <a:pPr algn="just"/>
            <a:r>
              <a:rPr lang="hu-HU" sz="2400" dirty="0"/>
              <a:t>A vezető tisztségviselő köteles a jogi személy jogszabályban előírt adatait a nyilvántartó bíróságnak bejelenteni</a:t>
            </a:r>
          </a:p>
          <a:p>
            <a:pPr marL="0" indent="0" algn="just">
              <a:buNone/>
            </a:pPr>
            <a:endParaRPr lang="hu-HU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5013176"/>
            <a:ext cx="10515600" cy="13255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hu-HU" sz="3200" b="1" cap="all" dirty="0">
                <a:solidFill>
                  <a:srgbClr val="00B0F0"/>
                </a:solidFill>
              </a:rPr>
              <a:t>Állandó könyvvizsgáló</a:t>
            </a:r>
            <a:endParaRPr lang="hu-HU" sz="3200" cap="all" dirty="0">
              <a:solidFill>
                <a:srgbClr val="00B0F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84784"/>
            <a:ext cx="10515600" cy="379198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  <a:defRPr/>
            </a:pPr>
            <a:r>
              <a:rPr lang="hu-HU" sz="2400" b="1" dirty="0"/>
              <a:t>Ha az állandó könyvvizsgáló a jogi személy vagyonának olyan változását észleli, amely veszélyezteti a jogi személlyel szembeni követelések kielégítését, vagy ha olyan körülményt észlel, amely a vezető tisztségviselők vagy a felügyelőbizottsági tagok e minőségükben kifejtett tevékenységükért való felelősségét vonja maga után, késedelem nélkül köteles az ügyvezetésnél kezdeményezni a tagok - tagság nélküli jogi személyek esetén az alapítói jogkör gyakorlójának - döntéshozatalához szükséges intézkedések megtételét.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9AF3B7B-D230-4598-826B-B301F04B1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37112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hu-HU" sz="3200" b="1" cap="all" dirty="0">
                <a:solidFill>
                  <a:srgbClr val="00B0F0"/>
                </a:solidFill>
              </a:rPr>
              <a:t>Állandó könyvvizsgáló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5B058FA-A0AE-4CBA-A37A-9A24F3151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424" y="2852937"/>
            <a:ext cx="9506272" cy="165618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hu-HU" sz="2400" b="1" dirty="0"/>
              <a:t>Ha a kezdeményezés nem vezet eredményre, a </a:t>
            </a:r>
            <a:r>
              <a:rPr lang="hu-HU" sz="2400" b="1" u="sng" dirty="0"/>
              <a:t>könyvvizsgáló köteles a feltárt körülményekről a jogi személy törvényességi felügyeletét ellátó nyilvántartó </a:t>
            </a:r>
            <a:r>
              <a:rPr lang="hu-HU" sz="2400" b="1" i="1" u="sng" dirty="0"/>
              <a:t>bíróságot </a:t>
            </a:r>
            <a:r>
              <a:rPr lang="hu-HU" sz="2400" b="1" u="sng" dirty="0"/>
              <a:t>értesíteni.</a:t>
            </a:r>
            <a:endParaRPr lang="hu-HU" sz="2400" u="sng" dirty="0"/>
          </a:p>
        </p:txBody>
      </p:sp>
    </p:spTree>
    <p:extLst>
      <p:ext uri="{BB962C8B-B14F-4D97-AF65-F5344CB8AC3E}">
        <p14:creationId xmlns:p14="http://schemas.microsoft.com/office/powerpoint/2010/main" val="14194534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1301006"/>
          </a:xfrm>
        </p:spPr>
        <p:txBody>
          <a:bodyPr>
            <a:normAutofit/>
          </a:bodyPr>
          <a:lstStyle/>
          <a:p>
            <a:b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847528" y="2204864"/>
            <a:ext cx="8153400" cy="30731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b="1" dirty="0"/>
              <a:t>A jogi személyek, gazdasági társaságok szervezetrendszere összefoglalva szintek szerint:</a:t>
            </a:r>
          </a:p>
          <a:p>
            <a:pPr marL="514350" indent="-514350">
              <a:buAutoNum type="arabicPeriod"/>
            </a:pPr>
            <a:r>
              <a:rPr lang="hu-HU" sz="2400" b="1" dirty="0"/>
              <a:t>LEGFŐBB DÖNTÉSHOZÓ SZERV</a:t>
            </a:r>
          </a:p>
          <a:p>
            <a:pPr marL="514350" indent="-514350">
              <a:buAutoNum type="arabicPeriod"/>
            </a:pPr>
            <a:r>
              <a:rPr lang="hu-HU" sz="2400" b="1" dirty="0"/>
              <a:t>VEZETŐ TISZTSÉGVISELŐ(K)</a:t>
            </a:r>
          </a:p>
          <a:p>
            <a:pPr marL="514350" indent="-514350">
              <a:buAutoNum type="arabicPeriod"/>
            </a:pPr>
            <a:r>
              <a:rPr lang="hu-HU" sz="2400" b="1" dirty="0"/>
              <a:t>FELÜGYELŐBIZOTTSÁG</a:t>
            </a:r>
          </a:p>
          <a:p>
            <a:pPr marL="514350" indent="-514350">
              <a:buAutoNum type="arabicPeriod"/>
            </a:pPr>
            <a:r>
              <a:rPr lang="hu-HU" sz="2400" b="1" dirty="0"/>
              <a:t>KÖNYVVIZSGÁLÓ</a:t>
            </a:r>
          </a:p>
          <a:p>
            <a:pPr marL="0" indent="0">
              <a:buNone/>
            </a:pPr>
            <a:endParaRPr lang="en-US" sz="24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BCCD739-83D3-4EF0-A861-BF6CBF1C3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b="1" dirty="0">
                <a:solidFill>
                  <a:schemeClr val="bg1"/>
                </a:solidFill>
              </a:rPr>
              <a:t>ELLENŐRZŐ KÉRDÉS</a:t>
            </a:r>
          </a:p>
        </p:txBody>
      </p:sp>
      <p:sp>
        <p:nvSpPr>
          <p:cNvPr id="5" name="Tartalom helye 4">
            <a:extLst>
              <a:ext uri="{FF2B5EF4-FFF2-40B4-BE49-F238E27FC236}">
                <a16:creationId xmlns:a16="http://schemas.microsoft.com/office/drawing/2014/main" id="{69A98F5E-ACE5-4141-923E-FCFAC1739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2178978"/>
            <a:ext cx="5544616" cy="3791983"/>
          </a:xfrm>
        </p:spPr>
        <p:txBody>
          <a:bodyPr>
            <a:normAutofit fontScale="85000" lnSpcReduction="10000"/>
          </a:bodyPr>
          <a:lstStyle/>
          <a:p>
            <a:pPr marL="457200" indent="-457200" algn="just">
              <a:lnSpc>
                <a:spcPct val="120000"/>
              </a:lnSpc>
              <a:buFont typeface="+mj-lt"/>
              <a:buAutoNum type="arabicPeriod"/>
            </a:pPr>
            <a:r>
              <a:rPr lang="hu-HU" sz="2400" dirty="0"/>
              <a:t>feladatai ellátása érdekében a jogi személy munkavállalóitól felvilágosítást kérhet</a:t>
            </a:r>
          </a:p>
          <a:p>
            <a:pPr marL="457200" indent="-457200" algn="just">
              <a:lnSpc>
                <a:spcPct val="120000"/>
              </a:lnSpc>
              <a:buFont typeface="+mj-lt"/>
              <a:buAutoNum type="arabicPeriod"/>
            </a:pPr>
            <a:r>
              <a:rPr lang="hu-HU" sz="2400" dirty="0"/>
              <a:t>az ügyvezetés a jogi személy érdekeinek megóvása céljából történő ellenőrzése</a:t>
            </a:r>
          </a:p>
          <a:p>
            <a:pPr marL="457200" indent="-457200" algn="just">
              <a:lnSpc>
                <a:spcPct val="120000"/>
              </a:lnSpc>
              <a:buFont typeface="+mj-lt"/>
              <a:buAutoNum type="arabicPeriod"/>
            </a:pPr>
            <a:r>
              <a:rPr lang="hu-HU" sz="2400" dirty="0"/>
              <a:t>a vezető tisztségviselő látja el</a:t>
            </a:r>
          </a:p>
          <a:p>
            <a:pPr marL="457200" indent="-457200" algn="just">
              <a:lnSpc>
                <a:spcPct val="120000"/>
              </a:lnSpc>
              <a:buFont typeface="+mj-lt"/>
              <a:buAutoNum type="arabicPeriod"/>
            </a:pPr>
            <a:r>
              <a:rPr lang="hu-HU" sz="2400" dirty="0"/>
              <a:t>a jogi személy irányításával kapcsolatos döntések meghozatala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hu-HU" sz="2400" dirty="0"/>
              <a:t>ülését a vezető tisztségviselő meghívó küldésével vagy közzétételével hívja össze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endParaRPr lang="hu-HU" dirty="0"/>
          </a:p>
        </p:txBody>
      </p:sp>
      <p:sp>
        <p:nvSpPr>
          <p:cNvPr id="4" name="Tartalom helye 4">
            <a:extLst>
              <a:ext uri="{FF2B5EF4-FFF2-40B4-BE49-F238E27FC236}">
                <a16:creationId xmlns:a16="http://schemas.microsoft.com/office/drawing/2014/main" id="{D2D27EFA-9750-4179-AB60-A9AB158AEAA8}"/>
              </a:ext>
            </a:extLst>
          </p:cNvPr>
          <p:cNvSpPr txBox="1">
            <a:spLocks/>
          </p:cNvSpPr>
          <p:nvPr/>
        </p:nvSpPr>
        <p:spPr>
          <a:xfrm>
            <a:off x="1415480" y="981056"/>
            <a:ext cx="8928992" cy="12961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u-HU" sz="3200" b="1" i="1" u="sng" dirty="0">
                <a:solidFill>
                  <a:srgbClr val="00B0F0"/>
                </a:solidFill>
              </a:rPr>
              <a:t>Párosítsa helyesen a fogalmakat funkciójukkal, jelentésükkel. </a:t>
            </a:r>
            <a:r>
              <a:rPr lang="hu-HU" sz="3200" b="1" dirty="0">
                <a:solidFill>
                  <a:srgbClr val="00B0F0"/>
                </a:solidFill>
              </a:rPr>
              <a:t>			</a:t>
            </a:r>
          </a:p>
          <a:p>
            <a:endParaRPr lang="hu-HU" sz="3200" dirty="0">
              <a:solidFill>
                <a:srgbClr val="00B0F0"/>
              </a:solidFill>
            </a:endParaRPr>
          </a:p>
        </p:txBody>
      </p:sp>
      <p:sp>
        <p:nvSpPr>
          <p:cNvPr id="6" name="Tartalom helye 4">
            <a:extLst>
              <a:ext uri="{FF2B5EF4-FFF2-40B4-BE49-F238E27FC236}">
                <a16:creationId xmlns:a16="http://schemas.microsoft.com/office/drawing/2014/main" id="{491AC480-1774-4768-BC8B-AB09156AD234}"/>
              </a:ext>
            </a:extLst>
          </p:cNvPr>
          <p:cNvSpPr txBox="1">
            <a:spLocks/>
          </p:cNvSpPr>
          <p:nvPr/>
        </p:nvSpPr>
        <p:spPr>
          <a:xfrm>
            <a:off x="983432" y="2199218"/>
            <a:ext cx="4703412" cy="38256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hu-HU" sz="2000" dirty="0"/>
              <a:t>jogi személy döntéshozó szerve	</a:t>
            </a:r>
          </a:p>
          <a:p>
            <a:pPr marL="457200" indent="-457200">
              <a:buFont typeface="+mj-lt"/>
              <a:buAutoNum type="alphaUcPeriod"/>
            </a:pPr>
            <a:r>
              <a:rPr lang="hu-HU" sz="2000" dirty="0"/>
              <a:t>jogi személy ügyvezetése</a:t>
            </a:r>
          </a:p>
          <a:p>
            <a:pPr marL="457200" indent="-457200">
              <a:buFont typeface="+mj-lt"/>
              <a:buAutoNum type="alphaUcPeriod"/>
            </a:pPr>
            <a:r>
              <a:rPr lang="hu-HU" sz="2000" dirty="0"/>
              <a:t>jogi személy tulajdonosi ellenőrzése (felügyelőbizottság)	</a:t>
            </a:r>
          </a:p>
          <a:p>
            <a:pPr marL="457200" indent="-457200">
              <a:buFont typeface="+mj-lt"/>
              <a:buAutoNum type="alphaUcPeriod"/>
            </a:pPr>
            <a:r>
              <a:rPr lang="hu-HU" sz="2000" dirty="0"/>
              <a:t>állandó könyvvizsgáló		</a:t>
            </a:r>
          </a:p>
          <a:p>
            <a:pPr marL="457200" indent="-457200">
              <a:buFont typeface="+mj-lt"/>
              <a:buAutoNum type="alphaUcPeriod"/>
            </a:pPr>
            <a:r>
              <a:rPr lang="hu-HU" sz="2000" dirty="0"/>
              <a:t>törvényes képviselet				</a:t>
            </a:r>
          </a:p>
          <a:p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373997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>
            <a:extLst>
              <a:ext uri="{FF2B5EF4-FFF2-40B4-BE49-F238E27FC236}">
                <a16:creationId xmlns:a16="http://schemas.microsoft.com/office/drawing/2014/main" id="{7AA811D8-58D4-4693-A1FE-F7D163D440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6200" y="548680"/>
            <a:ext cx="2159911" cy="3329366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91883" y="4581128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hu-HU" sz="4000" b="1" dirty="0">
                <a:solidFill>
                  <a:srgbClr val="00B0F0"/>
                </a:solidFill>
              </a:rPr>
              <a:t>JOGI SZEMÉLY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95637" y="1772816"/>
            <a:ext cx="3965496" cy="3791983"/>
          </a:xfrm>
        </p:spPr>
        <p:txBody>
          <a:bodyPr/>
          <a:lstStyle/>
          <a:p>
            <a:pPr marL="0" indent="0">
              <a:buNone/>
            </a:pPr>
            <a:r>
              <a:rPr lang="hu-HU" sz="2400" b="1" dirty="0"/>
              <a:t>JOGI SZEMÉLY</a:t>
            </a:r>
          </a:p>
          <a:p>
            <a:pPr marL="0" indent="0">
              <a:buNone/>
            </a:pPr>
            <a:endParaRPr lang="hu-HU" sz="2400" b="1" dirty="0"/>
          </a:p>
          <a:p>
            <a:pPr marL="0" indent="0">
              <a:buNone/>
            </a:pPr>
            <a:r>
              <a:rPr lang="hu-HU" sz="2400" b="1" dirty="0"/>
              <a:t>KI az a JOGI SZEMÉLY? Mi az, hogy jogi személy?</a:t>
            </a:r>
            <a:endParaRPr lang="hu-HU" sz="2400" dirty="0"/>
          </a:p>
          <a:p>
            <a:pPr marL="0" indent="0">
              <a:buNone/>
            </a:pPr>
            <a:endParaRPr lang="hu-HU" sz="2400" b="1" dirty="0"/>
          </a:p>
          <a:p>
            <a:endParaRPr lang="hu-HU" dirty="0"/>
          </a:p>
        </p:txBody>
      </p:sp>
      <p:pic>
        <p:nvPicPr>
          <p:cNvPr id="11" name="Kép 10">
            <a:extLst>
              <a:ext uri="{FF2B5EF4-FFF2-40B4-BE49-F238E27FC236}">
                <a16:creationId xmlns:a16="http://schemas.microsoft.com/office/drawing/2014/main" id="{14720705-A7F3-4531-B50A-333022866B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2192" y="4125134"/>
            <a:ext cx="2447925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8180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2384980"/>
            <a:ext cx="12192000" cy="37919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3200" b="1" dirty="0">
                <a:solidFill>
                  <a:srgbClr val="00B0F0"/>
                </a:solidFill>
              </a:rPr>
              <a:t>Vége a negyedik gazdasági-társasági jogi tananyagnak.</a:t>
            </a:r>
          </a:p>
          <a:p>
            <a:pPr marL="0" indent="0" algn="ctr">
              <a:buNone/>
            </a:pPr>
            <a:r>
              <a:rPr lang="hu-HU" sz="3200" b="1" dirty="0">
                <a:solidFill>
                  <a:srgbClr val="00B0F0"/>
                </a:solidFill>
              </a:rPr>
              <a:t>Köszönjük a figyelmet!</a:t>
            </a:r>
          </a:p>
          <a:p>
            <a:pPr marL="0" indent="0" algn="ctr">
              <a:buNone/>
            </a:pPr>
            <a:r>
              <a:rPr lang="hu-HU" sz="3200" b="1" dirty="0">
                <a:solidFill>
                  <a:srgbClr val="00B0F0"/>
                </a:solidFill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1780421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12296" y="4725812"/>
            <a:ext cx="10515600" cy="13255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hu-HU" sz="3200" cap="all" dirty="0">
                <a:solidFill>
                  <a:srgbClr val="00B0F0"/>
                </a:solidFill>
              </a:rPr>
              <a:t>A jogi személy jogképessége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12296" y="806625"/>
            <a:ext cx="10515600" cy="379198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defRPr/>
            </a:pPr>
            <a:endParaRPr lang="hu-HU" sz="2400" dirty="0"/>
          </a:p>
          <a:p>
            <a:pPr>
              <a:lnSpc>
                <a:spcPct val="120000"/>
              </a:lnSpc>
              <a:defRPr/>
            </a:pPr>
            <a:endParaRPr lang="hu-HU" sz="2400" b="1" dirty="0"/>
          </a:p>
          <a:p>
            <a:pPr marL="0" indent="0">
              <a:lnSpc>
                <a:spcPct val="120000"/>
              </a:lnSpc>
              <a:buNone/>
            </a:pPr>
            <a:r>
              <a:rPr lang="hu-HU" sz="2400" b="1" i="1" dirty="0"/>
              <a:t>A jogi személy jogképessége</a:t>
            </a:r>
            <a:endParaRPr lang="hu-HU" sz="2400" b="1" dirty="0"/>
          </a:p>
          <a:p>
            <a:pPr>
              <a:lnSpc>
                <a:spcPct val="120000"/>
              </a:lnSpc>
            </a:pPr>
            <a:r>
              <a:rPr lang="hu-HU" sz="2400" dirty="0"/>
              <a:t>A jogi személy jogképes: jogai és kötelezettségei lehetnek.</a:t>
            </a:r>
          </a:p>
          <a:p>
            <a:pPr>
              <a:lnSpc>
                <a:spcPct val="120000"/>
              </a:lnSpc>
            </a:pPr>
            <a:r>
              <a:rPr lang="hu-HU" sz="2400" dirty="0"/>
              <a:t>A jogi személy jogképessége kiterjed minden olyan jogra és kötelezettségre, amely jellegénél fogva nem csupán az emberhez fűződhet.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7938" y="4797152"/>
            <a:ext cx="10515600" cy="1325563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hu-HU" altLang="hu-HU" sz="3200" b="1" dirty="0">
                <a:solidFill>
                  <a:srgbClr val="00B0F0"/>
                </a:solidFill>
              </a:rPr>
              <a:t>A JOGI SZEMÉLY 4 ismérve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1377938" y="1628800"/>
            <a:ext cx="9436124" cy="338437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Clr>
                <a:srgbClr val="00C6BB"/>
              </a:buClr>
              <a:buSzTx/>
              <a:buNone/>
            </a:pPr>
            <a:r>
              <a:rPr lang="hu-HU" sz="2400" dirty="0"/>
              <a:t>A jogi személynek saját névvel, székhellyel, tagjaitól, illetve alapítójától elkülönített vagyonnal, valamint az ügyvezetését és képviseletét ellátó szervezettel kell rendelkeznie.</a:t>
            </a:r>
          </a:p>
          <a:p>
            <a:pPr marL="0" indent="0">
              <a:lnSpc>
                <a:spcPct val="100000"/>
              </a:lnSpc>
              <a:buClr>
                <a:srgbClr val="00C6BB"/>
              </a:buClr>
              <a:buSzTx/>
              <a:buNone/>
            </a:pPr>
            <a:r>
              <a:rPr lang="hu-HU" sz="2400" dirty="0"/>
              <a:t>1. saját név</a:t>
            </a:r>
          </a:p>
          <a:p>
            <a:pPr marL="0" indent="0">
              <a:lnSpc>
                <a:spcPct val="100000"/>
              </a:lnSpc>
              <a:buClr>
                <a:srgbClr val="00C6BB"/>
              </a:buClr>
              <a:buSzTx/>
              <a:buNone/>
            </a:pPr>
            <a:r>
              <a:rPr lang="hu-HU" sz="2400" dirty="0"/>
              <a:t>2. székhely</a:t>
            </a:r>
          </a:p>
          <a:p>
            <a:pPr marL="0" indent="0">
              <a:lnSpc>
                <a:spcPct val="100000"/>
              </a:lnSpc>
              <a:buClr>
                <a:srgbClr val="00C6BB"/>
              </a:buClr>
              <a:buSzTx/>
              <a:buNone/>
            </a:pPr>
            <a:r>
              <a:rPr lang="hu-HU" sz="2400" dirty="0"/>
              <a:t>3. elkülönült vagyon</a:t>
            </a:r>
          </a:p>
          <a:p>
            <a:pPr marL="0" indent="0">
              <a:lnSpc>
                <a:spcPct val="100000"/>
              </a:lnSpc>
              <a:buClr>
                <a:srgbClr val="00C6BB"/>
              </a:buClr>
              <a:buSzTx/>
              <a:buNone/>
            </a:pPr>
            <a:r>
              <a:rPr lang="hu-HU" sz="2400" dirty="0"/>
              <a:t>4. szervezet</a:t>
            </a:r>
            <a:endParaRPr lang="hu-HU" altLang="hu-H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59496" y="1340768"/>
            <a:ext cx="8229600" cy="11430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hu-HU" sz="4000" b="1" dirty="0">
                <a:solidFill>
                  <a:srgbClr val="00B0F0"/>
                </a:solidFill>
                <a:effectLst/>
              </a:rPr>
              <a:t>ÁLLAM=JOGI SZEMÉLY</a:t>
            </a:r>
            <a:endParaRPr lang="hu-HU" altLang="hu-HU" sz="4000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559496" y="2483768"/>
            <a:ext cx="9793088" cy="48446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u="sng" dirty="0"/>
              <a:t>Az állam jogalanyisága</a:t>
            </a:r>
          </a:p>
          <a:p>
            <a:pPr marL="0" indent="0">
              <a:buNone/>
            </a:pPr>
            <a:r>
              <a:rPr lang="hu-HU" sz="2400" dirty="0"/>
              <a:t>Az állam a polgári jogi jogviszonyokban jogi személyként vesz részt.</a:t>
            </a:r>
          </a:p>
          <a:p>
            <a:pPr marL="0" indent="0">
              <a:buNone/>
            </a:pPr>
            <a:r>
              <a:rPr lang="hu-HU" sz="2400" dirty="0"/>
              <a:t>Az államot a polgári jogi jogviszonyokban az állami vagyon felügyeletéért felelős miniszter képviseli.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99456" y="1484784"/>
            <a:ext cx="9721080" cy="450995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  <a:defRPr/>
            </a:pPr>
            <a:endParaRPr lang="hu-HU" sz="2200" dirty="0"/>
          </a:p>
          <a:p>
            <a:pPr marL="0" indent="0" defTabSz="914400" eaLnBrk="0" fontAlgn="base" hangingPunct="0">
              <a:lnSpc>
                <a:spcPct val="100000"/>
              </a:lnSpc>
              <a:spcAft>
                <a:spcPct val="0"/>
              </a:spcAft>
              <a:buClr>
                <a:srgbClr val="00FF99"/>
              </a:buClr>
              <a:buSzTx/>
              <a:buNone/>
            </a:pPr>
            <a:r>
              <a:rPr lang="hu-HU" sz="2200" b="1" i="1" dirty="0"/>
              <a:t>A döntéshozó szerv</a:t>
            </a:r>
            <a:endParaRPr lang="hu-HU" sz="2200" b="1" dirty="0"/>
          </a:p>
          <a:p>
            <a:pPr marL="0" indent="0" defTabSz="914400" eaLnBrk="0" fontAlgn="base" hangingPunct="0">
              <a:lnSpc>
                <a:spcPct val="100000"/>
              </a:lnSpc>
              <a:spcAft>
                <a:spcPct val="0"/>
              </a:spcAft>
              <a:buClr>
                <a:srgbClr val="00FF99"/>
              </a:buClr>
              <a:buSzTx/>
              <a:buNone/>
            </a:pPr>
            <a:r>
              <a:rPr lang="hu-HU" sz="2200" dirty="0"/>
              <a:t>A tagok vagy az alapítók az őket megillető döntési jogköröket a tagok összességéből vagy a tagok által maguk közül választott küldöttekből álló testületben (a továbbiakban: küldöttgyűlés), vagy az alapítói jogokat gyakorló személyek összességéből álló </a:t>
            </a:r>
            <a:r>
              <a:rPr lang="hu-HU" sz="2200" b="1" dirty="0"/>
              <a:t>testületben </a:t>
            </a:r>
            <a:r>
              <a:rPr lang="hu-HU" sz="2200" dirty="0"/>
              <a:t>gyakorolják.</a:t>
            </a:r>
          </a:p>
          <a:p>
            <a:pPr algn="just">
              <a:lnSpc>
                <a:spcPct val="100000"/>
              </a:lnSpc>
              <a:defRPr/>
            </a:pPr>
            <a:endParaRPr lang="hu-HU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071063" y="4438946"/>
            <a:ext cx="6554867" cy="115064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hu-HU" altLang="hu-HU" sz="3200" b="1" cap="all" dirty="0">
                <a:solidFill>
                  <a:srgbClr val="00B0F0"/>
                </a:solidFill>
              </a:rPr>
              <a:t>meghívó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1268414"/>
            <a:ext cx="8229600" cy="367275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hu-HU" sz="2200" dirty="0"/>
              <a:t>A döntéshozó szerv ülését a vezető tisztségviselő meghívó küldésével vagy közzétételével hívja össze.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2200" dirty="0"/>
              <a:t>- </a:t>
            </a:r>
            <a:r>
              <a:rPr lang="hu-HU" sz="2200" b="1" dirty="0"/>
              <a:t>A meghívónak tartalmaznia kell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2200" b="1" dirty="0"/>
              <a:t>a) a jogi személy nevét és székhelyét;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2200" b="1" dirty="0"/>
              <a:t>b) az ülés idejének és helyszínének megjelölését;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2200" b="1" dirty="0"/>
              <a:t>c) az ülés napirendjét.</a:t>
            </a:r>
          </a:p>
          <a:p>
            <a:pPr marL="0" indent="0">
              <a:lnSpc>
                <a:spcPct val="100000"/>
              </a:lnSpc>
              <a:buNone/>
            </a:pPr>
            <a:endParaRPr lang="hu-HU" sz="2200" dirty="0"/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8BFF57FE-AC8E-4E2D-A592-6F4DE43770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0376" y="1970228"/>
            <a:ext cx="2143125" cy="2143125"/>
          </a:xfrm>
          <a:prstGeom prst="rect">
            <a:avLst/>
          </a:prstGeom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id="{4434DADA-D8B0-4254-9CD9-B954847EA4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1026" y="4438946"/>
            <a:ext cx="4105275" cy="8858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307468" y="2060848"/>
            <a:ext cx="9577064" cy="491182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hu-HU" b="1" i="1" dirty="0"/>
              <a:t>Határozatképesség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2400" dirty="0"/>
              <a:t>A döntéshozó szerv ülése akkor határozatképes, ha azon a leadható szavazatok több mint felét képviselő szavazásra jogosult részt vesz. A határozatképességet minden határozathozatalnál vizsgálni kell.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15480" y="3717032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hu-HU" sz="3200" b="1" dirty="0">
                <a:solidFill>
                  <a:srgbClr val="00B0F0"/>
                </a:solidFill>
              </a:rPr>
              <a:t>HATÁROZATHOZATAL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43472" y="2276872"/>
            <a:ext cx="10010328" cy="379198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/>
              <a:t>A </a:t>
            </a:r>
            <a:r>
              <a:rPr lang="en-US" sz="2400" dirty="0" err="1"/>
              <a:t>tagok</a:t>
            </a:r>
            <a:r>
              <a:rPr lang="en-US" sz="2400" dirty="0"/>
              <a:t> </a:t>
            </a:r>
            <a:r>
              <a:rPr lang="en-US" sz="2400" dirty="0" err="1"/>
              <a:t>vagy</a:t>
            </a:r>
            <a:r>
              <a:rPr lang="en-US" sz="2400" dirty="0"/>
              <a:t> </a:t>
            </a:r>
            <a:r>
              <a:rPr lang="en-US" sz="2400" dirty="0" err="1"/>
              <a:t>az</a:t>
            </a:r>
            <a:r>
              <a:rPr lang="en-US" sz="2400" dirty="0"/>
              <a:t> </a:t>
            </a:r>
            <a:r>
              <a:rPr lang="en-US" sz="2400" dirty="0" err="1"/>
              <a:t>alapítók</a:t>
            </a:r>
            <a:r>
              <a:rPr lang="en-US" sz="2400" dirty="0"/>
              <a:t> a </a:t>
            </a:r>
            <a:r>
              <a:rPr lang="en-US" sz="2400" dirty="0" err="1"/>
              <a:t>döntéshozó</a:t>
            </a:r>
            <a:r>
              <a:rPr lang="en-US" sz="2400" dirty="0"/>
              <a:t> </a:t>
            </a:r>
            <a:r>
              <a:rPr lang="en-US" sz="2400" dirty="0" err="1"/>
              <a:t>szerv</a:t>
            </a:r>
            <a:r>
              <a:rPr lang="en-US" sz="2400" dirty="0"/>
              <a:t> </a:t>
            </a:r>
            <a:r>
              <a:rPr lang="en-US" sz="2400" b="1" dirty="0" err="1"/>
              <a:t>ülésén</a:t>
            </a:r>
            <a:r>
              <a:rPr lang="en-US" sz="2400" b="1" dirty="0"/>
              <a:t> </a:t>
            </a:r>
            <a:r>
              <a:rPr lang="en-US" sz="2400" dirty="0" err="1"/>
              <a:t>szavazással</a:t>
            </a:r>
            <a:r>
              <a:rPr lang="en-US" sz="2400" dirty="0"/>
              <a:t> </a:t>
            </a:r>
            <a:r>
              <a:rPr lang="en-US" sz="2400" dirty="0" err="1"/>
              <a:t>hozzák</a:t>
            </a:r>
            <a:r>
              <a:rPr lang="en-US" sz="2400" dirty="0"/>
              <a:t> meg </a:t>
            </a:r>
            <a:r>
              <a:rPr lang="en-US" sz="2400" dirty="0" err="1"/>
              <a:t>határozataikat</a:t>
            </a:r>
            <a:r>
              <a:rPr lang="en-US" sz="2400" dirty="0"/>
              <a:t>.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Śablona_prezentace_N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2" id="{0D558C50-51D4-4EF6-88BF-468640285203}" vid="{DC8905DB-F15E-4664-83D4-7E3B5AAF96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9c10944-04f6-4a56-b45b-bf26d6f81d58">
      <Terms xmlns="http://schemas.microsoft.com/office/infopath/2007/PartnerControls"/>
    </lcf76f155ced4ddcb4097134ff3c332f>
    <TaxCatchAll xmlns="62a0cf90-df98-468d-8e62-9dacbd9cd03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3680334D2C3CA24F9B60010E7D460BC3" ma:contentTypeVersion="14" ma:contentTypeDescription="Új dokumentum létrehozása." ma:contentTypeScope="" ma:versionID="159f34747255fe382f57fc01e5c7e086">
  <xsd:schema xmlns:xsd="http://www.w3.org/2001/XMLSchema" xmlns:xs="http://www.w3.org/2001/XMLSchema" xmlns:p="http://schemas.microsoft.com/office/2006/metadata/properties" xmlns:ns2="19c10944-04f6-4a56-b45b-bf26d6f81d58" xmlns:ns3="62a0cf90-df98-468d-8e62-9dacbd9cd031" targetNamespace="http://schemas.microsoft.com/office/2006/metadata/properties" ma:root="true" ma:fieldsID="72ead364c968a75155ff33fcabe7d437" ns2:_="" ns3:_="">
    <xsd:import namespace="19c10944-04f6-4a56-b45b-bf26d6f81d58"/>
    <xsd:import namespace="62a0cf90-df98-468d-8e62-9dacbd9cd0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c10944-04f6-4a56-b45b-bf26d6f81d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Képcímkék" ma:readOnly="false" ma:fieldId="{5cf76f15-5ced-4ddc-b409-7134ff3c332f}" ma:taxonomyMulti="true" ma:sspId="42107113-769a-4d15-b935-6d8bd9557b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a0cf90-df98-468d-8e62-9dacbd9cd031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dbb0656-7c38-45e2-9d93-076a736f137d}" ma:internalName="TaxCatchAll" ma:showField="CatchAllData" ma:web="62a0cf90-df98-468d-8e62-9dacbd9cd0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CB2A7A-D938-4D45-BF29-2BB87155B28F}">
  <ds:schemaRefs>
    <ds:schemaRef ds:uri="http://schemas.microsoft.com/office/2006/metadata/properties"/>
    <ds:schemaRef ds:uri="http://schemas.microsoft.com/office/infopath/2007/PartnerControls"/>
    <ds:schemaRef ds:uri="19c10944-04f6-4a56-b45b-bf26d6f81d58"/>
    <ds:schemaRef ds:uri="62a0cf90-df98-468d-8e62-9dacbd9cd031"/>
  </ds:schemaRefs>
</ds:datastoreItem>
</file>

<file path=customXml/itemProps2.xml><?xml version="1.0" encoding="utf-8"?>
<ds:datastoreItem xmlns:ds="http://schemas.openxmlformats.org/officeDocument/2006/customXml" ds:itemID="{066805FF-AA8A-450A-80AD-C0A6ADA063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D8D6E5-7952-4A56-AFAB-F8A82D8369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c10944-04f6-4a56-b45b-bf26d6f81d58"/>
    <ds:schemaRef ds:uri="62a0cf90-df98-468d-8e62-9dacbd9cd0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Śablona_prezentace_NICE</Template>
  <TotalTime>29396</TotalTime>
  <Words>768</Words>
  <Application>Microsoft Office PowerPoint</Application>
  <PresentationFormat>Širokoúhlá obrazovka</PresentationFormat>
  <Paragraphs>77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Arial</vt:lpstr>
      <vt:lpstr>Times New Roman</vt:lpstr>
      <vt:lpstr>Śablona_prezentace_NICE</vt:lpstr>
      <vt:lpstr>Döntéshozatal, Menedzsment, Ellenőrzés -a szervezet jogi keretei </vt:lpstr>
      <vt:lpstr>JOGI SZEMÉLY</vt:lpstr>
      <vt:lpstr>A jogi személy jogképessége</vt:lpstr>
      <vt:lpstr>A JOGI SZEMÉLY 4 ismérve</vt:lpstr>
      <vt:lpstr>ÁLLAM=JOGI SZEMÉLY</vt:lpstr>
      <vt:lpstr>Prezentace aplikace PowerPoint</vt:lpstr>
      <vt:lpstr>meghívó</vt:lpstr>
      <vt:lpstr>Prezentace aplikace PowerPoint</vt:lpstr>
      <vt:lpstr>HATÁROZATHOZATAL</vt:lpstr>
      <vt:lpstr>ÜGYVEZETÉS</vt:lpstr>
      <vt:lpstr>Prezentace aplikace PowerPoint</vt:lpstr>
      <vt:lpstr>Prezentace aplikace PowerPoint</vt:lpstr>
      <vt:lpstr>A jogi személy tulajdonosi ellenőrzése</vt:lpstr>
      <vt:lpstr>FELÜGYELŐBIZOTTSÁG</vt:lpstr>
      <vt:lpstr>A jogi személy képviselete</vt:lpstr>
      <vt:lpstr>Állandó könyvvizsgáló</vt:lpstr>
      <vt:lpstr>Állandó könyvvizsgáló</vt:lpstr>
      <vt:lpstr> </vt:lpstr>
      <vt:lpstr>ELLENŐRZŐ KÉRDÉS</vt:lpstr>
      <vt:lpstr>Prezentace aplikace PowerPoint</vt:lpstr>
    </vt:vector>
  </TitlesOfParts>
  <Company>BOPMH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Magyarország Alaptörvénye (2011. április 25.) Isten, áldd meg a magyart!</dc:title>
  <dc:creator>Dr. Kohlhoffer-Mizser Csilla</dc:creator>
  <cp:lastModifiedBy>Kulihova Kublova Tereza</cp:lastModifiedBy>
  <cp:revision>137</cp:revision>
  <dcterms:created xsi:type="dcterms:W3CDTF">2014-02-19T13:51:38Z</dcterms:created>
  <dcterms:modified xsi:type="dcterms:W3CDTF">2023-09-08T10:55:18Z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0x0101003680334D2C3CA24F9B60010E7D460BC3</vt:lpwstr>
  </property>
</Properties>
</file>