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sldIdLst>
    <p:sldId id="256" r:id="rId5"/>
    <p:sldId id="321" r:id="rId6"/>
    <p:sldId id="295" r:id="rId7"/>
    <p:sldId id="262" r:id="rId8"/>
    <p:sldId id="275" r:id="rId9"/>
    <p:sldId id="297" r:id="rId10"/>
    <p:sldId id="263" r:id="rId11"/>
    <p:sldId id="276" r:id="rId12"/>
    <p:sldId id="300" r:id="rId13"/>
    <p:sldId id="301" r:id="rId14"/>
    <p:sldId id="302" r:id="rId15"/>
    <p:sldId id="305" r:id="rId16"/>
    <p:sldId id="306" r:id="rId17"/>
    <p:sldId id="307" r:id="rId18"/>
    <p:sldId id="313" r:id="rId19"/>
    <p:sldId id="315" r:id="rId20"/>
    <p:sldId id="325" r:id="rId21"/>
    <p:sldId id="316" r:id="rId22"/>
    <p:sldId id="324" r:id="rId23"/>
    <p:sldId id="323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hlhoffer-Mizser Csilla Ilona dr." initials="KCId" lastIdx="1" clrIdx="0">
    <p:extLst>
      <p:ext uri="{19B8F6BF-5375-455C-9EA6-DF929625EA0E}">
        <p15:presenceInfo xmlns:p15="http://schemas.microsoft.com/office/powerpoint/2012/main" userId="S-1-5-21-2564629152-823630515-3484178136-32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616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1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6761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3776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4806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5013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3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99456" y="2996952"/>
            <a:ext cx="9793088" cy="31242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hu-HU" b="1" dirty="0">
                <a:solidFill>
                  <a:srgbClr val="00B0F0"/>
                </a:solidFill>
              </a:rPr>
              <a:t>VÁLLALKOZÁSOK SZERVEZETRENDSZERE</a:t>
            </a:r>
            <a:br>
              <a:rPr lang="hu-HU" dirty="0">
                <a:solidFill>
                  <a:srgbClr val="00B0F0"/>
                </a:solidFill>
              </a:rPr>
            </a:br>
            <a:endParaRPr lang="hu-H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9222" y="4797152"/>
            <a:ext cx="8496944" cy="1325563"/>
          </a:xfrm>
        </p:spPr>
        <p:txBody>
          <a:bodyPr>
            <a:normAutofit/>
          </a:bodyPr>
          <a:lstStyle/>
          <a:p>
            <a:pPr algn="l"/>
            <a:r>
              <a:rPr lang="hu-HU" sz="3200" cap="all" dirty="0">
                <a:solidFill>
                  <a:srgbClr val="00B0F0"/>
                </a:solidFill>
              </a:rPr>
              <a:t>Mit JELENT, hogy a vezető tisztségviselő </a:t>
            </a:r>
            <a:r>
              <a:rPr lang="hu-HU" sz="3200" b="1" cap="all" dirty="0">
                <a:solidFill>
                  <a:srgbClr val="00B0F0"/>
                </a:solidFill>
              </a:rPr>
              <a:t>önálló</a:t>
            </a:r>
            <a:r>
              <a:rPr lang="hu-HU" sz="3200" cap="all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9222" y="2034173"/>
            <a:ext cx="6244890" cy="183610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en-US" sz="2400" dirty="0"/>
              <a:t>E </a:t>
            </a:r>
            <a:r>
              <a:rPr lang="en-US" sz="2400" dirty="0" err="1"/>
              <a:t>minőségében</a:t>
            </a:r>
            <a:r>
              <a:rPr lang="en-US" sz="2400" dirty="0"/>
              <a:t> a </a:t>
            </a:r>
            <a:r>
              <a:rPr lang="en-US" sz="2400" dirty="0" err="1"/>
              <a:t>jogszabályoknak</a:t>
            </a:r>
            <a:r>
              <a:rPr lang="en-US" sz="2400" dirty="0"/>
              <a:t>, a </a:t>
            </a:r>
            <a:r>
              <a:rPr lang="en-US" sz="2400" dirty="0" err="1"/>
              <a:t>létesítő</a:t>
            </a:r>
            <a:r>
              <a:rPr lang="en-US" sz="2400" dirty="0"/>
              <a:t> </a:t>
            </a:r>
            <a:r>
              <a:rPr lang="en-US" sz="2400" dirty="0" err="1"/>
              <a:t>okiratnak</a:t>
            </a:r>
            <a:r>
              <a:rPr lang="en-US" sz="2400" dirty="0"/>
              <a:t> és a </a:t>
            </a:r>
            <a:r>
              <a:rPr lang="en-US" sz="2400" dirty="0" err="1"/>
              <a:t>társaság</a:t>
            </a:r>
            <a:r>
              <a:rPr lang="en-US" sz="2400" dirty="0"/>
              <a:t> </a:t>
            </a:r>
            <a:r>
              <a:rPr lang="en-US" sz="2400" dirty="0" err="1"/>
              <a:t>legfőbb</a:t>
            </a:r>
            <a:r>
              <a:rPr lang="en-US" sz="2400" dirty="0"/>
              <a:t> </a:t>
            </a:r>
            <a:r>
              <a:rPr lang="en-US" sz="2400" dirty="0" err="1"/>
              <a:t>szerve</a:t>
            </a:r>
            <a:r>
              <a:rPr lang="en-US" sz="2400" dirty="0"/>
              <a:t> </a:t>
            </a:r>
            <a:r>
              <a:rPr lang="en-US" sz="2400" dirty="0" err="1"/>
              <a:t>határozatainak</a:t>
            </a:r>
            <a:r>
              <a:rPr lang="en-US" sz="2400" dirty="0"/>
              <a:t> van </a:t>
            </a:r>
            <a:r>
              <a:rPr lang="en-US" sz="2400" dirty="0" err="1"/>
              <a:t>alávetve</a:t>
            </a:r>
            <a:r>
              <a:rPr lang="en-US" sz="2400" dirty="0"/>
              <a:t>.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275FCCC-22B3-4E1C-8FC8-B8DCF8EE9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2132856"/>
            <a:ext cx="309634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9456" y="2132857"/>
            <a:ext cx="10515600" cy="7200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hu-HU" sz="2400" dirty="0"/>
              <a:t>Az önállóság nem azt jelenti, hogy mindent egyedül kell csinálni.</a:t>
            </a:r>
            <a:endParaRPr lang="en-US" sz="24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9055A56-2DC4-47CF-9A28-DFCBD0876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2852937"/>
            <a:ext cx="5832648" cy="32662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7448" y="5066191"/>
            <a:ext cx="7376626" cy="1093440"/>
          </a:xfrm>
        </p:spPr>
        <p:txBody>
          <a:bodyPr>
            <a:normAutofit/>
          </a:bodyPr>
          <a:lstStyle/>
          <a:p>
            <a:pPr algn="l"/>
            <a:r>
              <a:rPr lang="hu-HU" sz="3200" b="1" u="sng" dirty="0">
                <a:solidFill>
                  <a:srgbClr val="00B0F0"/>
                </a:solidFill>
              </a:rPr>
              <a:t>CÉGVEZETŐ</a:t>
            </a:r>
            <a:r>
              <a:rPr lang="hu-HU" sz="3200" b="1" dirty="0">
                <a:solidFill>
                  <a:srgbClr val="00B0F0"/>
                </a:solidFill>
              </a:rPr>
              <a:t>-ki ő?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61304" y="1388991"/>
            <a:ext cx="5976664" cy="379198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Clr>
                <a:srgbClr val="00C6BB"/>
              </a:buClr>
              <a:buSzTx/>
              <a:buNone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A társaság legfőbb szerve </a:t>
            </a:r>
            <a:r>
              <a:rPr lang="hu-HU" sz="2400" b="1" dirty="0"/>
              <a:t>a vezető tisztségviselők munkájának segítése érdekében egy vagy több cégvezetőt nevezhet ki.</a:t>
            </a:r>
          </a:p>
          <a:p>
            <a:pPr marL="0" indent="0" algn="just">
              <a:lnSpc>
                <a:spcPct val="100000"/>
              </a:lnSpc>
              <a:buClr>
                <a:srgbClr val="00C6BB"/>
              </a:buClr>
              <a:buSzTx/>
              <a:buNone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A cégvezető feladatait munkaviszonyban látja el. </a:t>
            </a:r>
          </a:p>
          <a:p>
            <a:pPr marL="0" indent="0" algn="just">
              <a:lnSpc>
                <a:spcPct val="100000"/>
              </a:lnSpc>
              <a:buClr>
                <a:srgbClr val="00C6BB"/>
              </a:buClr>
              <a:buSzTx/>
              <a:buNone/>
            </a:pPr>
            <a:r>
              <a:rPr lang="hu-HU" sz="2400" dirty="0">
                <a:solidFill>
                  <a:schemeClr val="accent2">
                    <a:lumMod val="75000"/>
                  </a:schemeClr>
                </a:solidFill>
              </a:rPr>
              <a:t>A cégvezető olyan munkavállaló, aki a vezető tisztségviselő rendelkezései alapján </a:t>
            </a:r>
            <a:r>
              <a:rPr lang="hu-HU" sz="2400" b="1" dirty="0"/>
              <a:t>irányítja a társaság folyamatos működését</a:t>
            </a:r>
            <a:r>
              <a:rPr lang="hu-HU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A16B414-65D0-4376-9719-CBA6BFDEF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1431570"/>
            <a:ext cx="4035949" cy="210910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6821" y="4869322"/>
            <a:ext cx="5437211" cy="1325563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>
                <a:solidFill>
                  <a:srgbClr val="00B0F0"/>
                </a:solidFill>
              </a:rPr>
              <a:t>„CEO” kicsit bővebben…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6821" y="1988678"/>
            <a:ext cx="6553944" cy="37919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b="1" u="sng" dirty="0"/>
              <a:t>Egy kis cikkolvasás….</a:t>
            </a:r>
            <a:r>
              <a:rPr lang="hu-HU" sz="2400" b="1" u="sng" dirty="0">
                <a:sym typeface="Wingdings" panose="05000000000000000000" pitchFamily="2" charset="2"/>
              </a:rPr>
              <a:t></a:t>
            </a:r>
            <a:endParaRPr lang="hu-HU" sz="2400" b="1" u="sng" dirty="0"/>
          </a:p>
          <a:p>
            <a:pPr marL="0" indent="0" algn="just">
              <a:buNone/>
            </a:pPr>
            <a:r>
              <a:rPr lang="hu-HU" sz="2400" b="1" dirty="0"/>
              <a:t>https://www.penzcentrum.hu/karrier/20210324/mi-a-ceo-rovidites-jelentese-tudd-meg-mi-az-a-ceo-es-mi-a-ceo-jelentosege-egy-szervezet-eleteben-1112850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BAC41BCA-197E-4D07-98DF-CE649A8AD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2132856"/>
            <a:ext cx="3667340" cy="24404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3472" y="4077072"/>
            <a:ext cx="9577064" cy="1524000"/>
          </a:xfrm>
        </p:spPr>
        <p:txBody>
          <a:bodyPr>
            <a:normAutofit/>
          </a:bodyPr>
          <a:lstStyle/>
          <a:p>
            <a:pPr algn="l"/>
            <a:r>
              <a:rPr lang="hu-HU" sz="3200" dirty="0"/>
              <a:t>A vezető tisztségviselői megbízás időtartama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7448" y="1928625"/>
            <a:ext cx="10515600" cy="1572383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A </a:t>
            </a:r>
            <a:r>
              <a:rPr lang="en-US" sz="2400" b="1" u="sng" dirty="0" err="1"/>
              <a:t>vezető</a:t>
            </a:r>
            <a:r>
              <a:rPr lang="en-US" sz="2400" b="1" u="sng" dirty="0"/>
              <a:t> </a:t>
            </a:r>
            <a:r>
              <a:rPr lang="en-US" sz="2400" b="1" u="sng" dirty="0" err="1"/>
              <a:t>tisztségviselői</a:t>
            </a:r>
            <a:r>
              <a:rPr lang="en-US" sz="2400" b="1" u="sng" dirty="0"/>
              <a:t> </a:t>
            </a:r>
            <a:r>
              <a:rPr lang="en-US" sz="2400" b="1" u="sng" dirty="0" err="1"/>
              <a:t>megbízatás</a:t>
            </a:r>
            <a:r>
              <a:rPr lang="en-US" sz="2400" b="1" u="sng" dirty="0"/>
              <a:t> </a:t>
            </a:r>
            <a:r>
              <a:rPr lang="en-US" sz="2400" b="1" u="sng" dirty="0" err="1"/>
              <a:t>öt</a:t>
            </a:r>
            <a:r>
              <a:rPr lang="en-US" sz="2400" b="1" u="sng" dirty="0"/>
              <a:t> </a:t>
            </a:r>
            <a:r>
              <a:rPr lang="en-US" sz="2400" b="1" u="sng" dirty="0" err="1"/>
              <a:t>évre</a:t>
            </a:r>
            <a:r>
              <a:rPr lang="en-US" sz="2400" b="1" u="sng" dirty="0"/>
              <a:t> - ha a </a:t>
            </a:r>
            <a:r>
              <a:rPr lang="en-US" sz="2400" b="1" u="sng" dirty="0" err="1"/>
              <a:t>társaság</a:t>
            </a:r>
            <a:r>
              <a:rPr lang="en-US" sz="2400" b="1" u="sng" dirty="0"/>
              <a:t> </a:t>
            </a:r>
            <a:r>
              <a:rPr lang="en-US" sz="2400" b="1" u="sng" dirty="0" err="1"/>
              <a:t>ennél</a:t>
            </a:r>
            <a:r>
              <a:rPr lang="en-US" sz="2400" b="1" u="sng" dirty="0"/>
              <a:t> </a:t>
            </a:r>
            <a:r>
              <a:rPr lang="en-US" sz="2400" b="1" u="sng" dirty="0" err="1"/>
              <a:t>rövidebb</a:t>
            </a:r>
            <a:r>
              <a:rPr lang="en-US" sz="2400" b="1" u="sng" dirty="0"/>
              <a:t> </a:t>
            </a:r>
            <a:r>
              <a:rPr lang="en-US" sz="2400" b="1" u="sng" dirty="0" err="1"/>
              <a:t>időtartamra</a:t>
            </a:r>
            <a:r>
              <a:rPr lang="en-US" sz="2400" b="1" u="sng" dirty="0"/>
              <a:t> </a:t>
            </a:r>
            <a:r>
              <a:rPr lang="en-US" sz="2400" b="1" u="sng" dirty="0" err="1"/>
              <a:t>jött</a:t>
            </a:r>
            <a:r>
              <a:rPr lang="en-US" sz="2400" b="1" u="sng" dirty="0"/>
              <a:t> </a:t>
            </a:r>
            <a:r>
              <a:rPr lang="en-US" sz="2400" b="1" u="sng" dirty="0" err="1"/>
              <a:t>létre</a:t>
            </a:r>
            <a:r>
              <a:rPr lang="en-US" sz="2400" b="1" u="sng" dirty="0"/>
              <a:t>, </a:t>
            </a:r>
            <a:r>
              <a:rPr lang="en-US" sz="2400" b="1" u="sng" dirty="0" err="1"/>
              <a:t>erre</a:t>
            </a:r>
            <a:r>
              <a:rPr lang="en-US" sz="2400" b="1" u="sng" dirty="0"/>
              <a:t> </a:t>
            </a:r>
            <a:r>
              <a:rPr lang="en-US" sz="2400" b="1" u="sng" dirty="0" err="1"/>
              <a:t>az</a:t>
            </a:r>
            <a:r>
              <a:rPr lang="en-US" sz="2400" b="1" u="sng" dirty="0"/>
              <a:t> </a:t>
            </a:r>
            <a:r>
              <a:rPr lang="en-US" sz="2400" b="1" u="sng" dirty="0" err="1"/>
              <a:t>időtartamra</a:t>
            </a:r>
            <a:r>
              <a:rPr lang="en-US" sz="2400" b="1" u="sng" dirty="0"/>
              <a:t> - </a:t>
            </a:r>
            <a:r>
              <a:rPr lang="en-US" sz="2400" b="1" u="sng" dirty="0" err="1"/>
              <a:t>szól</a:t>
            </a:r>
            <a:r>
              <a:rPr lang="en-US" sz="2400" b="1" u="sng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15613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u-HU" sz="3200" b="1" cap="all" dirty="0">
                <a:solidFill>
                  <a:srgbClr val="00B0F0"/>
                </a:solidFill>
              </a:rPr>
              <a:t>felügyelőbizottság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1424" y="1533008"/>
            <a:ext cx="6049888" cy="379198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hu-HU" sz="2400" dirty="0"/>
              <a:t>Ptk.: 3:119. § </a:t>
            </a:r>
            <a:r>
              <a:rPr lang="hu-HU" sz="2400" b="1" dirty="0"/>
              <a:t>[A felügyelőbizottság létrehozásának kötelező esete]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2400" dirty="0"/>
              <a:t>Kötelező felügyelőbizottság létrehozása, ha a társaság teljes munkaidőben foglalkoztatott munkavállalóinak száma éves átlagban a kétszáz főt meghaladja, és az üzemi tanács nem mondott le a felügyelőbizottságban való munkavállalói részvételről.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hu-HU" sz="24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E48B213C-6755-439E-B40E-040F94382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7" y="1628800"/>
            <a:ext cx="4243329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5440" y="4581128"/>
            <a:ext cx="10515600" cy="1325563"/>
          </a:xfrm>
        </p:spPr>
        <p:txBody>
          <a:bodyPr/>
          <a:lstStyle/>
          <a:p>
            <a:pPr algn="l">
              <a:defRPr/>
            </a:pPr>
            <a:r>
              <a:rPr lang="hu-HU" sz="3200" b="1" cap="all" dirty="0">
                <a:solidFill>
                  <a:srgbClr val="00B0F0"/>
                </a:solidFill>
              </a:rPr>
              <a:t>Mit tehet a felügyelőbizottság</a:t>
            </a:r>
            <a:r>
              <a:rPr lang="hu-HU" b="1" dirty="0">
                <a:solidFill>
                  <a:schemeClr val="bg1"/>
                </a:solidFill>
              </a:rPr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55440" y="2178979"/>
            <a:ext cx="10515600" cy="247415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hu-HU" sz="2400" b="1" dirty="0"/>
              <a:t>Ha a felügyelőbizottság szerint az ügyvezetés tevékenysége jogszabályba vagy a létesítő okiratba ütközik, ellentétes a társaság legfőbb szerve határozataival vagy egyébként sérti a gazdasági társaság érdekeit, </a:t>
            </a:r>
            <a:r>
              <a:rPr lang="hu-HU" sz="2400" dirty="0"/>
              <a:t>a felügyelőbizottság jogosult összehívni a társaság legfőbb szervének ülését e kérdés megtárgyalása és a szükséges határozatok meghozatala érdekében.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AF3B7B-D230-4598-826B-B301F04B1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5104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u-HU" sz="3200" b="1" cap="all" dirty="0">
                <a:solidFill>
                  <a:srgbClr val="00B0F0"/>
                </a:solidFill>
              </a:rPr>
              <a:t>Állandó könyvvizsgáló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B058FA-A0AE-4CBA-A37A-9A24F3151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809"/>
            <a:ext cx="10515600" cy="29523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b="1" dirty="0"/>
              <a:t>A legfőbb szerv által választott állandó könyvvizsgáló feladata, </a:t>
            </a:r>
            <a:r>
              <a:rPr lang="hu-HU" sz="2400" dirty="0"/>
              <a:t>hogy a könyvvizsgálatot szabályszerűen elvégezze, és ennek alapján független könyvvizsgálói jelentésben foglaljon állást arról, hogy a gazdasági társaság beszámolója megfelel-e a jogszabályoknak és megbízható, valós képet ad-e a társaság vagyoni, pénzügyi és jövedelmi helyzetéről, működésének gazdasági eredményeiről.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419453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301006"/>
          </a:xfrm>
        </p:spPr>
        <p:txBody>
          <a:bodyPr>
            <a:normAutofit/>
          </a:bodyPr>
          <a:lstStyle/>
          <a:p>
            <a:b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55578" y="1988840"/>
            <a:ext cx="8880843" cy="41764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b="1" dirty="0"/>
              <a:t>A jogi személyek, gazdasági társaságok szervezetrendszere összefoglalva szintek szerint: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hu-HU" sz="2400" b="1" dirty="0"/>
              <a:t>LEGFŐBB DÖNTÉSHOZÓ SZERV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hu-HU" sz="2400" b="1" dirty="0"/>
              <a:t>VEZETŐ TISZTSÉGVISELŐ(K)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hu-HU" sz="2400" b="1" dirty="0"/>
              <a:t>FELÜGYELŐBIZOTTSÁG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hu-HU" sz="2400" b="1" dirty="0"/>
              <a:t>KÖNYVVIZSGÁLÓ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9E099414-11A4-4B2F-805C-7188E137C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1904" y="1772816"/>
            <a:ext cx="6631885" cy="346569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BCCD739-83D3-4EF0-A861-BF6CBF1C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1772816"/>
            <a:ext cx="4969768" cy="1325563"/>
          </a:xfrm>
        </p:spPr>
        <p:txBody>
          <a:bodyPr>
            <a:normAutofit fontScale="90000"/>
          </a:bodyPr>
          <a:lstStyle/>
          <a:p>
            <a:pPr algn="l"/>
            <a:r>
              <a:rPr lang="hu-HU" sz="2400" b="1" dirty="0">
                <a:solidFill>
                  <a:schemeClr val="tx1"/>
                </a:solidFill>
              </a:rPr>
              <a:t>Olvasni jó </a:t>
            </a:r>
            <a:r>
              <a:rPr lang="hu-HU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br>
              <a:rPr lang="hu-HU" sz="2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hu-HU" sz="2400" b="1" dirty="0">
                <a:solidFill>
                  <a:schemeClr val="tx1"/>
                </a:solidFill>
              </a:rPr>
              <a:t>James G. MArCh: 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SZERVEZETI TANULÁS ÉS DÖNTÉSHOZATAL</a:t>
            </a:r>
          </a:p>
        </p:txBody>
      </p:sp>
    </p:spTree>
    <p:extLst>
      <p:ext uri="{BB962C8B-B14F-4D97-AF65-F5344CB8AC3E}">
        <p14:creationId xmlns:p14="http://schemas.microsoft.com/office/powerpoint/2010/main" val="137399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97173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u-HU" sz="2400" dirty="0">
                <a:solidFill>
                  <a:schemeClr val="tx1"/>
                </a:solidFill>
              </a:rPr>
              <a:t>3:88.§ Mit mond a Polgári törvénykönyv?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3543944"/>
            <a:ext cx="10515600" cy="2052132"/>
          </a:xfrm>
        </p:spPr>
        <p:txBody>
          <a:bodyPr/>
          <a:lstStyle/>
          <a:p>
            <a:pPr marL="0" indent="0" algn="just">
              <a:buNone/>
            </a:pPr>
            <a:r>
              <a:rPr lang="hu-HU" sz="2400" b="1" dirty="0">
                <a:solidFill>
                  <a:schemeClr val="bg1"/>
                </a:solidFill>
              </a:rPr>
              <a:t>		A gazdasági társaság szervezete</a:t>
            </a:r>
          </a:p>
          <a:p>
            <a:pPr marL="0" indent="0">
              <a:buNone/>
            </a:pPr>
            <a:r>
              <a:rPr lang="hu-HU" sz="2400" i="1" dirty="0"/>
              <a:t>A gazdasági társaság legfőbb szerve</a:t>
            </a:r>
            <a:endParaRPr lang="hu-HU" sz="2400" dirty="0"/>
          </a:p>
          <a:p>
            <a:pPr marL="0" indent="0">
              <a:buNone/>
            </a:pPr>
            <a:r>
              <a:rPr lang="hu-HU" sz="2400" b="1" dirty="0"/>
              <a:t>3:109. § [A legfőbb szerv feladat- és hatásköre]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62DBE6A-99F9-443C-9244-BFB514C0C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762" y="672636"/>
            <a:ext cx="2224781" cy="3171496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82A5C20-3544-4B8B-B525-45DA980D2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538" y="671697"/>
            <a:ext cx="2376264" cy="31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420888"/>
            <a:ext cx="12192000" cy="3791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200" b="1" dirty="0">
                <a:solidFill>
                  <a:srgbClr val="00B0F0"/>
                </a:solidFill>
              </a:rPr>
              <a:t>Vége a harmadik gazdasági-társasági jogi tananyagnak.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00B0F0"/>
                </a:solidFill>
              </a:rPr>
              <a:t>Köszönjük a figyelmet!</a:t>
            </a:r>
          </a:p>
          <a:p>
            <a:pPr marL="0" indent="0" algn="ctr">
              <a:buNone/>
            </a:pPr>
            <a:r>
              <a:rPr lang="hu-HU" sz="3200" b="1" dirty="0">
                <a:solidFill>
                  <a:srgbClr val="00B0F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78042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4131" y="4732327"/>
            <a:ext cx="10515600" cy="13255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u-HU" sz="3200" cap="all" dirty="0">
                <a:solidFill>
                  <a:srgbClr val="00B0F0"/>
                </a:solidFill>
                <a:effectLst/>
              </a:rPr>
              <a:t>Legfőbb szerv!? Mit is jelent?</a:t>
            </a:r>
            <a:endParaRPr lang="hu-HU" sz="3200" cap="all" dirty="0">
              <a:solidFill>
                <a:srgbClr val="00B0F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4131" y="908720"/>
            <a:ext cx="6697960" cy="3791983"/>
          </a:xfrm>
        </p:spPr>
        <p:txBody>
          <a:bodyPr>
            <a:normAutofit fontScale="47500" lnSpcReduction="20000"/>
          </a:bodyPr>
          <a:lstStyle/>
          <a:p>
            <a:pPr marL="742950" indent="-742950" algn="just">
              <a:lnSpc>
                <a:spcPct val="120000"/>
              </a:lnSpc>
              <a:buFont typeface="+mj-lt"/>
              <a:buAutoNum type="arabicPeriod"/>
              <a:defRPr/>
            </a:pPr>
            <a:endParaRPr lang="hu-HU" sz="4000" dirty="0"/>
          </a:p>
          <a:p>
            <a:pPr marL="742950" indent="-742950" algn="just">
              <a:lnSpc>
                <a:spcPct val="120000"/>
              </a:lnSpc>
              <a:buFont typeface="+mj-lt"/>
              <a:buAutoNum type="arabicPeriod"/>
              <a:defRPr/>
            </a:pPr>
            <a:endParaRPr lang="hu-HU" sz="4000" dirty="0"/>
          </a:p>
          <a:p>
            <a:pPr marL="742950" indent="-74295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4000" b="1" dirty="0"/>
              <a:t>A </a:t>
            </a:r>
            <a:r>
              <a:rPr lang="en-US" sz="4000" b="1" dirty="0" err="1"/>
              <a:t>gazdasági</a:t>
            </a:r>
            <a:r>
              <a:rPr lang="en-US" sz="4000" b="1" dirty="0"/>
              <a:t> </a:t>
            </a:r>
            <a:r>
              <a:rPr lang="en-US" sz="4000" b="1" dirty="0" err="1"/>
              <a:t>társaság</a:t>
            </a:r>
            <a:r>
              <a:rPr lang="en-US" sz="4000" b="1" dirty="0"/>
              <a:t> </a:t>
            </a:r>
            <a:r>
              <a:rPr lang="en-US" sz="4000" b="1" dirty="0" err="1"/>
              <a:t>tagjainak</a:t>
            </a:r>
            <a:r>
              <a:rPr lang="en-US" sz="4000" b="1" dirty="0"/>
              <a:t> </a:t>
            </a:r>
            <a:r>
              <a:rPr lang="en-US" sz="4000" b="1" dirty="0" err="1"/>
              <a:t>döntéshozó</a:t>
            </a:r>
            <a:r>
              <a:rPr lang="en-US" sz="4000" b="1" dirty="0"/>
              <a:t> </a:t>
            </a:r>
            <a:r>
              <a:rPr lang="en-US" sz="4000" b="1" dirty="0" err="1"/>
              <a:t>szerve</a:t>
            </a:r>
            <a:r>
              <a:rPr lang="en-US" sz="4000" b="1" dirty="0"/>
              <a:t> a </a:t>
            </a:r>
            <a:r>
              <a:rPr lang="en-US" sz="4000" b="1" dirty="0" err="1"/>
              <a:t>legfőbb</a:t>
            </a:r>
            <a:r>
              <a:rPr lang="en-US" sz="4000" b="1" dirty="0"/>
              <a:t> </a:t>
            </a:r>
            <a:r>
              <a:rPr lang="en-US" sz="4000" b="1" dirty="0" err="1"/>
              <a:t>szerv</a:t>
            </a:r>
            <a:r>
              <a:rPr lang="en-US" sz="4000" b="1" dirty="0"/>
              <a:t>.</a:t>
            </a:r>
          </a:p>
          <a:p>
            <a:pPr marL="742950" indent="-74295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4000" dirty="0"/>
              <a:t>A </a:t>
            </a:r>
            <a:r>
              <a:rPr lang="en-US" sz="4000" dirty="0" err="1"/>
              <a:t>gazdasági</a:t>
            </a:r>
            <a:r>
              <a:rPr lang="en-US" sz="4000" dirty="0"/>
              <a:t> </a:t>
            </a:r>
            <a:r>
              <a:rPr lang="en-US" sz="4000" dirty="0" err="1"/>
              <a:t>társaság</a:t>
            </a:r>
            <a:r>
              <a:rPr lang="en-US" sz="4000" dirty="0"/>
              <a:t> </a:t>
            </a:r>
            <a:r>
              <a:rPr lang="en-US" sz="4000" dirty="0" err="1"/>
              <a:t>legfőbb</a:t>
            </a:r>
            <a:r>
              <a:rPr lang="en-US" sz="4000" dirty="0"/>
              <a:t> </a:t>
            </a:r>
            <a:r>
              <a:rPr lang="en-US" sz="4000" dirty="0" err="1"/>
              <a:t>szervének</a:t>
            </a:r>
            <a:r>
              <a:rPr lang="en-US" sz="4000" dirty="0"/>
              <a:t> </a:t>
            </a:r>
            <a:r>
              <a:rPr lang="en-US" sz="4000" dirty="0" err="1"/>
              <a:t>feladata</a:t>
            </a:r>
            <a:r>
              <a:rPr lang="en-US" sz="4000" dirty="0"/>
              <a:t> a </a:t>
            </a:r>
            <a:r>
              <a:rPr lang="en-US" sz="4000" dirty="0" err="1"/>
              <a:t>társaság</a:t>
            </a:r>
            <a:r>
              <a:rPr lang="en-US" sz="4000" dirty="0"/>
              <a:t> </a:t>
            </a:r>
            <a:r>
              <a:rPr lang="en-US" sz="4000" dirty="0" err="1"/>
              <a:t>alapvető</a:t>
            </a:r>
            <a:r>
              <a:rPr lang="en-US" sz="4000" dirty="0"/>
              <a:t> </a:t>
            </a:r>
            <a:r>
              <a:rPr lang="en-US" sz="4000" dirty="0" err="1"/>
              <a:t>üzleti</a:t>
            </a:r>
            <a:r>
              <a:rPr lang="en-US" sz="4000" dirty="0"/>
              <a:t> és </a:t>
            </a:r>
            <a:r>
              <a:rPr lang="en-US" sz="4000" dirty="0" err="1"/>
              <a:t>személyi</a:t>
            </a:r>
            <a:r>
              <a:rPr lang="en-US" sz="4000" dirty="0"/>
              <a:t> </a:t>
            </a:r>
            <a:r>
              <a:rPr lang="en-US" sz="4000" dirty="0" err="1"/>
              <a:t>kérdéseiben</a:t>
            </a:r>
            <a:r>
              <a:rPr lang="en-US" sz="4000" dirty="0"/>
              <a:t> </a:t>
            </a:r>
            <a:r>
              <a:rPr lang="en-US" sz="4000" dirty="0" err="1"/>
              <a:t>való</a:t>
            </a:r>
            <a:r>
              <a:rPr lang="en-US" sz="4000" dirty="0"/>
              <a:t> </a:t>
            </a:r>
            <a:r>
              <a:rPr lang="en-US" sz="4000" dirty="0" err="1"/>
              <a:t>döntéshozatal</a:t>
            </a:r>
            <a:r>
              <a:rPr lang="en-US" sz="4000" dirty="0"/>
              <a:t>. A </a:t>
            </a:r>
            <a:r>
              <a:rPr lang="en-US" sz="4000" dirty="0" err="1"/>
              <a:t>legfőbb</a:t>
            </a:r>
            <a:r>
              <a:rPr lang="en-US" sz="4000" dirty="0"/>
              <a:t> </a:t>
            </a:r>
            <a:r>
              <a:rPr lang="en-US" sz="4000" dirty="0" err="1"/>
              <a:t>szerv</a:t>
            </a:r>
            <a:r>
              <a:rPr lang="en-US" sz="4000" dirty="0"/>
              <a:t> </a:t>
            </a:r>
            <a:r>
              <a:rPr lang="en-US" sz="4000" dirty="0" err="1"/>
              <a:t>hatáskörébe</a:t>
            </a:r>
            <a:r>
              <a:rPr lang="en-US" sz="4000" dirty="0"/>
              <a:t> </a:t>
            </a:r>
            <a:r>
              <a:rPr lang="en-US" sz="4000" dirty="0" err="1"/>
              <a:t>tartozik</a:t>
            </a:r>
            <a:r>
              <a:rPr lang="en-US" sz="4000" dirty="0"/>
              <a:t> a </a:t>
            </a:r>
            <a:r>
              <a:rPr lang="en-US" sz="4000" dirty="0" err="1"/>
              <a:t>számviteli</a:t>
            </a:r>
            <a:r>
              <a:rPr lang="en-US" sz="4000" dirty="0"/>
              <a:t> </a:t>
            </a:r>
            <a:r>
              <a:rPr lang="en-US" sz="4000" dirty="0" err="1"/>
              <a:t>törvény</a:t>
            </a:r>
            <a:r>
              <a:rPr lang="en-US" sz="4000" dirty="0"/>
              <a:t> </a:t>
            </a:r>
            <a:r>
              <a:rPr lang="en-US" sz="4000" dirty="0" err="1"/>
              <a:t>szerinti</a:t>
            </a:r>
            <a:r>
              <a:rPr lang="en-US" sz="4000" dirty="0"/>
              <a:t> </a:t>
            </a:r>
            <a:r>
              <a:rPr lang="en-US" sz="4000" dirty="0" err="1"/>
              <a:t>beszámoló</a:t>
            </a:r>
            <a:r>
              <a:rPr lang="en-US" sz="4000" dirty="0"/>
              <a:t> (a </a:t>
            </a:r>
            <a:r>
              <a:rPr lang="en-US" sz="4000" dirty="0" err="1"/>
              <a:t>továbbiakban</a:t>
            </a:r>
            <a:r>
              <a:rPr lang="en-US" sz="4000" dirty="0"/>
              <a:t>: </a:t>
            </a:r>
            <a:r>
              <a:rPr lang="en-US" sz="4000" dirty="0" err="1"/>
              <a:t>beszámoló</a:t>
            </a:r>
            <a:r>
              <a:rPr lang="en-US" sz="4000" dirty="0"/>
              <a:t>) </a:t>
            </a:r>
            <a:r>
              <a:rPr lang="en-US" sz="4000" dirty="0" err="1"/>
              <a:t>jóváhagyása</a:t>
            </a:r>
            <a:r>
              <a:rPr lang="en-US" sz="4000" dirty="0"/>
              <a:t> és a </a:t>
            </a:r>
            <a:r>
              <a:rPr lang="en-US" sz="4000" dirty="0" err="1"/>
              <a:t>nyereség</a:t>
            </a:r>
            <a:r>
              <a:rPr lang="en-US" sz="4000" dirty="0"/>
              <a:t> </a:t>
            </a:r>
            <a:r>
              <a:rPr lang="en-US" sz="4000" dirty="0" err="1"/>
              <a:t>felosztásáról</a:t>
            </a:r>
            <a:r>
              <a:rPr lang="en-US" sz="4000" dirty="0"/>
              <a:t> </a:t>
            </a:r>
            <a:r>
              <a:rPr lang="en-US" sz="4000" dirty="0" err="1"/>
              <a:t>való</a:t>
            </a:r>
            <a:r>
              <a:rPr lang="en-US" sz="4000" dirty="0"/>
              <a:t> </a:t>
            </a:r>
            <a:r>
              <a:rPr lang="en-US" sz="4000" dirty="0" err="1"/>
              <a:t>döntés</a:t>
            </a:r>
            <a:r>
              <a:rPr lang="en-US" sz="4000" dirty="0"/>
              <a:t>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AF748F5-AF85-4146-A6AB-D1CF555B4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2" y="1052736"/>
            <a:ext cx="2376264" cy="33784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504" y="4293096"/>
            <a:ext cx="10515600" cy="13255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u-HU" altLang="hu-HU" sz="3200" b="1" i="1" dirty="0">
                <a:solidFill>
                  <a:schemeClr val="tx1"/>
                </a:solidFill>
              </a:rPr>
              <a:t>MIT CSINÁL A Legfőbb szerv?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1631504" y="2204864"/>
            <a:ext cx="9217024" cy="18722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C6BB"/>
              </a:buClr>
              <a:buSzTx/>
              <a:buNone/>
            </a:pPr>
            <a:r>
              <a:rPr lang="hu-HU" sz="2400" dirty="0"/>
              <a:t>A gazdasági társaság </a:t>
            </a:r>
            <a:r>
              <a:rPr lang="hu-HU" sz="2400" b="1" dirty="0"/>
              <a:t>legfőbb szerve dönt</a:t>
            </a:r>
            <a:r>
              <a:rPr lang="hu-HU" sz="2400" dirty="0"/>
              <a:t> a taggal, a vezető tisztségviselővel, a felügyelőbizottsági taggal és a társasági könyvvizsgálóval szembeni kártérítési igény érvényesítéséről.</a:t>
            </a:r>
            <a:endParaRPr lang="hu-HU" altLang="hu-H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7508" y="1196752"/>
            <a:ext cx="8856984" cy="1719064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hu-HU" sz="4000" dirty="0"/>
              <a:t>RÉSZVÉTEL A DÖNTÉSHOZATALBAN</a:t>
            </a:r>
            <a:br>
              <a:rPr lang="hu-HU" sz="4000" dirty="0">
                <a:effectLst/>
              </a:rPr>
            </a:br>
            <a:endParaRPr lang="hu-HU" altLang="hu-HU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90799" y="2564904"/>
            <a:ext cx="8785348" cy="29277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b="1" dirty="0"/>
              <a:t>A gazdasági társaság minden tagja jogosult </a:t>
            </a:r>
            <a:r>
              <a:rPr lang="hu-HU" sz="2400" b="1" u="sng" dirty="0"/>
              <a:t>személyesen</a:t>
            </a:r>
            <a:r>
              <a:rPr lang="hu-HU" sz="2400" b="1" dirty="0"/>
              <a:t> </a:t>
            </a:r>
            <a:r>
              <a:rPr lang="hu-HU" sz="2400" dirty="0"/>
              <a:t>vagy</a:t>
            </a:r>
            <a:r>
              <a:rPr lang="hu-HU" sz="2400" b="1" dirty="0"/>
              <a:t> </a:t>
            </a:r>
            <a:r>
              <a:rPr lang="hu-HU" sz="2400" b="1" u="sng" dirty="0"/>
              <a:t>képviselő útján </a:t>
            </a:r>
            <a:r>
              <a:rPr lang="hu-HU" sz="2400" b="1" dirty="0"/>
              <a:t>a legfőbb szerv tevékenységében részt venni. Ha e törvény eltérően nem rendelkezik, egy tag egy képviselőt bízhat meg, egy képviselő több tagot is képviselhet. A képviseletre szóló meghatalmazást közokiratba vagy teljes bizonyító </a:t>
            </a:r>
            <a:r>
              <a:rPr lang="hu-HU" sz="2400" b="1" dirty="0" err="1"/>
              <a:t>erejű</a:t>
            </a:r>
            <a:r>
              <a:rPr lang="hu-HU" sz="2400" b="1" dirty="0"/>
              <a:t> magánokiratba kell foglalni.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59496" y="4566417"/>
            <a:ext cx="10515600" cy="13255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hu-HU" sz="3200" b="1" cap="all" dirty="0">
                <a:solidFill>
                  <a:schemeClr val="tx1"/>
                </a:solidFill>
              </a:rPr>
              <a:t>Szavazati jog mértéke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9496" y="1628801"/>
            <a:ext cx="9794304" cy="24482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endParaRPr lang="hu-HU" sz="24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hu-HU" sz="2400" dirty="0"/>
              <a:t>A társaság legfőbb szervében gyakorolható szavazati jog mértéke a tag vagyoni hozzájárulásához igazodik.</a:t>
            </a:r>
          </a:p>
          <a:p>
            <a:pPr>
              <a:lnSpc>
                <a:spcPct val="100000"/>
              </a:lnSpc>
              <a:defRPr/>
            </a:pPr>
            <a:endParaRPr lang="hu-HU" sz="2400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3B1C227F-62DC-46E3-9F52-67EB4A35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2811560"/>
            <a:ext cx="3129905" cy="24618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9979" y="4437112"/>
            <a:ext cx="5760640" cy="13255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u-HU" sz="3200" b="1" u="sng" dirty="0">
                <a:effectLst/>
              </a:rPr>
              <a:t>A LEGFŐBB SZERV ÜLÉSE</a:t>
            </a:r>
            <a:endParaRPr lang="hu-HU" altLang="hu-HU" sz="3200" b="1" u="sng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1559496" y="1748774"/>
            <a:ext cx="8496944" cy="36727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2400" dirty="0"/>
              <a:t>A legfőbb szerv ülése nem nyilvános. A legfőbb szerv ülésén a társaság vezető tisztségviselői és a felügyelőbizottság tagjai tanácskozási joggal részt vehetnek.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3285EDE-40FB-4FAC-8EF1-DB8112C77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24" y="2996952"/>
            <a:ext cx="3322279" cy="26472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710738"/>
            <a:ext cx="10515600" cy="13255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hu-HU" altLang="hu-HU" sz="3200" b="1" cap="all" dirty="0">
                <a:solidFill>
                  <a:schemeClr val="tx1"/>
                </a:solidFill>
              </a:rPr>
              <a:t>Ügyvezetés és képviselet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16832"/>
            <a:ext cx="6769968" cy="1980124"/>
          </a:xfrm>
        </p:spPr>
        <p:txBody>
          <a:bodyPr>
            <a:normAutofit/>
          </a:bodyPr>
          <a:lstStyle/>
          <a:p>
            <a:pPr marL="0" indent="0">
              <a:buClr>
                <a:srgbClr val="00C6BB"/>
              </a:buClr>
              <a:buSzTx/>
              <a:buNone/>
            </a:pP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</a:rPr>
              <a:t>A társaság ügyvezetését a vezető tisztségviselő - a társasággal kötött megállapodása szerint </a:t>
            </a:r>
            <a:r>
              <a:rPr lang="hu-HU" sz="2400" b="1" dirty="0"/>
              <a:t>- </a:t>
            </a:r>
            <a:r>
              <a:rPr lang="hu-HU" sz="2400" b="1" i="1" dirty="0"/>
              <a:t>megbízási jogviszonyban vagy munkaviszonyban</a:t>
            </a:r>
            <a:r>
              <a:rPr lang="hu-HU" sz="2400" b="1" dirty="0"/>
              <a:t> </a:t>
            </a:r>
            <a:r>
              <a:rPr lang="hu-HU" sz="2400" b="1" dirty="0">
                <a:solidFill>
                  <a:schemeClr val="accent5">
                    <a:lumMod val="75000"/>
                  </a:schemeClr>
                </a:solidFill>
              </a:rPr>
              <a:t>láthatja el.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B44BBEF-4F1E-407F-870F-949C5654C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1988840"/>
            <a:ext cx="4429277" cy="31438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8601" y="407707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u-HU" sz="3200" cap="all" dirty="0"/>
              <a:t>A vezető tisztségviselő önállósága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1424" y="2011376"/>
            <a:ext cx="8928992" cy="15616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A </a:t>
            </a:r>
            <a:r>
              <a:rPr lang="en-US" sz="2400" dirty="0" err="1"/>
              <a:t>vezető</a:t>
            </a:r>
            <a:r>
              <a:rPr lang="en-US" sz="2400" dirty="0"/>
              <a:t> </a:t>
            </a:r>
            <a:r>
              <a:rPr lang="en-US" sz="2400" dirty="0" err="1"/>
              <a:t>tisztségviselő</a:t>
            </a:r>
            <a:r>
              <a:rPr lang="en-US" sz="2400" dirty="0"/>
              <a:t> a </a:t>
            </a:r>
            <a:r>
              <a:rPr lang="en-US" sz="2400" dirty="0" err="1"/>
              <a:t>társaság</a:t>
            </a:r>
            <a:r>
              <a:rPr lang="en-US" sz="2400" dirty="0"/>
              <a:t> </a:t>
            </a:r>
            <a:r>
              <a:rPr lang="en-US" sz="2400" dirty="0" err="1"/>
              <a:t>ügyvezetését</a:t>
            </a:r>
            <a:r>
              <a:rPr lang="en-US" sz="2400" dirty="0"/>
              <a:t> </a:t>
            </a:r>
            <a:r>
              <a:rPr lang="en-US" sz="2400" b="1" dirty="0"/>
              <a:t>a </a:t>
            </a:r>
            <a:r>
              <a:rPr lang="en-US" sz="2400" b="1" dirty="0" err="1"/>
              <a:t>gazdasági</a:t>
            </a:r>
            <a:r>
              <a:rPr lang="en-US" sz="2400" b="1" dirty="0"/>
              <a:t> </a:t>
            </a:r>
            <a:r>
              <a:rPr lang="en-US" sz="2400" b="1" dirty="0" err="1"/>
              <a:t>társaság</a:t>
            </a:r>
            <a:r>
              <a:rPr lang="en-US" sz="2400" b="1" dirty="0"/>
              <a:t> </a:t>
            </a:r>
            <a:r>
              <a:rPr lang="en-US" sz="2400" b="1" dirty="0" err="1"/>
              <a:t>érdekeinek</a:t>
            </a:r>
            <a:r>
              <a:rPr lang="en-US" sz="2400" b="1" dirty="0"/>
              <a:t> </a:t>
            </a:r>
            <a:r>
              <a:rPr lang="en-US" sz="2400" b="1" dirty="0" err="1"/>
              <a:t>elsődlegessége</a:t>
            </a:r>
            <a:r>
              <a:rPr lang="en-US" sz="2400" b="1" dirty="0"/>
              <a:t> </a:t>
            </a:r>
            <a:r>
              <a:rPr lang="en-US" sz="2400" b="1" dirty="0" err="1"/>
              <a:t>alapján</a:t>
            </a:r>
            <a:r>
              <a:rPr lang="en-US" sz="2400" b="1" dirty="0"/>
              <a:t> </a:t>
            </a:r>
            <a:r>
              <a:rPr lang="en-US" sz="2400" dirty="0" err="1"/>
              <a:t>önállóan</a:t>
            </a:r>
            <a:r>
              <a:rPr lang="en-US" sz="2400" dirty="0"/>
              <a:t> </a:t>
            </a:r>
            <a:r>
              <a:rPr lang="en-US" sz="2400" dirty="0" err="1"/>
              <a:t>látja</a:t>
            </a:r>
            <a:r>
              <a:rPr lang="en-US" sz="2400" dirty="0"/>
              <a:t> el. </a:t>
            </a:r>
          </a:p>
          <a:p>
            <a:pPr marL="0" indent="0" algn="just">
              <a:buNone/>
            </a:pP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10944-04f6-4a56-b45b-bf26d6f81d58">
      <Terms xmlns="http://schemas.microsoft.com/office/infopath/2007/PartnerControls"/>
    </lcf76f155ced4ddcb4097134ff3c332f>
    <TaxCatchAll xmlns="62a0cf90-df98-468d-8e62-9dacbd9cd0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680334D2C3CA24F9B60010E7D460BC3" ma:contentTypeVersion="14" ma:contentTypeDescription="Új dokumentum létrehozása." ma:contentTypeScope="" ma:versionID="159f34747255fe382f57fc01e5c7e086">
  <xsd:schema xmlns:xsd="http://www.w3.org/2001/XMLSchema" xmlns:xs="http://www.w3.org/2001/XMLSchema" xmlns:p="http://schemas.microsoft.com/office/2006/metadata/properties" xmlns:ns2="19c10944-04f6-4a56-b45b-bf26d6f81d58" xmlns:ns3="62a0cf90-df98-468d-8e62-9dacbd9cd031" targetNamespace="http://schemas.microsoft.com/office/2006/metadata/properties" ma:root="true" ma:fieldsID="72ead364c968a75155ff33fcabe7d437" ns2:_="" ns3:_="">
    <xsd:import namespace="19c10944-04f6-4a56-b45b-bf26d6f81d58"/>
    <xsd:import namespace="62a0cf90-df98-468d-8e62-9dacbd9cd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10944-04f6-4a56-b45b-bf26d6f81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épcímkék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0cf90-df98-468d-8e62-9dacbd9cd03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dbb0656-7c38-45e2-9d93-076a736f137d}" ma:internalName="TaxCatchAll" ma:showField="CatchAllData" ma:web="62a0cf90-df98-468d-8e62-9dacbd9cd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89A8ED-7F9C-43DF-9FFB-F2C6BFDA6469}">
  <ds:schemaRefs>
    <ds:schemaRef ds:uri="http://schemas.microsoft.com/office/2006/metadata/properties"/>
    <ds:schemaRef ds:uri="http://schemas.microsoft.com/office/infopath/2007/PartnerControls"/>
    <ds:schemaRef ds:uri="19c10944-04f6-4a56-b45b-bf26d6f81d58"/>
    <ds:schemaRef ds:uri="62a0cf90-df98-468d-8e62-9dacbd9cd031"/>
  </ds:schemaRefs>
</ds:datastoreItem>
</file>

<file path=customXml/itemProps2.xml><?xml version="1.0" encoding="utf-8"?>
<ds:datastoreItem xmlns:ds="http://schemas.openxmlformats.org/officeDocument/2006/customXml" ds:itemID="{DC3B70EE-32A5-457F-B19F-DA9675317C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C3A3EB-3527-4C21-99F0-9FB3FC0277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10944-04f6-4a56-b45b-bf26d6f81d58"/>
    <ds:schemaRef ds:uri="62a0cf90-df98-468d-8e62-9dacbd9cd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Śablona_prezentace_NICE</Template>
  <TotalTime>22328</TotalTime>
  <Words>596</Words>
  <Application>Microsoft Office PowerPoint</Application>
  <PresentationFormat>Širokoúhlá obrazovka</PresentationFormat>
  <Paragraphs>52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Śablona_prezentace_NICE</vt:lpstr>
      <vt:lpstr>VÁLLALKOZÁSOK SZERVEZETRENDSZERE </vt:lpstr>
      <vt:lpstr>3:88.§ Mit mond a Polgári törvénykönyv?</vt:lpstr>
      <vt:lpstr>Legfőbb szerv!? Mit is jelent?</vt:lpstr>
      <vt:lpstr>MIT CSINÁL A Legfőbb szerv?</vt:lpstr>
      <vt:lpstr>RÉSZVÉTEL A DÖNTÉSHOZATALBAN </vt:lpstr>
      <vt:lpstr>Szavazati jog mértéke</vt:lpstr>
      <vt:lpstr>A LEGFŐBB SZERV ÜLÉSE</vt:lpstr>
      <vt:lpstr>Ügyvezetés és képviselet</vt:lpstr>
      <vt:lpstr>A vezető tisztségviselő önállósága</vt:lpstr>
      <vt:lpstr>Mit JELENT, hogy a vezető tisztségviselő önálló?</vt:lpstr>
      <vt:lpstr>Prezentace aplikace PowerPoint</vt:lpstr>
      <vt:lpstr>CÉGVEZETŐ-ki ő?</vt:lpstr>
      <vt:lpstr>„CEO” kicsit bővebben…</vt:lpstr>
      <vt:lpstr>A vezető tisztségviselői megbízás időtartama</vt:lpstr>
      <vt:lpstr>felügyelőbizottság</vt:lpstr>
      <vt:lpstr>Mit tehet a felügyelőbizottság?</vt:lpstr>
      <vt:lpstr>Állandó könyvvizsgáló</vt:lpstr>
      <vt:lpstr> </vt:lpstr>
      <vt:lpstr>Olvasni jó   James G. MArCh:  SZERVEZETI TANULÁS ÉS DÖNTÉSHOZATAL</vt:lpstr>
      <vt:lpstr>Prezentace aplikace PowerPoint</vt:lpstr>
    </vt:vector>
  </TitlesOfParts>
  <Company>BOPMH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Magyarország Alaptörvénye (2011. április 25.) Isten, áldd meg a magyart!</dc:title>
  <dc:creator>Dr. Kohlhoffer-Mizser Csilla</dc:creator>
  <cp:lastModifiedBy>Kulihova Kublova Tereza</cp:lastModifiedBy>
  <cp:revision>125</cp:revision>
  <dcterms:created xsi:type="dcterms:W3CDTF">2014-02-19T13:51:38Z</dcterms:created>
  <dcterms:modified xsi:type="dcterms:W3CDTF">2023-09-08T09:43:45Z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0x0101003680334D2C3CA24F9B60010E7D460BC3</vt:lpwstr>
  </property>
</Properties>
</file>